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66" r:id="rId2"/>
    <p:sldId id="270" r:id="rId3"/>
    <p:sldId id="326" r:id="rId4"/>
    <p:sldId id="272" r:id="rId5"/>
    <p:sldId id="304" r:id="rId6"/>
    <p:sldId id="271" r:id="rId7"/>
    <p:sldId id="273" r:id="rId8"/>
    <p:sldId id="328" r:id="rId9"/>
    <p:sldId id="274" r:id="rId10"/>
    <p:sldId id="275" r:id="rId11"/>
    <p:sldId id="276" r:id="rId12"/>
    <p:sldId id="330" r:id="rId13"/>
    <p:sldId id="277" r:id="rId14"/>
    <p:sldId id="329" r:id="rId15"/>
    <p:sldId id="279" r:id="rId16"/>
    <p:sldId id="300" r:id="rId17"/>
    <p:sldId id="280" r:id="rId18"/>
    <p:sldId id="282" r:id="rId19"/>
    <p:sldId id="301" r:id="rId20"/>
    <p:sldId id="283" r:id="rId21"/>
    <p:sldId id="323" r:id="rId22"/>
    <p:sldId id="284" r:id="rId23"/>
    <p:sldId id="322" r:id="rId24"/>
    <p:sldId id="285" r:id="rId25"/>
    <p:sldId id="286" r:id="rId26"/>
    <p:sldId id="312" r:id="rId27"/>
    <p:sldId id="313" r:id="rId28"/>
    <p:sldId id="316" r:id="rId29"/>
    <p:sldId id="317" r:id="rId30"/>
    <p:sldId id="287" r:id="rId31"/>
    <p:sldId id="305" r:id="rId32"/>
    <p:sldId id="289" r:id="rId33"/>
    <p:sldId id="290" r:id="rId34"/>
    <p:sldId id="291" r:id="rId35"/>
    <p:sldId id="292" r:id="rId36"/>
    <p:sldId id="311" r:id="rId37"/>
    <p:sldId id="324" r:id="rId38"/>
    <p:sldId id="325" r:id="rId39"/>
    <p:sldId id="296" r:id="rId40"/>
    <p:sldId id="297" r:id="rId41"/>
    <p:sldId id="298" r:id="rId42"/>
    <p:sldId id="293" r:id="rId43"/>
    <p:sldId id="294" r:id="rId44"/>
    <p:sldId id="318" r:id="rId45"/>
    <p:sldId id="319" r:id="rId46"/>
    <p:sldId id="320" r:id="rId47"/>
    <p:sldId id="303"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Handia" initials="CH" lastIdx="3" clrIdx="0">
    <p:extLst>
      <p:ext uri="{19B8F6BF-5375-455C-9EA6-DF929625EA0E}">
        <p15:presenceInfo xmlns="" xmlns:p15="http://schemas.microsoft.com/office/powerpoint/2012/main" userId="S-1-5-21-1736132715-3221829228-73618809-1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9191" autoAdjust="0"/>
    <p:restoredTop sz="90929"/>
  </p:normalViewPr>
  <p:slideViewPr>
    <p:cSldViewPr>
      <p:cViewPr>
        <p:scale>
          <a:sx n="50" d="100"/>
          <a:sy n="50" d="100"/>
        </p:scale>
        <p:origin x="-1722"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40.wmf"/><Relationship Id="rId4"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2.wmf"/><Relationship Id="rId4"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066A9-D5CD-46AE-8A88-B3B3D0126795}" type="datetimeFigureOut">
              <a:rPr lang="en-US" smtClean="0"/>
              <a:pPr/>
              <a:t>11/24/2020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A7849-E99A-4FA6-B022-CA969F55E537}" type="slidenum">
              <a:rPr lang="en-US" smtClean="0"/>
              <a:pPr/>
              <a:t>‹#›</a:t>
            </a:fld>
            <a:endParaRPr lang="en-US"/>
          </a:p>
        </p:txBody>
      </p:sp>
    </p:spTree>
    <p:extLst>
      <p:ext uri="{BB962C8B-B14F-4D97-AF65-F5344CB8AC3E}">
        <p14:creationId xmlns="" xmlns:p14="http://schemas.microsoft.com/office/powerpoint/2010/main" val="75141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FA7849-E99A-4FA6-B022-CA969F55E53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A7849-E99A-4FA6-B022-CA969F55E537}" type="slidenum">
              <a:rPr lang="en-US" smtClean="0"/>
              <a:pPr/>
              <a:t>16</a:t>
            </a:fld>
            <a:endParaRPr lang="en-US"/>
          </a:p>
        </p:txBody>
      </p:sp>
    </p:spTree>
    <p:extLst>
      <p:ext uri="{BB962C8B-B14F-4D97-AF65-F5344CB8AC3E}">
        <p14:creationId xmlns="" xmlns:p14="http://schemas.microsoft.com/office/powerpoint/2010/main" val="3635903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0584D8-2A85-463B-8C27-522E980F5679}" type="slidenum">
              <a:rPr lang="en-US" altLang="en-US"/>
              <a:pPr/>
              <a:t>‹#›</a:t>
            </a:fld>
            <a:endParaRPr lang="en-US" altLang="en-US"/>
          </a:p>
        </p:txBody>
      </p:sp>
    </p:spTree>
    <p:extLst>
      <p:ext uri="{BB962C8B-B14F-4D97-AF65-F5344CB8AC3E}">
        <p14:creationId xmlns="" xmlns:p14="http://schemas.microsoft.com/office/powerpoint/2010/main" val="101603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FDD4D6-78F7-4E50-8F8E-D795E3EDAE7E}" type="slidenum">
              <a:rPr lang="en-US" altLang="en-US"/>
              <a:pPr/>
              <a:t>‹#›</a:t>
            </a:fld>
            <a:endParaRPr lang="en-US" altLang="en-US"/>
          </a:p>
        </p:txBody>
      </p:sp>
    </p:spTree>
    <p:extLst>
      <p:ext uri="{BB962C8B-B14F-4D97-AF65-F5344CB8AC3E}">
        <p14:creationId xmlns="" xmlns:p14="http://schemas.microsoft.com/office/powerpoint/2010/main" val="325719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9C37DEF-1FBF-485E-BB46-6E260CF7BA58}" type="slidenum">
              <a:rPr lang="en-US" altLang="en-US"/>
              <a:pPr/>
              <a:t>‹#›</a:t>
            </a:fld>
            <a:endParaRPr lang="en-US" altLang="en-US"/>
          </a:p>
        </p:txBody>
      </p:sp>
    </p:spTree>
    <p:extLst>
      <p:ext uri="{BB962C8B-B14F-4D97-AF65-F5344CB8AC3E}">
        <p14:creationId xmlns="" xmlns:p14="http://schemas.microsoft.com/office/powerpoint/2010/main" val="370525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3A7514-0F94-4D6C-8C18-318083F50FC6}" type="slidenum">
              <a:rPr lang="en-US" altLang="en-US"/>
              <a:pPr/>
              <a:t>‹#›</a:t>
            </a:fld>
            <a:endParaRPr lang="en-US" altLang="en-US"/>
          </a:p>
        </p:txBody>
      </p:sp>
    </p:spTree>
    <p:extLst>
      <p:ext uri="{BB962C8B-B14F-4D97-AF65-F5344CB8AC3E}">
        <p14:creationId xmlns="" xmlns:p14="http://schemas.microsoft.com/office/powerpoint/2010/main" val="23649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63F48B-B894-4B4F-807C-5191BAA5789C}" type="slidenum">
              <a:rPr lang="en-US" altLang="en-US"/>
              <a:pPr/>
              <a:t>‹#›</a:t>
            </a:fld>
            <a:endParaRPr lang="en-US" altLang="en-US"/>
          </a:p>
        </p:txBody>
      </p:sp>
    </p:spTree>
    <p:extLst>
      <p:ext uri="{BB962C8B-B14F-4D97-AF65-F5344CB8AC3E}">
        <p14:creationId xmlns="" xmlns:p14="http://schemas.microsoft.com/office/powerpoint/2010/main" val="260444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8BFCC60-E9BD-4AF3-B650-3A06F1FF3108}" type="slidenum">
              <a:rPr lang="en-US" altLang="en-US"/>
              <a:pPr/>
              <a:t>‹#›</a:t>
            </a:fld>
            <a:endParaRPr lang="en-US" altLang="en-US"/>
          </a:p>
        </p:txBody>
      </p:sp>
    </p:spTree>
    <p:extLst>
      <p:ext uri="{BB962C8B-B14F-4D97-AF65-F5344CB8AC3E}">
        <p14:creationId xmlns="" xmlns:p14="http://schemas.microsoft.com/office/powerpoint/2010/main" val="64420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664E012-B4D8-4A5F-AC26-22F8441759E5}" type="slidenum">
              <a:rPr lang="en-US" altLang="en-US"/>
              <a:pPr/>
              <a:t>‹#›</a:t>
            </a:fld>
            <a:endParaRPr lang="en-US" altLang="en-US"/>
          </a:p>
        </p:txBody>
      </p:sp>
    </p:spTree>
    <p:extLst>
      <p:ext uri="{BB962C8B-B14F-4D97-AF65-F5344CB8AC3E}">
        <p14:creationId xmlns="" xmlns:p14="http://schemas.microsoft.com/office/powerpoint/2010/main" val="297589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95FE364-5CFC-48F9-B086-EB46D27C36A3}" type="slidenum">
              <a:rPr lang="en-US" altLang="en-US"/>
              <a:pPr/>
              <a:t>‹#›</a:t>
            </a:fld>
            <a:endParaRPr lang="en-US" altLang="en-US"/>
          </a:p>
        </p:txBody>
      </p:sp>
    </p:spTree>
    <p:extLst>
      <p:ext uri="{BB962C8B-B14F-4D97-AF65-F5344CB8AC3E}">
        <p14:creationId xmlns="" xmlns:p14="http://schemas.microsoft.com/office/powerpoint/2010/main" val="7247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086F996-0035-4357-919B-AB9335A755C8}" type="slidenum">
              <a:rPr lang="en-US" altLang="en-US"/>
              <a:pPr/>
              <a:t>‹#›</a:t>
            </a:fld>
            <a:endParaRPr lang="en-US" altLang="en-US"/>
          </a:p>
        </p:txBody>
      </p:sp>
    </p:spTree>
    <p:extLst>
      <p:ext uri="{BB962C8B-B14F-4D97-AF65-F5344CB8AC3E}">
        <p14:creationId xmlns="" xmlns:p14="http://schemas.microsoft.com/office/powerpoint/2010/main" val="157130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3A765B-91DB-4EC0-AABE-407D47F0C9F8}" type="slidenum">
              <a:rPr lang="en-US" altLang="en-US"/>
              <a:pPr/>
              <a:t>‹#›</a:t>
            </a:fld>
            <a:endParaRPr lang="en-US" altLang="en-US"/>
          </a:p>
        </p:txBody>
      </p:sp>
    </p:spTree>
    <p:extLst>
      <p:ext uri="{BB962C8B-B14F-4D97-AF65-F5344CB8AC3E}">
        <p14:creationId xmlns="" xmlns:p14="http://schemas.microsoft.com/office/powerpoint/2010/main" val="118930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A84D1F0-301C-4FC1-BFF3-0D2CB3C98B92}" type="slidenum">
              <a:rPr lang="en-US" altLang="en-US"/>
              <a:pPr/>
              <a:t>‹#›</a:t>
            </a:fld>
            <a:endParaRPr lang="en-US" altLang="en-US"/>
          </a:p>
        </p:txBody>
      </p:sp>
    </p:spTree>
    <p:extLst>
      <p:ext uri="{BB962C8B-B14F-4D97-AF65-F5344CB8AC3E}">
        <p14:creationId xmlns="" xmlns:p14="http://schemas.microsoft.com/office/powerpoint/2010/main" val="387515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270E297-C10C-4C32-809D-C8B39F7C4F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C3%89cole_nationale_des_ponts_et_chauss%C3%A9es" TargetMode="External"/><Relationship Id="rId3" Type="http://schemas.openxmlformats.org/officeDocument/2006/relationships/image" Target="../media/image20.png"/><Relationship Id="rId7" Type="http://schemas.openxmlformats.org/officeDocument/2006/relationships/hyperlink" Target="https://en.wikipedia.org/wiki/Antoine_de_Ch%C3%A9zy"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hyperlink" Target="https://en.wikipedia.org/wiki/Ch%C3%A9zy_formula" TargetMode="External"/><Relationship Id="rId5" Type="http://schemas.openxmlformats.org/officeDocument/2006/relationships/hyperlink" Target="https://en.wikipedia.org/wiki/Ch%C3%A2lons-en-Champagne" TargetMode="External"/><Relationship Id="rId4" Type="http://schemas.openxmlformats.org/officeDocument/2006/relationships/oleObject" Target="../embeddings/oleObject5.bin"/><Relationship Id="rId9" Type="http://schemas.openxmlformats.org/officeDocument/2006/relationships/hyperlink" Target="https://en.wikipedia.org/wiki/Antoine-L%C3%A9onard_de_Ch%C3%A9z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Battle_of_Waterloo" TargetMode="External"/><Relationship Id="rId2" Type="http://schemas.openxmlformats.org/officeDocument/2006/relationships/hyperlink" Target="https://en.wikipedia.org/wiki/Normandy"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en.wikipedia.org/wiki/Waterford,_Irelan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33.png"/><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1.png"/><Relationship Id="rId10" Type="http://schemas.openxmlformats.org/officeDocument/2006/relationships/oleObject" Target="../embeddings/oleObject12.bin"/><Relationship Id="rId4" Type="http://schemas.openxmlformats.org/officeDocument/2006/relationships/image" Target="../media/image30.png"/><Relationship Id="rId9"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47.png"/><Relationship Id="rId4" Type="http://schemas.openxmlformats.org/officeDocument/2006/relationships/oleObject" Target="../embeddings/oleObject13.bin"/><Relationship Id="rId9"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17.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7.png"/><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52.png"/><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30.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197" y="0"/>
            <a:ext cx="9156469" cy="6866313"/>
          </a:xfrm>
          <a:prstGeom prst="rect">
            <a:avLst/>
          </a:prstGeom>
        </p:spPr>
      </p:pic>
      <p:sp>
        <p:nvSpPr>
          <p:cNvPr id="2" name="Rectangle 3"/>
          <p:cNvSpPr txBox="1">
            <a:spLocks noChangeArrowheads="1"/>
          </p:cNvSpPr>
          <p:nvPr/>
        </p:nvSpPr>
        <p:spPr>
          <a:xfrm>
            <a:off x="1066800" y="609600"/>
            <a:ext cx="6400800" cy="53340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altLang="en-US" sz="4000" kern="0" dirty="0" smtClean="0"/>
          </a:p>
          <a:p>
            <a:pPr marL="0" indent="0" algn="ctr">
              <a:buNone/>
            </a:pPr>
            <a:r>
              <a:rPr lang="en-US" altLang="en-US" sz="4000" b="1" kern="0" dirty="0" smtClean="0">
                <a:solidFill>
                  <a:srgbClr val="FFC000"/>
                </a:solidFill>
              </a:rPr>
              <a:t>Fluid Mechanics CEE 3311</a:t>
            </a:r>
          </a:p>
          <a:p>
            <a:pPr marL="0" indent="0" algn="ctr">
              <a:buNone/>
            </a:pPr>
            <a:r>
              <a:rPr lang="en-US" altLang="en-US" sz="4000" b="1" kern="0" dirty="0" smtClean="0">
                <a:solidFill>
                  <a:srgbClr val="FFC000"/>
                </a:solidFill>
              </a:rPr>
              <a:t>LECTURE 18</a:t>
            </a:r>
          </a:p>
          <a:p>
            <a:pPr marL="0" indent="0" algn="ctr">
              <a:buNone/>
            </a:pPr>
            <a:endParaRPr lang="en-US" altLang="en-US" sz="4000" b="1" kern="0" dirty="0" smtClean="0">
              <a:solidFill>
                <a:srgbClr val="FFC000"/>
              </a:solidFill>
            </a:endParaRPr>
          </a:p>
          <a:p>
            <a:pPr marL="0" indent="0" algn="ctr">
              <a:buNone/>
            </a:pPr>
            <a:r>
              <a:rPr lang="en-US" altLang="en-US" sz="4000" b="1" kern="0" dirty="0" smtClean="0">
                <a:solidFill>
                  <a:srgbClr val="FFC000"/>
                </a:solidFill>
              </a:rPr>
              <a:t>Flow in Open Channels</a:t>
            </a:r>
          </a:p>
          <a:p>
            <a:pPr marL="0" indent="0" algn="ctr">
              <a:buNone/>
            </a:pPr>
            <a:endParaRPr lang="en-US" altLang="en-US" sz="4000" b="1" kern="0" dirty="0" smtClean="0">
              <a:solidFill>
                <a:srgbClr val="FFC000"/>
              </a:solidFill>
            </a:endParaRPr>
          </a:p>
          <a:p>
            <a:pPr marL="0" indent="0" algn="ctr">
              <a:buNone/>
            </a:pPr>
            <a:r>
              <a:rPr lang="en-US" altLang="en-US" sz="4000" b="1" kern="0" dirty="0" smtClean="0">
                <a:solidFill>
                  <a:srgbClr val="FFC000"/>
                </a:solidFill>
              </a:rPr>
              <a:t>L. </a:t>
            </a:r>
            <a:r>
              <a:rPr lang="en-US" altLang="en-US" sz="4000" b="1" kern="0" dirty="0" err="1" smtClean="0">
                <a:solidFill>
                  <a:srgbClr val="FFC000"/>
                </a:solidFill>
              </a:rPr>
              <a:t>Handia</a:t>
            </a:r>
            <a:endParaRPr lang="en-US" altLang="en-US" sz="4000" b="1" kern="0" dirty="0" smtClean="0">
              <a:solidFill>
                <a:srgbClr val="FFC000"/>
              </a:solidFill>
            </a:endParaRPr>
          </a:p>
          <a:p>
            <a:endParaRPr lang="en-US" altLang="en-US" kern="0" dirty="0"/>
          </a:p>
        </p:txBody>
      </p:sp>
    </p:spTree>
    <p:extLst>
      <p:ext uri="{BB962C8B-B14F-4D97-AF65-F5344CB8AC3E}">
        <p14:creationId xmlns="" xmlns:p14="http://schemas.microsoft.com/office/powerpoint/2010/main" val="2829891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Rectangle 2"/>
              <p:cNvSpPr/>
              <p:nvPr/>
            </p:nvSpPr>
            <p:spPr>
              <a:xfrm>
                <a:off x="304800" y="58847"/>
                <a:ext cx="8686800" cy="3416320"/>
              </a:xfrm>
              <a:prstGeom prst="rect">
                <a:avLst/>
              </a:prstGeom>
            </p:spPr>
            <p:txBody>
              <a:bodyPr wrap="square">
                <a:spAutoFit/>
              </a:bodyPr>
              <a:lstStyle/>
              <a:p>
                <a:r>
                  <a:rPr lang="en-US" dirty="0" smtClean="0"/>
                  <a:t>where R</a:t>
                </a:r>
                <a:r>
                  <a:rPr lang="en-US" baseline="-25000" dirty="0" smtClean="0"/>
                  <a:t>h</a:t>
                </a:r>
                <a:r>
                  <a:rPr lang="en-US" dirty="0" smtClean="0"/>
                  <a:t> is the hydraulic radius and for most slopes (with </a:t>
                </a:r>
                <a:r>
                  <a:rPr lang="el-GR" dirty="0" smtClean="0"/>
                  <a:t>θ</a:t>
                </a:r>
                <a:r>
                  <a:rPr lang="en-US" dirty="0" smtClean="0"/>
                  <a:t>&lt;5.7°) S</a:t>
                </a:r>
                <a:r>
                  <a:rPr lang="en-US" baseline="-25000" dirty="0" smtClean="0"/>
                  <a:t>0</a:t>
                </a:r>
                <a:r>
                  <a:rPr lang="en-US" dirty="0" smtClean="0"/>
                  <a:t> may be taken as equal to S. Substituting the value of </a:t>
                </a:r>
                <a14:m>
                  <m:oMath xmlns:m="http://schemas.openxmlformats.org/officeDocument/2006/math">
                    <m:acc>
                      <m:accPr>
                        <m:chr m:val="̅"/>
                        <m:ctrlPr>
                          <a:rPr lang="el-GR" i="1">
                            <a:latin typeface="Cambria Math" panose="02040503050406030204" pitchFamily="18" charset="0"/>
                          </a:rPr>
                        </m:ctrlPr>
                      </m:accPr>
                      <m:e>
                        <m:r>
                          <m:rPr>
                            <m:nor/>
                          </m:rPr>
                          <a:rPr lang="el-GR" dirty="0"/>
                          <m:t>τ</m:t>
                        </m:r>
                        <m:r>
                          <m:rPr>
                            <m:nor/>
                          </m:rPr>
                          <a:rPr lang="en-US" baseline="-25000" dirty="0"/>
                          <m:t>0</m:t>
                        </m:r>
                      </m:e>
                    </m:acc>
                  </m:oMath>
                </a14:m>
                <a:r>
                  <a:rPr lang="en-US" dirty="0" smtClean="0"/>
                  <a:t> from Eq. (8.8) and replacing S with S</a:t>
                </a:r>
                <a:r>
                  <a:rPr lang="en-US" baseline="-25000" dirty="0" smtClean="0"/>
                  <a:t>0</a:t>
                </a:r>
                <a:r>
                  <a:rPr lang="en-US" dirty="0" smtClean="0"/>
                  <a:t>,</a:t>
                </a:r>
              </a:p>
              <a:p>
                <a:endParaRPr lang="en-US" dirty="0" smtClean="0"/>
              </a:p>
              <a:p>
                <a:endParaRPr lang="en-US" dirty="0"/>
              </a:p>
              <a:p>
                <a:r>
                  <a:rPr lang="en-US" dirty="0" smtClean="0"/>
                  <a:t>This may be solved for v in terms of either the friction coefﬁcient C</a:t>
                </a:r>
                <a:r>
                  <a:rPr lang="en-US" baseline="-25000" dirty="0" smtClean="0"/>
                  <a:t>f</a:t>
                </a:r>
                <a:r>
                  <a:rPr lang="en-US" dirty="0" smtClean="0"/>
                  <a:t> or the conventional friction factor f [Eq. (8.11)] to give</a:t>
                </a:r>
              </a:p>
              <a:p>
                <a:endParaRPr lang="en-US" dirty="0" smtClean="0"/>
              </a:p>
              <a:p>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304800" y="58847"/>
                <a:ext cx="8686800" cy="3416320"/>
              </a:xfrm>
              <a:prstGeom prst="rect">
                <a:avLst/>
              </a:prstGeom>
              <a:blipFill rotWithShape="0">
                <a:blip r:embed="rId3"/>
                <a:stretch>
                  <a:fillRect l="-1053" t="-1429" r="-1895"/>
                </a:stretch>
              </a:blipFill>
            </p:spPr>
            <p:txBody>
              <a:bodyPr/>
              <a:lstStyle/>
              <a:p>
                <a:r>
                  <a:rPr lang="en-US">
                    <a:noFill/>
                  </a:rPr>
                  <a:t> </a:t>
                </a:r>
              </a:p>
            </p:txBody>
          </p:sp>
        </mc:Fallback>
      </mc:AlternateContent>
      <p:cxnSp>
        <p:nvCxnSpPr>
          <p:cNvPr id="7" name="Straight Arrow Connector 6"/>
          <p:cNvCxnSpPr/>
          <p:nvPr/>
        </p:nvCxnSpPr>
        <p:spPr>
          <a:xfrm rot="5400000">
            <a:off x="8108181" y="892951"/>
            <a:ext cx="28575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a:srcRect/>
          <a:stretch>
            <a:fillRect/>
          </a:stretch>
        </p:blipFill>
        <p:spPr bwMode="auto">
          <a:xfrm>
            <a:off x="7143768" y="1142984"/>
            <a:ext cx="1790700" cy="590550"/>
          </a:xfrm>
          <a:prstGeom prst="rect">
            <a:avLst/>
          </a:prstGeom>
          <a:noFill/>
          <a:ln w="9525">
            <a:noFill/>
            <a:miter lim="800000"/>
            <a:headEnd/>
            <a:tailEnd/>
          </a:ln>
          <a:effectLst/>
        </p:spPr>
      </p:pic>
      <p:graphicFrame>
        <p:nvGraphicFramePr>
          <p:cNvPr id="10241" name="Object 1"/>
          <p:cNvGraphicFramePr>
            <a:graphicFrameLocks noChangeAspect="1"/>
          </p:cNvGraphicFramePr>
          <p:nvPr/>
        </p:nvGraphicFramePr>
        <p:xfrm>
          <a:off x="1714480" y="2812088"/>
          <a:ext cx="3929090" cy="4045912"/>
        </p:xfrm>
        <a:graphic>
          <a:graphicData uri="http://schemas.openxmlformats.org/presentationml/2006/ole">
            <p:oleObj spid="_x0000_s10241" name="Equation" r:id="rId5" imgW="2019240" imgH="2082600" progId="Equation.3">
              <p:embed/>
            </p:oleObj>
          </a:graphicData>
        </a:graphic>
      </p:graphicFrame>
      <p:sp>
        <p:nvSpPr>
          <p:cNvPr id="10" name="TextBox 9"/>
          <p:cNvSpPr txBox="1"/>
          <p:nvPr/>
        </p:nvSpPr>
        <p:spPr>
          <a:xfrm>
            <a:off x="7286644" y="2643182"/>
            <a:ext cx="1571636" cy="461665"/>
          </a:xfrm>
          <a:prstGeom prst="rect">
            <a:avLst/>
          </a:prstGeom>
          <a:noFill/>
        </p:spPr>
        <p:txBody>
          <a:bodyPr wrap="square" rtlCol="0">
            <a:spAutoFit/>
          </a:bodyPr>
          <a:lstStyle/>
          <a:p>
            <a:r>
              <a:rPr lang="en-US" dirty="0" smtClean="0"/>
              <a:t>C</a:t>
            </a:r>
            <a:r>
              <a:rPr lang="en-US" baseline="-25000" dirty="0" smtClean="0"/>
              <a:t>f</a:t>
            </a:r>
            <a:r>
              <a:rPr lang="en-US" dirty="0" smtClean="0"/>
              <a:t> = f / 4</a:t>
            </a:r>
            <a:endParaRPr lang="en-US" dirty="0"/>
          </a:p>
        </p:txBody>
      </p:sp>
      <p:cxnSp>
        <p:nvCxnSpPr>
          <p:cNvPr id="12" name="Straight Arrow Connector 11"/>
          <p:cNvCxnSpPr>
            <a:endCxn id="10" idx="1"/>
          </p:cNvCxnSpPr>
          <p:nvPr/>
        </p:nvCxnSpPr>
        <p:spPr>
          <a:xfrm>
            <a:off x="6143636" y="2571744"/>
            <a:ext cx="1143008" cy="3022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01024" y="6286520"/>
            <a:ext cx="785818" cy="461665"/>
          </a:xfrm>
          <a:prstGeom prst="rect">
            <a:avLst/>
          </a:prstGeom>
          <a:noFill/>
        </p:spPr>
        <p:txBody>
          <a:bodyPr wrap="square" rtlCol="0">
            <a:spAutoFit/>
          </a:bodyPr>
          <a:lstStyle/>
          <a:p>
            <a:r>
              <a:rPr lang="en-US" dirty="0" smtClean="0"/>
              <a:t>10.5</a:t>
            </a:r>
            <a:endParaRPr lang="en-US" dirty="0"/>
          </a:p>
        </p:txBody>
      </p:sp>
      <p:graphicFrame>
        <p:nvGraphicFramePr>
          <p:cNvPr id="10242" name="Object 2"/>
          <p:cNvGraphicFramePr>
            <a:graphicFrameLocks noChangeAspect="1"/>
          </p:cNvGraphicFramePr>
          <p:nvPr/>
        </p:nvGraphicFramePr>
        <p:xfrm>
          <a:off x="3571868" y="1071546"/>
          <a:ext cx="2290346" cy="755814"/>
        </p:xfrm>
        <a:graphic>
          <a:graphicData uri="http://schemas.openxmlformats.org/presentationml/2006/ole">
            <p:oleObj spid="_x0000_s10242" name="Equation" r:id="rId6" imgW="1269720" imgH="419040" progId="Equation.3">
              <p:embed/>
            </p:oleObj>
          </a:graphicData>
        </a:graphic>
      </p:graphicFrame>
    </p:spTree>
    <p:extLst>
      <p:ext uri="{BB962C8B-B14F-4D97-AF65-F5344CB8AC3E}">
        <p14:creationId xmlns="" xmlns:p14="http://schemas.microsoft.com/office/powerpoint/2010/main" val="3668983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534400" cy="584775"/>
          </a:xfrm>
          <a:prstGeom prst="rect">
            <a:avLst/>
          </a:prstGeom>
          <a:noFill/>
        </p:spPr>
        <p:txBody>
          <a:bodyPr wrap="square" rtlCol="0">
            <a:spAutoFit/>
          </a:bodyPr>
          <a:lstStyle/>
          <a:p>
            <a:r>
              <a:rPr lang="en-US" sz="3200" dirty="0" err="1" smtClean="0"/>
              <a:t>Chezy</a:t>
            </a:r>
            <a:r>
              <a:rPr lang="en-US" sz="3200" dirty="0" smtClean="0"/>
              <a:t> equation</a:t>
            </a:r>
            <a:endParaRPr lang="en-US" sz="3200" dirty="0"/>
          </a:p>
        </p:txBody>
      </p:sp>
      <p:pic>
        <p:nvPicPr>
          <p:cNvPr id="204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52400" y="990600"/>
            <a:ext cx="8534400" cy="3933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9217" name="Object 1"/>
          <p:cNvGraphicFramePr>
            <a:graphicFrameLocks noChangeAspect="1"/>
          </p:cNvGraphicFramePr>
          <p:nvPr/>
        </p:nvGraphicFramePr>
        <p:xfrm>
          <a:off x="7275513" y="5214938"/>
          <a:ext cx="1724025" cy="898525"/>
        </p:xfrm>
        <a:graphic>
          <a:graphicData uri="http://schemas.openxmlformats.org/presentationml/2006/ole">
            <p:oleObj spid="_x0000_s9217" name="Equation" r:id="rId4" imgW="901440" imgH="469800" progId="Equation.3">
              <p:embed/>
            </p:oleObj>
          </a:graphicData>
        </a:graphic>
      </p:graphicFrame>
      <p:sp>
        <p:nvSpPr>
          <p:cNvPr id="7" name="Rectangle 6"/>
          <p:cNvSpPr/>
          <p:nvPr/>
        </p:nvSpPr>
        <p:spPr>
          <a:xfrm>
            <a:off x="214282" y="4071942"/>
            <a:ext cx="850112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43042" y="3786190"/>
            <a:ext cx="707236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16200000" flipH="1">
            <a:off x="6322231" y="4321975"/>
            <a:ext cx="1643074" cy="5715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14282" y="5103674"/>
            <a:ext cx="7000924" cy="1754326"/>
          </a:xfrm>
          <a:prstGeom prst="rect">
            <a:avLst/>
          </a:prstGeom>
        </p:spPr>
        <p:txBody>
          <a:bodyPr wrap="square">
            <a:spAutoFit/>
          </a:bodyPr>
          <a:lstStyle/>
          <a:p>
            <a:r>
              <a:rPr lang="en-US" sz="1800" b="1" dirty="0" smtClean="0"/>
              <a:t>Antoine de </a:t>
            </a:r>
            <a:r>
              <a:rPr lang="en-US" sz="1800" b="1" dirty="0" err="1" smtClean="0"/>
              <a:t>Chézy</a:t>
            </a:r>
            <a:r>
              <a:rPr lang="en-US" sz="1800" dirty="0" smtClean="0"/>
              <a:t> (1 September 1718, in </a:t>
            </a:r>
            <a:r>
              <a:rPr lang="en-US" sz="1800" dirty="0" err="1" smtClean="0">
                <a:hlinkClick r:id="rId5" tooltip="Châlons-en-Champagne"/>
              </a:rPr>
              <a:t>Châlons</a:t>
            </a:r>
            <a:r>
              <a:rPr lang="en-US" sz="1800" dirty="0" smtClean="0">
                <a:hlinkClick r:id="rId5" tooltip="Châlons-en-Champagne"/>
              </a:rPr>
              <a:t>-en-Champagne</a:t>
            </a:r>
            <a:r>
              <a:rPr lang="en-US" sz="1800" dirty="0" smtClean="0"/>
              <a:t> – 5 October 1798, Paris) was a French hydraulics engineer. He is known for the </a:t>
            </a:r>
            <a:r>
              <a:rPr lang="en-US" sz="1800" dirty="0" err="1" smtClean="0">
                <a:hlinkClick r:id="rId6" tooltip="Chézy formula"/>
              </a:rPr>
              <a:t>Chézy</a:t>
            </a:r>
            <a:r>
              <a:rPr lang="en-US" sz="1800" dirty="0" smtClean="0">
                <a:hlinkClick r:id="rId6" tooltip="Chézy formula"/>
              </a:rPr>
              <a:t> formula</a:t>
            </a:r>
            <a:r>
              <a:rPr lang="en-US" sz="1800" dirty="0" smtClean="0"/>
              <a:t>, which concerned the velocity of pipe flow,</a:t>
            </a:r>
            <a:r>
              <a:rPr lang="en-US" sz="1800" baseline="30000" dirty="0" smtClean="0">
                <a:hlinkClick r:id="rId7"/>
              </a:rPr>
              <a:t>[1]</a:t>
            </a:r>
            <a:r>
              <a:rPr lang="en-US" sz="1800" dirty="0" smtClean="0"/>
              <a:t> and in modified form he used it for open channel flow as well.</a:t>
            </a:r>
            <a:r>
              <a:rPr lang="en-US" sz="1800" baseline="30000" dirty="0" smtClean="0">
                <a:hlinkClick r:id="rId7"/>
              </a:rPr>
              <a:t>[2]</a:t>
            </a:r>
            <a:r>
              <a:rPr lang="en-US" sz="1800" dirty="0" smtClean="0"/>
              <a:t> He died in 1798 after being director of the </a:t>
            </a:r>
            <a:r>
              <a:rPr lang="en-US" sz="1800" dirty="0" err="1" smtClean="0">
                <a:hlinkClick r:id="rId8" tooltip="École nationale des ponts et chaussées"/>
              </a:rPr>
              <a:t>École</a:t>
            </a:r>
            <a:r>
              <a:rPr lang="en-US" sz="1800" dirty="0" smtClean="0">
                <a:hlinkClick r:id="rId8" tooltip="École nationale des ponts et chaussées"/>
              </a:rPr>
              <a:t> </a:t>
            </a:r>
            <a:r>
              <a:rPr lang="en-US" sz="1800" dirty="0" err="1" smtClean="0">
                <a:hlinkClick r:id="rId8" tooltip="École nationale des ponts et chaussées"/>
              </a:rPr>
              <a:t>nationale</a:t>
            </a:r>
            <a:r>
              <a:rPr lang="en-US" sz="1800" dirty="0" smtClean="0">
                <a:hlinkClick r:id="rId8" tooltip="École nationale des ponts et chaussées"/>
              </a:rPr>
              <a:t> des </a:t>
            </a:r>
            <a:r>
              <a:rPr lang="en-US" sz="1800" dirty="0" err="1" smtClean="0">
                <a:hlinkClick r:id="rId8" tooltip="École nationale des ponts et chaussées"/>
              </a:rPr>
              <a:t>ponts</a:t>
            </a:r>
            <a:r>
              <a:rPr lang="en-US" sz="1800" dirty="0" smtClean="0">
                <a:hlinkClick r:id="rId8" tooltip="École nationale des ponts et chaussées"/>
              </a:rPr>
              <a:t> et </a:t>
            </a:r>
            <a:r>
              <a:rPr lang="en-US" sz="1800" dirty="0" err="1" smtClean="0">
                <a:hlinkClick r:id="rId8" tooltip="École nationale des ponts et chaussées"/>
              </a:rPr>
              <a:t>chaussées</a:t>
            </a:r>
            <a:r>
              <a:rPr lang="en-US" sz="1800" dirty="0" smtClean="0"/>
              <a:t> for less than a year.</a:t>
            </a:r>
            <a:r>
              <a:rPr lang="en-US" sz="1800" baseline="30000" dirty="0" smtClean="0">
                <a:hlinkClick r:id="rId7"/>
              </a:rPr>
              <a:t>[3]</a:t>
            </a:r>
            <a:r>
              <a:rPr lang="en-US" sz="1800" dirty="0" smtClean="0"/>
              <a:t> His son was the </a:t>
            </a:r>
            <a:r>
              <a:rPr lang="en-US" sz="1800" dirty="0" err="1" smtClean="0"/>
              <a:t>orientalist</a:t>
            </a:r>
            <a:r>
              <a:rPr lang="en-US" sz="1800" dirty="0" smtClean="0"/>
              <a:t> </a:t>
            </a:r>
            <a:r>
              <a:rPr lang="en-US" sz="1800" dirty="0" smtClean="0">
                <a:hlinkClick r:id="rId9" tooltip="Antoine-Léonard de Chézy"/>
              </a:rPr>
              <a:t>Antoine-</a:t>
            </a:r>
            <a:r>
              <a:rPr lang="en-US" sz="1800" dirty="0" err="1" smtClean="0">
                <a:hlinkClick r:id="rId9" tooltip="Antoine-Léonard de Chézy"/>
              </a:rPr>
              <a:t>Léonard</a:t>
            </a:r>
            <a:r>
              <a:rPr lang="en-US" sz="1800" dirty="0" smtClean="0">
                <a:hlinkClick r:id="rId9" tooltip="Antoine-Léonard de Chézy"/>
              </a:rPr>
              <a:t> de </a:t>
            </a:r>
            <a:r>
              <a:rPr lang="en-US" sz="1800" dirty="0" err="1" smtClean="0">
                <a:hlinkClick r:id="rId9" tooltip="Antoine-Léonard de Chézy"/>
              </a:rPr>
              <a:t>Chézy</a:t>
            </a:r>
            <a:r>
              <a:rPr lang="en-US" sz="1800" dirty="0" smtClean="0"/>
              <a:t>.</a:t>
            </a:r>
            <a:endParaRPr lang="en-US" sz="1800" dirty="0"/>
          </a:p>
        </p:txBody>
      </p:sp>
    </p:spTree>
    <p:extLst>
      <p:ext uri="{BB962C8B-B14F-4D97-AF65-F5344CB8AC3E}">
        <p14:creationId xmlns="" xmlns:p14="http://schemas.microsoft.com/office/powerpoint/2010/main" val="3867168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2143108" y="642918"/>
            <a:ext cx="5138758" cy="53104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610600" cy="584775"/>
          </a:xfrm>
          <a:prstGeom prst="rect">
            <a:avLst/>
          </a:prstGeom>
          <a:noFill/>
        </p:spPr>
        <p:txBody>
          <a:bodyPr wrap="square" rtlCol="0">
            <a:spAutoFit/>
          </a:bodyPr>
          <a:lstStyle/>
          <a:p>
            <a:r>
              <a:rPr lang="en-US" sz="3200" dirty="0" err="1" smtClean="0"/>
              <a:t>Mannings</a:t>
            </a:r>
            <a:r>
              <a:rPr lang="en-US" sz="3200" dirty="0" smtClean="0"/>
              <a:t> formula</a:t>
            </a:r>
            <a:endParaRPr lang="en-US" sz="3200" dirty="0"/>
          </a:p>
        </p:txBody>
      </p:sp>
      <mc:AlternateContent xmlns:mc="http://schemas.openxmlformats.org/markup-compatibility/2006">
        <mc:Choice xmlns="" xmlns:a14="http://schemas.microsoft.com/office/drawing/2010/main" Requires="a14">
          <p:sp>
            <p:nvSpPr>
              <p:cNvPr id="5" name="Rectangle 4"/>
              <p:cNvSpPr/>
              <p:nvPr/>
            </p:nvSpPr>
            <p:spPr>
              <a:xfrm>
                <a:off x="278423" y="690265"/>
                <a:ext cx="8744243" cy="4001608"/>
              </a:xfrm>
              <a:prstGeom prst="rect">
                <a:avLst/>
              </a:prstGeom>
            </p:spPr>
            <p:txBody>
              <a:bodyPr wrap="square">
                <a:spAutoFit/>
              </a:bodyPr>
              <a:lstStyle/>
              <a:p>
                <a:r>
                  <a:rPr lang="en-US" dirty="0" smtClean="0"/>
                  <a:t>One of the best as well as one of the most widely used formulas for uniform ﬂow </a:t>
                </a:r>
                <a:r>
                  <a:rPr lang="en-US" dirty="0"/>
                  <a:t>in open channels is that published by the Irish engineer Robert </a:t>
                </a:r>
                <a:r>
                  <a:rPr lang="en-US" dirty="0" smtClean="0"/>
                  <a:t>Manning (</a:t>
                </a:r>
                <a:r>
                  <a:rPr lang="en-US" dirty="0"/>
                  <a:t>1816-1897). Manning had found from many tests that the value of C in </a:t>
                </a:r>
                <a:r>
                  <a:rPr lang="en-US" dirty="0" smtClean="0"/>
                  <a:t>the </a:t>
                </a:r>
                <a:r>
                  <a:rPr lang="en-US" dirty="0" err="1" smtClean="0"/>
                  <a:t>Chézy</a:t>
                </a:r>
                <a:r>
                  <a:rPr lang="en-US" dirty="0" smtClean="0"/>
                  <a:t/>
                </a:r>
                <a:r>
                  <a:rPr lang="en-US" dirty="0"/>
                  <a:t>formula varied approximately as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h</m:t>
                        </m:r>
                      </m:sub>
                      <m:sup>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sup>
                    </m:sSubSup>
                  </m:oMath>
                </a14:m>
                <a:r>
                  <a:rPr lang="en-US" dirty="0" smtClean="0"/>
                  <a:t>, </a:t>
                </a:r>
                <a:r>
                  <a:rPr lang="en-US" dirty="0"/>
                  <a:t>and others observed that </a:t>
                </a:r>
                <a:r>
                  <a:rPr lang="en-US" dirty="0" smtClean="0"/>
                  <a:t>the proportionality </a:t>
                </a:r>
                <a:r>
                  <a:rPr lang="en-US" dirty="0"/>
                  <a:t>factor was very close to the reciprocal of n, the coefﬁcient </a:t>
                </a:r>
                <a:r>
                  <a:rPr lang="en-US" dirty="0" smtClean="0"/>
                  <a:t>of roughness </a:t>
                </a:r>
                <a:r>
                  <a:rPr lang="en-US" dirty="0"/>
                  <a:t>in the previously used, but complicated and inaccurate, </a:t>
                </a:r>
                <a:r>
                  <a:rPr lang="en-US" dirty="0" err="1" smtClean="0"/>
                  <a:t>Kutter</a:t>
                </a:r>
                <a:r>
                  <a:rPr lang="en-US" dirty="0" smtClean="0"/>
                  <a:t> formula</a:t>
                </a:r>
                <a:r>
                  <a:rPr lang="en-US" dirty="0"/>
                  <a:t>. This led to the formula that has since spread to all parts of </a:t>
                </a:r>
                <a:r>
                  <a:rPr lang="en-US" dirty="0" smtClean="0"/>
                  <a:t>the world</a:t>
                </a:r>
                <a:r>
                  <a:rPr lang="en-US" dirty="0"/>
                  <a:t>. </a:t>
                </a:r>
                <a:r>
                  <a:rPr lang="en-US" dirty="0" smtClean="0"/>
                  <a:t>The </a:t>
                </a:r>
                <a:r>
                  <a:rPr lang="en-US" dirty="0"/>
                  <a:t>Manning formula is</a:t>
                </a:r>
              </a:p>
              <a:p>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278423" y="690265"/>
                <a:ext cx="8744243" cy="4001608"/>
              </a:xfrm>
              <a:prstGeom prst="rect">
                <a:avLst/>
              </a:prstGeom>
              <a:blipFill rotWithShape="0">
                <a:blip r:embed="rId3"/>
                <a:stretch>
                  <a:fillRect l="-1116" t="-1218" r="-1534"/>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000100" y="4643446"/>
            <a:ext cx="7124722" cy="971553"/>
          </a:xfrm>
          <a:prstGeom prst="rect">
            <a:avLst/>
          </a:prstGeom>
        </p:spPr>
      </p:pic>
      <p:graphicFrame>
        <p:nvGraphicFramePr>
          <p:cNvPr id="8193" name="Object 1"/>
          <p:cNvGraphicFramePr>
            <a:graphicFrameLocks noChangeAspect="1"/>
          </p:cNvGraphicFramePr>
          <p:nvPr/>
        </p:nvGraphicFramePr>
        <p:xfrm>
          <a:off x="4786314" y="5857892"/>
          <a:ext cx="4025900" cy="755650"/>
        </p:xfrm>
        <a:graphic>
          <a:graphicData uri="http://schemas.openxmlformats.org/presentationml/2006/ole">
            <p:oleObj spid="_x0000_s8193" name="Equation" r:id="rId5" imgW="2501640" imgH="469800" progId="Equation.3">
              <p:embed/>
            </p:oleObj>
          </a:graphicData>
        </a:graphic>
      </p:graphicFrame>
      <p:graphicFrame>
        <p:nvGraphicFramePr>
          <p:cNvPr id="6" name="Object 1"/>
          <p:cNvGraphicFramePr>
            <a:graphicFrameLocks noChangeAspect="1"/>
          </p:cNvGraphicFramePr>
          <p:nvPr/>
        </p:nvGraphicFramePr>
        <p:xfrm>
          <a:off x="285720" y="5857892"/>
          <a:ext cx="1370013" cy="755650"/>
        </p:xfrm>
        <a:graphic>
          <a:graphicData uri="http://schemas.openxmlformats.org/presentationml/2006/ole">
            <p:oleObj spid="_x0000_s8194" name="Equation" r:id="rId6" imgW="850680" imgH="469800" progId="Equation.3">
              <p:embed/>
            </p:oleObj>
          </a:graphicData>
        </a:graphic>
      </p:graphicFrame>
    </p:spTree>
    <p:extLst>
      <p:ext uri="{BB962C8B-B14F-4D97-AF65-F5344CB8AC3E}">
        <p14:creationId xmlns="" xmlns:p14="http://schemas.microsoft.com/office/powerpoint/2010/main" val="2619378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displaystyle V=32\left[RS\left(1+R^{1/3}\right)\right]^{1/2}}"/>
          <p:cNvSpPr>
            <a:spLocks noChangeAspect="1" noChangeArrowheads="1"/>
          </p:cNvSpPr>
          <p:nvPr/>
        </p:nvSpPr>
        <p:spPr bwMode="auto">
          <a:xfrm>
            <a:off x="127000" y="-80645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1" name="AutoShape 3" descr="{\displaystyle V=CR^{x}S^{1/2}}"/>
          <p:cNvSpPr>
            <a:spLocks noChangeAspect="1" noChangeArrowheads="1"/>
          </p:cNvSpPr>
          <p:nvPr/>
        </p:nvSpPr>
        <p:spPr bwMode="auto">
          <a:xfrm>
            <a:off x="127000" y="-50165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2" name="AutoShape 4" descr="x"/>
          <p:cNvSpPr>
            <a:spLocks noChangeAspect="1" noChangeArrowheads="1"/>
          </p:cNvSpPr>
          <p:nvPr/>
        </p:nvSpPr>
        <p:spPr bwMode="auto">
          <a:xfrm>
            <a:off x="1443038" y="-34925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3" name="AutoShape 5" descr="{\displaystyle V=CR^{2/3}S^{1/2}}"/>
          <p:cNvSpPr>
            <a:spLocks noChangeAspect="1" noChangeArrowheads="1"/>
          </p:cNvSpPr>
          <p:nvPr/>
        </p:nvSpPr>
        <p:spPr bwMode="auto">
          <a:xfrm>
            <a:off x="127000" y="-603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displaystyle V=C(gS)^{1/2}\left[R^{1/2}+\left({\dfrac {0.22}{m^{1/2}}}\right)\left(R-0.15m\right)\right]}"/>
          <p:cNvSpPr>
            <a:spLocks noChangeAspect="1" noChangeArrowheads="1"/>
          </p:cNvSpPr>
          <p:nvPr/>
        </p:nvSpPr>
        <p:spPr bwMode="auto">
          <a:xfrm>
            <a:off x="127000" y="5492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5" name="AutoShape 7" descr="m"/>
          <p:cNvSpPr>
            <a:spLocks noChangeAspect="1" noChangeArrowheads="1"/>
          </p:cNvSpPr>
          <p:nvPr/>
        </p:nvSpPr>
        <p:spPr bwMode="auto">
          <a:xfrm>
            <a:off x="506413" y="7016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6" name="AutoShape 8" descr="C"/>
          <p:cNvSpPr>
            <a:spLocks noChangeAspect="1" noChangeArrowheads="1"/>
          </p:cNvSpPr>
          <p:nvPr/>
        </p:nvSpPr>
        <p:spPr bwMode="auto">
          <a:xfrm>
            <a:off x="4629150" y="7016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7" name="AutoShape 9" descr="{\displaystyle V=\left({\dfrac {1}{n}}\right)R^{2/3}S^{1/2}}"/>
          <p:cNvSpPr>
            <a:spLocks noChangeAspect="1" noChangeArrowheads="1"/>
          </p:cNvSpPr>
          <p:nvPr/>
        </p:nvSpPr>
        <p:spPr bwMode="auto">
          <a:xfrm>
            <a:off x="127000" y="11430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8" name="AutoShape 10" descr="C"/>
          <p:cNvSpPr>
            <a:spLocks noChangeAspect="1" noChangeArrowheads="1"/>
          </p:cNvSpPr>
          <p:nvPr/>
        </p:nvSpPr>
        <p:spPr bwMode="auto">
          <a:xfrm>
            <a:off x="10267950" y="12954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9" name="AutoShape 11" descr="n"/>
          <p:cNvSpPr>
            <a:spLocks noChangeAspect="1" noChangeArrowheads="1"/>
          </p:cNvSpPr>
          <p:nvPr/>
        </p:nvSpPr>
        <p:spPr bwMode="auto">
          <a:xfrm>
            <a:off x="12377738" y="12954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20" name="AutoShape 12" descr="n"/>
          <p:cNvSpPr>
            <a:spLocks noChangeAspect="1" noChangeArrowheads="1"/>
          </p:cNvSpPr>
          <p:nvPr/>
        </p:nvSpPr>
        <p:spPr bwMode="auto">
          <a:xfrm>
            <a:off x="1303338" y="15843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21" name="AutoShape 13" descr="K"/>
          <p:cNvSpPr>
            <a:spLocks noChangeAspect="1" noChangeArrowheads="1"/>
          </p:cNvSpPr>
          <p:nvPr/>
        </p:nvSpPr>
        <p:spPr bwMode="auto">
          <a:xfrm>
            <a:off x="6372225" y="15843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22" name="AutoShape 14" descr="C"/>
          <p:cNvSpPr>
            <a:spLocks noChangeAspect="1" noChangeArrowheads="1"/>
          </p:cNvSpPr>
          <p:nvPr/>
        </p:nvSpPr>
        <p:spPr bwMode="auto">
          <a:xfrm>
            <a:off x="7964488" y="15843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23" name="AutoShape 15" descr="n"/>
          <p:cNvSpPr>
            <a:spLocks noChangeAspect="1" noChangeArrowheads="1"/>
          </p:cNvSpPr>
          <p:nvPr/>
        </p:nvSpPr>
        <p:spPr bwMode="auto">
          <a:xfrm>
            <a:off x="9307513" y="15843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142844" y="0"/>
            <a:ext cx="4357718" cy="6832640"/>
          </a:xfrm>
          <a:prstGeom prst="rect">
            <a:avLst/>
          </a:prstGeom>
        </p:spPr>
        <p:txBody>
          <a:bodyPr wrap="square">
            <a:spAutoFit/>
          </a:bodyPr>
          <a:lstStyle/>
          <a:p>
            <a:r>
              <a:rPr lang="en-US" sz="1800" dirty="0" smtClean="0"/>
              <a:t>Manning was born in </a:t>
            </a:r>
            <a:r>
              <a:rPr lang="en-US" sz="1800" dirty="0" smtClean="0">
                <a:hlinkClick r:id="rId2" tooltip="Normandy"/>
              </a:rPr>
              <a:t>Normandy</a:t>
            </a:r>
            <a:r>
              <a:rPr lang="en-US" sz="1800" dirty="0" smtClean="0"/>
              <a:t>, France, the son of a soldier who had fought the previous year at the </a:t>
            </a:r>
            <a:r>
              <a:rPr lang="en-US" sz="1800" dirty="0" smtClean="0">
                <a:hlinkClick r:id="rId3" tooltip="Battle of Waterloo"/>
              </a:rPr>
              <a:t>Battle of Waterloo</a:t>
            </a:r>
            <a:r>
              <a:rPr lang="en-US" sz="1800" dirty="0" smtClean="0"/>
              <a:t>. In 1826 he moved to </a:t>
            </a:r>
            <a:r>
              <a:rPr lang="en-US" sz="1800" dirty="0" smtClean="0">
                <a:hlinkClick r:id="rId4" tooltip="Waterford, Ireland"/>
              </a:rPr>
              <a:t>Waterford, Ireland</a:t>
            </a:r>
            <a:r>
              <a:rPr lang="en-US" sz="1800" dirty="0" smtClean="0"/>
              <a:t> and in time worked as an accountant</a:t>
            </a:r>
            <a:r>
              <a:rPr lang="en-US" sz="1800" dirty="0" smtClean="0"/>
              <a:t>.</a:t>
            </a:r>
          </a:p>
          <a:p>
            <a:endParaRPr lang="en-US" sz="1800" dirty="0" smtClean="0"/>
          </a:p>
          <a:p>
            <a:pPr lvl="0"/>
            <a:r>
              <a:rPr lang="en-US" sz="1800" dirty="0" smtClean="0"/>
              <a:t>Manning did not receive any education or formal training in fluid mechanics or engineering. His accounting background and pragmatism influenced his work and drove him to reduce problems to their simplest form. He compared and evaluated seven best known formulae of the time for the flow of water in a channel: Du </a:t>
            </a:r>
            <a:r>
              <a:rPr lang="en-US" sz="1800" dirty="0" err="1" smtClean="0"/>
              <a:t>Buat</a:t>
            </a:r>
            <a:r>
              <a:rPr lang="en-US" sz="1800" dirty="0" smtClean="0"/>
              <a:t> (1786), </a:t>
            </a:r>
            <a:r>
              <a:rPr lang="en-US" sz="1800" dirty="0" err="1" smtClean="0"/>
              <a:t>Eyelwein</a:t>
            </a:r>
            <a:r>
              <a:rPr lang="en-US" sz="1800" dirty="0" smtClean="0"/>
              <a:t> (1814), </a:t>
            </a:r>
            <a:r>
              <a:rPr lang="en-US" sz="1800" dirty="0" err="1" smtClean="0"/>
              <a:t>Weisbach</a:t>
            </a:r>
            <a:r>
              <a:rPr lang="en-US" sz="1800" dirty="0" smtClean="0"/>
              <a:t> (1845), St. </a:t>
            </a:r>
            <a:r>
              <a:rPr lang="en-US" sz="1800" dirty="0" err="1" smtClean="0"/>
              <a:t>Venant</a:t>
            </a:r>
            <a:r>
              <a:rPr lang="en-US" sz="1800" dirty="0" smtClean="0"/>
              <a:t> (1851), Neville (1860), Darcy and </a:t>
            </a:r>
            <a:r>
              <a:rPr lang="en-US" sz="1800" dirty="0" err="1" smtClean="0"/>
              <a:t>Bazin</a:t>
            </a:r>
            <a:r>
              <a:rPr lang="en-US" sz="1800" dirty="0" smtClean="0"/>
              <a:t> (1865), and </a:t>
            </a:r>
            <a:r>
              <a:rPr lang="en-US" sz="1800" dirty="0" err="1" smtClean="0"/>
              <a:t>Ganguillet</a:t>
            </a:r>
            <a:r>
              <a:rPr lang="en-US" sz="1800" dirty="0" smtClean="0"/>
              <a:t> and </a:t>
            </a:r>
            <a:r>
              <a:rPr lang="en-US" sz="1800" dirty="0" err="1" smtClean="0"/>
              <a:t>Kutter</a:t>
            </a:r>
            <a:r>
              <a:rPr lang="en-US" sz="1800" dirty="0" smtClean="0"/>
              <a:t> (1869). He calculated the velocity obtained from each formula for a given slope and for hydraulic radii varying from 0.25 m to 30 m. Then, for each condition, he found the mean value of the seven velocities and developed a formula that best fitted the data.</a:t>
            </a:r>
          </a:p>
          <a:p>
            <a:endParaRPr lang="en-US" dirty="0"/>
          </a:p>
        </p:txBody>
      </p:sp>
      <p:pic>
        <p:nvPicPr>
          <p:cNvPr id="68624" name="Picture 16"/>
          <p:cNvPicPr>
            <a:picLocks noChangeAspect="1" noChangeArrowheads="1"/>
          </p:cNvPicPr>
          <p:nvPr/>
        </p:nvPicPr>
        <p:blipFill>
          <a:blip r:embed="rId5"/>
          <a:srcRect/>
          <a:stretch>
            <a:fillRect/>
          </a:stretch>
        </p:blipFill>
        <p:spPr bwMode="auto">
          <a:xfrm>
            <a:off x="4876800" y="214290"/>
            <a:ext cx="4267200"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584775"/>
          </a:xfrm>
          <a:prstGeom prst="rect">
            <a:avLst/>
          </a:prstGeom>
          <a:noFill/>
        </p:spPr>
        <p:txBody>
          <a:bodyPr wrap="square" rtlCol="0">
            <a:spAutoFit/>
          </a:bodyPr>
          <a:lstStyle/>
          <a:p>
            <a:r>
              <a:rPr lang="en-US" sz="3200" dirty="0" smtClean="0"/>
              <a:t>Specific energy and alternate depths</a:t>
            </a:r>
            <a:endParaRPr lang="en-US" sz="3200" dirty="0"/>
          </a:p>
        </p:txBody>
      </p:sp>
      <p:pic>
        <p:nvPicPr>
          <p:cNvPr id="235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35841"/>
          <a:stretch/>
        </p:blipFill>
        <p:spPr bwMode="auto">
          <a:xfrm>
            <a:off x="285720" y="857232"/>
            <a:ext cx="8572500" cy="3452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000628" y="1142984"/>
            <a:ext cx="2428892" cy="35719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69" name="Picture 1"/>
          <p:cNvPicPr>
            <a:picLocks noChangeAspect="1" noChangeArrowheads="1"/>
          </p:cNvPicPr>
          <p:nvPr/>
        </p:nvPicPr>
        <p:blipFill>
          <a:blip r:embed="rId3"/>
          <a:srcRect/>
          <a:stretch>
            <a:fillRect/>
          </a:stretch>
        </p:blipFill>
        <p:spPr bwMode="auto">
          <a:xfrm>
            <a:off x="2357422" y="4404924"/>
            <a:ext cx="4929222" cy="2453076"/>
          </a:xfrm>
          <a:prstGeom prst="rect">
            <a:avLst/>
          </a:prstGeom>
          <a:noFill/>
          <a:ln w="9525">
            <a:noFill/>
            <a:miter lim="800000"/>
            <a:headEnd/>
            <a:tailEnd/>
          </a:ln>
          <a:effectLst/>
        </p:spPr>
      </p:pic>
    </p:spTree>
    <p:extLst>
      <p:ext uri="{BB962C8B-B14F-4D97-AF65-F5344CB8AC3E}">
        <p14:creationId xmlns="" xmlns:p14="http://schemas.microsoft.com/office/powerpoint/2010/main" val="2890120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584775"/>
          </a:xfrm>
          <a:prstGeom prst="rect">
            <a:avLst/>
          </a:prstGeom>
          <a:noFill/>
        </p:spPr>
        <p:txBody>
          <a:bodyPr wrap="square" rtlCol="0">
            <a:spAutoFit/>
          </a:bodyPr>
          <a:lstStyle/>
          <a:p>
            <a:r>
              <a:rPr lang="en-US" sz="3200" dirty="0" smtClean="0"/>
              <a:t>Specific energy and alternate depths</a:t>
            </a:r>
            <a:endParaRPr lang="en-US" sz="3200" dirty="0"/>
          </a:p>
        </p:txBody>
      </p:sp>
      <p:pic>
        <p:nvPicPr>
          <p:cNvPr id="2355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62743"/>
          <a:stretch/>
        </p:blipFill>
        <p:spPr bwMode="auto">
          <a:xfrm>
            <a:off x="214282" y="714356"/>
            <a:ext cx="8572500" cy="2005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3500430" y="714356"/>
            <a:ext cx="4357718" cy="35719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5" name="Picture 1"/>
          <p:cNvPicPr>
            <a:picLocks noChangeAspect="1" noChangeArrowheads="1"/>
          </p:cNvPicPr>
          <p:nvPr/>
        </p:nvPicPr>
        <p:blipFill>
          <a:blip r:embed="rId4"/>
          <a:srcRect/>
          <a:stretch>
            <a:fillRect/>
          </a:stretch>
        </p:blipFill>
        <p:spPr bwMode="auto">
          <a:xfrm>
            <a:off x="357158" y="2034169"/>
            <a:ext cx="1500198" cy="508996"/>
          </a:xfrm>
          <a:prstGeom prst="rect">
            <a:avLst/>
          </a:prstGeom>
          <a:noFill/>
          <a:ln w="9525">
            <a:noFill/>
            <a:miter lim="800000"/>
            <a:headEnd/>
            <a:tailEnd/>
          </a:ln>
          <a:effectLst/>
        </p:spPr>
      </p:pic>
      <p:cxnSp>
        <p:nvCxnSpPr>
          <p:cNvPr id="7" name="Straight Arrow Connector 6"/>
          <p:cNvCxnSpPr/>
          <p:nvPr/>
        </p:nvCxnSpPr>
        <p:spPr>
          <a:xfrm rot="10800000" flipV="1">
            <a:off x="1714480" y="1857364"/>
            <a:ext cx="21431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73829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3214678" y="4076981"/>
            <a:ext cx="3894313" cy="27810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0" name="Group 9"/>
          <p:cNvGrpSpPr/>
          <p:nvPr/>
        </p:nvGrpSpPr>
        <p:grpSpPr>
          <a:xfrm>
            <a:off x="381000" y="381000"/>
            <a:ext cx="8282761" cy="803955"/>
            <a:chOff x="23037" y="914400"/>
            <a:chExt cx="8282761" cy="803955"/>
          </a:xfrm>
        </p:grpSpPr>
        <p:pic>
          <p:nvPicPr>
            <p:cNvPr id="235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271" y="1000961"/>
              <a:ext cx="8030527" cy="7173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23037" y="914400"/>
              <a:ext cx="1552575" cy="714375"/>
            </a:xfrm>
            <a:prstGeom prst="rect">
              <a:avLst/>
            </a:prstGeom>
          </p:spPr>
        </p:pic>
      </p:grpSp>
      <p:cxnSp>
        <p:nvCxnSpPr>
          <p:cNvPr id="4" name="Straight Arrow Connector 3"/>
          <p:cNvCxnSpPr/>
          <p:nvPr/>
        </p:nvCxnSpPr>
        <p:spPr>
          <a:xfrm>
            <a:off x="1828800" y="1271587"/>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296" y="0"/>
            <a:ext cx="9062704" cy="4893647"/>
          </a:xfrm>
          <a:prstGeom prst="rect">
            <a:avLst/>
          </a:prstGeom>
        </p:spPr>
        <p:txBody>
          <a:bodyPr wrap="square">
            <a:spAutoFit/>
          </a:bodyPr>
          <a:lstStyle/>
          <a:p>
            <a:r>
              <a:rPr lang="en-US" dirty="0" smtClean="0"/>
              <a:t>Let us consider how E will vary with y if </a:t>
            </a:r>
            <a:r>
              <a:rPr lang="en-US" dirty="0" smtClean="0">
                <a:solidFill>
                  <a:srgbClr val="00B0F0"/>
                </a:solidFill>
              </a:rPr>
              <a:t>q (=Q/b) </a:t>
            </a:r>
            <a:r>
              <a:rPr lang="en-US" dirty="0" smtClean="0">
                <a:solidFill>
                  <a:srgbClr val="00B0F0"/>
                </a:solidFill>
              </a:rPr>
              <a:t>remains constant</a:t>
            </a:r>
            <a:r>
              <a:rPr lang="en-US" dirty="0" smtClean="0"/>
              <a:t>. </a:t>
            </a:r>
          </a:p>
          <a:p>
            <a:endParaRPr lang="en-US" dirty="0" smtClean="0"/>
          </a:p>
          <a:p>
            <a:endParaRPr lang="en-US" dirty="0" smtClean="0"/>
          </a:p>
          <a:p>
            <a:endParaRPr lang="en-US" dirty="0" smtClean="0"/>
          </a:p>
          <a:p>
            <a:r>
              <a:rPr lang="en-US" dirty="0" smtClean="0"/>
              <a:t>A plot of E vs. y is hyperbola-like with asymptotes (E - y) = 0 (that is, E = y) and y = 0. Such a curve, shown in Fig. 10.12, is known as the </a:t>
            </a:r>
            <a:r>
              <a:rPr lang="en-US" b="1" dirty="0" smtClean="0"/>
              <a:t>specific energy diagram</a:t>
            </a:r>
            <a:r>
              <a:rPr lang="en-US" dirty="0" smtClean="0"/>
              <a:t>. Actually each </a:t>
            </a:r>
            <a:r>
              <a:rPr lang="en-US" dirty="0" smtClean="0">
                <a:solidFill>
                  <a:srgbClr val="0070C0"/>
                </a:solidFill>
              </a:rPr>
              <a:t>different value of q </a:t>
            </a:r>
            <a:r>
              <a:rPr lang="en-US" dirty="0" smtClean="0"/>
              <a:t>will give a </a:t>
            </a:r>
            <a:r>
              <a:rPr lang="en-US" dirty="0" smtClean="0">
                <a:solidFill>
                  <a:srgbClr val="0070C0"/>
                </a:solidFill>
              </a:rPr>
              <a:t>different curve</a:t>
            </a:r>
            <a:r>
              <a:rPr lang="en-US" dirty="0" smtClean="0"/>
              <a:t>, as shown in Fig. 10.12. For a particular q, we see there are </a:t>
            </a:r>
            <a:r>
              <a:rPr lang="en-US" dirty="0" smtClean="0">
                <a:solidFill>
                  <a:srgbClr val="0070C0"/>
                </a:solidFill>
              </a:rPr>
              <a:t>two possible values of y </a:t>
            </a:r>
            <a:r>
              <a:rPr lang="en-US" dirty="0" smtClean="0"/>
              <a:t>for a </a:t>
            </a:r>
            <a:r>
              <a:rPr lang="en-US" dirty="0" smtClean="0">
                <a:solidFill>
                  <a:srgbClr val="0070C0"/>
                </a:solidFill>
              </a:rPr>
              <a:t>given value of E</a:t>
            </a:r>
            <a:r>
              <a:rPr lang="en-US" dirty="0" smtClean="0"/>
              <a:t>. These are known as </a:t>
            </a:r>
            <a:r>
              <a:rPr lang="en-US" b="1" dirty="0" smtClean="0"/>
              <a:t>alternate depths</a:t>
            </a:r>
            <a:r>
              <a:rPr lang="en-US" dirty="0" smtClean="0"/>
              <a:t>. Equation (10.19) is a cubic equation with three roots, the third root being negative has no </a:t>
            </a:r>
            <a:r>
              <a:rPr lang="en-US" dirty="0" smtClean="0">
                <a:solidFill>
                  <a:srgbClr val="00B0F0"/>
                </a:solidFill>
              </a:rPr>
              <a:t>physical</a:t>
            </a:r>
            <a:r>
              <a:rPr lang="en-US" dirty="0" smtClean="0"/>
              <a:t> </a:t>
            </a:r>
            <a:r>
              <a:rPr lang="en-US" dirty="0" smtClean="0"/>
              <a:t>meaning (i.e., negative depth is impossible). </a:t>
            </a:r>
            <a:endParaRPr lang="en-US" dirty="0" smtClean="0"/>
          </a:p>
          <a:p>
            <a:endParaRPr lang="en-US" dirty="0"/>
          </a:p>
        </p:txBody>
      </p:sp>
      <p:cxnSp>
        <p:nvCxnSpPr>
          <p:cNvPr id="11" name="Straight Arrow Connector 10"/>
          <p:cNvCxnSpPr/>
          <p:nvPr/>
        </p:nvCxnSpPr>
        <p:spPr>
          <a:xfrm flipV="1">
            <a:off x="4786314" y="428604"/>
            <a:ext cx="171451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6349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7108"/>
          <a:stretch/>
        </p:blipFill>
        <p:spPr bwMode="auto">
          <a:xfrm>
            <a:off x="0" y="363405"/>
            <a:ext cx="9210675" cy="3370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cstate="print"/>
          <a:srcRect l="46065"/>
          <a:stretch/>
        </p:blipFill>
        <p:spPr>
          <a:xfrm>
            <a:off x="0" y="1228"/>
            <a:ext cx="4817668" cy="363404"/>
          </a:xfrm>
          <a:prstGeom prst="rect">
            <a:avLst/>
          </a:prstGeom>
        </p:spPr>
      </p:pic>
      <p:pic>
        <p:nvPicPr>
          <p:cNvPr id="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2384770" y="3717980"/>
            <a:ext cx="4397029" cy="31400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6453187" y="2590800"/>
            <a:ext cx="1314450" cy="590550"/>
          </a:xfrm>
          <a:prstGeom prst="rect">
            <a:avLst/>
          </a:prstGeom>
        </p:spPr>
      </p:pic>
      <p:cxnSp>
        <p:nvCxnSpPr>
          <p:cNvPr id="6" name="Straight Arrow Connector 5"/>
          <p:cNvCxnSpPr/>
          <p:nvPr/>
        </p:nvCxnSpPr>
        <p:spPr>
          <a:xfrm>
            <a:off x="5791200" y="2590800"/>
            <a:ext cx="533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68509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9738" b="18786"/>
          <a:stretch/>
        </p:blipFill>
        <p:spPr bwMode="auto">
          <a:xfrm>
            <a:off x="32084" y="24063"/>
            <a:ext cx="9210675" cy="2642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2895600" y="4223251"/>
            <a:ext cx="4191000" cy="29928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stretch>
            <a:fillRect/>
          </a:stretch>
        </p:blipFill>
        <p:spPr>
          <a:xfrm>
            <a:off x="381000" y="3375526"/>
            <a:ext cx="8267700" cy="847725"/>
          </a:xfrm>
          <a:prstGeom prst="rect">
            <a:avLst/>
          </a:prstGeom>
        </p:spPr>
      </p:pic>
      <p:graphicFrame>
        <p:nvGraphicFramePr>
          <p:cNvPr id="13" name="Object 12"/>
          <p:cNvGraphicFramePr>
            <a:graphicFrameLocks noChangeAspect="1"/>
          </p:cNvGraphicFramePr>
          <p:nvPr/>
        </p:nvGraphicFramePr>
        <p:xfrm>
          <a:off x="1571604" y="2143116"/>
          <a:ext cx="3711575" cy="473075"/>
        </p:xfrm>
        <a:graphic>
          <a:graphicData uri="http://schemas.openxmlformats.org/presentationml/2006/ole">
            <p:oleObj spid="_x0000_s64513" name="Equation" r:id="rId6" imgW="2590560" imgH="330120" progId="Equation.3">
              <p:embed/>
            </p:oleObj>
          </a:graphicData>
        </a:graphic>
      </p:graphicFrame>
      <p:graphicFrame>
        <p:nvGraphicFramePr>
          <p:cNvPr id="15" name="Object 14"/>
          <p:cNvGraphicFramePr>
            <a:graphicFrameLocks noChangeAspect="1"/>
          </p:cNvGraphicFramePr>
          <p:nvPr/>
        </p:nvGraphicFramePr>
        <p:xfrm>
          <a:off x="2857488" y="2643182"/>
          <a:ext cx="3838575" cy="673100"/>
        </p:xfrm>
        <a:graphic>
          <a:graphicData uri="http://schemas.openxmlformats.org/presentationml/2006/ole">
            <p:oleObj spid="_x0000_s64514" name="Equation" r:id="rId7" imgW="2679480" imgH="469800" progId="Equation.3">
              <p:embed/>
            </p:oleObj>
          </a:graphicData>
        </a:graphic>
      </p:graphicFrame>
      <p:graphicFrame>
        <p:nvGraphicFramePr>
          <p:cNvPr id="17" name="Object 16"/>
          <p:cNvGraphicFramePr>
            <a:graphicFrameLocks noChangeAspect="1"/>
          </p:cNvGraphicFramePr>
          <p:nvPr/>
        </p:nvGraphicFramePr>
        <p:xfrm>
          <a:off x="1785918" y="3500438"/>
          <a:ext cx="1357322" cy="574555"/>
        </p:xfrm>
        <a:graphic>
          <a:graphicData uri="http://schemas.openxmlformats.org/presentationml/2006/ole">
            <p:oleObj spid="_x0000_s64515" name="Equation" r:id="rId8" imgW="571320" imgH="241200" progId="Equation.3">
              <p:embed/>
            </p:oleObj>
          </a:graphicData>
        </a:graphic>
      </p:graphicFrame>
      <p:graphicFrame>
        <p:nvGraphicFramePr>
          <p:cNvPr id="18" name="Object 17"/>
          <p:cNvGraphicFramePr>
            <a:graphicFrameLocks noChangeAspect="1"/>
          </p:cNvGraphicFramePr>
          <p:nvPr/>
        </p:nvGraphicFramePr>
        <p:xfrm>
          <a:off x="4500562" y="3357562"/>
          <a:ext cx="2000264" cy="885968"/>
        </p:xfrm>
        <a:graphic>
          <a:graphicData uri="http://schemas.openxmlformats.org/presentationml/2006/ole">
            <p:oleObj spid="_x0000_s64516" name="Equation" r:id="rId9" imgW="977760" imgH="431640" progId="Equation.3">
              <p:embed/>
            </p:oleObj>
          </a:graphicData>
        </a:graphic>
      </p:graphicFrame>
      <p:cxnSp>
        <p:nvCxnSpPr>
          <p:cNvPr id="7" name="Straight Arrow Connector 6"/>
          <p:cNvCxnSpPr/>
          <p:nvPr/>
        </p:nvCxnSpPr>
        <p:spPr>
          <a:xfrm flipH="1">
            <a:off x="3200400" y="3164138"/>
            <a:ext cx="1905000" cy="47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nvGraphicFramePr>
        <p:xfrm>
          <a:off x="8072462" y="2714620"/>
          <a:ext cx="692150" cy="619125"/>
        </p:xfrm>
        <a:graphic>
          <a:graphicData uri="http://schemas.openxmlformats.org/presentationml/2006/ole">
            <p:oleObj spid="_x0000_s64517" name="Equation" r:id="rId10" imgW="482400" imgH="431640" progId="Equation.3">
              <p:embed/>
            </p:oleObj>
          </a:graphicData>
        </a:graphic>
      </p:graphicFrame>
      <p:cxnSp>
        <p:nvCxnSpPr>
          <p:cNvPr id="21" name="Straight Arrow Connector 20"/>
          <p:cNvCxnSpPr/>
          <p:nvPr/>
        </p:nvCxnSpPr>
        <p:spPr>
          <a:xfrm>
            <a:off x="5572132" y="2357430"/>
            <a:ext cx="2286016"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6500826" y="3214686"/>
            <a:ext cx="1285884"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5607851" y="2250273"/>
            <a:ext cx="785818"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36219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US" sz="3200" b="1" dirty="0" smtClean="0">
                <a:solidFill>
                  <a:schemeClr val="accent2"/>
                </a:solidFill>
              </a:rPr>
              <a:t>Open channels</a:t>
            </a:r>
            <a:endParaRPr lang="en-US" sz="3200" b="1" dirty="0">
              <a:solidFill>
                <a:schemeClr val="accent2"/>
              </a:solidFill>
            </a:endParaRPr>
          </a:p>
        </p:txBody>
      </p:sp>
      <p:sp>
        <p:nvSpPr>
          <p:cNvPr id="3" name="TextBox 2"/>
          <p:cNvSpPr txBox="1"/>
          <p:nvPr/>
        </p:nvSpPr>
        <p:spPr>
          <a:xfrm>
            <a:off x="142844" y="642918"/>
            <a:ext cx="8839200" cy="2677656"/>
          </a:xfrm>
          <a:prstGeom prst="rect">
            <a:avLst/>
          </a:prstGeom>
          <a:noFill/>
        </p:spPr>
        <p:txBody>
          <a:bodyPr wrap="square" rtlCol="0">
            <a:spAutoFit/>
          </a:bodyPr>
          <a:lstStyle/>
          <a:p>
            <a:pPr>
              <a:buFont typeface="Wingdings" pitchFamily="2" charset="2"/>
              <a:buChar char="Ø"/>
            </a:pPr>
            <a:r>
              <a:rPr lang="en-US" dirty="0" smtClean="0"/>
              <a:t>An open channel is one in which the stream is </a:t>
            </a:r>
            <a:r>
              <a:rPr lang="en-US" i="1" dirty="0" smtClean="0"/>
              <a:t>not completely  enclosed by solid boundaries </a:t>
            </a:r>
            <a:r>
              <a:rPr lang="en-US" dirty="0" smtClean="0"/>
              <a:t>and therefore has a </a:t>
            </a:r>
            <a:r>
              <a:rPr lang="en-US" i="1" dirty="0" smtClean="0"/>
              <a:t>free surface </a:t>
            </a:r>
            <a:r>
              <a:rPr lang="en-US" dirty="0" smtClean="0"/>
              <a:t>subjected only to atmospheric pressure. </a:t>
            </a:r>
          </a:p>
          <a:p>
            <a:pPr>
              <a:buFont typeface="Wingdings" pitchFamily="2" charset="2"/>
              <a:buChar char="Ø"/>
            </a:pPr>
            <a:r>
              <a:rPr lang="en-US" dirty="0" smtClean="0"/>
              <a:t>The flow in such a channel is caused not by some external head, but rather </a:t>
            </a:r>
            <a:r>
              <a:rPr lang="en-US" b="1" dirty="0" smtClean="0"/>
              <a:t>only by the gravity </a:t>
            </a:r>
            <a:r>
              <a:rPr lang="en-US" dirty="0" smtClean="0"/>
              <a:t>(W Sin</a:t>
            </a:r>
            <a:r>
              <a:rPr lang="el-GR" dirty="0" smtClean="0"/>
              <a:t>θ</a:t>
            </a:r>
            <a:r>
              <a:rPr lang="en-US" dirty="0" smtClean="0"/>
              <a:t>)</a:t>
            </a:r>
            <a:r>
              <a:rPr lang="en-US" b="1" dirty="0" smtClean="0"/>
              <a:t> </a:t>
            </a:r>
            <a:r>
              <a:rPr lang="en-US" dirty="0" smtClean="0"/>
              <a:t>component </a:t>
            </a:r>
            <a:r>
              <a:rPr lang="en-US" dirty="0" smtClean="0"/>
              <a:t>along the slope of the channel. Thus open-channel flow is often referred to </a:t>
            </a:r>
            <a:r>
              <a:rPr lang="en-US" dirty="0" smtClean="0"/>
              <a:t>as</a:t>
            </a:r>
            <a:r>
              <a:rPr lang="en-US" b="1" dirty="0" smtClean="0"/>
              <a:t> gravity </a:t>
            </a:r>
            <a:r>
              <a:rPr lang="en-US" b="1" dirty="0" smtClean="0"/>
              <a:t>flow </a:t>
            </a:r>
            <a:r>
              <a:rPr lang="en-US" dirty="0" smtClean="0"/>
              <a:t>or</a:t>
            </a:r>
            <a:r>
              <a:rPr lang="en-US" dirty="0" smtClean="0"/>
              <a:t> </a:t>
            </a:r>
            <a:r>
              <a:rPr lang="en-US" b="1" dirty="0" smtClean="0"/>
              <a:t>free-surface flow</a:t>
            </a:r>
            <a:r>
              <a:rPr lang="en-US" dirty="0" smtClean="0"/>
              <a:t>. </a:t>
            </a:r>
            <a:endParaRPr lang="en-US" dirty="0" smtClean="0"/>
          </a:p>
        </p:txBody>
      </p:sp>
      <p:pic>
        <p:nvPicPr>
          <p:cNvPr id="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l="18368" t="16824" r="38198" b="15041"/>
          <a:stretch>
            <a:fillRect/>
          </a:stretch>
        </p:blipFill>
        <p:spPr bwMode="auto">
          <a:xfrm>
            <a:off x="214282" y="3313152"/>
            <a:ext cx="4857784" cy="35448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8" name="Straight Arrow Connector 7"/>
          <p:cNvCxnSpPr/>
          <p:nvPr/>
        </p:nvCxnSpPr>
        <p:spPr>
          <a:xfrm rot="16200000" flipH="1">
            <a:off x="964381" y="2750339"/>
            <a:ext cx="2143140" cy="1500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3" cstate="print"/>
          <a:srcRect/>
          <a:stretch>
            <a:fillRect/>
          </a:stretch>
        </p:blipFill>
        <p:spPr bwMode="auto">
          <a:xfrm>
            <a:off x="5143504" y="3268264"/>
            <a:ext cx="3786214" cy="2839661"/>
          </a:xfrm>
          <a:prstGeom prst="rect">
            <a:avLst/>
          </a:prstGeom>
          <a:noFill/>
          <a:ln w="9525">
            <a:noFill/>
            <a:miter lim="800000"/>
            <a:headEnd/>
            <a:tailEnd/>
          </a:ln>
          <a:effectLst/>
        </p:spPr>
      </p:pic>
      <p:sp>
        <p:nvSpPr>
          <p:cNvPr id="12" name="TextBox 11"/>
          <p:cNvSpPr txBox="1"/>
          <p:nvPr/>
        </p:nvSpPr>
        <p:spPr>
          <a:xfrm>
            <a:off x="5143504" y="5786454"/>
            <a:ext cx="3714776" cy="276999"/>
          </a:xfrm>
          <a:prstGeom prst="rect">
            <a:avLst/>
          </a:prstGeom>
          <a:noFill/>
        </p:spPr>
        <p:txBody>
          <a:bodyPr wrap="square" rtlCol="0">
            <a:spAutoFit/>
          </a:bodyPr>
          <a:lstStyle/>
          <a:p>
            <a:r>
              <a:rPr lang="en-US" sz="1200" dirty="0" smtClean="0">
                <a:solidFill>
                  <a:srgbClr val="FFFF00"/>
                </a:solidFill>
              </a:rPr>
              <a:t>Zambezi River at </a:t>
            </a:r>
            <a:r>
              <a:rPr lang="en-US" sz="1200" dirty="0" err="1" smtClean="0">
                <a:solidFill>
                  <a:srgbClr val="FFFF00"/>
                </a:solidFill>
              </a:rPr>
              <a:t>Kazungula</a:t>
            </a:r>
            <a:r>
              <a:rPr lang="en-US" sz="1200" dirty="0" smtClean="0">
                <a:solidFill>
                  <a:srgbClr val="FFFF00"/>
                </a:solidFill>
              </a:rPr>
              <a:t> </a:t>
            </a:r>
            <a:endParaRPr lang="en-US" sz="1200" dirty="0">
              <a:solidFill>
                <a:srgbClr val="FFFF00"/>
              </a:solidFill>
            </a:endParaRPr>
          </a:p>
        </p:txBody>
      </p:sp>
    </p:spTree>
    <p:extLst>
      <p:ext uri="{BB962C8B-B14F-4D97-AF65-F5344CB8AC3E}">
        <p14:creationId xmlns="" xmlns:p14="http://schemas.microsoft.com/office/powerpoint/2010/main" val="2947999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b="79066"/>
          <a:stretch>
            <a:fillRect/>
          </a:stretch>
        </p:blipFill>
        <p:spPr bwMode="auto">
          <a:xfrm>
            <a:off x="71308" y="76200"/>
            <a:ext cx="9072692" cy="10667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 name="Straight Arrow Connector 5"/>
          <p:cNvCxnSpPr/>
          <p:nvPr/>
        </p:nvCxnSpPr>
        <p:spPr>
          <a:xfrm rot="10800000" flipV="1">
            <a:off x="1519214" y="928669"/>
            <a:ext cx="266704" cy="14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26" name="Equation" r:id="rId4" imgW="114120" imgH="215640" progId="Equation.3">
              <p:embed/>
            </p:oleObj>
          </a:graphicData>
        </a:graphic>
      </p:graphicFrame>
      <p:pic>
        <p:nvPicPr>
          <p:cNvPr id="11" name="Picture 10"/>
          <p:cNvPicPr>
            <a:picLocks noChangeAspect="1"/>
          </p:cNvPicPr>
          <p:nvPr/>
        </p:nvPicPr>
        <p:blipFill>
          <a:blip r:embed="rId5" cstate="print"/>
          <a:stretch>
            <a:fillRect/>
          </a:stretch>
        </p:blipFill>
        <p:spPr>
          <a:xfrm>
            <a:off x="0" y="1071546"/>
            <a:ext cx="1393768" cy="423520"/>
          </a:xfrm>
          <a:prstGeom prst="rect">
            <a:avLst/>
          </a:prstGeom>
          <a:ln>
            <a:solidFill>
              <a:schemeClr val="accent1"/>
            </a:solidFill>
          </a:ln>
        </p:spPr>
      </p:pic>
      <p:cxnSp>
        <p:nvCxnSpPr>
          <p:cNvPr id="21" name="Straight Arrow Connector 20"/>
          <p:cNvCxnSpPr/>
          <p:nvPr/>
        </p:nvCxnSpPr>
        <p:spPr>
          <a:xfrm rot="10800000">
            <a:off x="642910" y="1643050"/>
            <a:ext cx="1000132"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4282" y="3000372"/>
            <a:ext cx="4071966" cy="2677656"/>
          </a:xfrm>
          <a:prstGeom prst="rect">
            <a:avLst/>
          </a:prstGeom>
          <a:noFill/>
        </p:spPr>
        <p:txBody>
          <a:bodyPr wrap="square" rtlCol="0">
            <a:spAutoFit/>
          </a:bodyPr>
          <a:lstStyle/>
          <a:p>
            <a:r>
              <a:rPr lang="en-US" dirty="0" smtClean="0"/>
              <a:t>From Eq. </a:t>
            </a:r>
            <a:r>
              <a:rPr lang="en-US" dirty="0" smtClean="0"/>
              <a:t>10.21 (	    )	</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Therefore</a:t>
            </a:r>
            <a:endParaRPr lang="en-US" dirty="0"/>
          </a:p>
        </p:txBody>
      </p:sp>
      <p:sp>
        <p:nvSpPr>
          <p:cNvPr id="24" name="Rectangle 23"/>
          <p:cNvSpPr/>
          <p:nvPr/>
        </p:nvSpPr>
        <p:spPr>
          <a:xfrm>
            <a:off x="8001024" y="5286388"/>
            <a:ext cx="877163" cy="461665"/>
          </a:xfrm>
          <a:prstGeom prst="rect">
            <a:avLst/>
          </a:prstGeom>
        </p:spPr>
        <p:txBody>
          <a:bodyPr wrap="none">
            <a:spAutoFit/>
          </a:bodyPr>
          <a:lstStyle/>
          <a:p>
            <a:r>
              <a:rPr lang="en-US" dirty="0" smtClean="0"/>
              <a:t>10.23</a:t>
            </a:r>
            <a:endParaRPr lang="en-US" dirty="0"/>
          </a:p>
        </p:txBody>
      </p:sp>
      <p:graphicFrame>
        <p:nvGraphicFramePr>
          <p:cNvPr id="1034" name="Object 10"/>
          <p:cNvGraphicFramePr>
            <a:graphicFrameLocks noChangeAspect="1"/>
          </p:cNvGraphicFramePr>
          <p:nvPr/>
        </p:nvGraphicFramePr>
        <p:xfrm>
          <a:off x="2276475" y="1431925"/>
          <a:ext cx="1089025" cy="1355725"/>
        </p:xfrm>
        <a:graphic>
          <a:graphicData uri="http://schemas.openxmlformats.org/presentationml/2006/ole">
            <p:oleObj spid="_x0000_s1034" name="Equation" r:id="rId6" imgW="571320" imgH="711000" progId="Equation.3">
              <p:embed/>
            </p:oleObj>
          </a:graphicData>
        </a:graphic>
      </p:graphicFrame>
      <p:pic>
        <p:nvPicPr>
          <p:cNvPr id="1035" name="Picture 11"/>
          <p:cNvPicPr>
            <a:picLocks noChangeAspect="1" noChangeArrowheads="1"/>
          </p:cNvPicPr>
          <p:nvPr/>
        </p:nvPicPr>
        <p:blipFill>
          <a:blip r:embed="rId7"/>
          <a:srcRect/>
          <a:stretch>
            <a:fillRect/>
          </a:stretch>
        </p:blipFill>
        <p:spPr bwMode="auto">
          <a:xfrm>
            <a:off x="2428860" y="3071810"/>
            <a:ext cx="895350" cy="352425"/>
          </a:xfrm>
          <a:prstGeom prst="rect">
            <a:avLst/>
          </a:prstGeom>
          <a:noFill/>
          <a:ln w="9525">
            <a:noFill/>
            <a:miter lim="800000"/>
            <a:headEnd/>
            <a:tailEnd/>
          </a:ln>
          <a:effectLst/>
        </p:spPr>
      </p:pic>
      <p:graphicFrame>
        <p:nvGraphicFramePr>
          <p:cNvPr id="26" name="Object 25"/>
          <p:cNvGraphicFramePr>
            <a:graphicFrameLocks noChangeAspect="1"/>
          </p:cNvGraphicFramePr>
          <p:nvPr/>
        </p:nvGraphicFramePr>
        <p:xfrm>
          <a:off x="2357422" y="3786190"/>
          <a:ext cx="1083471" cy="722314"/>
        </p:xfrm>
        <a:graphic>
          <a:graphicData uri="http://schemas.openxmlformats.org/presentationml/2006/ole">
            <p:oleObj spid="_x0000_s1036" name="Equation" r:id="rId8" imgW="761760" imgH="507960" progId="Equation.3">
              <p:embed/>
            </p:oleObj>
          </a:graphicData>
        </a:graphic>
      </p:graphicFrame>
      <p:graphicFrame>
        <p:nvGraphicFramePr>
          <p:cNvPr id="27" name="Object 26"/>
          <p:cNvGraphicFramePr>
            <a:graphicFrameLocks noChangeAspect="1"/>
          </p:cNvGraphicFramePr>
          <p:nvPr/>
        </p:nvGraphicFramePr>
        <p:xfrm>
          <a:off x="2357422" y="5143512"/>
          <a:ext cx="1587500" cy="722313"/>
        </p:xfrm>
        <a:graphic>
          <a:graphicData uri="http://schemas.openxmlformats.org/presentationml/2006/ole">
            <p:oleObj spid="_x0000_s1037" name="Equation" r:id="rId9" imgW="1117440" imgH="507960" progId="Equation.3">
              <p:embed/>
            </p:oleObj>
          </a:graphicData>
        </a:graphic>
      </p:graphicFrame>
      <p:cxnSp>
        <p:nvCxnSpPr>
          <p:cNvPr id="14" name="Straight Arrow Connector 13"/>
          <p:cNvCxnSpPr/>
          <p:nvPr/>
        </p:nvCxnSpPr>
        <p:spPr>
          <a:xfrm rot="5400000">
            <a:off x="1643042" y="3929066"/>
            <a:ext cx="242889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04339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4282" y="142852"/>
            <a:ext cx="8715436" cy="6370975"/>
          </a:xfrm>
          <a:prstGeom prst="rect">
            <a:avLst/>
          </a:prstGeom>
          <a:noFill/>
        </p:spPr>
        <p:txBody>
          <a:bodyPr wrap="square" rtlCol="0">
            <a:spAutoFit/>
          </a:bodyPr>
          <a:lstStyle/>
          <a:p>
            <a:r>
              <a:rPr lang="en-US" dirty="0" smtClean="0"/>
              <a:t>From Eq. 10.22 (	           )	</a:t>
            </a:r>
          </a:p>
          <a:p>
            <a:endParaRPr lang="en-US" dirty="0" smtClean="0"/>
          </a:p>
          <a:p>
            <a:r>
              <a:rPr lang="en-US" dirty="0" smtClean="0"/>
              <a:t>								     					</a:t>
            </a:r>
          </a:p>
          <a:p>
            <a:endParaRPr lang="en-US" dirty="0" smtClean="0"/>
          </a:p>
          <a:p>
            <a:endParaRPr lang="en-US" dirty="0" smtClean="0"/>
          </a:p>
          <a:p>
            <a:pPr algn="r"/>
            <a:r>
              <a:rPr lang="en-US" dirty="0" smtClean="0"/>
              <a:t>								    </a:t>
            </a:r>
            <a:endParaRPr lang="en-US" dirty="0" smtClean="0"/>
          </a:p>
          <a:p>
            <a:pPr algn="r"/>
            <a:endParaRPr lang="en-US" dirty="0" smtClean="0"/>
          </a:p>
          <a:p>
            <a:r>
              <a:rPr lang="en-US" dirty="0" smtClean="0"/>
              <a:t> 		10.24</a:t>
            </a:r>
            <a:endParaRPr lang="en-US" dirty="0" smtClean="0"/>
          </a:p>
          <a:p>
            <a:endParaRPr lang="en-US" dirty="0" smtClean="0"/>
          </a:p>
          <a:p>
            <a:pPr algn="r"/>
            <a:endParaRPr lang="en-US" dirty="0" smtClean="0"/>
          </a:p>
          <a:p>
            <a:pPr algn="r"/>
            <a:r>
              <a:rPr lang="en-US" dirty="0" smtClean="0"/>
              <a:t>Hence</a:t>
            </a:r>
            <a:r>
              <a:rPr lang="en-US" dirty="0" smtClean="0"/>
              <a:t>								   </a:t>
            </a:r>
            <a:r>
              <a:rPr lang="en-US" dirty="0" smtClean="0"/>
              <a:t>   10.25</a:t>
            </a:r>
            <a:endParaRPr lang="en-US" dirty="0" smtClean="0"/>
          </a:p>
          <a:p>
            <a:endParaRPr lang="en-US" dirty="0" smtClean="0"/>
          </a:p>
          <a:p>
            <a:r>
              <a:rPr lang="en-US" dirty="0" smtClean="0"/>
              <a:t>And								     </a:t>
            </a:r>
            <a:r>
              <a:rPr lang="en-US" dirty="0" smtClean="0"/>
              <a:t> </a:t>
            </a:r>
            <a:r>
              <a:rPr lang="en-US" dirty="0" smtClean="0"/>
              <a:t>10.26</a:t>
            </a:r>
            <a:endParaRPr lang="en-US" dirty="0" smtClean="0"/>
          </a:p>
          <a:p>
            <a:endParaRPr lang="en-US" dirty="0" smtClean="0"/>
          </a:p>
          <a:p>
            <a:r>
              <a:rPr lang="en-US" dirty="0" smtClean="0"/>
              <a:t>When </a:t>
            </a:r>
            <a:r>
              <a:rPr lang="en-US" dirty="0" smtClean="0"/>
              <a:t>flow occurs at </a:t>
            </a:r>
            <a:r>
              <a:rPr lang="en-US" dirty="0" smtClean="0">
                <a:solidFill>
                  <a:srgbClr val="00B0F0"/>
                </a:solidFill>
              </a:rPr>
              <a:t>critical</a:t>
            </a:r>
            <a:r>
              <a:rPr lang="en-US" dirty="0" smtClean="0"/>
              <a:t> depth, both Eq. 10.22 and 10.26 are satisfied and the </a:t>
            </a:r>
            <a:r>
              <a:rPr lang="en-US" dirty="0" smtClean="0">
                <a:solidFill>
                  <a:srgbClr val="00B0F0"/>
                </a:solidFill>
              </a:rPr>
              <a:t>velocity head is one half the depth </a:t>
            </a:r>
            <a:r>
              <a:rPr lang="en-US" dirty="0" smtClean="0"/>
              <a:t>(illustrate)</a:t>
            </a:r>
            <a:endParaRPr lang="en-US" dirty="0"/>
          </a:p>
        </p:txBody>
      </p:sp>
      <p:graphicFrame>
        <p:nvGraphicFramePr>
          <p:cNvPr id="13" name="Object 3"/>
          <p:cNvGraphicFramePr>
            <a:graphicFrameLocks noChangeAspect="1"/>
          </p:cNvGraphicFramePr>
          <p:nvPr/>
        </p:nvGraphicFramePr>
        <p:xfrm>
          <a:off x="1643042" y="4000504"/>
          <a:ext cx="3852862" cy="749300"/>
        </p:xfrm>
        <a:graphic>
          <a:graphicData uri="http://schemas.openxmlformats.org/presentationml/2006/ole">
            <p:oleObj spid="_x0000_s51206" name="Equation" r:id="rId3" imgW="2349360" imgH="457200" progId="Equation.3">
              <p:embed/>
            </p:oleObj>
          </a:graphicData>
        </a:graphic>
      </p:graphicFrame>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51202" name="Equation" r:id="rId4" imgW="114120" imgH="215640" progId="Equation.3">
              <p:embed/>
            </p:oleObj>
          </a:graphicData>
        </a:graphic>
      </p:graphicFrame>
      <p:graphicFrame>
        <p:nvGraphicFramePr>
          <p:cNvPr id="1029" name="Object 3"/>
          <p:cNvGraphicFramePr>
            <a:graphicFrameLocks noChangeAspect="1"/>
          </p:cNvGraphicFramePr>
          <p:nvPr/>
        </p:nvGraphicFramePr>
        <p:xfrm>
          <a:off x="428596" y="785794"/>
          <a:ext cx="2667000" cy="2892425"/>
        </p:xfrm>
        <a:graphic>
          <a:graphicData uri="http://schemas.openxmlformats.org/presentationml/2006/ole">
            <p:oleObj spid="_x0000_s51204" name="Equation" r:id="rId5" imgW="1536480" imgH="1663560" progId="Equation.3">
              <p:embed/>
            </p:oleObj>
          </a:graphicData>
        </a:graphic>
      </p:graphicFrame>
      <p:pic>
        <p:nvPicPr>
          <p:cNvPr id="7" name="Picture 6"/>
          <p:cNvPicPr>
            <a:picLocks noChangeAspect="1"/>
          </p:cNvPicPr>
          <p:nvPr/>
        </p:nvPicPr>
        <p:blipFill>
          <a:blip r:embed="rId6" cstate="print"/>
          <a:stretch>
            <a:fillRect/>
          </a:stretch>
        </p:blipFill>
        <p:spPr>
          <a:xfrm>
            <a:off x="2428860" y="142852"/>
            <a:ext cx="1393768" cy="423520"/>
          </a:xfrm>
          <a:prstGeom prst="rect">
            <a:avLst/>
          </a:prstGeom>
          <a:ln>
            <a:solidFill>
              <a:schemeClr val="accent1"/>
            </a:solidFill>
          </a:ln>
        </p:spPr>
      </p:pic>
      <p:graphicFrame>
        <p:nvGraphicFramePr>
          <p:cNvPr id="14" name="Object 3"/>
          <p:cNvGraphicFramePr>
            <a:graphicFrameLocks noChangeAspect="1"/>
          </p:cNvGraphicFramePr>
          <p:nvPr/>
        </p:nvGraphicFramePr>
        <p:xfrm>
          <a:off x="1714480" y="4786322"/>
          <a:ext cx="1874838" cy="646112"/>
        </p:xfrm>
        <a:graphic>
          <a:graphicData uri="http://schemas.openxmlformats.org/presentationml/2006/ole">
            <p:oleObj spid="_x0000_s51207" name="Equation" r:id="rId7" imgW="1143000" imgH="393480" progId="Equation.3">
              <p:embed/>
            </p:oleObj>
          </a:graphicData>
        </a:graphic>
      </p:graphicFrame>
      <p:pic>
        <p:nvPicPr>
          <p:cNvPr id="15" name="Picture 14"/>
          <p:cNvPicPr>
            <a:picLocks noChangeAspect="1" noChangeArrowheads="1"/>
          </p:cNvPicPr>
          <p:nvPr/>
        </p:nvPicPr>
        <p:blipFill>
          <a:blip r:embed="rId8" cstate="print">
            <a:extLst>
              <a:ext uri="{28A0092B-C50C-407E-A947-70E740481C1C}">
                <a14:useLocalDpi xmlns="" xmlns:a14="http://schemas.microsoft.com/office/drawing/2010/main" val="0"/>
              </a:ext>
            </a:extLst>
          </a:blip>
          <a:srcRect t="15981"/>
          <a:stretch>
            <a:fillRect/>
          </a:stretch>
        </p:blipFill>
        <p:spPr bwMode="auto">
          <a:xfrm rot="10800000">
            <a:off x="3929057" y="500042"/>
            <a:ext cx="5119723" cy="30718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7" name="Straight Arrow Connector 16"/>
          <p:cNvCxnSpPr/>
          <p:nvPr/>
        </p:nvCxnSpPr>
        <p:spPr>
          <a:xfrm rot="5400000">
            <a:off x="5750727" y="2607463"/>
            <a:ext cx="928694" cy="158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001554" y="1928008"/>
            <a:ext cx="428628" cy="158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72198" y="1857364"/>
            <a:ext cx="357190" cy="153888"/>
          </a:xfrm>
          <a:prstGeom prst="rect">
            <a:avLst/>
          </a:prstGeom>
          <a:solidFill>
            <a:schemeClr val="bg1"/>
          </a:solidFill>
        </p:spPr>
        <p:txBody>
          <a:bodyPr wrap="square" lIns="0" tIns="0" rIns="0" bIns="0" rtlCol="0">
            <a:spAutoFit/>
          </a:bodyPr>
          <a:lstStyle/>
          <a:p>
            <a:r>
              <a:rPr lang="en-US" sz="1000" b="1" dirty="0" smtClean="0">
                <a:solidFill>
                  <a:srgbClr val="FF0000"/>
                </a:solidFill>
              </a:rPr>
              <a:t>V</a:t>
            </a:r>
            <a:r>
              <a:rPr lang="en-US" sz="1000" b="1" baseline="-25000" dirty="0" smtClean="0">
                <a:solidFill>
                  <a:srgbClr val="FF0000"/>
                </a:solidFill>
              </a:rPr>
              <a:t>1</a:t>
            </a:r>
            <a:r>
              <a:rPr lang="en-US" sz="1000" b="1" baseline="30000" dirty="0" smtClean="0">
                <a:solidFill>
                  <a:srgbClr val="FF0000"/>
                </a:solidFill>
              </a:rPr>
              <a:t>2</a:t>
            </a:r>
            <a:r>
              <a:rPr lang="en-US" sz="1000" b="1" dirty="0" smtClean="0">
                <a:solidFill>
                  <a:srgbClr val="FF0000"/>
                </a:solidFill>
              </a:rPr>
              <a:t>/2g</a:t>
            </a:r>
            <a:endParaRPr lang="en-US" sz="1000" b="1" dirty="0">
              <a:solidFill>
                <a:srgbClr val="FF0000"/>
              </a:solidFill>
            </a:endParaRPr>
          </a:p>
        </p:txBody>
      </p:sp>
      <p:sp>
        <p:nvSpPr>
          <p:cNvPr id="23" name="TextBox 22"/>
          <p:cNvSpPr txBox="1"/>
          <p:nvPr/>
        </p:nvSpPr>
        <p:spPr>
          <a:xfrm>
            <a:off x="6143636" y="2500306"/>
            <a:ext cx="142876" cy="153888"/>
          </a:xfrm>
          <a:prstGeom prst="rect">
            <a:avLst/>
          </a:prstGeom>
          <a:solidFill>
            <a:schemeClr val="bg1"/>
          </a:solidFill>
        </p:spPr>
        <p:txBody>
          <a:bodyPr wrap="square" lIns="0" tIns="0" rIns="0" bIns="0" rtlCol="0">
            <a:spAutoFit/>
          </a:bodyPr>
          <a:lstStyle/>
          <a:p>
            <a:r>
              <a:rPr lang="en-US" sz="1000" b="1" dirty="0" smtClean="0">
                <a:solidFill>
                  <a:srgbClr val="FF0000"/>
                </a:solidFill>
              </a:rPr>
              <a:t>y</a:t>
            </a:r>
            <a:r>
              <a:rPr lang="en-US" sz="1000" b="1" baseline="-25000" dirty="0" smtClean="0">
                <a:solidFill>
                  <a:srgbClr val="FF0000"/>
                </a:solidFill>
              </a:rPr>
              <a:t>c</a:t>
            </a:r>
            <a:endParaRPr lang="en-US" sz="1000" b="1" baseline="-25000" dirty="0">
              <a:solidFill>
                <a:srgbClr val="FF0000"/>
              </a:solidFill>
            </a:endParaRPr>
          </a:p>
        </p:txBody>
      </p:sp>
    </p:spTree>
    <p:extLst>
      <p:ext uri="{BB962C8B-B14F-4D97-AF65-F5344CB8AC3E}">
        <p14:creationId xmlns="" xmlns:p14="http://schemas.microsoft.com/office/powerpoint/2010/main" val="4204339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763000" cy="646331"/>
          </a:xfrm>
          <a:prstGeom prst="rect">
            <a:avLst/>
          </a:prstGeom>
          <a:noFill/>
        </p:spPr>
        <p:txBody>
          <a:bodyPr wrap="square" rtlCol="0">
            <a:spAutoFit/>
          </a:bodyPr>
          <a:lstStyle/>
          <a:p>
            <a:r>
              <a:rPr lang="en-US" sz="3600" dirty="0" smtClean="0"/>
              <a:t>Subcritical and supercritical flows</a:t>
            </a:r>
            <a:endParaRPr lang="en-US" sz="3600" dirty="0"/>
          </a:p>
        </p:txBody>
      </p:sp>
      <p:pic>
        <p:nvPicPr>
          <p:cNvPr id="2355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b="66000"/>
          <a:stretch>
            <a:fillRect/>
          </a:stretch>
        </p:blipFill>
        <p:spPr bwMode="auto">
          <a:xfrm>
            <a:off x="175437" y="762000"/>
            <a:ext cx="8582025" cy="20240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2500298" y="3214686"/>
            <a:ext cx="4801693" cy="3429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52883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7158" y="2428868"/>
            <a:ext cx="8572560" cy="3785652"/>
          </a:xfrm>
          <a:prstGeom prst="rect">
            <a:avLst/>
          </a:prstGeom>
          <a:noFill/>
        </p:spPr>
        <p:txBody>
          <a:bodyPr wrap="square" rtlCol="0">
            <a:spAutoFit/>
          </a:bodyPr>
          <a:lstStyle/>
          <a:p>
            <a:endParaRPr lang="en-US" dirty="0" smtClean="0"/>
          </a:p>
          <a:p>
            <a:endParaRPr lang="en-US" dirty="0" smtClean="0"/>
          </a:p>
          <a:p>
            <a:r>
              <a:rPr lang="en-US" dirty="0" smtClean="0"/>
              <a:t>Rewriting Eq. 10.23</a:t>
            </a:r>
          </a:p>
          <a:p>
            <a:endParaRPr lang="en-US" dirty="0" smtClean="0"/>
          </a:p>
          <a:p>
            <a:r>
              <a:rPr lang="en-US" dirty="0" smtClean="0"/>
              <a:t>Equating this to Eq. 10.18</a:t>
            </a:r>
          </a:p>
          <a:p>
            <a:endParaRPr lang="en-US" dirty="0" smtClean="0"/>
          </a:p>
          <a:p>
            <a:endParaRPr lang="en-US" dirty="0" smtClean="0"/>
          </a:p>
          <a:p>
            <a:endParaRPr lang="en-US" dirty="0" smtClean="0"/>
          </a:p>
          <a:p>
            <a:r>
              <a:rPr lang="en-US" dirty="0" smtClean="0"/>
              <a:t>Replacing </a:t>
            </a:r>
            <a:r>
              <a:rPr lang="en-US" dirty="0" smtClean="0"/>
              <a:t>R</a:t>
            </a:r>
            <a:r>
              <a:rPr lang="en-US" baseline="-25000" dirty="0" smtClean="0"/>
              <a:t>h</a:t>
            </a:r>
            <a:r>
              <a:rPr lang="en-US" dirty="0" smtClean="0"/>
              <a:t> </a:t>
            </a:r>
            <a:r>
              <a:rPr lang="en-US" dirty="0" smtClean="0"/>
              <a:t>by y since R</a:t>
            </a:r>
            <a:r>
              <a:rPr lang="en-US" baseline="-25000" dirty="0" smtClean="0"/>
              <a:t>h</a:t>
            </a:r>
            <a:r>
              <a:rPr lang="en-US" dirty="0" smtClean="0"/>
              <a:t> = y</a:t>
            </a:r>
          </a:p>
          <a:p>
            <a:endParaRPr lang="en-US" dirty="0"/>
          </a:p>
        </p:txBody>
      </p:sp>
      <p:sp>
        <p:nvSpPr>
          <p:cNvPr id="2" name="TextBox 1"/>
          <p:cNvSpPr txBox="1"/>
          <p:nvPr/>
        </p:nvSpPr>
        <p:spPr>
          <a:xfrm>
            <a:off x="152400" y="152400"/>
            <a:ext cx="8763000" cy="646331"/>
          </a:xfrm>
          <a:prstGeom prst="rect">
            <a:avLst/>
          </a:prstGeom>
          <a:noFill/>
        </p:spPr>
        <p:txBody>
          <a:bodyPr wrap="square" rtlCol="0">
            <a:spAutoFit/>
          </a:bodyPr>
          <a:lstStyle/>
          <a:p>
            <a:r>
              <a:rPr lang="en-US" sz="3600" dirty="0" smtClean="0"/>
              <a:t>Subcritical and supercritical flows</a:t>
            </a:r>
            <a:endParaRPr lang="en-US" sz="3600" dirty="0"/>
          </a:p>
        </p:txBody>
      </p:sp>
      <p:pic>
        <p:nvPicPr>
          <p:cNvPr id="2355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t="34000" b="40800"/>
          <a:stretch>
            <a:fillRect/>
          </a:stretch>
        </p:blipFill>
        <p:spPr bwMode="auto">
          <a:xfrm>
            <a:off x="357158" y="857232"/>
            <a:ext cx="8582025" cy="15001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50178" name="Object 2"/>
          <p:cNvGraphicFramePr>
            <a:graphicFrameLocks noChangeAspect="1"/>
          </p:cNvGraphicFramePr>
          <p:nvPr/>
        </p:nvGraphicFramePr>
        <p:xfrm>
          <a:off x="500034" y="2500306"/>
          <a:ext cx="1308100" cy="631825"/>
        </p:xfrm>
        <a:graphic>
          <a:graphicData uri="http://schemas.openxmlformats.org/presentationml/2006/ole">
            <p:oleObj spid="_x0000_s50178" name="Equation" r:id="rId4" imgW="812520" imgH="393480" progId="Equation.3">
              <p:embed/>
            </p:oleObj>
          </a:graphicData>
        </a:graphic>
      </p:graphicFrame>
      <p:graphicFrame>
        <p:nvGraphicFramePr>
          <p:cNvPr id="50179" name="Object 3"/>
          <p:cNvGraphicFramePr>
            <a:graphicFrameLocks noChangeAspect="1"/>
          </p:cNvGraphicFramePr>
          <p:nvPr/>
        </p:nvGraphicFramePr>
        <p:xfrm>
          <a:off x="7108825" y="2492375"/>
          <a:ext cx="933450" cy="763588"/>
        </p:xfrm>
        <a:graphic>
          <a:graphicData uri="http://schemas.openxmlformats.org/presentationml/2006/ole">
            <p:oleObj spid="_x0000_s50179" name="Equation" r:id="rId5" imgW="558720" imgH="457200" progId="Equation.3">
              <p:embed/>
            </p:oleObj>
          </a:graphicData>
        </a:graphic>
      </p:graphicFrame>
      <p:cxnSp>
        <p:nvCxnSpPr>
          <p:cNvPr id="8" name="Straight Arrow Connector 7"/>
          <p:cNvCxnSpPr/>
          <p:nvPr/>
        </p:nvCxnSpPr>
        <p:spPr>
          <a:xfrm rot="5400000">
            <a:off x="1535885" y="2321711"/>
            <a:ext cx="14287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7000892" y="2143116"/>
            <a:ext cx="42862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3"/>
          <p:cNvGraphicFramePr>
            <a:graphicFrameLocks noChangeAspect="1"/>
          </p:cNvGraphicFramePr>
          <p:nvPr/>
        </p:nvGraphicFramePr>
        <p:xfrm>
          <a:off x="3143240" y="3143248"/>
          <a:ext cx="1081088" cy="446088"/>
        </p:xfrm>
        <a:graphic>
          <a:graphicData uri="http://schemas.openxmlformats.org/presentationml/2006/ole">
            <p:oleObj spid="_x0000_s50180" name="Equation" r:id="rId6" imgW="647640" imgH="266400" progId="Equation.3">
              <p:embed/>
            </p:oleObj>
          </a:graphicData>
        </a:graphic>
      </p:graphicFrame>
      <p:graphicFrame>
        <p:nvGraphicFramePr>
          <p:cNvPr id="13" name="Object 3"/>
          <p:cNvGraphicFramePr>
            <a:graphicFrameLocks noChangeAspect="1"/>
          </p:cNvGraphicFramePr>
          <p:nvPr/>
        </p:nvGraphicFramePr>
        <p:xfrm>
          <a:off x="3857625" y="3924300"/>
          <a:ext cx="1779588" cy="1487488"/>
        </p:xfrm>
        <a:graphic>
          <a:graphicData uri="http://schemas.openxmlformats.org/presentationml/2006/ole">
            <p:oleObj spid="_x0000_s50181" name="Equation" r:id="rId7" imgW="1066680" imgH="888840" progId="Equation.3">
              <p:embed/>
            </p:oleObj>
          </a:graphicData>
        </a:graphic>
      </p:graphicFrame>
      <p:graphicFrame>
        <p:nvGraphicFramePr>
          <p:cNvPr id="50182" name="Object 6"/>
          <p:cNvGraphicFramePr>
            <a:graphicFrameLocks noChangeAspect="1"/>
          </p:cNvGraphicFramePr>
          <p:nvPr/>
        </p:nvGraphicFramePr>
        <p:xfrm>
          <a:off x="3786182" y="5786454"/>
          <a:ext cx="2314575" cy="817562"/>
        </p:xfrm>
        <a:graphic>
          <a:graphicData uri="http://schemas.openxmlformats.org/presentationml/2006/ole">
            <p:oleObj spid="_x0000_s50182" name="Equation" r:id="rId8" imgW="1257120" imgH="444240" progId="Equation.3">
              <p:embed/>
            </p:oleObj>
          </a:graphicData>
        </a:graphic>
      </p:graphicFrame>
      <p:sp>
        <p:nvSpPr>
          <p:cNvPr id="15" name="Rectangle 14"/>
          <p:cNvSpPr/>
          <p:nvPr/>
        </p:nvSpPr>
        <p:spPr>
          <a:xfrm>
            <a:off x="7929587" y="5929330"/>
            <a:ext cx="877163" cy="461665"/>
          </a:xfrm>
          <a:prstGeom prst="rect">
            <a:avLst/>
          </a:prstGeom>
        </p:spPr>
        <p:txBody>
          <a:bodyPr wrap="none">
            <a:spAutoFit/>
          </a:bodyPr>
          <a:lstStyle/>
          <a:p>
            <a:pPr algn="r"/>
            <a:r>
              <a:rPr lang="en-US" dirty="0" smtClean="0"/>
              <a:t>10.30</a:t>
            </a:r>
          </a:p>
        </p:txBody>
      </p:sp>
    </p:spTree>
    <p:extLst>
      <p:ext uri="{BB962C8B-B14F-4D97-AF65-F5344CB8AC3E}">
        <p14:creationId xmlns="" xmlns:p14="http://schemas.microsoft.com/office/powerpoint/2010/main" val="2652883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596" y="381000"/>
            <a:ext cx="8505854" cy="2809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3429000"/>
            <a:ext cx="8477250" cy="1428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4038600" y="5029200"/>
            <a:ext cx="1924050" cy="552450"/>
          </a:xfrm>
          <a:prstGeom prst="rect">
            <a:avLst/>
          </a:prstGeom>
        </p:spPr>
      </p:pic>
      <p:cxnSp>
        <p:nvCxnSpPr>
          <p:cNvPr id="4" name="Straight Arrow Connector 3"/>
          <p:cNvCxnSpPr/>
          <p:nvPr/>
        </p:nvCxnSpPr>
        <p:spPr>
          <a:xfrm>
            <a:off x="4495800" y="4572000"/>
            <a:ext cx="3048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334000" y="4143376"/>
            <a:ext cx="2667000" cy="95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8" name="Rectangle 7"/>
              <p:cNvSpPr/>
              <p:nvPr/>
            </p:nvSpPr>
            <p:spPr>
              <a:xfrm>
                <a:off x="381000" y="5777909"/>
                <a:ext cx="4876322" cy="8699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𝐹</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𝑉</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𝑔𝑦</m:t>
                              </m:r>
                            </m:e>
                          </m:rad>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𝑐</m:t>
                              </m:r>
                            </m:sub>
                          </m:sSub>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𝑔</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𝑐</m:t>
                                  </m:r>
                                </m:sub>
                              </m:sSub>
                            </m:e>
                          </m:rad>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𝑐</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𝑐</m:t>
                              </m:r>
                            </m:sub>
                          </m:sSub>
                        </m:den>
                      </m:f>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381000" y="5777909"/>
                <a:ext cx="4876322" cy="869982"/>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43009" name="Object 1"/>
          <p:cNvGraphicFramePr>
            <a:graphicFrameLocks noChangeAspect="1"/>
          </p:cNvGraphicFramePr>
          <p:nvPr/>
        </p:nvGraphicFramePr>
        <p:xfrm>
          <a:off x="-33338" y="0"/>
          <a:ext cx="781051" cy="581025"/>
        </p:xfrm>
        <a:graphic>
          <a:graphicData uri="http://schemas.openxmlformats.org/presentationml/2006/ole">
            <p:oleObj spid="_x0000_s43009" name="Equation" r:id="rId7" imgW="596880" imgH="444240" progId="Equation.3">
              <p:embed/>
            </p:oleObj>
          </a:graphicData>
        </a:graphic>
      </p:graphicFrame>
      <p:cxnSp>
        <p:nvCxnSpPr>
          <p:cNvPr id="10" name="Straight Arrow Connector 9"/>
          <p:cNvCxnSpPr>
            <a:stCxn id="24578" idx="1"/>
          </p:cNvCxnSpPr>
          <p:nvPr/>
        </p:nvCxnSpPr>
        <p:spPr>
          <a:xfrm rot="10800000">
            <a:off x="214282" y="500042"/>
            <a:ext cx="214314" cy="1285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28596" y="2071678"/>
            <a:ext cx="8501122"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96690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104900" y="295275"/>
            <a:ext cx="6934200" cy="626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78751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Occurrence of critical depth</a:t>
            </a:r>
            <a:endParaRPr lang="en-US" dirty="0"/>
          </a:p>
        </p:txBody>
      </p:sp>
      <p:sp>
        <p:nvSpPr>
          <p:cNvPr id="3" name="Content Placeholder 2"/>
          <p:cNvSpPr>
            <a:spLocks noGrp="1"/>
          </p:cNvSpPr>
          <p:nvPr>
            <p:ph idx="1"/>
          </p:nvPr>
        </p:nvSpPr>
        <p:spPr/>
        <p:txBody>
          <a:bodyPr/>
          <a:lstStyle/>
          <a:p>
            <a:r>
              <a:rPr lang="en-US" dirty="0" smtClean="0"/>
              <a:t>Weir</a:t>
            </a:r>
          </a:p>
          <a:p>
            <a:r>
              <a:rPr lang="en-US" dirty="0" smtClean="0"/>
              <a:t>For thin plate weir</a:t>
            </a:r>
          </a:p>
        </p:txBody>
      </p:sp>
      <p:pic>
        <p:nvPicPr>
          <p:cNvPr id="4" name="Picture 3"/>
          <p:cNvPicPr/>
          <p:nvPr/>
        </p:nvPicPr>
        <p:blipFill>
          <a:blip r:embed="rId2" cstate="print"/>
          <a:srcRect/>
          <a:stretch>
            <a:fillRect/>
          </a:stretch>
        </p:blipFill>
        <p:spPr bwMode="auto">
          <a:xfrm>
            <a:off x="1500166" y="3429000"/>
            <a:ext cx="5581650" cy="3038475"/>
          </a:xfrm>
          <a:prstGeom prst="rect">
            <a:avLst/>
          </a:prstGeom>
          <a:noFill/>
          <a:ln w="9525">
            <a:noFill/>
            <a:miter lim="800000"/>
            <a:headEnd/>
            <a:tailEnd/>
          </a:ln>
        </p:spPr>
      </p:pic>
      <p:sp>
        <p:nvSpPr>
          <p:cNvPr id="41985" name="Rectangle 1"/>
          <p:cNvSpPr>
            <a:spLocks noChangeArrowheads="1"/>
          </p:cNvSpPr>
          <p:nvPr/>
        </p:nvSpPr>
        <p:spPr bwMode="auto">
          <a:xfrm>
            <a:off x="4572000" y="2714620"/>
            <a:ext cx="279114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 = </a:t>
            </a:r>
            <a:r>
              <a:rPr kumimoji="0" lang="en-GB"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
            </a:r>
            <a:r>
              <a:rPr kumimoji="0" lang="en-GB"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d</a:t>
            </a:r>
            <a:r>
              <a:rPr kumimoji="0" lang="en-GB"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  2 g  h </a:t>
            </a:r>
            <a:r>
              <a:rPr kumimoji="0" lang="en-GB"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 / 2</a:t>
            </a:r>
            <a:endParaRPr kumimoji="0" lang="en-GB"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058957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62" y="114886"/>
            <a:ext cx="7772400" cy="1143000"/>
          </a:xfrm>
        </p:spPr>
        <p:txBody>
          <a:bodyPr/>
          <a:lstStyle/>
          <a:p>
            <a:r>
              <a:rPr lang="en-US" dirty="0" smtClean="0"/>
              <a:t>Occurrence of critical depth</a:t>
            </a:r>
            <a:endParaRPr lang="en-US" dirty="0"/>
          </a:p>
        </p:txBody>
      </p:sp>
      <p:sp>
        <p:nvSpPr>
          <p:cNvPr id="3" name="Content Placeholder 2"/>
          <p:cNvSpPr>
            <a:spLocks noGrp="1"/>
          </p:cNvSpPr>
          <p:nvPr>
            <p:ph idx="1"/>
          </p:nvPr>
        </p:nvSpPr>
        <p:spPr>
          <a:xfrm>
            <a:off x="691662" y="1283677"/>
            <a:ext cx="7772400" cy="4114800"/>
          </a:xfrm>
        </p:spPr>
        <p:txBody>
          <a:bodyPr/>
          <a:lstStyle/>
          <a:p>
            <a:r>
              <a:rPr lang="en-US" dirty="0" smtClean="0"/>
              <a:t>Flumes (</a:t>
            </a:r>
            <a:r>
              <a:rPr lang="en-US" dirty="0" err="1" smtClean="0"/>
              <a:t>venturi</a:t>
            </a:r>
            <a:r>
              <a:rPr lang="en-US" dirty="0" smtClean="0"/>
              <a:t>, </a:t>
            </a:r>
            <a:r>
              <a:rPr lang="en-US" dirty="0" err="1" smtClean="0"/>
              <a:t>parshall</a:t>
            </a:r>
            <a:r>
              <a:rPr lang="en-US" dirty="0" smtClean="0"/>
              <a:t> etc)</a:t>
            </a:r>
          </a:p>
          <a:p>
            <a:endParaRPr lang="en-US" dirty="0"/>
          </a:p>
        </p:txBody>
      </p:sp>
      <p:pic>
        <p:nvPicPr>
          <p:cNvPr id="5" name="Picture 4"/>
          <p:cNvPicPr/>
          <p:nvPr/>
        </p:nvPicPr>
        <p:blipFill>
          <a:blip r:embed="rId2" cstate="print"/>
          <a:srcRect/>
          <a:stretch>
            <a:fillRect/>
          </a:stretch>
        </p:blipFill>
        <p:spPr bwMode="auto">
          <a:xfrm>
            <a:off x="1600200" y="2133600"/>
            <a:ext cx="6705600" cy="4690403"/>
          </a:xfrm>
          <a:prstGeom prst="rect">
            <a:avLst/>
          </a:prstGeom>
          <a:noFill/>
          <a:ln w="9525">
            <a:noFill/>
            <a:miter lim="800000"/>
            <a:headEnd/>
            <a:tailEnd/>
          </a:ln>
        </p:spPr>
      </p:pic>
    </p:spTree>
    <p:extLst>
      <p:ext uri="{BB962C8B-B14F-4D97-AF65-F5344CB8AC3E}">
        <p14:creationId xmlns="" xmlns:p14="http://schemas.microsoft.com/office/powerpoint/2010/main" val="2107704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62" y="114886"/>
            <a:ext cx="7772400" cy="1143000"/>
          </a:xfrm>
        </p:spPr>
        <p:txBody>
          <a:bodyPr/>
          <a:lstStyle/>
          <a:p>
            <a:r>
              <a:rPr lang="en-US" dirty="0" smtClean="0"/>
              <a:t>Occurrence of critical depth</a:t>
            </a:r>
            <a:endParaRPr lang="en-US" dirty="0"/>
          </a:p>
        </p:txBody>
      </p:sp>
      <p:sp>
        <p:nvSpPr>
          <p:cNvPr id="3" name="Content Placeholder 2"/>
          <p:cNvSpPr>
            <a:spLocks noGrp="1"/>
          </p:cNvSpPr>
          <p:nvPr>
            <p:ph idx="1"/>
          </p:nvPr>
        </p:nvSpPr>
        <p:spPr>
          <a:xfrm>
            <a:off x="691662" y="1283677"/>
            <a:ext cx="7772400" cy="4114800"/>
          </a:xfrm>
        </p:spPr>
        <p:txBody>
          <a:bodyPr/>
          <a:lstStyle/>
          <a:p>
            <a:r>
              <a:rPr lang="en-US" dirty="0" smtClean="0"/>
              <a:t>Flumes</a:t>
            </a:r>
          </a:p>
          <a:p>
            <a:endParaRPr lang="en-US" dirty="0"/>
          </a:p>
        </p:txBody>
      </p:sp>
      <p:pic>
        <p:nvPicPr>
          <p:cNvPr id="50179" name="Picture 3"/>
          <p:cNvPicPr>
            <a:picLocks noChangeAspect="1" noChangeArrowheads="1"/>
          </p:cNvPicPr>
          <p:nvPr/>
        </p:nvPicPr>
        <p:blipFill>
          <a:blip r:embed="rId2" cstate="print"/>
          <a:srcRect/>
          <a:stretch>
            <a:fillRect/>
          </a:stretch>
        </p:blipFill>
        <p:spPr bwMode="auto">
          <a:xfrm>
            <a:off x="1785918" y="2071678"/>
            <a:ext cx="6072230" cy="4554173"/>
          </a:xfrm>
          <a:prstGeom prst="rect">
            <a:avLst/>
          </a:prstGeom>
          <a:noFill/>
          <a:ln w="9525">
            <a:noFill/>
            <a:miter lim="800000"/>
            <a:headEnd/>
            <a:tailEnd/>
          </a:ln>
          <a:effectLst/>
        </p:spPr>
      </p:pic>
    </p:spTree>
    <p:extLst>
      <p:ext uri="{BB962C8B-B14F-4D97-AF65-F5344CB8AC3E}">
        <p14:creationId xmlns="" xmlns:p14="http://schemas.microsoft.com/office/powerpoint/2010/main" val="2107704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62" y="114886"/>
            <a:ext cx="7772400" cy="1143000"/>
          </a:xfrm>
        </p:spPr>
        <p:txBody>
          <a:bodyPr/>
          <a:lstStyle/>
          <a:p>
            <a:r>
              <a:rPr lang="en-US" dirty="0" smtClean="0"/>
              <a:t>Occurrence of critical depth</a:t>
            </a:r>
            <a:endParaRPr lang="en-US" dirty="0"/>
          </a:p>
        </p:txBody>
      </p:sp>
      <p:sp>
        <p:nvSpPr>
          <p:cNvPr id="3" name="Content Placeholder 2"/>
          <p:cNvSpPr>
            <a:spLocks noGrp="1"/>
          </p:cNvSpPr>
          <p:nvPr>
            <p:ph idx="1"/>
          </p:nvPr>
        </p:nvSpPr>
        <p:spPr>
          <a:xfrm>
            <a:off x="691662" y="1283677"/>
            <a:ext cx="7772400" cy="4114800"/>
          </a:xfrm>
        </p:spPr>
        <p:txBody>
          <a:bodyPr/>
          <a:lstStyle/>
          <a:p>
            <a:r>
              <a:rPr lang="en-US" dirty="0" smtClean="0"/>
              <a:t>Flumes</a:t>
            </a:r>
          </a:p>
          <a:p>
            <a:endParaRPr lang="en-US" dirty="0"/>
          </a:p>
        </p:txBody>
      </p:sp>
      <p:pic>
        <p:nvPicPr>
          <p:cNvPr id="50178" name="Picture 2"/>
          <p:cNvPicPr>
            <a:picLocks noChangeAspect="1" noChangeArrowheads="1"/>
          </p:cNvPicPr>
          <p:nvPr/>
        </p:nvPicPr>
        <p:blipFill>
          <a:blip r:embed="rId2" cstate="print"/>
          <a:srcRect/>
          <a:stretch>
            <a:fillRect/>
          </a:stretch>
        </p:blipFill>
        <p:spPr bwMode="auto">
          <a:xfrm>
            <a:off x="1214414" y="1857364"/>
            <a:ext cx="6072230" cy="4554173"/>
          </a:xfrm>
          <a:prstGeom prst="rect">
            <a:avLst/>
          </a:prstGeom>
          <a:noFill/>
          <a:ln w="9525">
            <a:noFill/>
            <a:miter lim="800000"/>
            <a:headEnd/>
            <a:tailEnd/>
          </a:ln>
          <a:effectLst/>
        </p:spPr>
      </p:pic>
    </p:spTree>
    <p:extLst>
      <p:ext uri="{BB962C8B-B14F-4D97-AF65-F5344CB8AC3E}">
        <p14:creationId xmlns="" xmlns:p14="http://schemas.microsoft.com/office/powerpoint/2010/main" val="2107704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US" sz="3200" b="1" dirty="0" smtClean="0">
                <a:solidFill>
                  <a:schemeClr val="accent2"/>
                </a:solidFill>
              </a:rPr>
              <a:t>Open channels</a:t>
            </a:r>
            <a:endParaRPr lang="en-US" sz="3200" b="1" dirty="0">
              <a:solidFill>
                <a:schemeClr val="accent2"/>
              </a:solidFill>
            </a:endParaRPr>
          </a:p>
        </p:txBody>
      </p:sp>
      <p:sp>
        <p:nvSpPr>
          <p:cNvPr id="3" name="TextBox 2"/>
          <p:cNvSpPr txBox="1"/>
          <p:nvPr/>
        </p:nvSpPr>
        <p:spPr>
          <a:xfrm>
            <a:off x="142844" y="642918"/>
            <a:ext cx="8839200" cy="4154984"/>
          </a:xfrm>
          <a:prstGeom prst="rect">
            <a:avLst/>
          </a:prstGeom>
          <a:noFill/>
        </p:spPr>
        <p:txBody>
          <a:bodyPr wrap="square" rtlCol="0">
            <a:spAutoFit/>
          </a:bodyPr>
          <a:lstStyle/>
          <a:p>
            <a:pPr>
              <a:buFont typeface="Wingdings" pitchFamily="2" charset="2"/>
              <a:buChar char="Ø"/>
            </a:pPr>
            <a:r>
              <a:rPr lang="en-US" dirty="0" smtClean="0"/>
              <a:t>An open channel is one in which the stream is </a:t>
            </a:r>
            <a:r>
              <a:rPr lang="en-US" i="1" dirty="0" smtClean="0"/>
              <a:t>not completely  enclosed by solid boundaries </a:t>
            </a:r>
            <a:r>
              <a:rPr lang="en-US" dirty="0" smtClean="0"/>
              <a:t>and therefore has a </a:t>
            </a:r>
            <a:r>
              <a:rPr lang="en-US" i="1" dirty="0" smtClean="0"/>
              <a:t>free surface </a:t>
            </a:r>
            <a:r>
              <a:rPr lang="en-US" dirty="0" smtClean="0"/>
              <a:t>subjected only to atmospheric pressure. </a:t>
            </a:r>
          </a:p>
          <a:p>
            <a:pPr>
              <a:buFont typeface="Wingdings" pitchFamily="2" charset="2"/>
              <a:buChar char="Ø"/>
            </a:pPr>
            <a:r>
              <a:rPr lang="en-US" dirty="0" smtClean="0"/>
              <a:t>The flow in such a channel is caused not by some external head, but rather </a:t>
            </a:r>
            <a:r>
              <a:rPr lang="en-US" b="1" dirty="0" smtClean="0"/>
              <a:t>only by the gravity </a:t>
            </a:r>
            <a:r>
              <a:rPr lang="en-US" dirty="0" smtClean="0"/>
              <a:t>component along the slope of the channel. Thus open-channel flow is often referred to </a:t>
            </a:r>
            <a:r>
              <a:rPr lang="en-US" dirty="0" smtClean="0"/>
              <a:t>as</a:t>
            </a:r>
            <a:r>
              <a:rPr lang="en-US" b="1" dirty="0" smtClean="0"/>
              <a:t> gravity </a:t>
            </a:r>
            <a:r>
              <a:rPr lang="en-US" b="1" dirty="0" smtClean="0"/>
              <a:t>flow </a:t>
            </a:r>
            <a:r>
              <a:rPr lang="en-US" dirty="0" smtClean="0"/>
              <a:t>or</a:t>
            </a:r>
            <a:r>
              <a:rPr lang="en-US" dirty="0" smtClean="0"/>
              <a:t> </a:t>
            </a:r>
            <a:r>
              <a:rPr lang="en-US" b="1" dirty="0" smtClean="0"/>
              <a:t>free-surface flow</a:t>
            </a:r>
            <a:r>
              <a:rPr lang="en-US" dirty="0" smtClean="0"/>
              <a:t>. </a:t>
            </a:r>
            <a:endParaRPr lang="en-US" dirty="0" smtClean="0"/>
          </a:p>
          <a:p>
            <a:pPr>
              <a:buFont typeface="Wingdings" pitchFamily="2" charset="2"/>
              <a:buChar char="Ø"/>
            </a:pPr>
            <a:r>
              <a:rPr lang="en-US" dirty="0" smtClean="0"/>
              <a:t>For convenience in dealing with large channel systems, they are often divided into reaches. A </a:t>
            </a:r>
            <a:r>
              <a:rPr lang="en-US" b="1" dirty="0" smtClean="0"/>
              <a:t>reach</a:t>
            </a:r>
            <a:r>
              <a:rPr lang="en-US" dirty="0" smtClean="0"/>
              <a:t> is a continuous stretch of a waterway, often chosen to have reasonably </a:t>
            </a:r>
            <a:r>
              <a:rPr lang="en-US" i="1" dirty="0" smtClean="0"/>
              <a:t>uniform</a:t>
            </a:r>
            <a:r>
              <a:rPr lang="en-US" dirty="0" smtClean="0"/>
              <a:t> properties like cross section, slope, and discharge.</a:t>
            </a:r>
          </a:p>
        </p:txBody>
      </p:sp>
      <p:pic>
        <p:nvPicPr>
          <p:cNvPr id="16385" name="Picture 1"/>
          <p:cNvPicPr>
            <a:picLocks noChangeAspect="1" noChangeArrowheads="1"/>
          </p:cNvPicPr>
          <p:nvPr/>
        </p:nvPicPr>
        <p:blipFill>
          <a:blip r:embed="rId2"/>
          <a:srcRect r="1525"/>
          <a:stretch>
            <a:fillRect/>
          </a:stretch>
        </p:blipFill>
        <p:spPr bwMode="auto">
          <a:xfrm>
            <a:off x="5357818" y="4500570"/>
            <a:ext cx="3000396" cy="2214554"/>
          </a:xfrm>
          <a:prstGeom prst="rect">
            <a:avLst/>
          </a:prstGeom>
          <a:noFill/>
          <a:ln w="9525">
            <a:noFill/>
            <a:miter lim="800000"/>
            <a:headEnd/>
            <a:tailEnd/>
          </a:ln>
          <a:effectLst/>
        </p:spPr>
      </p:pic>
      <p:pic>
        <p:nvPicPr>
          <p:cNvPr id="16386" name="Picture 2"/>
          <p:cNvPicPr>
            <a:picLocks noChangeAspect="1" noChangeArrowheads="1"/>
          </p:cNvPicPr>
          <p:nvPr/>
        </p:nvPicPr>
        <p:blipFill>
          <a:blip r:embed="rId3"/>
          <a:srcRect/>
          <a:stretch>
            <a:fillRect/>
          </a:stretch>
        </p:blipFill>
        <p:spPr bwMode="auto">
          <a:xfrm>
            <a:off x="357158" y="4786323"/>
            <a:ext cx="4782285" cy="2071678"/>
          </a:xfrm>
          <a:prstGeom prst="rect">
            <a:avLst/>
          </a:prstGeom>
          <a:noFill/>
          <a:ln w="9525">
            <a:noFill/>
            <a:miter lim="800000"/>
            <a:headEnd/>
            <a:tailEnd/>
          </a:ln>
          <a:effectLst/>
        </p:spPr>
      </p:pic>
    </p:spTree>
    <p:extLst>
      <p:ext uri="{BB962C8B-B14F-4D97-AF65-F5344CB8AC3E}">
        <p14:creationId xmlns="" xmlns:p14="http://schemas.microsoft.com/office/powerpoint/2010/main" val="2947999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461665"/>
          </a:xfrm>
          <a:prstGeom prst="rect">
            <a:avLst/>
          </a:prstGeom>
          <a:noFill/>
        </p:spPr>
        <p:txBody>
          <a:bodyPr wrap="square" rtlCol="0">
            <a:spAutoFit/>
          </a:bodyPr>
          <a:lstStyle/>
          <a:p>
            <a:r>
              <a:rPr lang="en-US" dirty="0" smtClean="0"/>
              <a:t>Hydraulic jump</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5308"/>
          <a:stretch/>
        </p:blipFill>
        <p:spPr bwMode="auto">
          <a:xfrm rot="10800000">
            <a:off x="304799" y="609600"/>
            <a:ext cx="7877175"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893" b="42101"/>
          <a:stretch/>
        </p:blipFill>
        <p:spPr bwMode="auto">
          <a:xfrm rot="10800000">
            <a:off x="1209675" y="2891135"/>
            <a:ext cx="6724650" cy="24171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52790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461665"/>
          </a:xfrm>
          <a:prstGeom prst="rect">
            <a:avLst/>
          </a:prstGeom>
          <a:noFill/>
        </p:spPr>
        <p:txBody>
          <a:bodyPr wrap="square" rtlCol="0">
            <a:spAutoFit/>
          </a:bodyPr>
          <a:lstStyle/>
          <a:p>
            <a:r>
              <a:rPr lang="en-US" dirty="0" smtClean="0"/>
              <a:t>Hydraulic jump</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4692"/>
          <a:stretch/>
        </p:blipFill>
        <p:spPr bwMode="auto">
          <a:xfrm rot="10800000">
            <a:off x="633412" y="461665"/>
            <a:ext cx="7877175" cy="2640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p:nvPr/>
        </p:nvPicPr>
        <p:blipFill>
          <a:blip r:embed="rId3" cstate="print"/>
          <a:srcRect/>
          <a:stretch>
            <a:fillRect/>
          </a:stretch>
        </p:blipFill>
        <p:spPr bwMode="auto">
          <a:xfrm>
            <a:off x="633412" y="4261885"/>
            <a:ext cx="3786188" cy="20955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4786423" y="3364494"/>
            <a:ext cx="4191000" cy="29928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Freeform 5"/>
          <p:cNvSpPr/>
          <p:nvPr/>
        </p:nvSpPr>
        <p:spPr>
          <a:xfrm>
            <a:off x="6682273" y="4298950"/>
            <a:ext cx="163027" cy="400050"/>
          </a:xfrm>
          <a:custGeom>
            <a:avLst/>
            <a:gdLst>
              <a:gd name="connsiteX0" fmla="*/ 4277 w 163027"/>
              <a:gd name="connsiteY0" fmla="*/ 400050 h 400050"/>
              <a:gd name="connsiteX1" fmla="*/ 4277 w 163027"/>
              <a:gd name="connsiteY1" fmla="*/ 349250 h 400050"/>
              <a:gd name="connsiteX2" fmla="*/ 48727 w 163027"/>
              <a:gd name="connsiteY2" fmla="*/ 247650 h 400050"/>
              <a:gd name="connsiteX3" fmla="*/ 163027 w 163027"/>
              <a:gd name="connsiteY3" fmla="*/ 0 h 400050"/>
            </a:gdLst>
            <a:ahLst/>
            <a:cxnLst>
              <a:cxn ang="0">
                <a:pos x="connsiteX0" y="connsiteY0"/>
              </a:cxn>
              <a:cxn ang="0">
                <a:pos x="connsiteX1" y="connsiteY1"/>
              </a:cxn>
              <a:cxn ang="0">
                <a:pos x="connsiteX2" y="connsiteY2"/>
              </a:cxn>
              <a:cxn ang="0">
                <a:pos x="connsiteX3" y="connsiteY3"/>
              </a:cxn>
            </a:cxnLst>
            <a:rect l="l" t="t" r="r" b="b"/>
            <a:pathLst>
              <a:path w="163027" h="400050">
                <a:moveTo>
                  <a:pt x="4277" y="400050"/>
                </a:moveTo>
                <a:cubicBezTo>
                  <a:pt x="573" y="387350"/>
                  <a:pt x="-3131" y="374650"/>
                  <a:pt x="4277" y="349250"/>
                </a:cubicBezTo>
                <a:cubicBezTo>
                  <a:pt x="11685" y="323850"/>
                  <a:pt x="22269" y="305858"/>
                  <a:pt x="48727" y="247650"/>
                </a:cubicBezTo>
                <a:cubicBezTo>
                  <a:pt x="75185" y="189442"/>
                  <a:pt x="119106" y="94721"/>
                  <a:pt x="163027" y="0"/>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200400" y="2514600"/>
            <a:ext cx="3481873" cy="198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6701051" y="4804012"/>
            <a:ext cx="122830" cy="136478"/>
          </a:xfrm>
          <a:custGeom>
            <a:avLst/>
            <a:gdLst>
              <a:gd name="connsiteX0" fmla="*/ 122830 w 122830"/>
              <a:gd name="connsiteY0" fmla="*/ 136478 h 136478"/>
              <a:gd name="connsiteX1" fmla="*/ 81886 w 122830"/>
              <a:gd name="connsiteY1" fmla="*/ 81887 h 136478"/>
              <a:gd name="connsiteX2" fmla="*/ 0 w 122830"/>
              <a:gd name="connsiteY2" fmla="*/ 0 h 136478"/>
              <a:gd name="connsiteX3" fmla="*/ 0 w 122830"/>
              <a:gd name="connsiteY3" fmla="*/ 0 h 136478"/>
            </a:gdLst>
            <a:ahLst/>
            <a:cxnLst>
              <a:cxn ang="0">
                <a:pos x="connsiteX0" y="connsiteY0"/>
              </a:cxn>
              <a:cxn ang="0">
                <a:pos x="connsiteX1" y="connsiteY1"/>
              </a:cxn>
              <a:cxn ang="0">
                <a:pos x="connsiteX2" y="connsiteY2"/>
              </a:cxn>
              <a:cxn ang="0">
                <a:pos x="connsiteX3" y="connsiteY3"/>
              </a:cxn>
            </a:cxnLst>
            <a:rect l="l" t="t" r="r" b="b"/>
            <a:pathLst>
              <a:path w="122830" h="136478">
                <a:moveTo>
                  <a:pt x="122830" y="136478"/>
                </a:moveTo>
                <a:cubicBezTo>
                  <a:pt x="112594" y="120555"/>
                  <a:pt x="102358" y="104633"/>
                  <a:pt x="81886" y="81887"/>
                </a:cubicBezTo>
                <a:cubicBezTo>
                  <a:pt x="61414" y="59141"/>
                  <a:pt x="0" y="0"/>
                  <a:pt x="0" y="0"/>
                </a:cubicBezTo>
                <a:lnTo>
                  <a:pt x="0" y="0"/>
                </a:lnTo>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9" idx="1"/>
          </p:cNvCxnSpPr>
          <p:nvPr/>
        </p:nvCxnSpPr>
        <p:spPr>
          <a:xfrm>
            <a:off x="6553200" y="1447800"/>
            <a:ext cx="229737" cy="3438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43042" y="2285992"/>
            <a:ext cx="4357718"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43372" y="1285860"/>
            <a:ext cx="2714644" cy="2143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28860" y="2000240"/>
            <a:ext cx="2714644"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43768" y="2071678"/>
            <a:ext cx="285752"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5400000">
            <a:off x="2178827" y="1607331"/>
            <a:ext cx="3214710" cy="2143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086678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3893" b="42101"/>
          <a:stretch/>
        </p:blipFill>
        <p:spPr bwMode="auto">
          <a:xfrm rot="10800000">
            <a:off x="152400" y="0"/>
            <a:ext cx="82677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stretch>
            <a:fillRect/>
          </a:stretch>
        </p:blipFill>
        <p:spPr>
          <a:xfrm>
            <a:off x="838200" y="3086100"/>
            <a:ext cx="6896100" cy="1581150"/>
          </a:xfrm>
          <a:prstGeom prst="rect">
            <a:avLst/>
          </a:prstGeom>
        </p:spPr>
      </p:pic>
      <p:sp>
        <p:nvSpPr>
          <p:cNvPr id="5" name="Rectangle 4"/>
          <p:cNvSpPr/>
          <p:nvPr/>
        </p:nvSpPr>
        <p:spPr>
          <a:xfrm>
            <a:off x="4071934" y="1214422"/>
            <a:ext cx="285752"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7" name="Picture 1"/>
          <p:cNvPicPr>
            <a:picLocks noChangeAspect="1" noChangeArrowheads="1"/>
          </p:cNvPicPr>
          <p:nvPr/>
        </p:nvPicPr>
        <p:blipFill>
          <a:blip r:embed="rId4"/>
          <a:srcRect l="18859" r="21663" b="22146"/>
          <a:stretch>
            <a:fillRect/>
          </a:stretch>
        </p:blipFill>
        <p:spPr bwMode="auto">
          <a:xfrm>
            <a:off x="2571736" y="4714884"/>
            <a:ext cx="2928958" cy="2143116"/>
          </a:xfrm>
          <a:prstGeom prst="rect">
            <a:avLst/>
          </a:prstGeom>
          <a:noFill/>
          <a:ln w="9525">
            <a:noFill/>
            <a:miter lim="800000"/>
            <a:headEnd/>
            <a:tailEnd/>
          </a:ln>
          <a:effectLst/>
        </p:spPr>
      </p:pic>
    </p:spTree>
    <p:extLst>
      <p:ext uri="{BB962C8B-B14F-4D97-AF65-F5344CB8AC3E}">
        <p14:creationId xmlns="" xmlns:p14="http://schemas.microsoft.com/office/powerpoint/2010/main" val="19805823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0" y="152400"/>
            <a:ext cx="9067800" cy="3152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943100" y="3581400"/>
            <a:ext cx="5181600" cy="2543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Group 3"/>
          <p:cNvGrpSpPr/>
          <p:nvPr/>
        </p:nvGrpSpPr>
        <p:grpSpPr>
          <a:xfrm>
            <a:off x="0" y="0"/>
            <a:ext cx="9001156" cy="6643686"/>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27136824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0" y="566949"/>
            <a:ext cx="9144000" cy="6264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A</a:t>
            </a:r>
            <a:endParaRPr lang="en-US" dirty="0"/>
          </a:p>
        </p:txBody>
      </p:sp>
      <p:grpSp>
        <p:nvGrpSpPr>
          <p:cNvPr id="4" name="Group 3"/>
          <p:cNvGrpSpPr/>
          <p:nvPr/>
        </p:nvGrpSpPr>
        <p:grpSpPr>
          <a:xfrm>
            <a:off x="0" y="500042"/>
            <a:ext cx="9001156" cy="6143644"/>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1216456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8029604" cy="523220"/>
          </a:xfrm>
          <a:prstGeom prst="rect">
            <a:avLst/>
          </a:prstGeom>
          <a:noFill/>
        </p:spPr>
        <p:txBody>
          <a:bodyPr wrap="square" rtlCol="0">
            <a:spAutoFit/>
          </a:bodyPr>
          <a:lstStyle/>
          <a:p>
            <a:r>
              <a:rPr lang="en-US" sz="2800" dirty="0" smtClean="0"/>
              <a:t>Derivation of formula for conjugate depths-Method B</a:t>
            </a: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893" b="44637"/>
          <a:stretch/>
        </p:blipFill>
        <p:spPr bwMode="auto">
          <a:xfrm rot="10800000">
            <a:off x="214282" y="4929198"/>
            <a:ext cx="6357982" cy="21536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214282" y="714356"/>
            <a:ext cx="9144000" cy="3416320"/>
          </a:xfrm>
          <a:prstGeom prst="rect">
            <a:avLst/>
          </a:prstGeom>
          <a:noFill/>
        </p:spPr>
        <p:txBody>
          <a:bodyPr wrap="square" rtlCol="0">
            <a:spAutoFit/>
          </a:bodyPr>
          <a:lstStyle/>
          <a:p>
            <a:r>
              <a:rPr lang="en-US" dirty="0" smtClean="0"/>
              <a:t>Applying the momentum equation in the x- direction</a:t>
            </a:r>
          </a:p>
          <a:p>
            <a:endParaRPr lang="en-US" dirty="0" smtClean="0"/>
          </a:p>
          <a:p>
            <a:endParaRPr lang="en-US" dirty="0" smtClean="0"/>
          </a:p>
          <a:p>
            <a:endParaRPr lang="en-US" dirty="0" smtClean="0"/>
          </a:p>
          <a:p>
            <a:r>
              <a:rPr lang="en-US" dirty="0" smtClean="0"/>
              <a:t>							per unit width</a:t>
            </a:r>
          </a:p>
          <a:p>
            <a:endParaRPr lang="en-US" dirty="0" smtClean="0"/>
          </a:p>
          <a:p>
            <a:endParaRPr lang="en-US" dirty="0" smtClean="0"/>
          </a:p>
          <a:p>
            <a:endParaRPr lang="en-US" dirty="0" smtClean="0"/>
          </a:p>
          <a:p>
            <a:r>
              <a:rPr lang="en-US" dirty="0" smtClean="0"/>
              <a:t>							 per unit width</a:t>
            </a:r>
            <a:endParaRPr lang="en-US" dirty="0"/>
          </a:p>
        </p:txBody>
      </p:sp>
      <p:graphicFrame>
        <p:nvGraphicFramePr>
          <p:cNvPr id="31746" name="Object 4"/>
          <p:cNvGraphicFramePr>
            <a:graphicFrameLocks noChangeAspect="1"/>
          </p:cNvGraphicFramePr>
          <p:nvPr/>
        </p:nvGraphicFramePr>
        <p:xfrm>
          <a:off x="285720" y="1285860"/>
          <a:ext cx="5821363" cy="2927350"/>
        </p:xfrm>
        <a:graphic>
          <a:graphicData uri="http://schemas.openxmlformats.org/presentationml/2006/ole">
            <p:oleObj spid="_x0000_s31746" name="Equation" r:id="rId4" imgW="2425680" imgH="1218960" progId="Equation.3">
              <p:embed/>
            </p:oleObj>
          </a:graphicData>
        </a:graphic>
      </p:graphicFrame>
      <p:graphicFrame>
        <p:nvGraphicFramePr>
          <p:cNvPr id="8" name="Object 4"/>
          <p:cNvGraphicFramePr>
            <a:graphicFrameLocks noChangeAspect="1"/>
          </p:cNvGraphicFramePr>
          <p:nvPr/>
        </p:nvGraphicFramePr>
        <p:xfrm>
          <a:off x="320675" y="4071938"/>
          <a:ext cx="6308725" cy="944562"/>
        </p:xfrm>
        <a:graphic>
          <a:graphicData uri="http://schemas.openxmlformats.org/presentationml/2006/ole">
            <p:oleObj spid="_x0000_s31747" name="Equation" r:id="rId5" imgW="2628720" imgH="393480" progId="Equation.3">
              <p:embed/>
            </p:oleObj>
          </a:graphicData>
        </a:graphic>
      </p:graphicFrame>
      <p:cxnSp>
        <p:nvCxnSpPr>
          <p:cNvPr id="10" name="Straight Arrow Connector 9"/>
          <p:cNvCxnSpPr/>
          <p:nvPr/>
        </p:nvCxnSpPr>
        <p:spPr>
          <a:xfrm rot="16200000" flipH="1">
            <a:off x="750067" y="1964521"/>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071538" y="1928802"/>
            <a:ext cx="1000132"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85546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B</a:t>
            </a:r>
            <a:endParaRPr lang="en-US" dirty="0"/>
          </a:p>
        </p:txBody>
      </p:sp>
      <p:graphicFrame>
        <p:nvGraphicFramePr>
          <p:cNvPr id="32770" name="Object 4"/>
          <p:cNvGraphicFramePr>
            <a:graphicFrameLocks noChangeAspect="1"/>
          </p:cNvGraphicFramePr>
          <p:nvPr/>
        </p:nvGraphicFramePr>
        <p:xfrm>
          <a:off x="714348" y="571480"/>
          <a:ext cx="5527675" cy="3524250"/>
        </p:xfrm>
        <a:graphic>
          <a:graphicData uri="http://schemas.openxmlformats.org/presentationml/2006/ole">
            <p:oleObj spid="_x0000_s32770" name="Equation" r:id="rId3" imgW="2628720" imgH="1676160" progId="Equation.3">
              <p:embed/>
            </p:oleObj>
          </a:graphicData>
        </a:graphic>
      </p:graphicFrame>
      <p:sp>
        <p:nvSpPr>
          <p:cNvPr id="6" name="TextBox 5"/>
          <p:cNvSpPr txBox="1"/>
          <p:nvPr/>
        </p:nvSpPr>
        <p:spPr>
          <a:xfrm>
            <a:off x="285720" y="642918"/>
            <a:ext cx="8858280" cy="4154984"/>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p>
          <a:p>
            <a:r>
              <a:rPr lang="en-US" dirty="0" smtClean="0"/>
              <a:t>From the continuity equation v</a:t>
            </a:r>
            <a:r>
              <a:rPr lang="en-US" baseline="-25000" dirty="0" smtClean="0"/>
              <a:t>2</a:t>
            </a:r>
            <a:r>
              <a:rPr lang="en-US" dirty="0" smtClean="0"/>
              <a:t>=v</a:t>
            </a:r>
            <a:r>
              <a:rPr lang="en-US" baseline="-25000" dirty="0" smtClean="0"/>
              <a:t>1</a:t>
            </a:r>
            <a:r>
              <a:rPr lang="en-US" dirty="0" smtClean="0"/>
              <a:t>y</a:t>
            </a:r>
            <a:r>
              <a:rPr lang="en-US" baseline="-25000" dirty="0" smtClean="0"/>
              <a:t>1</a:t>
            </a:r>
            <a:r>
              <a:rPr lang="en-US" dirty="0" smtClean="0"/>
              <a:t>/y</a:t>
            </a:r>
            <a:r>
              <a:rPr lang="en-US" baseline="-25000" dirty="0" smtClean="0"/>
              <a:t>2</a:t>
            </a:r>
            <a:r>
              <a:rPr lang="en-US" dirty="0" smtClean="0"/>
              <a:t>. substitute this into 5 and simplify</a:t>
            </a:r>
            <a:endParaRPr lang="en-US" dirty="0"/>
          </a:p>
        </p:txBody>
      </p:sp>
      <p:graphicFrame>
        <p:nvGraphicFramePr>
          <p:cNvPr id="7" name="Object 4"/>
          <p:cNvGraphicFramePr>
            <a:graphicFrameLocks noChangeAspect="1"/>
          </p:cNvGraphicFramePr>
          <p:nvPr/>
        </p:nvGraphicFramePr>
        <p:xfrm>
          <a:off x="785786" y="4805363"/>
          <a:ext cx="4605337" cy="2052637"/>
        </p:xfrm>
        <a:graphic>
          <a:graphicData uri="http://schemas.openxmlformats.org/presentationml/2006/ole">
            <p:oleObj spid="_x0000_s32771" name="Equation" r:id="rId4" imgW="2387520" imgH="1066680" progId="Equation.3">
              <p:embed/>
            </p:oleObj>
          </a:graphicData>
        </a:graphic>
      </p:graphicFrame>
      <p:sp>
        <p:nvSpPr>
          <p:cNvPr id="10" name="TextBox 9"/>
          <p:cNvSpPr txBox="1"/>
          <p:nvPr/>
        </p:nvSpPr>
        <p:spPr>
          <a:xfrm>
            <a:off x="8215338" y="3357562"/>
            <a:ext cx="714380" cy="461665"/>
          </a:xfrm>
          <a:prstGeom prst="rect">
            <a:avLst/>
          </a:prstGeom>
          <a:noFill/>
        </p:spPr>
        <p:txBody>
          <a:bodyPr wrap="square" rtlCol="0">
            <a:spAutoFit/>
          </a:bodyPr>
          <a:lstStyle/>
          <a:p>
            <a:r>
              <a:rPr lang="en-US" dirty="0" smtClean="0"/>
              <a:t>5</a:t>
            </a:r>
            <a:endParaRPr lang="en-US" dirty="0"/>
          </a:p>
        </p:txBody>
      </p:sp>
    </p:spTree>
    <p:extLst>
      <p:ext uri="{BB962C8B-B14F-4D97-AF65-F5344CB8AC3E}">
        <p14:creationId xmlns="" xmlns:p14="http://schemas.microsoft.com/office/powerpoint/2010/main" val="4059688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4" name="Object 3"/>
          <p:cNvGraphicFramePr>
            <a:graphicFrameLocks noChangeAspect="1"/>
          </p:cNvGraphicFramePr>
          <p:nvPr/>
        </p:nvGraphicFramePr>
        <p:xfrm>
          <a:off x="500034" y="428604"/>
          <a:ext cx="8255001" cy="5965825"/>
        </p:xfrm>
        <a:graphic>
          <a:graphicData uri="http://schemas.openxmlformats.org/presentationml/2006/ole">
            <p:oleObj spid="_x0000_s66564" name="Equation" r:id="rId3" imgW="4279680" imgH="3098520" progId="Equation.3">
              <p:embed/>
            </p:oleObj>
          </a:graphicData>
        </a:graphic>
      </p:graphicFrame>
    </p:spTree>
    <p:extLst>
      <p:ext uri="{BB962C8B-B14F-4D97-AF65-F5344CB8AC3E}">
        <p14:creationId xmlns="" xmlns:p14="http://schemas.microsoft.com/office/powerpoint/2010/main" val="4059688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4"/>
          <p:cNvGraphicFramePr>
            <a:graphicFrameLocks noChangeAspect="1"/>
          </p:cNvGraphicFramePr>
          <p:nvPr/>
        </p:nvGraphicFramePr>
        <p:xfrm>
          <a:off x="1000100" y="285728"/>
          <a:ext cx="7419976" cy="4889500"/>
        </p:xfrm>
        <a:graphic>
          <a:graphicData uri="http://schemas.openxmlformats.org/presentationml/2006/ole">
            <p:oleObj spid="_x0000_s67587" name="Equation" r:id="rId3" imgW="3848040" imgH="2539800" progId="Equation.3">
              <p:embed/>
            </p:oleObj>
          </a:graphicData>
        </a:graphic>
      </p:graphicFrame>
    </p:spTree>
    <p:extLst>
      <p:ext uri="{BB962C8B-B14F-4D97-AF65-F5344CB8AC3E}">
        <p14:creationId xmlns="" xmlns:p14="http://schemas.microsoft.com/office/powerpoint/2010/main" val="4059688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C</a:t>
            </a:r>
            <a:endParaRPr lang="en-US" dirty="0"/>
          </a:p>
        </p:txBody>
      </p:sp>
      <p:grpSp>
        <p:nvGrpSpPr>
          <p:cNvPr id="3" name="Group 2"/>
          <p:cNvGrpSpPr/>
          <p:nvPr/>
        </p:nvGrpSpPr>
        <p:grpSpPr>
          <a:xfrm>
            <a:off x="314324" y="4257676"/>
            <a:ext cx="8515350" cy="1409701"/>
            <a:chOff x="314325" y="790574"/>
            <a:chExt cx="8515350" cy="1409701"/>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314325" y="790574"/>
              <a:ext cx="7439025" cy="2762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314325" y="1066800"/>
              <a:ext cx="8515350" cy="1133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2355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15240" y="838200"/>
            <a:ext cx="8915400" cy="3419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oup 6"/>
          <p:cNvGrpSpPr/>
          <p:nvPr/>
        </p:nvGrpSpPr>
        <p:grpSpPr>
          <a:xfrm>
            <a:off x="0" y="714356"/>
            <a:ext cx="9001156" cy="6143644"/>
            <a:chOff x="142844" y="1500174"/>
            <a:chExt cx="9001156" cy="5357826"/>
          </a:xfrm>
        </p:grpSpPr>
        <p:sp>
          <p:nvSpPr>
            <p:cNvPr id="8" name="Rectangle 7"/>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2550083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803" y="76200"/>
            <a:ext cx="8361997" cy="584775"/>
          </a:xfrm>
          <a:prstGeom prst="rect">
            <a:avLst/>
          </a:prstGeom>
          <a:noFill/>
        </p:spPr>
        <p:txBody>
          <a:bodyPr wrap="square" rtlCol="0">
            <a:spAutoFit/>
          </a:bodyPr>
          <a:lstStyle/>
          <a:p>
            <a:r>
              <a:rPr lang="en-US" sz="3200" b="1" dirty="0" smtClean="0">
                <a:solidFill>
                  <a:schemeClr val="accent2"/>
                </a:solidFill>
              </a:rPr>
              <a:t>Reynolds number in open channels</a:t>
            </a:r>
            <a:endParaRPr lang="en-US" sz="3200" b="1" dirty="0">
              <a:solidFill>
                <a:schemeClr val="accent2"/>
              </a:solidFill>
            </a:endParaRPr>
          </a:p>
        </p:txBody>
      </p:sp>
      <p:sp>
        <p:nvSpPr>
          <p:cNvPr id="6" name="Rectangle 5"/>
          <p:cNvSpPr/>
          <p:nvPr/>
        </p:nvSpPr>
        <p:spPr>
          <a:xfrm>
            <a:off x="228600" y="762000"/>
            <a:ext cx="8458200" cy="2677656"/>
          </a:xfrm>
          <a:prstGeom prst="rect">
            <a:avLst/>
          </a:prstGeom>
        </p:spPr>
        <p:txBody>
          <a:bodyPr wrap="square">
            <a:spAutoFit/>
          </a:bodyPr>
          <a:lstStyle/>
          <a:p>
            <a:r>
              <a:rPr lang="en-US" dirty="0" smtClean="0"/>
              <a:t>Open-channel flow is </a:t>
            </a:r>
            <a:r>
              <a:rPr lang="en-US" i="1" dirty="0" smtClean="0"/>
              <a:t>usually fully rough</a:t>
            </a:r>
            <a:r>
              <a:rPr lang="en-US" dirty="0" smtClean="0"/>
              <a:t>; that is, it occurs at high</a:t>
            </a:r>
          </a:p>
          <a:p>
            <a:r>
              <a:rPr lang="en-US" dirty="0" smtClean="0"/>
              <a:t>Reynolds numbers. For open channels the Reynolds number is defined by Re = </a:t>
            </a:r>
            <a:r>
              <a:rPr lang="en-US" dirty="0" err="1" smtClean="0"/>
              <a:t>R</a:t>
            </a:r>
            <a:r>
              <a:rPr lang="en-US" baseline="-25000" dirty="0" err="1" smtClean="0"/>
              <a:t>h</a:t>
            </a:r>
            <a:r>
              <a:rPr lang="en-US" dirty="0" err="1" smtClean="0"/>
              <a:t>V</a:t>
            </a:r>
            <a:r>
              <a:rPr lang="en-US" dirty="0" smtClean="0"/>
              <a:t>/</a:t>
            </a:r>
            <a:r>
              <a:rPr lang="el-GR" dirty="0" smtClean="0"/>
              <a:t>ν</a:t>
            </a:r>
            <a:r>
              <a:rPr lang="en-US" dirty="0" smtClean="0"/>
              <a:t>, where R</a:t>
            </a:r>
            <a:r>
              <a:rPr lang="en-US" baseline="-25000" dirty="0" smtClean="0"/>
              <a:t>h</a:t>
            </a:r>
            <a:r>
              <a:rPr lang="en-US" dirty="0" smtClean="0"/>
              <a:t> is the hydraulic radius. Since R</a:t>
            </a:r>
            <a:r>
              <a:rPr lang="en-US" baseline="-25000" dirty="0" smtClean="0"/>
              <a:t>h</a:t>
            </a:r>
            <a:r>
              <a:rPr lang="en-US" dirty="0" smtClean="0"/>
              <a:t> = D/4, the critical value of Reynolds number at which the change over occurs from laminar </a:t>
            </a:r>
            <a:r>
              <a:rPr lang="en-US" dirty="0" err="1" smtClean="0"/>
              <a:t>ﬂow</a:t>
            </a:r>
            <a:r>
              <a:rPr lang="en-US" dirty="0" smtClean="0"/>
              <a:t> to turbulent flow in open channels is </a:t>
            </a:r>
            <a:r>
              <a:rPr lang="en-US" b="1" dirty="0" smtClean="0"/>
              <a:t>500</a:t>
            </a:r>
            <a:r>
              <a:rPr lang="en-US" dirty="0" smtClean="0"/>
              <a:t>, whereas in pressure conduits the critical value is 2,000.</a:t>
            </a:r>
          </a:p>
          <a:p>
            <a:endParaRPr lang="en-US" dirty="0"/>
          </a:p>
        </p:txBody>
      </p:sp>
      <p:pic>
        <p:nvPicPr>
          <p:cNvPr id="5" name="Picture 1"/>
          <p:cNvPicPr>
            <a:picLocks noChangeAspect="1" noChangeArrowheads="1"/>
          </p:cNvPicPr>
          <p:nvPr/>
        </p:nvPicPr>
        <p:blipFill>
          <a:blip r:embed="rId2"/>
          <a:srcRect/>
          <a:stretch>
            <a:fillRect/>
          </a:stretch>
        </p:blipFill>
        <p:spPr bwMode="auto">
          <a:xfrm>
            <a:off x="5710237" y="3124200"/>
            <a:ext cx="3433763" cy="3733800"/>
          </a:xfrm>
          <a:prstGeom prst="rect">
            <a:avLst/>
          </a:prstGeom>
          <a:noFill/>
          <a:ln w="9525">
            <a:noFill/>
            <a:miter lim="800000"/>
            <a:headEnd/>
            <a:tailEnd/>
          </a:ln>
          <a:effectLst/>
        </p:spPr>
      </p:pic>
      <p:pic>
        <p:nvPicPr>
          <p:cNvPr id="15361" name="Picture 1"/>
          <p:cNvPicPr>
            <a:picLocks noChangeAspect="1" noChangeArrowheads="1"/>
          </p:cNvPicPr>
          <p:nvPr/>
        </p:nvPicPr>
        <p:blipFill>
          <a:blip r:embed="rId3"/>
          <a:srcRect/>
          <a:stretch>
            <a:fillRect/>
          </a:stretch>
        </p:blipFill>
        <p:spPr bwMode="auto">
          <a:xfrm>
            <a:off x="571472" y="3429000"/>
            <a:ext cx="2547061" cy="2147895"/>
          </a:xfrm>
          <a:prstGeom prst="rect">
            <a:avLst/>
          </a:prstGeom>
          <a:noFill/>
          <a:ln w="9525">
            <a:noFill/>
            <a:miter lim="800000"/>
            <a:headEnd/>
            <a:tailEnd/>
          </a:ln>
          <a:effectLst/>
        </p:spPr>
      </p:pic>
    </p:spTree>
    <p:extLst>
      <p:ext uri="{BB962C8B-B14F-4D97-AF65-F5344CB8AC3E}">
        <p14:creationId xmlns="" xmlns:p14="http://schemas.microsoft.com/office/powerpoint/2010/main" val="13905314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209550" y="0"/>
            <a:ext cx="8477250" cy="4507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52400" y="4488362"/>
            <a:ext cx="8534400" cy="23696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Group 3"/>
          <p:cNvGrpSpPr/>
          <p:nvPr/>
        </p:nvGrpSpPr>
        <p:grpSpPr>
          <a:xfrm>
            <a:off x="142844" y="-214338"/>
            <a:ext cx="9001156" cy="6858000"/>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3632138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4323" y="762000"/>
            <a:ext cx="8524875" cy="2247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142844" y="0"/>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3183114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388" y="1514475"/>
            <a:ext cx="8277225" cy="3829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0" y="285728"/>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 xmlns:p14="http://schemas.microsoft.com/office/powerpoint/2010/main" val="2316969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12560"/>
          <a:stretch>
            <a:fillRect/>
          </a:stretch>
        </p:blipFill>
        <p:spPr bwMode="auto">
          <a:xfrm>
            <a:off x="414337" y="642918"/>
            <a:ext cx="8315325" cy="341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357158" y="4160944"/>
            <a:ext cx="5167314" cy="26970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28596" y="142852"/>
            <a:ext cx="8358246" cy="584775"/>
          </a:xfrm>
          <a:prstGeom prst="rect">
            <a:avLst/>
          </a:prstGeom>
          <a:noFill/>
        </p:spPr>
        <p:txBody>
          <a:bodyPr wrap="square" rtlCol="0">
            <a:spAutoFit/>
          </a:bodyPr>
          <a:lstStyle/>
          <a:p>
            <a:r>
              <a:rPr lang="en-US" sz="3200" dirty="0" smtClean="0">
                <a:solidFill>
                  <a:srgbClr val="00B0F0"/>
                </a:solidFill>
              </a:rPr>
              <a:t>Energy loss in a hydraulic jump</a:t>
            </a:r>
            <a:endParaRPr lang="en-US" sz="3200" dirty="0">
              <a:solidFill>
                <a:srgbClr val="00B0F0"/>
              </a:solidFill>
            </a:endParaRPr>
          </a:p>
        </p:txBody>
      </p:sp>
      <p:cxnSp>
        <p:nvCxnSpPr>
          <p:cNvPr id="8" name="Straight Connector 7"/>
          <p:cNvCxnSpPr/>
          <p:nvPr/>
        </p:nvCxnSpPr>
        <p:spPr>
          <a:xfrm>
            <a:off x="1928794" y="4857760"/>
            <a:ext cx="214314" cy="1588"/>
          </a:xfrm>
          <a:prstGeom prst="line">
            <a:avLst/>
          </a:prstGeom>
          <a:ln w="95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000232" y="2571744"/>
            <a:ext cx="657229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1472" y="2857496"/>
            <a:ext cx="800105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5400000">
            <a:off x="2071670" y="2500306"/>
            <a:ext cx="2357454" cy="235745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373" t="13893" r="17139" b="42101"/>
          <a:stretch/>
        </p:blipFill>
        <p:spPr bwMode="auto">
          <a:xfrm rot="10800000">
            <a:off x="5672635" y="4929197"/>
            <a:ext cx="3471365" cy="16313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4" name="Straight Connector 13"/>
          <p:cNvCxnSpPr/>
          <p:nvPr/>
        </p:nvCxnSpPr>
        <p:spPr>
          <a:xfrm rot="5400000">
            <a:off x="1965307" y="5607065"/>
            <a:ext cx="357190"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65241" y="5321313"/>
            <a:ext cx="928694"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28794" y="5786454"/>
            <a:ext cx="214314" cy="1588"/>
          </a:xfrm>
          <a:prstGeom prst="line">
            <a:avLst/>
          </a:prstGeom>
          <a:ln w="95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2036745" y="4606933"/>
            <a:ext cx="214314" cy="1588"/>
          </a:xfrm>
          <a:prstGeom prst="line">
            <a:avLst/>
          </a:prstGeom>
          <a:ln w="95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00298" y="6286520"/>
            <a:ext cx="1714512" cy="307777"/>
          </a:xfrm>
          <a:prstGeom prst="rect">
            <a:avLst/>
          </a:prstGeom>
          <a:noFill/>
        </p:spPr>
        <p:txBody>
          <a:bodyPr wrap="square" rtlCol="0">
            <a:spAutoFit/>
          </a:bodyPr>
          <a:lstStyle/>
          <a:p>
            <a:r>
              <a:rPr lang="en-US" sz="1400" dirty="0" smtClean="0">
                <a:solidFill>
                  <a:srgbClr val="FF0000"/>
                </a:solidFill>
              </a:rPr>
              <a:t>Energy after jump</a:t>
            </a:r>
            <a:endParaRPr lang="en-US" sz="1400" dirty="0">
              <a:solidFill>
                <a:srgbClr val="FF0000"/>
              </a:solidFill>
            </a:endParaRPr>
          </a:p>
        </p:txBody>
      </p:sp>
      <p:sp>
        <p:nvSpPr>
          <p:cNvPr id="23" name="TextBox 22"/>
          <p:cNvSpPr txBox="1"/>
          <p:nvPr/>
        </p:nvSpPr>
        <p:spPr>
          <a:xfrm>
            <a:off x="2500298" y="5929330"/>
            <a:ext cx="1714512" cy="307777"/>
          </a:xfrm>
          <a:prstGeom prst="rect">
            <a:avLst/>
          </a:prstGeom>
          <a:noFill/>
        </p:spPr>
        <p:txBody>
          <a:bodyPr wrap="square" rtlCol="0">
            <a:spAutoFit/>
          </a:bodyPr>
          <a:lstStyle/>
          <a:p>
            <a:r>
              <a:rPr lang="en-US" sz="1400" dirty="0" smtClean="0">
                <a:solidFill>
                  <a:srgbClr val="FF0000"/>
                </a:solidFill>
              </a:rPr>
              <a:t>Energy before jump</a:t>
            </a:r>
            <a:endParaRPr lang="en-US" sz="1400" dirty="0">
              <a:solidFill>
                <a:srgbClr val="FF0000"/>
              </a:solidFill>
            </a:endParaRPr>
          </a:p>
        </p:txBody>
      </p:sp>
      <p:cxnSp>
        <p:nvCxnSpPr>
          <p:cNvPr id="25" name="Straight Arrow Connector 24"/>
          <p:cNvCxnSpPr>
            <a:stCxn id="23" idx="1"/>
          </p:cNvCxnSpPr>
          <p:nvPr/>
        </p:nvCxnSpPr>
        <p:spPr>
          <a:xfrm rot="10800000">
            <a:off x="2143108" y="5786455"/>
            <a:ext cx="357190" cy="296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1923287" y="5791961"/>
            <a:ext cx="653956"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247434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7772400" cy="1143000"/>
          </a:xfrm>
        </p:spPr>
        <p:txBody>
          <a:bodyPr/>
          <a:lstStyle/>
          <a:p>
            <a:r>
              <a:rPr lang="en-US" dirty="0" smtClean="0"/>
              <a:t>Applications of hydraulic jump</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914400" y="1909465"/>
            <a:ext cx="6934200" cy="4967869"/>
          </a:xfrm>
          <a:prstGeom prst="rect">
            <a:avLst/>
          </a:prstGeom>
          <a:noFill/>
          <a:ln w="9525">
            <a:noFill/>
            <a:miter lim="800000"/>
            <a:headEnd/>
            <a:tailEnd/>
          </a:ln>
        </p:spPr>
      </p:pic>
      <p:sp>
        <p:nvSpPr>
          <p:cNvPr id="5" name="TextBox 4"/>
          <p:cNvSpPr txBox="1"/>
          <p:nvPr/>
        </p:nvSpPr>
        <p:spPr>
          <a:xfrm>
            <a:off x="1066800" y="1447800"/>
            <a:ext cx="6934200" cy="461665"/>
          </a:xfrm>
          <a:prstGeom prst="rect">
            <a:avLst/>
          </a:prstGeom>
          <a:noFill/>
        </p:spPr>
        <p:txBody>
          <a:bodyPr wrap="square" rtlCol="0">
            <a:spAutoFit/>
          </a:bodyPr>
          <a:lstStyle/>
          <a:p>
            <a:pPr marL="457200" indent="-457200">
              <a:buFont typeface="+mj-lt"/>
              <a:buAutoNum type="arabicPeriod"/>
            </a:pPr>
            <a:r>
              <a:rPr lang="en-US" dirty="0" smtClean="0"/>
              <a:t>Scour protection</a:t>
            </a:r>
            <a:endParaRPr lang="en-US" dirty="0"/>
          </a:p>
        </p:txBody>
      </p:sp>
    </p:spTree>
    <p:extLst>
      <p:ext uri="{BB962C8B-B14F-4D97-AF65-F5344CB8AC3E}">
        <p14:creationId xmlns="" xmlns:p14="http://schemas.microsoft.com/office/powerpoint/2010/main" val="2832785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hydraulic jump</a:t>
            </a:r>
            <a:endParaRPr lang="en-US" dirty="0"/>
          </a:p>
        </p:txBody>
      </p:sp>
      <p:pic>
        <p:nvPicPr>
          <p:cNvPr id="5" name="Picture 4"/>
          <p:cNvPicPr/>
          <p:nvPr/>
        </p:nvPicPr>
        <p:blipFill>
          <a:blip r:embed="rId2" cstate="print"/>
          <a:srcRect/>
          <a:stretch>
            <a:fillRect/>
          </a:stretch>
        </p:blipFill>
        <p:spPr bwMode="auto">
          <a:xfrm>
            <a:off x="1600200" y="1763973"/>
            <a:ext cx="5943600" cy="4953635"/>
          </a:xfrm>
          <a:prstGeom prst="rect">
            <a:avLst/>
          </a:prstGeom>
          <a:noFill/>
          <a:ln w="9525">
            <a:noFill/>
            <a:miter lim="800000"/>
            <a:headEnd/>
            <a:tailEnd/>
          </a:ln>
        </p:spPr>
      </p:pic>
    </p:spTree>
    <p:extLst>
      <p:ext uri="{BB962C8B-B14F-4D97-AF65-F5344CB8AC3E}">
        <p14:creationId xmlns="" xmlns:p14="http://schemas.microsoft.com/office/powerpoint/2010/main" val="33791561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hydraulic jump</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a:t>Where velocity of fluid has to be reduced</a:t>
            </a:r>
          </a:p>
          <a:p>
            <a:endParaRPr lang="en-US" dirty="0"/>
          </a:p>
        </p:txBody>
      </p:sp>
    </p:spTree>
    <p:extLst>
      <p:ext uri="{BB962C8B-B14F-4D97-AF65-F5344CB8AC3E}">
        <p14:creationId xmlns="" xmlns:p14="http://schemas.microsoft.com/office/powerpoint/2010/main" val="21936242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Best wishes for the exam, without any </a:t>
            </a:r>
            <a:r>
              <a:rPr lang="en-US" b="1" dirty="0" smtClean="0">
                <a:solidFill>
                  <a:srgbClr val="FF0000"/>
                </a:solidFill>
              </a:rPr>
              <a:t>turbulence</a:t>
            </a:r>
            <a:r>
              <a:rPr lang="en-US" dirty="0" smtClean="0"/>
              <a:t>, </a:t>
            </a:r>
            <a:r>
              <a:rPr lang="en-US" dirty="0" smtClean="0">
                <a:solidFill>
                  <a:srgbClr val="FF0000"/>
                </a:solidFill>
              </a:rPr>
              <a:t>pressure drag </a:t>
            </a:r>
            <a:r>
              <a:rPr lang="en-US" dirty="0" smtClean="0"/>
              <a:t>but with all the </a:t>
            </a:r>
            <a:r>
              <a:rPr lang="en-US" sz="8000" dirty="0" smtClean="0">
                <a:solidFill>
                  <a:srgbClr val="00B050"/>
                </a:solidFill>
              </a:rPr>
              <a:t>buoyancy</a:t>
            </a:r>
            <a:endParaRPr lang="en-US" dirty="0"/>
          </a:p>
        </p:txBody>
      </p:sp>
    </p:spTree>
    <p:extLst>
      <p:ext uri="{BB962C8B-B14F-4D97-AF65-F5344CB8AC3E}">
        <p14:creationId xmlns="" xmlns:p14="http://schemas.microsoft.com/office/powerpoint/2010/main" val="2622472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3" name="TextBox 2"/>
          <p:cNvSpPr txBox="1"/>
          <p:nvPr/>
        </p:nvSpPr>
        <p:spPr>
          <a:xfrm>
            <a:off x="304800" y="642918"/>
            <a:ext cx="8839200" cy="4154984"/>
          </a:xfrm>
          <a:prstGeom prst="rect">
            <a:avLst/>
          </a:prstGeom>
          <a:noFill/>
        </p:spPr>
        <p:txBody>
          <a:bodyPr wrap="square" rtlCol="0">
            <a:spAutoFit/>
          </a:bodyPr>
          <a:lstStyle/>
          <a:p>
            <a:pPr>
              <a:buFont typeface="Wingdings" pitchFamily="2" charset="2"/>
              <a:buChar char="Ø"/>
            </a:pPr>
            <a:r>
              <a:rPr lang="en-US" sz="2300" dirty="0" smtClean="0"/>
              <a:t>Uniform flow means that the water </a:t>
            </a:r>
            <a:r>
              <a:rPr lang="en-US" sz="2300" i="1" dirty="0" smtClean="0"/>
              <a:t>cross section and depth remain </a:t>
            </a:r>
            <a:r>
              <a:rPr lang="en-US" sz="2300" i="1" dirty="0" smtClean="0">
                <a:solidFill>
                  <a:srgbClr val="00B0F0"/>
                </a:solidFill>
              </a:rPr>
              <a:t>constant over a certain reach </a:t>
            </a:r>
            <a:r>
              <a:rPr lang="en-US" sz="2300" dirty="0" smtClean="0"/>
              <a:t>of the channel as well as </a:t>
            </a:r>
            <a:r>
              <a:rPr lang="en-US" sz="2300" dirty="0" smtClean="0">
                <a:solidFill>
                  <a:srgbClr val="00B0F0"/>
                </a:solidFill>
              </a:rPr>
              <a:t>over time</a:t>
            </a:r>
            <a:r>
              <a:rPr lang="en-US" sz="2300" dirty="0" smtClean="0"/>
              <a:t>. This requires that the drop in  potential energy due to the fall in elevation along the channel be exactly that consumed by the energy dissipation through boundary friction and turbulence.</a:t>
            </a:r>
          </a:p>
          <a:p>
            <a:pPr>
              <a:buFont typeface="Wingdings" pitchFamily="2" charset="2"/>
              <a:buChar char="Ø"/>
            </a:pPr>
            <a:r>
              <a:rPr lang="en-US" sz="2300" dirty="0" smtClean="0"/>
              <a:t>The depth in uniform flow is commonly referred to as the </a:t>
            </a:r>
            <a:r>
              <a:rPr lang="en-US" sz="2300" b="1" i="1" dirty="0" smtClean="0"/>
              <a:t>normal flow</a:t>
            </a:r>
            <a:r>
              <a:rPr lang="en-US" sz="2300" dirty="0" smtClean="0"/>
              <a:t>, </a:t>
            </a:r>
            <a:r>
              <a:rPr lang="en-US" sz="2300" dirty="0" err="1" smtClean="0"/>
              <a:t>y</a:t>
            </a:r>
            <a:r>
              <a:rPr lang="en-US" sz="2300" baseline="-25000" dirty="0" err="1" smtClean="0"/>
              <a:t>o</a:t>
            </a:r>
            <a:endParaRPr lang="en-US" sz="2300" baseline="-25000" dirty="0" smtClean="0"/>
          </a:p>
          <a:p>
            <a:pPr>
              <a:buFont typeface="Wingdings" pitchFamily="2" charset="2"/>
              <a:buChar char="Ø"/>
            </a:pPr>
            <a:r>
              <a:rPr lang="en-US" sz="2300" dirty="0" smtClean="0"/>
              <a:t>Uniform flow is an </a:t>
            </a:r>
            <a:r>
              <a:rPr lang="en-US" sz="2300" dirty="0" smtClean="0">
                <a:solidFill>
                  <a:srgbClr val="00B0F0"/>
                </a:solidFill>
              </a:rPr>
              <a:t>equilibrium</a:t>
            </a:r>
            <a:r>
              <a:rPr lang="en-US" sz="2300" dirty="0" smtClean="0"/>
              <a:t> condition </a:t>
            </a:r>
            <a:r>
              <a:rPr lang="en-US" sz="2300" dirty="0" smtClean="0"/>
              <a:t>(see Slide 7) that </a:t>
            </a:r>
            <a:r>
              <a:rPr lang="en-US" sz="2300" dirty="0" smtClean="0"/>
              <a:t>flow tends to if the channel is sufficiently long with </a:t>
            </a:r>
            <a:r>
              <a:rPr lang="en-US" sz="2300" dirty="0" smtClean="0">
                <a:solidFill>
                  <a:srgbClr val="00B0F0"/>
                </a:solidFill>
              </a:rPr>
              <a:t>constant slope, cross section, and roughness</a:t>
            </a:r>
            <a:r>
              <a:rPr lang="en-US" sz="2300" dirty="0" smtClean="0"/>
              <a:t>. </a:t>
            </a:r>
          </a:p>
          <a:p>
            <a:pPr>
              <a:buFont typeface="Wingdings" pitchFamily="2" charset="2"/>
              <a:buChar char="Ø"/>
            </a:pPr>
            <a:endParaRPr lang="en-US" dirty="0" smtClean="0"/>
          </a:p>
        </p:txBody>
      </p:sp>
      <p:pic>
        <p:nvPicPr>
          <p:cNvPr id="4"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62200" y="4191000"/>
            <a:ext cx="5867400" cy="28078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 name="Straight Arrow Connector 5"/>
          <p:cNvCxnSpPr/>
          <p:nvPr/>
        </p:nvCxnSpPr>
        <p:spPr>
          <a:xfrm rot="16200000" flipH="1">
            <a:off x="2285984" y="2143116"/>
            <a:ext cx="3786214" cy="26432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714876" y="4214818"/>
            <a:ext cx="2928958" cy="1428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7999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124903" y="4510088"/>
            <a:ext cx="6924675" cy="2162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990600"/>
            <a:ext cx="5867400" cy="28078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Tree>
    <p:extLst>
      <p:ext uri="{BB962C8B-B14F-4D97-AF65-F5344CB8AC3E}">
        <p14:creationId xmlns="" xmlns:p14="http://schemas.microsoft.com/office/powerpoint/2010/main" val="2394847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428596" y="3714752"/>
            <a:ext cx="8524875" cy="2981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6" name="Rectangle 5"/>
          <p:cNvSpPr/>
          <p:nvPr/>
        </p:nvSpPr>
        <p:spPr>
          <a:xfrm>
            <a:off x="152400" y="685800"/>
            <a:ext cx="8763000" cy="830997"/>
          </a:xfrm>
          <a:prstGeom prst="rect">
            <a:avLst/>
          </a:prstGeom>
        </p:spPr>
        <p:txBody>
          <a:bodyPr wrap="square">
            <a:spAutoFit/>
          </a:bodyPr>
          <a:lstStyle/>
          <a:p>
            <a:endParaRPr lang="en-US" dirty="0" smtClean="0"/>
          </a:p>
          <a:p>
            <a:endParaRPr lang="en-US" dirty="0"/>
          </a:p>
        </p:txBody>
      </p:sp>
      <p:sp>
        <p:nvSpPr>
          <p:cNvPr id="11" name="TextBox 10"/>
          <p:cNvSpPr txBox="1"/>
          <p:nvPr/>
        </p:nvSpPr>
        <p:spPr>
          <a:xfrm>
            <a:off x="428596" y="714356"/>
            <a:ext cx="6072230" cy="3170099"/>
          </a:xfrm>
          <a:prstGeom prst="rect">
            <a:avLst/>
          </a:prstGeom>
          <a:noFill/>
        </p:spPr>
        <p:txBody>
          <a:bodyPr wrap="square" rtlCol="0">
            <a:spAutoFit/>
          </a:bodyPr>
          <a:lstStyle/>
          <a:p>
            <a:r>
              <a:rPr lang="en-US" dirty="0" smtClean="0"/>
              <a:t>Definitions</a:t>
            </a:r>
          </a:p>
          <a:p>
            <a:r>
              <a:rPr lang="en-US" dirty="0" smtClean="0"/>
              <a:t>Slope S</a:t>
            </a:r>
            <a:r>
              <a:rPr lang="en-US" baseline="-25000" dirty="0" smtClean="0"/>
              <a:t>0</a:t>
            </a:r>
          </a:p>
          <a:p>
            <a:r>
              <a:rPr lang="en-US" dirty="0" smtClean="0"/>
              <a:t>Slope </a:t>
            </a:r>
            <a:r>
              <a:rPr lang="en-US" dirty="0" err="1" smtClean="0"/>
              <a:t>S</a:t>
            </a:r>
            <a:r>
              <a:rPr lang="en-US" baseline="-25000" dirty="0" err="1" smtClean="0"/>
              <a:t>w</a:t>
            </a:r>
            <a:endParaRPr lang="en-US" baseline="-25000" dirty="0" smtClean="0"/>
          </a:p>
          <a:p>
            <a:r>
              <a:rPr lang="en-US" dirty="0" smtClean="0"/>
              <a:t>Slope S</a:t>
            </a:r>
          </a:p>
          <a:p>
            <a:r>
              <a:rPr lang="en-US" dirty="0" smtClean="0"/>
              <a:t>y</a:t>
            </a:r>
            <a:r>
              <a:rPr lang="en-US" baseline="-25000" dirty="0" smtClean="0"/>
              <a:t>1</a:t>
            </a:r>
          </a:p>
          <a:p>
            <a:r>
              <a:rPr lang="en-US" dirty="0" smtClean="0"/>
              <a:t>y</a:t>
            </a:r>
            <a:r>
              <a:rPr lang="en-US" baseline="-25000" dirty="0" smtClean="0"/>
              <a:t>2</a:t>
            </a:r>
          </a:p>
          <a:p>
            <a:r>
              <a:rPr lang="el-GR" baseline="-25000" dirty="0" smtClean="0"/>
              <a:t>θ</a:t>
            </a:r>
            <a:endParaRPr lang="en-US" baseline="-25000" dirty="0" smtClean="0"/>
          </a:p>
          <a:p>
            <a:r>
              <a:rPr lang="en-US" baseline="-25000" dirty="0" smtClean="0"/>
              <a:t>L</a:t>
            </a:r>
            <a:endParaRPr lang="en-US" baseline="-25000" dirty="0" smtClean="0"/>
          </a:p>
          <a:p>
            <a:endParaRPr lang="en-US" dirty="0"/>
          </a:p>
        </p:txBody>
      </p:sp>
    </p:spTree>
    <p:extLst>
      <p:ext uri="{BB962C8B-B14F-4D97-AF65-F5344CB8AC3E}">
        <p14:creationId xmlns="" xmlns:p14="http://schemas.microsoft.com/office/powerpoint/2010/main" val="1784558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b="23303"/>
          <a:stretch>
            <a:fillRect/>
          </a:stretch>
        </p:blipFill>
        <p:spPr bwMode="auto">
          <a:xfrm>
            <a:off x="228600" y="2810828"/>
            <a:ext cx="8696325" cy="4047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6" name="Rectangle 5"/>
          <p:cNvSpPr/>
          <p:nvPr/>
        </p:nvSpPr>
        <p:spPr>
          <a:xfrm>
            <a:off x="152400" y="685800"/>
            <a:ext cx="8763000" cy="3046988"/>
          </a:xfrm>
          <a:prstGeom prst="rect">
            <a:avLst/>
          </a:prstGeom>
        </p:spPr>
        <p:txBody>
          <a:bodyPr wrap="square">
            <a:spAutoFit/>
          </a:bodyPr>
          <a:lstStyle/>
          <a:p>
            <a:r>
              <a:rPr lang="en-US" dirty="0" smtClean="0"/>
              <a:t>In uniform flow (Fig. 10.3) the cross section through which flow occurs is </a:t>
            </a:r>
            <a:r>
              <a:rPr lang="en-US" dirty="0" smtClean="0">
                <a:solidFill>
                  <a:srgbClr val="00B0F0"/>
                </a:solidFill>
              </a:rPr>
              <a:t>constant along the channel</a:t>
            </a:r>
            <a:r>
              <a:rPr lang="en-US" dirty="0" smtClean="0"/>
              <a:t>, and so also is the </a:t>
            </a:r>
            <a:r>
              <a:rPr lang="en-US" dirty="0" smtClean="0">
                <a:solidFill>
                  <a:srgbClr val="00B0F0"/>
                </a:solidFill>
              </a:rPr>
              <a:t>velocity</a:t>
            </a:r>
            <a:r>
              <a:rPr lang="en-US" dirty="0" smtClean="0"/>
              <a:t>. </a:t>
            </a:r>
          </a:p>
          <a:p>
            <a:r>
              <a:rPr lang="en-US" dirty="0" smtClean="0"/>
              <a:t>Thus, y</a:t>
            </a:r>
            <a:r>
              <a:rPr lang="en-US" baseline="-25000" dirty="0" smtClean="0"/>
              <a:t>1</a:t>
            </a:r>
            <a:r>
              <a:rPr lang="en-US" dirty="0" smtClean="0"/>
              <a:t> = y</a:t>
            </a:r>
            <a:r>
              <a:rPr lang="en-US" baseline="-25000" dirty="0" smtClean="0"/>
              <a:t>2</a:t>
            </a:r>
            <a:r>
              <a:rPr lang="en-US" dirty="0" smtClean="0"/>
              <a:t> and v</a:t>
            </a:r>
            <a:r>
              <a:rPr lang="en-US" baseline="-25000" dirty="0" smtClean="0"/>
              <a:t>1</a:t>
            </a:r>
            <a:r>
              <a:rPr lang="en-US" dirty="0" smtClean="0"/>
              <a:t> = v</a:t>
            </a:r>
            <a:r>
              <a:rPr lang="en-US" baseline="-25000" dirty="0" smtClean="0"/>
              <a:t>2</a:t>
            </a:r>
            <a:r>
              <a:rPr lang="en-US" dirty="0" smtClean="0"/>
              <a:t> and the channel bed, water surface, and energy line are parallel to one another. Also, S</a:t>
            </a:r>
            <a:r>
              <a:rPr lang="en-US" baseline="-25000" dirty="0" smtClean="0"/>
              <a:t>W</a:t>
            </a:r>
            <a:r>
              <a:rPr lang="en-US" dirty="0" smtClean="0"/>
              <a:t> = S</a:t>
            </a:r>
            <a:r>
              <a:rPr lang="en-US" baseline="-25000" dirty="0" smtClean="0"/>
              <a:t>0</a:t>
            </a:r>
            <a:r>
              <a:rPr lang="en-US" dirty="0" smtClean="0"/>
              <a:t> = -</a:t>
            </a:r>
            <a:r>
              <a:rPr lang="el-GR" dirty="0" smtClean="0"/>
              <a:t>Δ</a:t>
            </a:r>
            <a:r>
              <a:rPr lang="en-US" dirty="0" smtClean="0"/>
              <a:t>z/</a:t>
            </a:r>
            <a:r>
              <a:rPr lang="el-GR" dirty="0" smtClean="0"/>
              <a:t> Δ </a:t>
            </a:r>
            <a:r>
              <a:rPr lang="en-US" dirty="0" smtClean="0"/>
              <a:t>x = tan </a:t>
            </a:r>
            <a:r>
              <a:rPr lang="el-GR" dirty="0"/>
              <a:t>θ</a:t>
            </a:r>
            <a:r>
              <a:rPr lang="en-US" dirty="0" smtClean="0"/>
              <a:t>, while S = </a:t>
            </a:r>
            <a:r>
              <a:rPr lang="en-US" dirty="0" err="1" smtClean="0"/>
              <a:t>h</a:t>
            </a:r>
            <a:r>
              <a:rPr lang="en-US" baseline="-25000" dirty="0" err="1" smtClean="0"/>
              <a:t>L</a:t>
            </a:r>
            <a:r>
              <a:rPr lang="en-US" dirty="0" smtClean="0"/>
              <a:t>/L = sin </a:t>
            </a:r>
            <a:r>
              <a:rPr lang="el-GR" dirty="0" smtClean="0"/>
              <a:t>θ</a:t>
            </a:r>
            <a:r>
              <a:rPr lang="en-US" dirty="0" smtClean="0"/>
              <a:t>, where </a:t>
            </a:r>
            <a:r>
              <a:rPr lang="el-GR" dirty="0"/>
              <a:t>θ</a:t>
            </a:r>
            <a:r>
              <a:rPr lang="en-US" dirty="0" smtClean="0"/>
              <a:t> is the angle the channel bed makes with the horizontal. </a:t>
            </a:r>
          </a:p>
          <a:p>
            <a:endParaRPr lang="en-US" dirty="0" smtClean="0"/>
          </a:p>
          <a:p>
            <a:endParaRPr lang="en-US" dirty="0"/>
          </a:p>
        </p:txBody>
      </p:sp>
      <p:cxnSp>
        <p:nvCxnSpPr>
          <p:cNvPr id="8" name="Straight Arrow Connector 7"/>
          <p:cNvCxnSpPr/>
          <p:nvPr/>
        </p:nvCxnSpPr>
        <p:spPr>
          <a:xfrm flipH="1">
            <a:off x="6934200" y="2209800"/>
            <a:ext cx="304800"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38600" y="2209800"/>
            <a:ext cx="3733800" cy="60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67200" y="2514600"/>
            <a:ext cx="685800" cy="236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84558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28794" y="4640377"/>
            <a:ext cx="4767262" cy="22176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mc:Choice xmlns="" xmlns:a14="http://schemas.microsoft.com/office/drawing/2010/main" Requires="a14">
          <p:sp>
            <p:nvSpPr>
              <p:cNvPr id="5" name="Rectangle 4"/>
              <p:cNvSpPr/>
              <p:nvPr/>
            </p:nvSpPr>
            <p:spPr>
              <a:xfrm>
                <a:off x="152400" y="0"/>
                <a:ext cx="8839200" cy="4462760"/>
              </a:xfrm>
              <a:prstGeom prst="rect">
                <a:avLst/>
              </a:prstGeom>
            </p:spPr>
            <p:txBody>
              <a:bodyPr wrap="square">
                <a:spAutoFit/>
              </a:bodyPr>
              <a:lstStyle/>
              <a:p>
                <a:r>
                  <a:rPr lang="en-US" sz="2000" dirty="0" smtClean="0"/>
                  <a:t>Consider the short reach of length L along the channel between stations 1 and 2 in uniform </a:t>
                </a:r>
                <a:r>
                  <a:rPr lang="en-US" sz="2000" dirty="0" err="1" smtClean="0"/>
                  <a:t>ﬂow</a:t>
                </a:r>
                <a:r>
                  <a:rPr lang="en-US" sz="2000" dirty="0" smtClean="0"/>
                  <a:t> with water cross section of area A (Fig. 10.3). As the flow is neither accelerating nor decelerating, we may consider the body of water contained in the reach in static equilibrium.</a:t>
                </a:r>
              </a:p>
              <a:p>
                <a:r>
                  <a:rPr lang="en-US" sz="2000" dirty="0" smtClean="0"/>
                  <a:t>Summing forces along the channel, the hydrostatic-pressure forces F</a:t>
                </a:r>
                <a:r>
                  <a:rPr lang="en-US" sz="2000" baseline="-25000" dirty="0"/>
                  <a:t>1</a:t>
                </a:r>
                <a:r>
                  <a:rPr lang="en-US" sz="2000" dirty="0" smtClean="0"/>
                  <a:t> and F</a:t>
                </a:r>
                <a:r>
                  <a:rPr lang="en-US" sz="2000" baseline="-25000" dirty="0" smtClean="0"/>
                  <a:t>2</a:t>
                </a:r>
                <a:r>
                  <a:rPr lang="en-US" sz="2000" dirty="0" smtClean="0"/>
                  <a:t> balance each other, since there is no change in the depth y between the stations. The only force in the direction of motion is the gravity component, and this must be resisted by the average boundary shear stress </a:t>
                </a:r>
                <a14:m>
                  <m:oMath xmlns:m="http://schemas.openxmlformats.org/officeDocument/2006/math">
                    <m:acc>
                      <m:accPr>
                        <m:chr m:val="̅"/>
                        <m:ctrlPr>
                          <a:rPr lang="el-GR" sz="2000" i="1" smtClean="0">
                            <a:latin typeface="Cambria Math" panose="02040503050406030204" pitchFamily="18" charset="0"/>
                          </a:rPr>
                        </m:ctrlPr>
                      </m:accPr>
                      <m:e>
                        <m:r>
                          <m:rPr>
                            <m:nor/>
                          </m:rPr>
                          <a:rPr lang="el-GR" sz="2000" dirty="0"/>
                          <m:t>τ</m:t>
                        </m:r>
                        <m:r>
                          <m:rPr>
                            <m:nor/>
                          </m:rPr>
                          <a:rPr lang="en-US" sz="2000" b="0" i="0" baseline="-25000" dirty="0" smtClean="0"/>
                          <m:t>0</m:t>
                        </m:r>
                      </m:e>
                    </m:acc>
                  </m:oMath>
                </a14:m>
                <a:r>
                  <a:rPr lang="en-US" sz="2000" dirty="0" smtClean="0"/>
                  <a:t>, acting over the area PL, where P is the wetted perimeter of the section. Thus</a:t>
                </a:r>
              </a:p>
              <a:p>
                <a:endParaRPr lang="en-US" sz="2000" dirty="0"/>
              </a:p>
              <a:p>
                <a:endParaRPr lang="en-US" sz="2000" dirty="0" smtClean="0"/>
              </a:p>
              <a:p>
                <a:r>
                  <a:rPr lang="en-US" sz="2000" dirty="0" smtClean="0"/>
                  <a:t>But sin </a:t>
                </a:r>
                <a:r>
                  <a:rPr lang="el-GR" sz="2000" dirty="0" smtClean="0"/>
                  <a:t>θ</a:t>
                </a:r>
                <a:r>
                  <a:rPr lang="en-US" sz="2000" dirty="0" smtClean="0"/>
                  <a:t> = h</a:t>
                </a:r>
                <a:r>
                  <a:rPr lang="en-US" sz="2000" baseline="-25000" dirty="0" smtClean="0"/>
                  <a:t>L</a:t>
                </a:r>
                <a:r>
                  <a:rPr lang="en-US" sz="2000" dirty="0" smtClean="0"/>
                  <a:t>/L = S. Solving for </a:t>
                </a:r>
                <a14:m>
                  <m:oMath xmlns:m="http://schemas.openxmlformats.org/officeDocument/2006/math">
                    <m:acc>
                      <m:accPr>
                        <m:chr m:val="̅"/>
                        <m:ctrlPr>
                          <a:rPr lang="el-GR" sz="2000" i="1">
                            <a:latin typeface="Cambria Math" panose="02040503050406030204" pitchFamily="18" charset="0"/>
                          </a:rPr>
                        </m:ctrlPr>
                      </m:accPr>
                      <m:e>
                        <m:r>
                          <m:rPr>
                            <m:nor/>
                          </m:rPr>
                          <a:rPr lang="el-GR" sz="2000" dirty="0"/>
                          <m:t>τ</m:t>
                        </m:r>
                        <m:r>
                          <m:rPr>
                            <m:nor/>
                          </m:rPr>
                          <a:rPr lang="en-US" sz="2000" baseline="-25000" dirty="0"/>
                          <m:t>0</m:t>
                        </m:r>
                      </m:e>
                    </m:acc>
                  </m:oMath>
                </a14:m>
                <a:r>
                  <a:rPr lang="en-US" sz="2000" dirty="0" smtClean="0"/>
                  <a:t>, we have</a:t>
                </a:r>
              </a:p>
              <a:p>
                <a:r>
                  <a:rPr lang="en-US" sz="2000" dirty="0" smtClean="0"/>
                  <a:t>							(10.4:</a:t>
                </a:r>
              </a:p>
              <a:p>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152400" y="0"/>
                <a:ext cx="8839200" cy="4462760"/>
              </a:xfrm>
              <a:prstGeom prst="rect">
                <a:avLst/>
              </a:prstGeom>
              <a:blipFill rotWithShape="0">
                <a:blip r:embed="rId4"/>
                <a:stretch>
                  <a:fillRect l="-690" t="-683" r="-828"/>
                </a:stretch>
              </a:blipFill>
            </p:spPr>
            <p:txBody>
              <a:bodyPr/>
              <a:lstStyle/>
              <a:p>
                <a:r>
                  <a:rPr lang="en-US">
                    <a:noFill/>
                  </a:rPr>
                  <a:t> </a:t>
                </a:r>
              </a:p>
            </p:txBody>
          </p:sp>
        </mc:Fallback>
      </mc:AlternateContent>
      <p:cxnSp>
        <p:nvCxnSpPr>
          <p:cNvPr id="7" name="Straight Arrow Connector 6"/>
          <p:cNvCxnSpPr/>
          <p:nvPr/>
        </p:nvCxnSpPr>
        <p:spPr>
          <a:xfrm rot="5400000">
            <a:off x="3893339" y="3464719"/>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nvGraphicFramePr>
        <p:xfrm>
          <a:off x="3143240" y="3786190"/>
          <a:ext cx="2732251" cy="822328"/>
        </p:xfrm>
        <a:graphic>
          <a:graphicData uri="http://schemas.openxmlformats.org/presentationml/2006/ole">
            <p:oleObj spid="_x0000_s11265" name="Equation" r:id="rId5" imgW="1307880" imgH="393480" progId="Equation.3">
              <p:embed/>
            </p:oleObj>
          </a:graphicData>
        </a:graphic>
      </p:graphicFrame>
      <p:sp>
        <p:nvSpPr>
          <p:cNvPr id="8" name="Rectangle 7"/>
          <p:cNvSpPr/>
          <p:nvPr/>
        </p:nvSpPr>
        <p:spPr>
          <a:xfrm>
            <a:off x="6929454" y="714356"/>
            <a:ext cx="1714512" cy="285752"/>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2844" y="1000108"/>
            <a:ext cx="2786082" cy="285752"/>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nvGraphicFramePr>
        <p:xfrm>
          <a:off x="4286248" y="2571744"/>
          <a:ext cx="3149600" cy="885825"/>
        </p:xfrm>
        <a:graphic>
          <a:graphicData uri="http://schemas.openxmlformats.org/presentationml/2006/ole">
            <p:oleObj spid="_x0000_s11266" name="Equation" r:id="rId6" imgW="1625400" imgH="457200" progId="Equation.3">
              <p:embed/>
            </p:oleObj>
          </a:graphicData>
        </a:graphic>
      </p:graphicFrame>
    </p:spTree>
    <p:extLst>
      <p:ext uri="{BB962C8B-B14F-4D97-AF65-F5344CB8AC3E}">
        <p14:creationId xmlns="" xmlns:p14="http://schemas.microsoft.com/office/powerpoint/2010/main" val="2563094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14671</TotalTime>
  <Words>845</Words>
  <Application>Microsoft Office PowerPoint</Application>
  <PresentationFormat>On-screen Show (4:3)</PresentationFormat>
  <Paragraphs>138</Paragraphs>
  <Slides>47</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Default Design</vt:lpstr>
      <vt:lpstr>Equation</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Occurrence of critical depth</vt:lpstr>
      <vt:lpstr>Occurrence of critical depth</vt:lpstr>
      <vt:lpstr>Occurrence of critical depth</vt:lpstr>
      <vt:lpstr>Occurrence of critical depth</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Applications of hydraulic jump</vt:lpstr>
      <vt:lpstr>Applications of hydraulic jump</vt:lpstr>
      <vt:lpstr>Applications of hydraulic jump</vt:lpstr>
      <vt:lpstr>Best wishes for the exam, without any turbulence, pressure drag but with all the buoyancy</vt:lpstr>
    </vt:vector>
  </TitlesOfParts>
  <Company>UNZA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SOE</dc:creator>
  <cp:lastModifiedBy>lubinga handia</cp:lastModifiedBy>
  <cp:revision>175</cp:revision>
  <dcterms:created xsi:type="dcterms:W3CDTF">2005-09-23T10:46:20Z</dcterms:created>
  <dcterms:modified xsi:type="dcterms:W3CDTF">2020-11-24T19:46:21Z</dcterms:modified>
</cp:coreProperties>
</file>