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omments/comment1.xml" ContentType="application/vnd.openxmlformats-officedocument.presentationml.comment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70" r:id="rId4"/>
    <p:sldId id="267" r:id="rId5"/>
    <p:sldId id="268" r:id="rId6"/>
    <p:sldId id="269" r:id="rId7"/>
    <p:sldId id="334" r:id="rId8"/>
    <p:sldId id="335" r:id="rId9"/>
    <p:sldId id="328" r:id="rId10"/>
    <p:sldId id="327" r:id="rId11"/>
    <p:sldId id="320" r:id="rId12"/>
    <p:sldId id="321" r:id="rId13"/>
    <p:sldId id="307" r:id="rId14"/>
    <p:sldId id="309" r:id="rId15"/>
    <p:sldId id="310" r:id="rId16"/>
    <p:sldId id="272" r:id="rId17"/>
    <p:sldId id="258" r:id="rId18"/>
    <p:sldId id="259" r:id="rId19"/>
    <p:sldId id="260" r:id="rId20"/>
    <p:sldId id="273" r:id="rId21"/>
    <p:sldId id="329" r:id="rId22"/>
    <p:sldId id="330" r:id="rId23"/>
    <p:sldId id="262" r:id="rId24"/>
    <p:sldId id="264" r:id="rId25"/>
    <p:sldId id="265" r:id="rId26"/>
    <p:sldId id="266" r:id="rId27"/>
    <p:sldId id="274" r:id="rId28"/>
    <p:sldId id="276" r:id="rId29"/>
    <p:sldId id="312" r:id="rId30"/>
    <p:sldId id="275" r:id="rId31"/>
    <p:sldId id="322" r:id="rId32"/>
    <p:sldId id="282" r:id="rId33"/>
    <p:sldId id="316" r:id="rId34"/>
    <p:sldId id="333" r:id="rId35"/>
    <p:sldId id="323" r:id="rId36"/>
    <p:sldId id="288" r:id="rId37"/>
    <p:sldId id="336" r:id="rId38"/>
    <p:sldId id="289" r:id="rId39"/>
    <p:sldId id="291" r:id="rId40"/>
    <p:sldId id="325" r:id="rId41"/>
    <p:sldId id="332" r:id="rId42"/>
    <p:sldId id="324" r:id="rId43"/>
    <p:sldId id="292" r:id="rId44"/>
    <p:sldId id="326" r:id="rId45"/>
    <p:sldId id="306" r:id="rId46"/>
    <p:sldId id="337" r:id="rId47"/>
    <p:sldId id="318" r:id="rId48"/>
    <p:sldId id="314" r:id="rId49"/>
    <p:sldId id="313" r:id="rId50"/>
    <p:sldId id="315" r:id="rId51"/>
    <p:sldId id="331" r:id="rId52"/>
    <p:sldId id="295" r:id="rId53"/>
    <p:sldId id="319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binga" initials="l" lastIdx="15" clrIdx="0"/>
  <p:cmAuthor id="1" name="Caroline Handia" initials="CH" lastIdx="5" clrIdx="1">
    <p:extLst>
      <p:ext uri="{19B8F6BF-5375-455C-9EA6-DF929625EA0E}">
        <p15:presenceInfo xmlns:p15="http://schemas.microsoft.com/office/powerpoint/2012/main" xmlns="" userId="S-1-5-21-1736132715-3221829228-73618809-1818" providerId="AD"/>
      </p:ext>
    </p:extLst>
  </p:cmAuthor>
  <p:cmAuthor id="2" name="Lubinga" initials="L" lastIdx="3" clrIdx="2"/>
  <p:cmAuthor id="3" name="lubinga handia" initials="lh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76" autoAdjust="0"/>
    <p:restoredTop sz="90929"/>
  </p:normalViewPr>
  <p:slideViewPr>
    <p:cSldViewPr>
      <p:cViewPr varScale="1">
        <p:scale>
          <a:sx n="66" d="100"/>
          <a:sy n="66" d="100"/>
        </p:scale>
        <p:origin x="-158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10T06:52:00.067" idx="4">
    <p:pos x="10" y="10"/>
    <p:text>use pp 103. add fig 4.1</p:text>
    <p:extLst>
      <p:ext uri="{C676402C-5697-4E1C-873F-D02D1690AC5C}">
        <p15:threadingInfo xmlns:p15="http://schemas.microsoft.com/office/powerpoint/2012/main" xmlns="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51883-DD66-406C-8392-BBCAFAD2C823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50A6F-533D-4089-9852-1FE95CEB2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50A6F-533D-4089-9852-1FE95CEB21D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50A6F-533D-4089-9852-1FE95CEB21D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E075-6F5F-4BB8-9513-4B0E83728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4223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A6757-48C6-4E68-89B3-E6A436D2E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8365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2748B-624D-4744-8A22-EC2B1B4F7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6179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338A-6811-44D9-8CD4-781797FD9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745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6BE01-69FB-4EEC-BDD4-3345624E6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3669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AF024-97F3-4974-A378-74969573E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666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60864-CC4A-4838-B167-83DF654A7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2326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0AE6-FEC1-458F-9369-3B730E3E7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0729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558C-D2A1-4CF2-BD6F-E66B5C123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6184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D5D91-3342-4161-9BEC-99CEF7851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1965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A782-5F48-4B63-A0C7-BB8B44005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973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3FE758-D6A4-4ECB-90AB-851E8433F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1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2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2.png"/><Relationship Id="rId4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itot_tube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by/russell-goldman" TargetMode="Externa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ytimes.com/2018/10/28/world/asia/indonesia-lion-air-plane-crash.html?rref=collection/sectioncollection/asia&amp;module=inline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8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8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2297"/>
            <a:ext cx="5631300" cy="343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5947" y="3438815"/>
            <a:ext cx="4498053" cy="3419185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69" y="-9557"/>
            <a:ext cx="4700847" cy="34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609600"/>
            <a:ext cx="6400800" cy="5334000"/>
          </a:xfrm>
        </p:spPr>
        <p:txBody>
          <a:bodyPr/>
          <a:lstStyle/>
          <a:p>
            <a:pPr eaLnBrk="1" hangingPunct="1"/>
            <a:endParaRPr lang="en-US" altLang="en-US" sz="4000" dirty="0"/>
          </a:p>
          <a:p>
            <a:pPr eaLnBrk="1" hangingPunct="1"/>
            <a:r>
              <a:rPr lang="en-US" altLang="en-US" sz="4000" dirty="0"/>
              <a:t>Fluid Mechanics CEE 3311</a:t>
            </a:r>
          </a:p>
          <a:p>
            <a:pPr eaLnBrk="1" hangingPunct="1"/>
            <a:r>
              <a:rPr lang="en-US" altLang="en-US" sz="4000" dirty="0"/>
              <a:t>LECTURES </a:t>
            </a:r>
            <a:r>
              <a:rPr lang="en-US" altLang="en-US" sz="4000" dirty="0" smtClean="0"/>
              <a:t>6</a:t>
            </a:r>
            <a:endParaRPr lang="en-US" altLang="en-US" sz="2400" dirty="0"/>
          </a:p>
          <a:p>
            <a:pPr eaLnBrk="1" hangingPunct="1"/>
            <a:endParaRPr lang="en-US" altLang="en-US" sz="2400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6600" b="1" dirty="0" smtClean="0">
                <a:solidFill>
                  <a:srgbClr val="FFFF00"/>
                </a:solidFill>
              </a:rPr>
              <a:t>Fluids </a:t>
            </a:r>
            <a:r>
              <a:rPr lang="en-US" altLang="en-US" sz="6600" b="1" dirty="0">
                <a:solidFill>
                  <a:srgbClr val="FFFF00"/>
                </a:solidFill>
              </a:rPr>
              <a:t>in motion</a:t>
            </a:r>
          </a:p>
          <a:p>
            <a:pPr eaLnBrk="1" hangingPunct="1"/>
            <a:endParaRPr lang="en-US" altLang="en-US" sz="4000" dirty="0"/>
          </a:p>
          <a:p>
            <a:pPr eaLnBrk="1" hangingPunct="1"/>
            <a:r>
              <a:rPr lang="en-US" altLang="en-US" sz="4000" dirty="0"/>
              <a:t>L. </a:t>
            </a:r>
            <a:r>
              <a:rPr lang="en-US" altLang="en-US" sz="4000" dirty="0" err="1"/>
              <a:t>Handia</a:t>
            </a:r>
            <a:endParaRPr lang="en-US" altLang="en-US" sz="4000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85800" y="8382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533400" y="685800"/>
            <a:ext cx="815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u="sng" dirty="0" err="1">
                <a:latin typeface="+mn-lt"/>
              </a:rPr>
              <a:t>Pathlines</a:t>
            </a:r>
            <a:r>
              <a:rPr lang="en-US" sz="3200" b="1" u="sng" dirty="0">
                <a:latin typeface="+mn-lt"/>
              </a:rPr>
              <a:t>, </a:t>
            </a:r>
            <a:r>
              <a:rPr lang="en-US" sz="3200" b="1" u="sng" dirty="0" err="1">
                <a:latin typeface="+mn-lt"/>
              </a:rPr>
              <a:t>streaklines</a:t>
            </a:r>
            <a:r>
              <a:rPr lang="en-US" sz="3200" b="1" u="sng" dirty="0">
                <a:latin typeface="+mn-lt"/>
              </a:rPr>
              <a:t> and streamlines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642910" y="1300163"/>
            <a:ext cx="804389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 err="1" smtClean="0"/>
              <a:t>Pathline</a:t>
            </a:r>
            <a:r>
              <a:rPr lang="en-US" altLang="en-US" dirty="0"/>
              <a:t>: </a:t>
            </a:r>
          </a:p>
          <a:p>
            <a:pPr eaLnBrk="1" hangingPunct="1"/>
            <a:r>
              <a:rPr lang="en-US" altLang="en-US" dirty="0"/>
              <a:t>Definition 1: is the trace made by a single particle over a period of time. The </a:t>
            </a:r>
            <a:r>
              <a:rPr lang="en-US" altLang="en-US" dirty="0" err="1"/>
              <a:t>pathline</a:t>
            </a:r>
            <a:r>
              <a:rPr lang="en-US" altLang="en-US" dirty="0"/>
              <a:t> shows the direction of the velocity of the particle at successive instants of time.</a:t>
            </a:r>
          </a:p>
          <a:p>
            <a:pPr eaLnBrk="1" hangingPunct="1"/>
            <a:r>
              <a:rPr lang="en-US" altLang="en-US" dirty="0"/>
              <a:t>Definition 2: is the locus of points traversed by a given particle as it travels in a field of flow; the </a:t>
            </a:r>
            <a:r>
              <a:rPr lang="en-US" altLang="en-US" dirty="0" err="1"/>
              <a:t>pathline</a:t>
            </a:r>
            <a:r>
              <a:rPr lang="en-US" altLang="en-US" dirty="0"/>
              <a:t> provides us with a “history” of the particle’s locations</a:t>
            </a:r>
            <a:r>
              <a:rPr lang="en-US" altLang="en-US" dirty="0" smtClean="0"/>
              <a:t>.</a:t>
            </a:r>
          </a:p>
          <a:p>
            <a:pPr eaLnBrk="1" hangingPunct="1"/>
            <a:r>
              <a:rPr lang="en-US" altLang="en-US" dirty="0" smtClean="0"/>
              <a:t>Definition 3: </a:t>
            </a:r>
            <a:r>
              <a:rPr lang="en-US" altLang="en-US" dirty="0" err="1" smtClean="0">
                <a:solidFill>
                  <a:srgbClr val="0070C0"/>
                </a:solidFill>
              </a:rPr>
              <a:t>Pathline</a:t>
            </a:r>
            <a:r>
              <a:rPr lang="en-US" altLang="en-US" dirty="0" smtClean="0">
                <a:solidFill>
                  <a:srgbClr val="0070C0"/>
                </a:solidFill>
              </a:rPr>
              <a:t> is the line traced by a given particle</a:t>
            </a:r>
            <a:r>
              <a:rPr lang="en-US" dirty="0" smtClean="0"/>
              <a:t>. This is generated by injecting a dye into the fluid and following its path by photography or other means </a:t>
            </a:r>
            <a:endParaRPr lang="en-US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5064646"/>
            <a:ext cx="4383754" cy="179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143512"/>
            <a:ext cx="26193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571472" y="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85800" y="8382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571472" y="500042"/>
            <a:ext cx="815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u="sng" dirty="0" err="1">
                <a:latin typeface="+mn-lt"/>
              </a:rPr>
              <a:t>Pathlines</a:t>
            </a:r>
            <a:r>
              <a:rPr lang="en-US" sz="3200" b="1" u="sng" dirty="0">
                <a:latin typeface="+mn-lt"/>
              </a:rPr>
              <a:t>, </a:t>
            </a:r>
            <a:r>
              <a:rPr lang="en-US" sz="3200" b="1" u="sng" dirty="0" err="1">
                <a:latin typeface="+mn-lt"/>
              </a:rPr>
              <a:t>streaklines</a:t>
            </a:r>
            <a:r>
              <a:rPr lang="en-US" sz="3200" b="1" u="sng" dirty="0">
                <a:latin typeface="+mn-lt"/>
              </a:rPr>
              <a:t> and streamlines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642910" y="1142984"/>
            <a:ext cx="8001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 err="1"/>
              <a:t>Streakline</a:t>
            </a:r>
            <a:r>
              <a:rPr lang="en-US" altLang="en-US" dirty="0"/>
              <a:t>: is defined as an instantaneous line whose points are occupied by all particles originating from specified point in the flow field. </a:t>
            </a:r>
            <a:r>
              <a:rPr lang="en-US" altLang="en-US" dirty="0" err="1">
                <a:solidFill>
                  <a:srgbClr val="0070C0"/>
                </a:solidFill>
              </a:rPr>
              <a:t>Streaklines</a:t>
            </a:r>
            <a:r>
              <a:rPr lang="en-US" altLang="en-US" dirty="0">
                <a:solidFill>
                  <a:srgbClr val="0070C0"/>
                </a:solidFill>
              </a:rPr>
              <a:t> tell us where the particles are “right now</a:t>
            </a:r>
            <a:r>
              <a:rPr lang="en-US" altLang="en-US" dirty="0" smtClean="0">
                <a:solidFill>
                  <a:srgbClr val="0070C0"/>
                </a:solidFill>
              </a:rPr>
              <a:t>”.</a:t>
            </a:r>
          </a:p>
          <a:p>
            <a:pPr eaLnBrk="1" hangingPunct="1"/>
            <a:r>
              <a:rPr lang="en-US" b="1" dirty="0" err="1" smtClean="0"/>
              <a:t>Streakline</a:t>
            </a:r>
            <a:r>
              <a:rPr lang="en-US" dirty="0" smtClean="0"/>
              <a:t> concentrates on fluid particles that have gone through a fixed station or point. At some instant of time the position of all these particles are marked and a line is drawn through them. Such a line is called a </a:t>
            </a:r>
            <a:r>
              <a:rPr lang="en-US" dirty="0" err="1" smtClean="0"/>
              <a:t>streakline</a:t>
            </a:r>
            <a:r>
              <a:rPr lang="en-US" dirty="0" smtClean="0"/>
              <a:t> </a:t>
            </a:r>
            <a:endParaRPr lang="en-US" alt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6"/>
            <a:ext cx="2880320" cy="169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 r="33861"/>
          <a:stretch>
            <a:fillRect/>
          </a:stretch>
        </p:blipFill>
        <p:spPr bwMode="auto">
          <a:xfrm>
            <a:off x="2928926" y="4929198"/>
            <a:ext cx="3286148" cy="177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714884"/>
            <a:ext cx="26384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85800" y="8382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533400" y="685800"/>
            <a:ext cx="815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u="sng" dirty="0" err="1">
                <a:latin typeface="+mn-lt"/>
              </a:rPr>
              <a:t>Pathlines</a:t>
            </a:r>
            <a:r>
              <a:rPr lang="en-US" sz="3200" b="1" u="sng" dirty="0">
                <a:latin typeface="+mn-lt"/>
              </a:rPr>
              <a:t>, </a:t>
            </a:r>
            <a:r>
              <a:rPr lang="en-US" sz="3200" b="1" u="sng" dirty="0" err="1">
                <a:latin typeface="+mn-lt"/>
              </a:rPr>
              <a:t>streaklines</a:t>
            </a:r>
            <a:r>
              <a:rPr lang="en-US" sz="3200" b="1" u="sng" dirty="0">
                <a:latin typeface="+mn-lt"/>
              </a:rPr>
              <a:t> and streamlines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685800" y="1300163"/>
            <a:ext cx="8001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b="1" dirty="0"/>
              <a:t>Streamline</a:t>
            </a:r>
            <a:r>
              <a:rPr lang="en-US" altLang="en-US" dirty="0"/>
              <a:t>: is a line in the flow possessing the following property: the velocity vector of each particle occupying  a point on the streamline is tangent to the streamline.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A streamline is one that drawn is tangential to the velocity vector at every point in the flow at a given instant</a:t>
            </a:r>
            <a:endParaRPr lang="en-US" altLang="en-US" dirty="0" smtClean="0"/>
          </a:p>
          <a:p>
            <a:pPr marL="457200" indent="-457200" eaLnBrk="1" hangingPunct="1"/>
            <a:endParaRPr lang="en-US" alt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9066"/>
            <a:ext cx="5668907" cy="275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1857356" y="2786058"/>
            <a:ext cx="1857388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643042" y="4429132"/>
            <a:ext cx="3831772" cy="742647"/>
          </a:xfrm>
          <a:custGeom>
            <a:avLst/>
            <a:gdLst>
              <a:gd name="connsiteX0" fmla="*/ 0 w 3831772"/>
              <a:gd name="connsiteY0" fmla="*/ 350762 h 742647"/>
              <a:gd name="connsiteX1" fmla="*/ 203200 w 3831772"/>
              <a:gd name="connsiteY1" fmla="*/ 249162 h 742647"/>
              <a:gd name="connsiteX2" fmla="*/ 493486 w 3831772"/>
              <a:gd name="connsiteY2" fmla="*/ 147562 h 742647"/>
              <a:gd name="connsiteX3" fmla="*/ 754743 w 3831772"/>
              <a:gd name="connsiteY3" fmla="*/ 45962 h 742647"/>
              <a:gd name="connsiteX4" fmla="*/ 1045029 w 3831772"/>
              <a:gd name="connsiteY4" fmla="*/ 2419 h 742647"/>
              <a:gd name="connsiteX5" fmla="*/ 1262743 w 3831772"/>
              <a:gd name="connsiteY5" fmla="*/ 31447 h 742647"/>
              <a:gd name="connsiteX6" fmla="*/ 1509486 w 3831772"/>
              <a:gd name="connsiteY6" fmla="*/ 104019 h 742647"/>
              <a:gd name="connsiteX7" fmla="*/ 1712686 w 3831772"/>
              <a:gd name="connsiteY7" fmla="*/ 205619 h 742647"/>
              <a:gd name="connsiteX8" fmla="*/ 1944915 w 3831772"/>
              <a:gd name="connsiteY8" fmla="*/ 394304 h 742647"/>
              <a:gd name="connsiteX9" fmla="*/ 2162629 w 3831772"/>
              <a:gd name="connsiteY9" fmla="*/ 568476 h 742647"/>
              <a:gd name="connsiteX10" fmla="*/ 2235200 w 3831772"/>
              <a:gd name="connsiteY10" fmla="*/ 641047 h 742647"/>
              <a:gd name="connsiteX11" fmla="*/ 2365829 w 3831772"/>
              <a:gd name="connsiteY11" fmla="*/ 699104 h 742647"/>
              <a:gd name="connsiteX12" fmla="*/ 2525486 w 3831772"/>
              <a:gd name="connsiteY12" fmla="*/ 713619 h 742647"/>
              <a:gd name="connsiteX13" fmla="*/ 2670629 w 3831772"/>
              <a:gd name="connsiteY13" fmla="*/ 742647 h 742647"/>
              <a:gd name="connsiteX14" fmla="*/ 2960915 w 3831772"/>
              <a:gd name="connsiteY14" fmla="*/ 713619 h 742647"/>
              <a:gd name="connsiteX15" fmla="*/ 3309258 w 3831772"/>
              <a:gd name="connsiteY15" fmla="*/ 641047 h 742647"/>
              <a:gd name="connsiteX16" fmla="*/ 3831772 w 3831772"/>
              <a:gd name="connsiteY16" fmla="*/ 452362 h 742647"/>
              <a:gd name="connsiteX17" fmla="*/ 3831772 w 3831772"/>
              <a:gd name="connsiteY17" fmla="*/ 452362 h 7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31772" h="742647">
                <a:moveTo>
                  <a:pt x="0" y="350762"/>
                </a:moveTo>
                <a:cubicBezTo>
                  <a:pt x="60476" y="316895"/>
                  <a:pt x="120952" y="283029"/>
                  <a:pt x="203200" y="249162"/>
                </a:cubicBezTo>
                <a:cubicBezTo>
                  <a:pt x="285448" y="215295"/>
                  <a:pt x="401562" y="181429"/>
                  <a:pt x="493486" y="147562"/>
                </a:cubicBezTo>
                <a:cubicBezTo>
                  <a:pt x="585410" y="113695"/>
                  <a:pt x="662819" y="70152"/>
                  <a:pt x="754743" y="45962"/>
                </a:cubicBezTo>
                <a:cubicBezTo>
                  <a:pt x="846667" y="21772"/>
                  <a:pt x="960362" y="4838"/>
                  <a:pt x="1045029" y="2419"/>
                </a:cubicBezTo>
                <a:cubicBezTo>
                  <a:pt x="1129696" y="0"/>
                  <a:pt x="1185333" y="14514"/>
                  <a:pt x="1262743" y="31447"/>
                </a:cubicBezTo>
                <a:cubicBezTo>
                  <a:pt x="1340153" y="48380"/>
                  <a:pt x="1434496" y="74990"/>
                  <a:pt x="1509486" y="104019"/>
                </a:cubicBezTo>
                <a:cubicBezTo>
                  <a:pt x="1584476" y="133048"/>
                  <a:pt x="1640115" y="157238"/>
                  <a:pt x="1712686" y="205619"/>
                </a:cubicBezTo>
                <a:cubicBezTo>
                  <a:pt x="1785257" y="254000"/>
                  <a:pt x="1944915" y="394304"/>
                  <a:pt x="1944915" y="394304"/>
                </a:cubicBezTo>
                <a:cubicBezTo>
                  <a:pt x="2019905" y="454780"/>
                  <a:pt x="2114248" y="527352"/>
                  <a:pt x="2162629" y="568476"/>
                </a:cubicBezTo>
                <a:cubicBezTo>
                  <a:pt x="2211010" y="609600"/>
                  <a:pt x="2201333" y="619276"/>
                  <a:pt x="2235200" y="641047"/>
                </a:cubicBezTo>
                <a:cubicBezTo>
                  <a:pt x="2269067" y="662818"/>
                  <a:pt x="2317448" y="687009"/>
                  <a:pt x="2365829" y="699104"/>
                </a:cubicBezTo>
                <a:cubicBezTo>
                  <a:pt x="2414210" y="711199"/>
                  <a:pt x="2474686" y="706362"/>
                  <a:pt x="2525486" y="713619"/>
                </a:cubicBezTo>
                <a:cubicBezTo>
                  <a:pt x="2576286" y="720876"/>
                  <a:pt x="2598058" y="742647"/>
                  <a:pt x="2670629" y="742647"/>
                </a:cubicBezTo>
                <a:cubicBezTo>
                  <a:pt x="2743200" y="742647"/>
                  <a:pt x="2854477" y="730552"/>
                  <a:pt x="2960915" y="713619"/>
                </a:cubicBezTo>
                <a:cubicBezTo>
                  <a:pt x="3067353" y="696686"/>
                  <a:pt x="3164115" y="684590"/>
                  <a:pt x="3309258" y="641047"/>
                </a:cubicBezTo>
                <a:cubicBezTo>
                  <a:pt x="3454401" y="597504"/>
                  <a:pt x="3831772" y="452362"/>
                  <a:pt x="3831772" y="452362"/>
                </a:cubicBezTo>
                <a:lnTo>
                  <a:pt x="3831772" y="452362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8610" y="5000636"/>
            <a:ext cx="402539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85786" y="3214686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/>
              <a:t>Streamlines show the </a:t>
            </a:r>
            <a:r>
              <a:rPr lang="en-US" altLang="en-US" dirty="0" smtClean="0">
                <a:solidFill>
                  <a:srgbClr val="0070C0"/>
                </a:solidFill>
              </a:rPr>
              <a:t>mean direction </a:t>
            </a:r>
            <a:r>
              <a:rPr lang="en-US" altLang="en-US" dirty="0" smtClean="0"/>
              <a:t>of a number of particles at the same instant of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347"/>
            <a:ext cx="7772400" cy="1143000"/>
          </a:xfrm>
        </p:spPr>
        <p:txBody>
          <a:bodyPr/>
          <a:lstStyle/>
          <a:p>
            <a:r>
              <a:rPr lang="en-US" dirty="0"/>
              <a:t>Discharge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08720"/>
            <a:ext cx="7772400" cy="4114800"/>
          </a:xfrm>
        </p:spPr>
        <p:txBody>
          <a:bodyPr/>
          <a:lstStyle/>
          <a:p>
            <a:r>
              <a:rPr lang="en-US" dirty="0"/>
              <a:t>Lecture handbook pp28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511" y="1647659"/>
            <a:ext cx="9156841" cy="2026219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67544" y="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5755"/>
            <a:ext cx="8799756" cy="266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35687" y="3178967"/>
            <a:ext cx="278608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-35751" y="3750471"/>
            <a:ext cx="228601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03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US" dirty="0"/>
              <a:t>Discharge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673878"/>
            <a:ext cx="4724400" cy="32289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677" y="1773990"/>
            <a:ext cx="8892645" cy="1496462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67544" y="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3214678" y="3571876"/>
            <a:ext cx="228601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964645" y="3607595"/>
            <a:ext cx="250033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882352"/>
          </a:xfrm>
        </p:spPr>
        <p:txBody>
          <a:bodyPr/>
          <a:lstStyle/>
          <a:p>
            <a:r>
              <a:rPr lang="en-US" dirty="0"/>
              <a:t>Discharge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673878"/>
            <a:ext cx="4724400" cy="32289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87" y="1174347"/>
            <a:ext cx="8950277" cy="2667871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67544" y="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143116"/>
            <a:ext cx="9144000" cy="71438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61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Classification of fluid motion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14363"/>
            <a:ext cx="8001000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/>
              <a:t>A.	One-, Two- and Three Dimensional Flows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dirty="0"/>
              <a:t>In the </a:t>
            </a:r>
            <a:r>
              <a:rPr lang="en-US" dirty="0" err="1"/>
              <a:t>Eulerian</a:t>
            </a:r>
            <a:r>
              <a:rPr lang="en-US" dirty="0"/>
              <a:t> description of motion the velocity, in general, depends on three </a:t>
            </a:r>
            <a:r>
              <a:rPr lang="en-US" i="1" dirty="0"/>
              <a:t>space variables </a:t>
            </a:r>
            <a:r>
              <a:rPr lang="en-US" dirty="0"/>
              <a:t>and time. Such a flow is a three dimensional flow.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dirty="0"/>
              <a:t>A two dimensional flow is a flow in which the velocity vector depends on only two spatial variables.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dirty="0"/>
              <a:t>A one dimensional flow is a flow in which the velocity vector depends on only one space variable.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"/>
            <a:ext cx="8153400" cy="6172200"/>
          </a:xfrm>
        </p:spPr>
        <p:txBody>
          <a:bodyPr/>
          <a:lstStyle/>
          <a:p>
            <a:pPr algn="l" eaLnBrk="1" hangingPunct="1"/>
            <a:r>
              <a:rPr lang="en-US" altLang="en-US" b="1" u="sng" dirty="0"/>
              <a:t>B.	Ideal and real fluids</a:t>
            </a:r>
          </a:p>
          <a:p>
            <a:pPr algn="l" eaLnBrk="1" hangingPunct="1"/>
            <a:r>
              <a:rPr lang="en-US" altLang="en-US" dirty="0"/>
              <a:t>1. </a:t>
            </a:r>
            <a:r>
              <a:rPr lang="en-US" altLang="en-US" b="1" i="1" dirty="0"/>
              <a:t>Ideal fluids 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en-US" altLang="en-US" dirty="0"/>
              <a:t>An ideal fluid is assumed to have </a:t>
            </a:r>
            <a:r>
              <a:rPr lang="en-US" altLang="en-US" i="1" dirty="0"/>
              <a:t>no viscosity </a:t>
            </a:r>
            <a:r>
              <a:rPr lang="en-US" altLang="en-US" dirty="0"/>
              <a:t>and there are </a:t>
            </a:r>
            <a:r>
              <a:rPr lang="en-US" altLang="en-US" i="1" dirty="0"/>
              <a:t>no shear stresses</a:t>
            </a:r>
            <a:r>
              <a:rPr lang="en-US" altLang="en-US" dirty="0">
                <a:sym typeface="Symbol" pitchFamily="18" charset="2"/>
              </a:rPr>
              <a:t>.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en-US" altLang="en-US" dirty="0">
                <a:sym typeface="Symbol" pitchFamily="18" charset="2"/>
              </a:rPr>
              <a:t>There are no energy losses in the flow of an 	ideal fluid </a:t>
            </a:r>
          </a:p>
          <a:p>
            <a:pPr algn="l" eaLnBrk="1" hangingPunct="1"/>
            <a:r>
              <a:rPr lang="en-US" altLang="en-US" dirty="0"/>
              <a:t>2. </a:t>
            </a:r>
            <a:r>
              <a:rPr lang="en-US" altLang="en-US" b="1" i="1" dirty="0"/>
              <a:t>Real fluids</a:t>
            </a:r>
            <a:r>
              <a:rPr lang="en-US" altLang="en-US" dirty="0"/>
              <a:t>     </a:t>
            </a:r>
            <a:r>
              <a:rPr lang="en-US" altLang="en-US" dirty="0">
                <a:sym typeface="Symbol" pitchFamily="18" charset="2"/>
              </a:rPr>
              <a:t>0, therefore </a:t>
            </a:r>
            <a:r>
              <a:rPr lang="en-US" altLang="en-US" i="1" dirty="0">
                <a:sym typeface="Symbol" pitchFamily="18" charset="2"/>
              </a:rPr>
              <a:t>friction</a:t>
            </a:r>
            <a:r>
              <a:rPr lang="en-US" altLang="en-US" dirty="0">
                <a:sym typeface="Symbol" pitchFamily="18" charset="2"/>
              </a:rPr>
              <a:t> exists. These are real fluids with </a:t>
            </a:r>
            <a:r>
              <a:rPr lang="en-US" altLang="en-US" i="1" dirty="0">
                <a:sym typeface="Symbol" pitchFamily="18" charset="2"/>
              </a:rPr>
              <a:t>energy losses </a:t>
            </a:r>
            <a:r>
              <a:rPr lang="en-US" altLang="en-US" dirty="0">
                <a:sym typeface="Symbol" pitchFamily="18" charset="2"/>
              </a:rPr>
              <a:t>resulting from flows. Real fluids are also </a:t>
            </a:r>
            <a:r>
              <a:rPr lang="en-US" altLang="en-US" i="1" dirty="0">
                <a:sym typeface="Symbol" pitchFamily="18" charset="2"/>
              </a:rPr>
              <a:t>compressible</a:t>
            </a:r>
            <a:r>
              <a:rPr lang="en-US" altLang="en-US" dirty="0">
                <a:sym typeface="Symbol" pitchFamily="18" charset="2"/>
              </a:rPr>
              <a:t> although in some fluids the compressibility may be negligible for particular purpose.</a:t>
            </a:r>
          </a:p>
        </p:txBody>
      </p:sp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3500430" y="928670"/>
          <a:ext cx="2514600" cy="876300"/>
        </p:xfrm>
        <a:graphic>
          <a:graphicData uri="http://schemas.openxmlformats.org/presentationml/2006/ole">
            <p:oleObj spid="_x0000_s10369" name="Equation" r:id="rId3" imgW="1180588" imgH="418918" progId="Equation.3">
              <p:embed/>
            </p:oleObj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67544" y="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Classification of fluid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024" y="4149080"/>
            <a:ext cx="3143250" cy="2276475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9024" y="-747464"/>
            <a:ext cx="8784976" cy="5943600"/>
          </a:xfrm>
        </p:spPr>
        <p:txBody>
          <a:bodyPr/>
          <a:lstStyle/>
          <a:p>
            <a:pPr algn="l" eaLnBrk="1" hangingPunct="1"/>
            <a:r>
              <a:rPr lang="en-US" altLang="en-US" sz="2800" b="1" u="sng" dirty="0"/>
              <a:t>C.	Laminar and turbulent flows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400" b="1" dirty="0"/>
              <a:t>Laminar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18" charset="2"/>
              </a:rPr>
              <a:t> the fluid flows with </a:t>
            </a:r>
            <a:r>
              <a:rPr lang="en-US" altLang="en-US" sz="2400" i="1" dirty="0">
                <a:sym typeface="Symbol" pitchFamily="18" charset="2"/>
              </a:rPr>
              <a:t>no significant mixing</a:t>
            </a:r>
            <a:r>
              <a:rPr lang="en-US" altLang="en-US" sz="2400" dirty="0">
                <a:sym typeface="Symbol" pitchFamily="18" charset="2"/>
              </a:rPr>
              <a:t> of </a:t>
            </a:r>
            <a:r>
              <a:rPr lang="en-US" altLang="en-US" sz="2400" dirty="0" err="1">
                <a:sym typeface="Symbol" pitchFamily="18" charset="2"/>
              </a:rPr>
              <a:t>neighbouring</a:t>
            </a:r>
            <a:r>
              <a:rPr lang="en-US" altLang="en-US" sz="2400" dirty="0">
                <a:sym typeface="Symbol" pitchFamily="18" charset="2"/>
              </a:rPr>
              <a:t> fluid particles. Laminar is derived from laminate; the fluid appears to move by the sliding of laminations of </a:t>
            </a:r>
            <a:r>
              <a:rPr lang="en-US" altLang="en-US" sz="2400" i="1" dirty="0">
                <a:sym typeface="Symbol" pitchFamily="18" charset="2"/>
              </a:rPr>
              <a:t>infinitesimal</a:t>
            </a:r>
            <a:r>
              <a:rPr lang="en-US" altLang="en-US" sz="2400" dirty="0">
                <a:sym typeface="Symbol" pitchFamily="18" charset="2"/>
              </a:rPr>
              <a:t> thickness over adjacent layers, with relative motion of fluid particles occurring at a molecular scale. Viscous shear stresses </a:t>
            </a:r>
            <a:r>
              <a:rPr lang="en-US" altLang="en-US" sz="2400" i="1" dirty="0">
                <a:sym typeface="Symbol" pitchFamily="18" charset="2"/>
              </a:rPr>
              <a:t>always</a:t>
            </a:r>
            <a:r>
              <a:rPr lang="en-US" altLang="en-US" sz="2400" dirty="0">
                <a:sym typeface="Symbol" pitchFamily="18" charset="2"/>
              </a:rPr>
              <a:t> influence a laminar flow. </a:t>
            </a:r>
            <a:br>
              <a:rPr lang="en-US" altLang="en-US" sz="2400" dirty="0">
                <a:sym typeface="Symbol" pitchFamily="18" charset="2"/>
              </a:rPr>
            </a:br>
            <a:r>
              <a:rPr lang="en-US" altLang="en-US" sz="2400" b="1" dirty="0">
                <a:sym typeface="Symbol" pitchFamily="18" charset="2"/>
              </a:rPr>
              <a:t>Turbulent flow</a:t>
            </a:r>
            <a:r>
              <a:rPr lang="en-US" altLang="en-US" sz="2400" dirty="0">
                <a:sym typeface="Symbol" pitchFamily="18" charset="2"/>
              </a:rPr>
              <a:t>  fluid motion varies </a:t>
            </a:r>
            <a:r>
              <a:rPr lang="en-US" altLang="en-US" sz="2400" i="1" dirty="0">
                <a:sym typeface="Symbol" pitchFamily="18" charset="2"/>
              </a:rPr>
              <a:t>irregularly </a:t>
            </a:r>
            <a:r>
              <a:rPr lang="en-US" altLang="en-US" sz="2400" dirty="0">
                <a:sym typeface="Symbol" pitchFamily="18" charset="2"/>
              </a:rPr>
              <a:t>so that quantities such as velocity and pressure show a </a:t>
            </a:r>
            <a:r>
              <a:rPr lang="en-US" altLang="en-US" sz="2400" i="1" dirty="0">
                <a:sym typeface="Symbol" pitchFamily="18" charset="2"/>
              </a:rPr>
              <a:t>random variation</a:t>
            </a:r>
            <a:r>
              <a:rPr lang="en-US" altLang="en-US" sz="2400" dirty="0">
                <a:sym typeface="Symbol" pitchFamily="18" charset="2"/>
              </a:rPr>
              <a:t> with time and space coordinates.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717032"/>
            <a:ext cx="2838450" cy="1504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5301208"/>
            <a:ext cx="1513096" cy="1372886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67544" y="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Classification of fluid motion</a:t>
            </a: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717032"/>
            <a:ext cx="2376264" cy="150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3712" t="17340" r="8166" b="8126"/>
          <a:stretch/>
        </p:blipFill>
        <p:spPr>
          <a:xfrm>
            <a:off x="5364088" y="5301208"/>
            <a:ext cx="2563798" cy="1372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0" y="228600"/>
            <a:ext cx="7848600" cy="6693243"/>
          </a:xfrm>
          <a:prstGeom prst="rect">
            <a:avLst/>
          </a:prstGeom>
          <a:blipFill rotWithShape="1">
            <a:blip r:embed="rId3" cstate="print"/>
            <a:stretch>
              <a:fillRect l="-1165" t="-729" r="-2019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95536" y="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Classification of fluid motion</a:t>
            </a:r>
          </a:p>
        </p:txBody>
      </p:sp>
      <p:sp>
        <p:nvSpPr>
          <p:cNvPr id="5" name="Round Single Corner Rectangle 4"/>
          <p:cNvSpPr/>
          <p:nvPr/>
        </p:nvSpPr>
        <p:spPr>
          <a:xfrm>
            <a:off x="4000496" y="1643050"/>
            <a:ext cx="1500198" cy="785818"/>
          </a:xfrm>
          <a:prstGeom prst="round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00232" y="1071546"/>
          <a:ext cx="4071966" cy="1215022"/>
        </p:xfrm>
        <a:graphic>
          <a:graphicData uri="http://schemas.openxmlformats.org/presentationml/2006/ole">
            <p:oleObj spid="_x0000_s36865" name="Equation" r:id="rId4" imgW="157464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u="sng" dirty="0"/>
              <a:t>Fluid kinematics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b="1" u="sng" dirty="0" smtClean="0"/>
              <a:t>Kinematics deals with velocities and streamlines without considering forces or energy</a:t>
            </a:r>
            <a:endParaRPr lang="en-US" alt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39552" y="18864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Classification of fluid motion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573288" cy="269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7626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B0F0"/>
                </a:solidFill>
              </a:rPr>
              <a:t>Classification of fluid motion</a:t>
            </a:r>
            <a:br>
              <a:rPr lang="en-US" altLang="en-US" b="1" dirty="0" smtClean="0">
                <a:solidFill>
                  <a:srgbClr val="00B0F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71546"/>
            <a:ext cx="7772400" cy="5024454"/>
          </a:xfrm>
        </p:spPr>
        <p:txBody>
          <a:bodyPr/>
          <a:lstStyle/>
          <a:p>
            <a:r>
              <a:rPr lang="en-US" dirty="0" smtClean="0"/>
              <a:t>D. Steady flow</a:t>
            </a:r>
          </a:p>
          <a:p>
            <a:pPr marL="0">
              <a:buNone/>
            </a:pPr>
            <a:r>
              <a:rPr lang="en-US" dirty="0" smtClean="0"/>
              <a:t>Steady flow means steady with respect to </a:t>
            </a:r>
            <a:r>
              <a:rPr lang="en-US" dirty="0" smtClean="0">
                <a:solidFill>
                  <a:srgbClr val="0070C0"/>
                </a:solidFill>
              </a:rPr>
              <a:t>time</a:t>
            </a:r>
            <a:r>
              <a:rPr lang="en-US" dirty="0" smtClean="0"/>
              <a:t>. Thus, all properties of flow at every point remain </a:t>
            </a:r>
            <a:r>
              <a:rPr lang="en-US" dirty="0" smtClean="0">
                <a:solidFill>
                  <a:srgbClr val="0070C0"/>
                </a:solidFill>
              </a:rPr>
              <a:t>constant</a:t>
            </a:r>
            <a:r>
              <a:rPr lang="en-US" dirty="0" smtClean="0"/>
              <a:t> with respect to time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E. Unsteady flow</a:t>
            </a:r>
          </a:p>
          <a:p>
            <a:pPr marL="0">
              <a:buNone/>
            </a:pPr>
            <a:r>
              <a:rPr lang="en-US" dirty="0" smtClean="0"/>
              <a:t>In unsteady flow, the flow properties at a point change with time </a:t>
            </a:r>
            <a:endParaRPr lang="en-US" dirty="0"/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1142976" y="3214686"/>
          <a:ext cx="5354638" cy="877888"/>
        </p:xfrm>
        <a:graphic>
          <a:graphicData uri="http://schemas.openxmlformats.org/presentationml/2006/ole">
            <p:oleObj spid="_x0000_s80899" name="Equation" r:id="rId3" imgW="2387520" imgH="393480" progId="Equation.3">
              <p:embed/>
            </p:oleObj>
          </a:graphicData>
        </a:graphic>
      </p:graphicFrame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1714480" y="5980113"/>
          <a:ext cx="1196975" cy="877887"/>
        </p:xfrm>
        <a:graphic>
          <a:graphicData uri="http://schemas.openxmlformats.org/presentationml/2006/ole">
            <p:oleObj spid="_x0000_s80900" name="Equation" r:id="rId4" imgW="5331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2000240"/>
            <a:ext cx="7772400" cy="4643470"/>
          </a:xfrm>
        </p:spPr>
        <p:txBody>
          <a:bodyPr/>
          <a:lstStyle/>
          <a:p>
            <a:r>
              <a:rPr lang="en-US" dirty="0" smtClean="0"/>
              <a:t>F. Uniform flow</a:t>
            </a:r>
          </a:p>
          <a:p>
            <a:pPr marL="0">
              <a:buNone/>
            </a:pPr>
            <a:r>
              <a:rPr lang="en-US" dirty="0" smtClean="0"/>
              <a:t>In uniform flow the </a:t>
            </a:r>
            <a:r>
              <a:rPr lang="en-US" dirty="0" smtClean="0">
                <a:solidFill>
                  <a:srgbClr val="0070C0"/>
                </a:solidFill>
              </a:rPr>
              <a:t>cross section </a:t>
            </a:r>
            <a:r>
              <a:rPr lang="en-US" dirty="0" smtClean="0"/>
              <a:t>(shape and area) through which the flow occurs remains </a:t>
            </a:r>
            <a:r>
              <a:rPr lang="en-US" dirty="0" smtClean="0">
                <a:solidFill>
                  <a:srgbClr val="0070C0"/>
                </a:solidFill>
              </a:rPr>
              <a:t>constant</a:t>
            </a:r>
          </a:p>
          <a:p>
            <a:pPr lvl="4">
              <a:buNone/>
            </a:pPr>
            <a:r>
              <a:rPr lang="en-US" dirty="0" smtClean="0"/>
              <a:t>Where V is velocity and s is space or position</a:t>
            </a:r>
          </a:p>
          <a:p>
            <a:pPr lvl="4">
              <a:buNone/>
            </a:pPr>
            <a:endParaRPr lang="en-US" dirty="0" smtClean="0"/>
          </a:p>
          <a:p>
            <a:pPr lvl="4">
              <a:buNone/>
            </a:pPr>
            <a:endParaRPr lang="en-US" dirty="0" smtClean="0"/>
          </a:p>
          <a:p>
            <a:r>
              <a:rPr lang="en-US" dirty="0" smtClean="0"/>
              <a:t>G. Non uniform </a:t>
            </a:r>
            <a:r>
              <a:rPr lang="en-US" dirty="0" smtClean="0"/>
              <a:t>flow</a:t>
            </a:r>
            <a:endParaRPr lang="en-US" dirty="0" smtClean="0"/>
          </a:p>
          <a:p>
            <a:pPr lvl="4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00B0F0"/>
                </a:solidFill>
              </a:rPr>
              <a:t>Classification of fluid motion</a:t>
            </a:r>
            <a:br>
              <a:rPr lang="en-US" altLang="en-US" b="1" dirty="0" smtClean="0">
                <a:solidFill>
                  <a:srgbClr val="00B0F0"/>
                </a:solidFill>
              </a:rPr>
            </a:br>
            <a:endParaRPr lang="en-US" dirty="0"/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1142976" y="4214818"/>
          <a:ext cx="857256" cy="738193"/>
        </p:xfrm>
        <a:graphic>
          <a:graphicData uri="http://schemas.openxmlformats.org/presentationml/2006/ole">
            <p:oleObj spid="_x0000_s81923" name="Equation" r:id="rId3" imgW="457200" imgH="393480" progId="Equation.3">
              <p:embed/>
            </p:oleObj>
          </a:graphicData>
        </a:graphic>
      </p:graphicFrame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2357422" y="5929330"/>
          <a:ext cx="1000132" cy="716416"/>
        </p:xfrm>
        <a:graphic>
          <a:graphicData uri="http://schemas.openxmlformats.org/presentationml/2006/ole">
            <p:oleObj spid="_x0000_s81924" name="Equation" r:id="rId4" imgW="5457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467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529513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754380" y="289560"/>
                <a:ext cx="81534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Acceleration</a:t>
                </a:r>
              </a:p>
              <a:p>
                <a:r>
                  <a:rPr lang="en-US" dirty="0"/>
                  <a:t>In general, the velocity of a fluid is a function both of position and time: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f</m:t>
                      </m:r>
                      <m:r>
                        <a:rPr lang="en-US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s</m:t>
                      </m:r>
                      <m:r>
                        <a:rPr lang="en-US" b="0" i="0" smtClean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t</m:t>
                      </m:r>
                      <m:r>
                        <a:rPr lang="en-US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which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/>
                  <a:t> is the velocity along a streamline</a:t>
                </a:r>
              </a:p>
              <a:p>
                <a:r>
                  <a:rPr lang="en-US" dirty="0"/>
                  <a:t> 	s is the position along a streamline</a:t>
                </a:r>
              </a:p>
              <a:p>
                <a:endParaRPr lang="en-US" dirty="0"/>
              </a:p>
              <a:p>
                <a:r>
                  <a:rPr lang="en-US" dirty="0"/>
                  <a:t>Over a small distance ds along a streamline the total  increase of velocity </a:t>
                </a:r>
                <a:r>
                  <a:rPr lang="en-US" dirty="0" err="1"/>
                  <a:t>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/>
                  <a:t> is the sum of the increase due to its change of position and the increase due to passing an interval </a:t>
                </a:r>
                <a:r>
                  <a:rPr lang="en-US" dirty="0" err="1"/>
                  <a:t>dt.</a:t>
                </a:r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" y="289560"/>
                <a:ext cx="8153400" cy="415498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97" t="-1175" r="-299" b="-2349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85786" y="2857496"/>
            <a:ext cx="792961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/>
              <a:t>Acceleration</a:t>
            </a:r>
            <a:r>
              <a:rPr lang="en-US" sz="1200" dirty="0" smtClean="0"/>
              <a:t> is a </a:t>
            </a:r>
            <a:r>
              <a:rPr lang="en-US" sz="1200" dirty="0" smtClean="0">
                <a:solidFill>
                  <a:srgbClr val="0070C0"/>
                </a:solidFill>
              </a:rPr>
              <a:t>vector quantity</a:t>
            </a:r>
            <a:r>
              <a:rPr lang="en-US" sz="1200" dirty="0" smtClean="0"/>
              <a:t> that is defined as the rate at which an object changes its velocity. An object is accelerating if it is changing its velocity.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6786578" y="3714752"/>
            <a:ext cx="1285884" cy="28575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472" y="4071942"/>
            <a:ext cx="1285884" cy="28575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14876" y="4071942"/>
            <a:ext cx="2786082" cy="28575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07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754380" y="289560"/>
                <a:ext cx="8153400" cy="6276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Mathematically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d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s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ds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t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dt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Hence the acceleration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/>
                  <a:t> along the streamline is given by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t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s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ds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dt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t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dt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dt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s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which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/>
                  <a:t> is total acceleration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</m:t>
                            </m:r>
                          </m:sub>
                        </m:sSub>
                      </m:num>
                      <m:den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dirty="0"/>
                  <a:t> convective acceleration </a:t>
                </a:r>
              </a:p>
              <a:p>
                <a:endParaRPr lang="en-US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</m:t>
                            </m:r>
                          </m:sub>
                        </m:sSub>
                      </m:num>
                      <m:den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dirty="0"/>
                  <a:t> local acceleration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" y="289560"/>
                <a:ext cx="8153400" cy="627633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97" t="-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286612" y="335756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Since V</a:t>
            </a:r>
            <a:r>
              <a:rPr lang="en-US" sz="1800" baseline="-25000" dirty="0" smtClean="0"/>
              <a:t>s</a:t>
            </a:r>
            <a:r>
              <a:rPr lang="en-US" sz="1800" dirty="0" smtClean="0"/>
              <a:t> = </a:t>
            </a:r>
            <a:r>
              <a:rPr lang="en-US" sz="1800" dirty="0" err="1" smtClean="0"/>
              <a:t>ds</a:t>
            </a:r>
            <a:r>
              <a:rPr lang="en-US" sz="1800" dirty="0" smtClean="0"/>
              <a:t>/</a:t>
            </a:r>
            <a:r>
              <a:rPr lang="en-US" sz="1800" dirty="0" err="1" smtClean="0"/>
              <a:t>dt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7273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 </a:t>
            </a:r>
            <a:r>
              <a:rPr lang="en-US" dirty="0"/>
              <a:t>a pipe, local acceleration  results if, for example, a valve is being </a:t>
            </a:r>
            <a:r>
              <a:rPr lang="en-US" i="1" dirty="0"/>
              <a:t>opened or closed</a:t>
            </a:r>
            <a:r>
              <a:rPr lang="en-US" dirty="0"/>
              <a:t>; and convective acceleration occurs in the vicinity of a </a:t>
            </a:r>
            <a:r>
              <a:rPr lang="en-US" i="1" dirty="0"/>
              <a:t>change in the pipe geometry</a:t>
            </a:r>
            <a:r>
              <a:rPr lang="en-US" dirty="0"/>
              <a:t>, such as a pipe contraction or an elbow.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In both cases fluid particles  change speed but </a:t>
            </a:r>
            <a:r>
              <a:rPr lang="en-US" i="1" dirty="0"/>
              <a:t>for very different reasons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With </a:t>
            </a:r>
            <a:r>
              <a:rPr lang="en-US" i="1" dirty="0" smtClean="0"/>
              <a:t>incompressible</a:t>
            </a:r>
            <a:r>
              <a:rPr lang="en-US" dirty="0" smtClean="0"/>
              <a:t> fluid flow, there is convective acceleration wherever the effective flow </a:t>
            </a:r>
            <a:r>
              <a:rPr lang="en-US" i="1" dirty="0" smtClean="0"/>
              <a:t>area changes </a:t>
            </a:r>
            <a:r>
              <a:rPr lang="en-US" dirty="0" smtClean="0"/>
              <a:t>along the flow path.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This is also true for </a:t>
            </a:r>
            <a:r>
              <a:rPr lang="en-US" i="1" dirty="0" smtClean="0"/>
              <a:t>compressible</a:t>
            </a:r>
            <a:r>
              <a:rPr lang="en-US" dirty="0" smtClean="0"/>
              <a:t> fluid flow, but , in addition, convective acceleration of a compressible fluid occurs wherever the </a:t>
            </a:r>
            <a:r>
              <a:rPr lang="en-US" i="1" dirty="0" smtClean="0"/>
              <a:t>density varies </a:t>
            </a:r>
            <a:r>
              <a:rPr lang="en-US" dirty="0" smtClean="0"/>
              <a:t>along the flow path </a:t>
            </a:r>
            <a:r>
              <a:rPr lang="en-US" i="1" dirty="0" smtClean="0"/>
              <a:t>irrespective</a:t>
            </a:r>
            <a:r>
              <a:rPr lang="en-US" dirty="0" smtClean="0"/>
              <a:t> of any changes in the effective flow area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3071866" y="1142984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Local acceleration because it occurs at a point in space whereas convective occurs along the flow path</a:t>
            </a:r>
            <a:endParaRPr lang="en-US" sz="1600" dirty="0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0"/>
            <a:ext cx="3143272" cy="194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80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500042"/>
            <a:ext cx="8572560" cy="293826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u="sng" dirty="0" err="1"/>
              <a:t>Lagrangian</a:t>
            </a:r>
            <a:r>
              <a:rPr lang="en-US" altLang="en-US" b="1" u="sng" dirty="0"/>
              <a:t> and </a:t>
            </a:r>
            <a:r>
              <a:rPr lang="en-US" altLang="en-US" b="1" u="sng" dirty="0" err="1"/>
              <a:t>Eulerian</a:t>
            </a:r>
            <a:r>
              <a:rPr lang="en-US" altLang="en-US" b="1" u="sng" dirty="0"/>
              <a:t> descriptions of motion</a:t>
            </a:r>
          </a:p>
          <a:p>
            <a:pPr eaLnBrk="1" hangingPunct="1">
              <a:buFontTx/>
              <a:buNone/>
            </a:pPr>
            <a:r>
              <a:rPr lang="en-US" altLang="en-US" sz="2800" b="1" i="1" dirty="0" err="1"/>
              <a:t>Lagrangian</a:t>
            </a:r>
            <a:r>
              <a:rPr lang="en-US" altLang="en-US" sz="2800" dirty="0"/>
              <a:t> – in the study of particle mechanics, </a:t>
            </a:r>
            <a:r>
              <a:rPr lang="en-US" altLang="en-US" sz="2800" dirty="0" smtClean="0"/>
              <a:t>where attention </a:t>
            </a:r>
            <a:r>
              <a:rPr lang="en-US" altLang="en-US" sz="2800" dirty="0"/>
              <a:t>is focused on an individual particle, the </a:t>
            </a:r>
            <a:r>
              <a:rPr lang="en-US" altLang="en-US" sz="2800" dirty="0">
                <a:solidFill>
                  <a:srgbClr val="0070C0"/>
                </a:solidFill>
              </a:rPr>
              <a:t>particle is observed </a:t>
            </a:r>
            <a:r>
              <a:rPr lang="en-US" altLang="en-US" sz="2800" dirty="0"/>
              <a:t>as a function of time. 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28596" y="0"/>
            <a:ext cx="838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93096"/>
            <a:ext cx="3357135" cy="241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2910" y="2571744"/>
            <a:ext cx="4857784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dirty="0">
                <a:latin typeface="+mn-lt"/>
              </a:rPr>
              <a:t>Its </a:t>
            </a:r>
            <a:r>
              <a:rPr lang="en-US" altLang="en-US" i="1" dirty="0">
                <a:latin typeface="+mn-lt"/>
              </a:rPr>
              <a:t>position, velocity and acceleration </a:t>
            </a:r>
            <a:r>
              <a:rPr lang="en-US" altLang="en-US" dirty="0">
                <a:latin typeface="+mn-lt"/>
              </a:rPr>
              <a:t>are listed and quantities of interest can be </a:t>
            </a:r>
            <a:r>
              <a:rPr lang="en-US" altLang="en-US" i="1" dirty="0">
                <a:latin typeface="+mn-lt"/>
              </a:rPr>
              <a:t>calculated</a:t>
            </a:r>
            <a:r>
              <a:rPr lang="en-US" altLang="en-US" dirty="0">
                <a:latin typeface="+mn-lt"/>
              </a:rPr>
              <a:t>. </a:t>
            </a:r>
          </a:p>
          <a:p>
            <a:pPr marL="342900" lvl="1" indent="-3429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dirty="0">
                <a:latin typeface="+mn-lt"/>
              </a:rPr>
              <a:t>In the </a:t>
            </a:r>
            <a:r>
              <a:rPr lang="en-US" altLang="en-US" dirty="0" err="1">
                <a:latin typeface="+mn-lt"/>
              </a:rPr>
              <a:t>Lagrangian</a:t>
            </a:r>
            <a:r>
              <a:rPr lang="en-US" altLang="en-US" dirty="0">
                <a:latin typeface="+mn-lt"/>
              </a:rPr>
              <a:t> description </a:t>
            </a:r>
            <a:r>
              <a:rPr lang="en-US" altLang="en-US" i="1" dirty="0">
                <a:latin typeface="+mn-lt"/>
              </a:rPr>
              <a:t>many particles </a:t>
            </a:r>
            <a:r>
              <a:rPr lang="en-US" altLang="en-US" dirty="0">
                <a:latin typeface="+mn-lt"/>
              </a:rPr>
              <a:t>can be followed and their </a:t>
            </a:r>
            <a:r>
              <a:rPr lang="en-US" altLang="en-US" i="1" dirty="0">
                <a:latin typeface="+mn-lt"/>
              </a:rPr>
              <a:t>influence on one another </a:t>
            </a:r>
            <a:r>
              <a:rPr lang="en-US" altLang="en-US" dirty="0">
                <a:latin typeface="+mn-lt"/>
              </a:rPr>
              <a:t>noted</a:t>
            </a:r>
            <a:r>
              <a:rPr lang="en-US" altLang="en-US" dirty="0" smtClean="0">
                <a:latin typeface="+mn-lt"/>
              </a:rPr>
              <a:t>.</a:t>
            </a:r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dirty="0" smtClean="0">
                <a:latin typeface="+mn-lt"/>
              </a:rPr>
              <a:t>This becomes, however, a </a:t>
            </a:r>
            <a:r>
              <a:rPr lang="en-US" altLang="en-US" dirty="0" smtClean="0">
                <a:solidFill>
                  <a:srgbClr val="0070C0"/>
                </a:solidFill>
                <a:latin typeface="+mn-lt"/>
              </a:rPr>
              <a:t>tremendous task </a:t>
            </a:r>
            <a:r>
              <a:rPr lang="en-US" altLang="en-US" dirty="0" smtClean="0">
                <a:latin typeface="+mn-lt"/>
              </a:rPr>
              <a:t>as the number of particles becomes extremely large, as in fluid flow</a:t>
            </a:r>
            <a:endParaRPr lang="en-US" alt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Bernoulli Equation</a:t>
            </a: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160748" cy="183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356992"/>
            <a:ext cx="57626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z="6350"/>
        </p:spPr>
      </p:pic>
      <p:sp>
        <p:nvSpPr>
          <p:cNvPr id="8" name="TextBox 7"/>
          <p:cNvSpPr txBox="1"/>
          <p:nvPr/>
        </p:nvSpPr>
        <p:spPr>
          <a:xfrm>
            <a:off x="539552" y="2852936"/>
            <a:ext cx="83187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Second law</a:t>
            </a:r>
            <a:r>
              <a:rPr lang="en-US" sz="1200" dirty="0"/>
              <a:t>:</a:t>
            </a:r>
          </a:p>
          <a:p>
            <a:r>
              <a:rPr lang="en-US" sz="1100" dirty="0"/>
              <a:t>The vector sum of the forces F on an object is equal to the mass m of that object multiplied by the acceleration vector a of the object: F = ma.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512" y="4214818"/>
            <a:ext cx="1000132" cy="28575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4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Bernoulli Equation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7341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98844"/>
            <a:ext cx="4824536" cy="275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z="6350"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571472" y="2714620"/>
            <a:ext cx="4071966" cy="2214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357950" y="3786190"/>
            <a:ext cx="142876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7224" y="4143380"/>
            <a:ext cx="128588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86248" y="3786190"/>
            <a:ext cx="2071702" cy="285752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71538" y="1500174"/>
            <a:ext cx="1285884" cy="35719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4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836712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(or since)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596" y="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Also, we see that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2285984" y="4357694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714744" y="4071942"/>
            <a:ext cx="100013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4643438" y="4071942"/>
            <a:ext cx="228601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5857884" y="5429264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428596" y="142852"/>
            <a:ext cx="8429684" cy="8809265"/>
            <a:chOff x="428596" y="142852"/>
            <a:chExt cx="8429684" cy="8809265"/>
          </a:xfrm>
        </p:grpSpPr>
        <p:sp>
          <p:nvSpPr>
            <p:cNvPr id="2" name="TextBox 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57200" y="152400"/>
              <a:ext cx="8382000" cy="8799717"/>
            </a:xfrm>
            <a:prstGeom prst="rect">
              <a:avLst/>
            </a:prstGeom>
            <a:blipFill rotWithShape="0">
              <a:blip r:embed="rId2" cstate="print"/>
              <a:stretch>
                <a:fillRect l="-1091"/>
              </a:stretch>
            </a:blipFill>
          </p:spPr>
          <p:txBody>
            <a:bodyPr/>
            <a:lstStyle/>
            <a:p>
              <a:endParaRPr lang="en-US" dirty="0">
                <a:noFill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28596" y="142852"/>
              <a:ext cx="8429684" cy="19288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47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57200" y="152400"/>
                <a:ext cx="8382000" cy="619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Now, we assume constant density and 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s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𝑠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𝑔h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b="0" dirty="0">
                  <a:ea typeface="Cambria Math"/>
                </a:endParaRPr>
              </a:p>
              <a:p>
                <a:endParaRPr lang="en-US" b="0" dirty="0">
                  <a:ea typeface="Cambria Math"/>
                </a:endParaRPr>
              </a:p>
              <a:p>
                <a:r>
                  <a:rPr lang="en-US" dirty="0"/>
                  <a:t>This is satisfied if, along a streamline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𝑔h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𝑐𝑜𝑛𝑠𝑡𝑎𝑛𝑡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"/>
                <a:ext cx="8382000" cy="619823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99234664"/>
              </p:ext>
            </p:extLst>
          </p:nvPr>
        </p:nvGraphicFramePr>
        <p:xfrm>
          <a:off x="7358082" y="928670"/>
          <a:ext cx="1574800" cy="495300"/>
        </p:xfrm>
        <a:graphic>
          <a:graphicData uri="http://schemas.openxmlformats.org/presentationml/2006/ole">
            <p:oleObj spid="_x0000_s53264" name="Equation" r:id="rId4" imgW="1574640" imgH="495000" progId="Equation.3">
              <p:embed/>
            </p:oleObj>
          </a:graphicData>
        </a:graphic>
      </p:graphicFrame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764704"/>
            <a:ext cx="3744416" cy="5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620688"/>
            <a:ext cx="4176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i.e., </a:t>
            </a:r>
            <a:r>
              <a:rPr lang="el-GR" sz="1000" dirty="0"/>
              <a:t>ρ</a:t>
            </a:r>
            <a:r>
              <a:rPr lang="en-US" sz="1000" dirty="0"/>
              <a:t> is the same along the streamline and through out the whole liquid</a:t>
            </a:r>
          </a:p>
        </p:txBody>
      </p:sp>
      <p:sp>
        <p:nvSpPr>
          <p:cNvPr id="7" name="Round Single Corner Rectangle 6"/>
          <p:cNvSpPr/>
          <p:nvPr/>
        </p:nvSpPr>
        <p:spPr>
          <a:xfrm>
            <a:off x="357158" y="3357562"/>
            <a:ext cx="6215106" cy="2928958"/>
          </a:xfrm>
          <a:prstGeom prst="round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53266" name="Equation" r:id="rId6" imgW="114120" imgH="2156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143240" y="5429264"/>
          <a:ext cx="2733675" cy="873125"/>
        </p:xfrm>
        <a:graphic>
          <a:graphicData uri="http://schemas.openxmlformats.org/presentationml/2006/ole">
            <p:oleObj spid="_x0000_s53267" name="Equation" r:id="rId7" imgW="1549080" imgH="495000" progId="Equation.3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5214942" y="142852"/>
            <a:ext cx="128588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6286512" y="714356"/>
            <a:ext cx="100013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214810" y="4929198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0"/>
            <a:ext cx="3000396" cy="45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714480" y="428604"/>
            <a:ext cx="3000396" cy="285752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2714620"/>
            <a:ext cx="56563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4857752" y="2857496"/>
            <a:ext cx="4286248" cy="1950715"/>
            <a:chOff x="4857752" y="285728"/>
            <a:chExt cx="4286248" cy="1950715"/>
          </a:xfrm>
        </p:grpSpPr>
        <p:pic>
          <p:nvPicPr>
            <p:cNvPr id="22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22119" t="24138" r="16264"/>
            <a:stretch>
              <a:fillRect/>
            </a:stretch>
          </p:blipFill>
          <p:spPr bwMode="auto">
            <a:xfrm>
              <a:off x="6335688" y="285728"/>
              <a:ext cx="2808312" cy="1950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" name="Group 43"/>
            <p:cNvGrpSpPr/>
            <p:nvPr/>
          </p:nvGrpSpPr>
          <p:grpSpPr>
            <a:xfrm>
              <a:off x="4857752" y="714350"/>
              <a:ext cx="2362216" cy="285751"/>
              <a:chOff x="4857752" y="714350"/>
              <a:chExt cx="2362216" cy="285751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4857752" y="714356"/>
                <a:ext cx="2355174" cy="237104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up 36"/>
              <p:cNvGrpSpPr/>
              <p:nvPr/>
            </p:nvGrpSpPr>
            <p:grpSpPr>
              <a:xfrm>
                <a:off x="6715140" y="714350"/>
                <a:ext cx="504828" cy="285751"/>
                <a:chOff x="5786446" y="1285854"/>
                <a:chExt cx="504828" cy="285751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6143636" y="1285860"/>
                  <a:ext cx="144016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>
                      <a:solidFill>
                        <a:srgbClr val="FF0000"/>
                      </a:solidFill>
                    </a:rPr>
                    <a:t>θ</a:t>
                  </a:r>
                </a:p>
              </p:txBody>
            </p:sp>
            <p:grpSp>
              <p:nvGrpSpPr>
                <p:cNvPr id="27" name="Group 35"/>
                <p:cNvGrpSpPr/>
                <p:nvPr/>
              </p:nvGrpSpPr>
              <p:grpSpPr>
                <a:xfrm>
                  <a:off x="5786446" y="1285854"/>
                  <a:ext cx="504828" cy="285751"/>
                  <a:chOff x="5786446" y="1285860"/>
                  <a:chExt cx="504828" cy="214314"/>
                </a:xfrm>
              </p:grpSpPr>
              <p:sp>
                <p:nvSpPr>
                  <p:cNvPr id="28" name="Freeform 27"/>
                  <p:cNvSpPr/>
                  <p:nvPr/>
                </p:nvSpPr>
                <p:spPr>
                  <a:xfrm>
                    <a:off x="6143636" y="1357298"/>
                    <a:ext cx="147638" cy="60325"/>
                  </a:xfrm>
                  <a:custGeom>
                    <a:avLst/>
                    <a:gdLst>
                      <a:gd name="connsiteX0" fmla="*/ 0 w 147638"/>
                      <a:gd name="connsiteY0" fmla="*/ 0 h 60325"/>
                      <a:gd name="connsiteX1" fmla="*/ 30957 w 147638"/>
                      <a:gd name="connsiteY1" fmla="*/ 40481 h 60325"/>
                      <a:gd name="connsiteX2" fmla="*/ 69057 w 147638"/>
                      <a:gd name="connsiteY2" fmla="*/ 54769 h 60325"/>
                      <a:gd name="connsiteX3" fmla="*/ 107157 w 147638"/>
                      <a:gd name="connsiteY3" fmla="*/ 59531 h 60325"/>
                      <a:gd name="connsiteX4" fmla="*/ 138113 w 147638"/>
                      <a:gd name="connsiteY4" fmla="*/ 59531 h 60325"/>
                      <a:gd name="connsiteX5" fmla="*/ 147638 w 147638"/>
                      <a:gd name="connsiteY5" fmla="*/ 59531 h 60325"/>
                      <a:gd name="connsiteX6" fmla="*/ 147638 w 147638"/>
                      <a:gd name="connsiteY6" fmla="*/ 59531 h 60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638" h="60325">
                        <a:moveTo>
                          <a:pt x="0" y="0"/>
                        </a:moveTo>
                        <a:cubicBezTo>
                          <a:pt x="9724" y="15676"/>
                          <a:pt x="19448" y="31353"/>
                          <a:pt x="30957" y="40481"/>
                        </a:cubicBezTo>
                        <a:cubicBezTo>
                          <a:pt x="42467" y="49609"/>
                          <a:pt x="56357" y="51594"/>
                          <a:pt x="69057" y="54769"/>
                        </a:cubicBezTo>
                        <a:cubicBezTo>
                          <a:pt x="81757" y="57944"/>
                          <a:pt x="95648" y="58737"/>
                          <a:pt x="107157" y="59531"/>
                        </a:cubicBezTo>
                        <a:cubicBezTo>
                          <a:pt x="118666" y="60325"/>
                          <a:pt x="138113" y="59531"/>
                          <a:pt x="138113" y="59531"/>
                        </a:cubicBezTo>
                        <a:lnTo>
                          <a:pt x="147638" y="59531"/>
                        </a:lnTo>
                        <a:lnTo>
                          <a:pt x="147638" y="59531"/>
                        </a:ln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Isosceles Triangle 28"/>
                  <p:cNvSpPr/>
                  <p:nvPr/>
                </p:nvSpPr>
                <p:spPr>
                  <a:xfrm>
                    <a:off x="5786446" y="1285860"/>
                    <a:ext cx="500066" cy="214314"/>
                  </a:xfrm>
                  <a:prstGeom prst="triangle">
                    <a:avLst>
                      <a:gd name="adj" fmla="val 100000"/>
                    </a:avLst>
                  </a:pr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xmlns="" val="1227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357158" y="3357562"/>
            <a:ext cx="6215106" cy="2928958"/>
          </a:xfrm>
          <a:prstGeom prst="round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87043" name="Equation" r:id="rId3" imgW="114120" imgH="2156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214678" y="928670"/>
          <a:ext cx="2913063" cy="4098925"/>
        </p:xfrm>
        <a:graphic>
          <a:graphicData uri="http://schemas.openxmlformats.org/presentationml/2006/ole">
            <p:oleObj spid="_x0000_s87044" name="Equation" r:id="rId4" imgW="1650960" imgH="2323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27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57200" y="152400"/>
                <a:ext cx="8382000" cy="619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Now, we assume constant density and 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s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𝑠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𝑔h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b="0" dirty="0">
                  <a:ea typeface="Cambria Math"/>
                </a:endParaRPr>
              </a:p>
              <a:p>
                <a:endParaRPr lang="en-US" b="0" dirty="0">
                  <a:ea typeface="Cambria Math"/>
                </a:endParaRPr>
              </a:p>
              <a:p>
                <a:r>
                  <a:rPr lang="en-US" dirty="0"/>
                  <a:t>This is satisfied if, along a streamline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𝑔h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𝑐𝑜𝑛𝑠𝑡𝑎𝑛𝑡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"/>
                <a:ext cx="8382000" cy="619823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99234664"/>
              </p:ext>
            </p:extLst>
          </p:nvPr>
        </p:nvGraphicFramePr>
        <p:xfrm>
          <a:off x="6769100" y="908720"/>
          <a:ext cx="2070100" cy="495300"/>
        </p:xfrm>
        <a:graphic>
          <a:graphicData uri="http://schemas.openxmlformats.org/presentationml/2006/ole">
            <p:oleObj spid="_x0000_s67586" name="Equation" r:id="rId4" imgW="2070100" imgH="495300" progId="Equation.3">
              <p:embed/>
            </p:oleObj>
          </a:graphicData>
        </a:graphic>
      </p:graphicFrame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764704"/>
            <a:ext cx="3744416" cy="5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620688"/>
            <a:ext cx="4176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i.e., </a:t>
            </a:r>
            <a:r>
              <a:rPr lang="el-GR" sz="1000" dirty="0"/>
              <a:t>ρ</a:t>
            </a:r>
            <a:r>
              <a:rPr lang="en-US" sz="1000" dirty="0"/>
              <a:t> is the same along the streamline and through out the whole liquid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720" y="0"/>
            <a:ext cx="8858280" cy="35004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2928926" y="285728"/>
          <a:ext cx="3160712" cy="2890838"/>
        </p:xfrm>
        <a:graphic>
          <a:graphicData uri="http://schemas.openxmlformats.org/presentationml/2006/ole">
            <p:oleObj spid="_x0000_s67587" name="Equation" r:id="rId6" imgW="1638000" imgH="1498320" progId="Equation.3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357554" y="4357694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86182" y="4714884"/>
            <a:ext cx="1285884" cy="35719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7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97929623"/>
              </p:ext>
            </p:extLst>
          </p:nvPr>
        </p:nvGraphicFramePr>
        <p:xfrm>
          <a:off x="3155950" y="3352800"/>
          <a:ext cx="3122613" cy="749300"/>
        </p:xfrm>
        <a:graphic>
          <a:graphicData uri="http://schemas.openxmlformats.org/presentationml/2006/ole">
            <p:oleObj spid="_x0000_s52424" name="Equation" r:id="rId3" imgW="1841400" imgH="44424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1371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or, between two points on the same streamline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78138" y="990600"/>
          <a:ext cx="2625725" cy="787400"/>
        </p:xfrm>
        <a:graphic>
          <a:graphicData uri="http://schemas.openxmlformats.org/presentationml/2006/ole">
            <p:oleObj spid="_x0000_s52425" name="Equation" r:id="rId4" imgW="1473120" imgH="4442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7224" y="4357694"/>
            <a:ext cx="635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well known </a:t>
            </a:r>
            <a:r>
              <a:rPr lang="en-US" b="1" dirty="0"/>
              <a:t>Bernoulli equation</a:t>
            </a:r>
            <a:r>
              <a:rPr lang="en-US" dirty="0"/>
              <a:t> in </a:t>
            </a:r>
            <a:r>
              <a:rPr lang="en-US" dirty="0" err="1"/>
              <a:t>honour</a:t>
            </a:r>
            <a:r>
              <a:rPr lang="en-US" dirty="0"/>
              <a:t> of Daniel Bernoulli (1700-1782), the Swiss physicist who presented this theorem in 1738. </a:t>
            </a:r>
            <a:r>
              <a:rPr lang="en-US" dirty="0">
                <a:solidFill>
                  <a:srgbClr val="0070C0"/>
                </a:solidFill>
              </a:rPr>
              <a:t>Note the assumptions</a:t>
            </a:r>
            <a:r>
              <a:rPr lang="en-US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6" name="Picture 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714356"/>
            <a:ext cx="2638451" cy="35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4282" y="714355"/>
          <a:ext cx="5929354" cy="6178937"/>
        </p:xfrm>
        <a:graphic>
          <a:graphicData uri="http://schemas.openxmlformats.org/drawingml/2006/table">
            <a:tbl>
              <a:tblPr/>
              <a:tblGrid>
                <a:gridCol w="1362149"/>
                <a:gridCol w="4567205"/>
              </a:tblGrid>
              <a:tr h="53430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Born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 February 1700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Groningen, Dutch Republic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430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Died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17 March 1782 (aged 82)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</a:rPr>
                        <a:t>Basel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, 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</a:rPr>
                        <a:t>Republic of the Swiss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19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Nationality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Swiss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252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Alma mater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</a:rPr>
                        <a:t>University of Basel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 (M.D., 1721)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u="sng" dirty="0">
                          <a:solidFill>
                            <a:schemeClr val="tx1"/>
                          </a:solidFill>
                        </a:rPr>
                        <a:t>Heidelberg University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</a:rPr>
                        <a:t>University of Strasbourg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341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Known for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</a:rPr>
                        <a:t>Bernoulli's principle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Early 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</a:rPr>
                        <a:t>kinetic theory of gases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</a:rPr>
                        <a:t>Thermodynamics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19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Scientific career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430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Fields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Mathematics, physics, medicine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252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</a:rPr>
                        <a:t>Thesis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i="1" u="none" strike="noStrike" dirty="0">
                          <a:solidFill>
                            <a:schemeClr val="tx1"/>
                          </a:solidFill>
                        </a:rPr>
                        <a:t>"Dissertatio </a:t>
                      </a:r>
                      <a:r>
                        <a:rPr lang="en-US" sz="2000" i="1" u="none" strike="noStrike" dirty="0" err="1">
                          <a:solidFill>
                            <a:schemeClr val="tx1"/>
                          </a:solidFill>
                        </a:rPr>
                        <a:t>physico-medica</a:t>
                      </a:r>
                      <a:r>
                        <a:rPr lang="en-US" sz="2000" i="1" u="none" strike="noStrike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2000" i="1" u="none" strike="noStrike" dirty="0" err="1">
                          <a:solidFill>
                            <a:schemeClr val="tx1"/>
                          </a:solidFill>
                        </a:rPr>
                        <a:t>respiratione</a:t>
                      </a:r>
                      <a:r>
                        <a:rPr lang="en-US" sz="2000" i="1" u="none" strike="noStrike" dirty="0">
                          <a:solidFill>
                            <a:schemeClr val="tx1"/>
                          </a:solidFill>
                        </a:rPr>
                        <a:t>" (Dissertation on the medical physics of respiration)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 (1721)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19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Signature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5196">
                <a:tc gridSpan="2">
                  <a:txBody>
                    <a:bodyPr/>
                    <a:lstStyle/>
                    <a:p>
                      <a:pPr algn="ctr" fontAlgn="t"/>
                      <a:endParaRPr lang="en-US" sz="11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5196">
                <a:tc gridSpan="2">
                  <a:txBody>
                    <a:bodyPr/>
                    <a:lstStyle/>
                    <a:p>
                      <a:pPr algn="ctr" fontAlgn="t"/>
                      <a:endParaRPr lang="en-US" sz="1100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6429396"/>
            <a:ext cx="15621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6643702" y="4357694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Daniel Bernoulli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Assumptions of the Bernoulli equation:</a:t>
                </a:r>
              </a:p>
              <a:p>
                <a:pPr lvl="1"/>
                <a:r>
                  <a:rPr lang="en-US" dirty="0" err="1"/>
                  <a:t>Inviscid</a:t>
                </a:r>
                <a:r>
                  <a:rPr lang="en-US" dirty="0"/>
                  <a:t> fluid (no shear stresses-no friction). An </a:t>
                </a:r>
                <a:r>
                  <a:rPr lang="en-US" dirty="0" err="1"/>
                  <a:t>inviscid</a:t>
                </a:r>
                <a:r>
                  <a:rPr lang="en-US" dirty="0"/>
                  <a:t> flow is the flow of an ideal fluid </a:t>
                </a:r>
              </a:p>
              <a:p>
                <a:pPr lvl="1"/>
                <a:r>
                  <a:rPr lang="en-US" dirty="0"/>
                  <a:t>Steady flow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=0)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Along a streamline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V</m:t>
                        </m:r>
                      </m:num>
                      <m:den>
                        <m:r>
                          <a:rPr lang="en-US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Constant density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=0)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804" t="-2074" r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23928" y="4725144"/>
          <a:ext cx="1728192" cy="893893"/>
        </p:xfrm>
        <a:graphic>
          <a:graphicData uri="http://schemas.openxmlformats.org/presentationml/2006/ole">
            <p:oleObj spid="_x0000_s66571" name="Equation" r:id="rId4" imgW="736600" imgH="3810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114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836712"/>
                <a:ext cx="7772400" cy="6021288"/>
              </a:xfrm>
            </p:spPr>
            <p:txBody>
              <a:bodyPr/>
              <a:lstStyle/>
              <a:p>
                <a:r>
                  <a:rPr lang="en-US" dirty="0"/>
                  <a:t>If the equation is divided by g, Bernoulli equation becomes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2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dirty="0"/>
                  <a:t> is the static pressure head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dirty="0"/>
                  <a:t> is the dynamic pressure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/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/>
                    </m:sSub>
                  </m:oMath>
                </a14:m>
                <a:r>
                  <a:rPr lang="en-US" dirty="0"/>
                  <a:t>is the </a:t>
                </a:r>
                <a:r>
                  <a:rPr lang="en-US" dirty="0" err="1"/>
                  <a:t>piezometric</a:t>
                </a:r>
                <a:r>
                  <a:rPr lang="en-US" dirty="0"/>
                  <a:t> head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/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/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dirty="0"/>
                  <a:t> is the total pressure head or stagnation pressure head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en-US" dirty="0"/>
                  <a:t>The sum of all 3 terms is the total head or energy head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836712"/>
                <a:ext cx="7772400" cy="6021288"/>
              </a:xfrm>
              <a:blipFill rotWithShape="0">
                <a:blip r:embed="rId3" cstate="print"/>
                <a:stretch>
                  <a:fillRect l="-1804" t="-1417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8545" name="Object 1"/>
          <p:cNvGraphicFramePr>
            <a:graphicFrameLocks noChangeAspect="1"/>
          </p:cNvGraphicFramePr>
          <p:nvPr/>
        </p:nvGraphicFramePr>
        <p:xfrm>
          <a:off x="4214810" y="1357298"/>
          <a:ext cx="2286015" cy="548550"/>
        </p:xfrm>
        <a:graphic>
          <a:graphicData uri="http://schemas.openxmlformats.org/presentationml/2006/ole">
            <p:oleObj spid="_x0000_s108545" name="Equation" r:id="rId4" imgW="1841400" imgH="444240" progId="Equation.3">
              <p:embed/>
            </p:oleObj>
          </a:graphicData>
        </a:graphic>
      </p:graphicFrame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6929454" y="3071810"/>
          <a:ext cx="2000250" cy="922337"/>
        </p:xfrm>
        <a:graphic>
          <a:graphicData uri="http://schemas.openxmlformats.org/presentationml/2006/ole">
            <p:oleObj spid="_x0000_s108546" name="Equation" r:id="rId5" imgW="1384200" imgH="6346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97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28670"/>
            <a:ext cx="8496944" cy="314840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i="1" dirty="0" err="1"/>
              <a:t>Eulerian</a:t>
            </a:r>
            <a:r>
              <a:rPr lang="en-US" altLang="en-US" sz="2800" dirty="0"/>
              <a:t> – an alternative to following each fluid particle separately is to </a:t>
            </a:r>
            <a:r>
              <a:rPr lang="en-US" altLang="en-US" sz="2800" i="1" dirty="0">
                <a:solidFill>
                  <a:srgbClr val="0070C0"/>
                </a:solidFill>
              </a:rPr>
              <a:t>identify a point in space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/>
              <a:t>and then observe the velocity of </a:t>
            </a:r>
            <a:r>
              <a:rPr lang="en-US" altLang="en-US" sz="2800" i="1" dirty="0">
                <a:solidFill>
                  <a:srgbClr val="0070C0"/>
                </a:solidFill>
              </a:rPr>
              <a:t>particles passing the point</a:t>
            </a:r>
            <a:r>
              <a:rPr lang="en-US" altLang="en-US" sz="2800" dirty="0"/>
              <a:t>; we can observe the rate of change of velocity as particles pass the point and we can observe if the velocity is </a:t>
            </a:r>
            <a:r>
              <a:rPr lang="en-US" altLang="en-US" sz="2800" dirty="0">
                <a:solidFill>
                  <a:srgbClr val="0070C0"/>
                </a:solidFill>
              </a:rPr>
              <a:t>changing with time at that particular point. 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57200" y="303213"/>
            <a:ext cx="838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F0"/>
                </a:solidFill>
              </a:rPr>
              <a:t>Description of fluid motion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861048"/>
            <a:ext cx="3798089" cy="235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3717032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 dirty="0">
                <a:latin typeface="+mn-lt"/>
              </a:rPr>
              <a:t>Flow properties such as velocity are a function of both space and time. The region of flow that is being considered is called a </a:t>
            </a:r>
            <a:r>
              <a:rPr lang="en-US" altLang="en-US" sz="2800" i="1" dirty="0">
                <a:latin typeface="+mn-lt"/>
              </a:rPr>
              <a:t>flow field.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6025" y="3429000"/>
            <a:ext cx="28479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Application of the Bernoulli equation</a:t>
            </a:r>
          </a:p>
          <a:p>
            <a:r>
              <a:rPr lang="en-US" sz="2400" dirty="0"/>
              <a:t>Care must be taken never to use the equation in an unsteady flow or if viscous effects are significant. The equation is used: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to determine how high the water from a fireman’s hose will </a:t>
            </a:r>
            <a:r>
              <a:rPr lang="en-US" sz="2400" dirty="0" smtClean="0"/>
              <a:t>reach  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>
              <a:buNone/>
            </a:pPr>
            <a:endParaRPr lang="en-US" sz="2400" dirty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1109"/>
            <a:ext cx="5238759" cy="250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191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340"/>
            <a:ext cx="7858148" cy="660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Application of the Bernoulli equation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sz="2400" dirty="0" smtClean="0"/>
              <a:t>to </a:t>
            </a:r>
            <a:r>
              <a:rPr lang="en-US" sz="2400" dirty="0"/>
              <a:t>find the pressure on the surface of a low-speed airfoil (airfoil is a shape of a wing, blade or sail)</a:t>
            </a:r>
          </a:p>
          <a:p>
            <a:pPr lvl="1"/>
            <a:endParaRPr lang="en-US" sz="2400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143248"/>
            <a:ext cx="617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191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13" y="4854125"/>
            <a:ext cx="3086087" cy="20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0525" y="571480"/>
            <a:ext cx="49434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Application of the Bernoulli equation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2400" dirty="0" smtClean="0"/>
              <a:t>to </a:t>
            </a:r>
            <a:r>
              <a:rPr lang="en-US" sz="2400" dirty="0"/>
              <a:t>find the wind force on the window of a </a:t>
            </a:r>
            <a:r>
              <a:rPr lang="en-US" sz="2400" dirty="0" smtClean="0"/>
              <a:t>building (Matthew 7:24-27)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(One of the primary ways windows fail in hurricanes 	is broken glass from wind pressure, according to 	Graham Architectural Products. </a:t>
            </a:r>
            <a:r>
              <a:rPr lang="en-US" sz="2400" dirty="0" smtClean="0">
                <a:solidFill>
                  <a:srgbClr val="FFC000"/>
                </a:solidFill>
              </a:rPr>
              <a:t>Hurricane wind </a:t>
            </a:r>
            <a:r>
              <a:rPr lang="en-US" sz="2400" dirty="0" smtClean="0"/>
              <a:t>	speeds 	range from 119km/h to above </a:t>
            </a:r>
            <a:r>
              <a:rPr lang="en-US" sz="2400" dirty="0" smtClean="0">
                <a:solidFill>
                  <a:srgbClr val="FFC000"/>
                </a:solidFill>
              </a:rPr>
              <a:t>249km/h)</a:t>
            </a:r>
          </a:p>
          <a:p>
            <a:pPr lvl="1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2643182"/>
            <a:ext cx="65722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30000" dirty="0" smtClean="0"/>
              <a:t>24 </a:t>
            </a:r>
            <a:r>
              <a:rPr lang="en-US" sz="1400" dirty="0" smtClean="0"/>
              <a:t>“</a:t>
            </a:r>
            <a:r>
              <a:rPr lang="en-US" sz="1400" dirty="0" smtClean="0">
                <a:solidFill>
                  <a:srgbClr val="FFC000"/>
                </a:solidFill>
              </a:rPr>
              <a:t>Therefore everyone who hears these words of mine and puts them into practice is like a wise man who built his house on the rock. </a:t>
            </a:r>
            <a:r>
              <a:rPr lang="en-US" sz="1400" b="1" baseline="30000" dirty="0" smtClean="0">
                <a:solidFill>
                  <a:srgbClr val="FFC000"/>
                </a:solidFill>
              </a:rPr>
              <a:t>25 </a:t>
            </a:r>
            <a:r>
              <a:rPr lang="en-US" sz="1400" dirty="0" smtClean="0">
                <a:solidFill>
                  <a:srgbClr val="FFC000"/>
                </a:solidFill>
              </a:rPr>
              <a:t>The rain came down, the streams rose, and the </a:t>
            </a:r>
            <a:r>
              <a:rPr lang="en-US" sz="2000" dirty="0" smtClean="0">
                <a:solidFill>
                  <a:srgbClr val="FF0000"/>
                </a:solidFill>
              </a:rPr>
              <a:t>winds blew and beat against that house</a:t>
            </a:r>
            <a:r>
              <a:rPr lang="en-US" sz="1400" dirty="0" smtClean="0">
                <a:solidFill>
                  <a:srgbClr val="FFC000"/>
                </a:solidFill>
              </a:rPr>
              <a:t>; yet it did not fall, because it had its foundation on the rock.</a:t>
            </a:r>
            <a:r>
              <a:rPr lang="en-US" sz="1400" b="1" baseline="30000" dirty="0" smtClean="0">
                <a:solidFill>
                  <a:srgbClr val="FFC000"/>
                </a:solidFill>
              </a:rPr>
              <a:t>26 </a:t>
            </a:r>
            <a:r>
              <a:rPr lang="en-US" sz="1400" dirty="0" smtClean="0">
                <a:solidFill>
                  <a:srgbClr val="FFC000"/>
                </a:solidFill>
              </a:rPr>
              <a:t>But everyone who hears these words of mine and does </a:t>
            </a:r>
            <a:r>
              <a:rPr lang="en-US" sz="1400" dirty="0" smtClean="0"/>
              <a:t>not put them into practice is like a fo</a:t>
            </a:r>
            <a:r>
              <a:rPr lang="en-US" sz="1400" dirty="0" smtClean="0">
                <a:solidFill>
                  <a:srgbClr val="FFC000"/>
                </a:solidFill>
              </a:rPr>
              <a:t>olish man who built his house on sand. </a:t>
            </a:r>
            <a:r>
              <a:rPr lang="en-US" sz="1400" b="1" baseline="30000" dirty="0" smtClean="0">
                <a:solidFill>
                  <a:srgbClr val="FFC000"/>
                </a:solidFill>
              </a:rPr>
              <a:t>27 </a:t>
            </a:r>
            <a:r>
              <a:rPr lang="en-US" sz="1400" dirty="0" smtClean="0">
                <a:solidFill>
                  <a:srgbClr val="FFC000"/>
                </a:solidFill>
              </a:rPr>
              <a:t>The rain </a:t>
            </a:r>
            <a:r>
              <a:rPr lang="en-US" sz="1400" dirty="0" smtClean="0"/>
              <a:t>came down, the streams rose, and the winds blew and beat against that house, and it fell with a great crash.”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2191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Application of the Bernoulli equation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sz="2400" dirty="0" smtClean="0"/>
              <a:t>In </a:t>
            </a:r>
            <a:r>
              <a:rPr lang="en-US" sz="2400" dirty="0"/>
              <a:t>internal flows over relatively </a:t>
            </a:r>
            <a:r>
              <a:rPr lang="en-US" sz="2400" dirty="0">
                <a:solidFill>
                  <a:srgbClr val="0070C0"/>
                </a:solidFill>
              </a:rPr>
              <a:t>short distances</a:t>
            </a:r>
            <a:r>
              <a:rPr lang="en-US" sz="2400" dirty="0"/>
              <a:t>, e.g., flow through a contraction or flow from a plenum (air filled space that receives air from a blower for distribution)</a:t>
            </a:r>
          </a:p>
        </p:txBody>
      </p:sp>
    </p:spTree>
    <p:extLst>
      <p:ext uri="{BB962C8B-B14F-4D97-AF65-F5344CB8AC3E}">
        <p14:creationId xmlns:p14="http://schemas.microsoft.com/office/powerpoint/2010/main" xmlns="" val="32191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-285776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71480"/>
            <a:ext cx="7772400" cy="141922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Application of the Bernoulli equation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>
                <a:solidFill>
                  <a:srgbClr val="C00000"/>
                </a:solidFill>
              </a:rPr>
              <a:t>Pitot tubes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4643446"/>
            <a:ext cx="2500330" cy="1643050"/>
            <a:chOff x="4724400" y="3810000"/>
            <a:chExt cx="3093085" cy="2083435"/>
          </a:xfrm>
        </p:grpSpPr>
        <p:pic>
          <p:nvPicPr>
            <p:cNvPr id="4" name="Picture 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8626">
              <a:off x="4724400" y="3810000"/>
              <a:ext cx="3093085" cy="2083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858000" y="4953000"/>
              <a:ext cx="30705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z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5400" y="5255865"/>
              <a:ext cx="38099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</a:t>
              </a:r>
              <a:r>
                <a:rPr lang="en-US" sz="1200" baseline="-25000" dirty="0"/>
                <a:t>1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857488" y="3749040"/>
          <a:ext cx="5857884" cy="3108960"/>
        </p:xfrm>
        <a:graphic>
          <a:graphicData uri="http://schemas.openxmlformats.org/drawingml/2006/table">
            <a:tbl>
              <a:tblPr/>
              <a:tblGrid>
                <a:gridCol w="1395823"/>
                <a:gridCol w="1533119"/>
                <a:gridCol w="2928942"/>
              </a:tblGrid>
              <a:tr h="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800" b="1" dirty="0"/>
                        <a:t>Henri </a:t>
                      </a:r>
                      <a:r>
                        <a:rPr lang="en-US" sz="1800" b="1" dirty="0" err="1"/>
                        <a:t>Pitot</a:t>
                      </a:r>
                      <a:endParaRPr lang="en-US" sz="1800" b="1" dirty="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/>
                        <a:t>Born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800" dirty="0"/>
                        <a:t>3 May 1695</a:t>
                      </a:r>
                      <a:br>
                        <a:rPr lang="en-US" sz="1800" dirty="0"/>
                      </a:br>
                      <a:r>
                        <a:rPr lang="en-US" sz="1800" u="none" strike="noStrike" dirty="0">
                          <a:solidFill>
                            <a:srgbClr val="0B0080"/>
                          </a:solidFill>
                        </a:rPr>
                        <a:t>Aramon</a:t>
                      </a:r>
                      <a:r>
                        <a:rPr lang="en-US" sz="1800" dirty="0"/>
                        <a:t>, </a:t>
                      </a:r>
                      <a:r>
                        <a:rPr lang="en-US" sz="1800" u="none" strike="noStrike" dirty="0">
                          <a:solidFill>
                            <a:srgbClr val="0B0080"/>
                          </a:solidFill>
                        </a:rPr>
                        <a:t>Gard</a:t>
                      </a:r>
                      <a:r>
                        <a:rPr lang="en-US" sz="1800" dirty="0"/>
                        <a:t>, </a:t>
                      </a:r>
                      <a:r>
                        <a:rPr lang="en-US" sz="1800" u="none" strike="noStrike" dirty="0">
                          <a:solidFill>
                            <a:srgbClr val="0B0080"/>
                          </a:solidFill>
                        </a:rPr>
                        <a:t>France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/>
                        <a:t>Died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800" dirty="0"/>
                        <a:t>27 December 1771 (aged 76)</a:t>
                      </a:r>
                      <a:br>
                        <a:rPr lang="en-US" sz="1800" dirty="0"/>
                      </a:br>
                      <a:r>
                        <a:rPr lang="en-US" sz="1800" u="none" strike="noStrike" dirty="0">
                          <a:solidFill>
                            <a:srgbClr val="0B0080"/>
                          </a:solidFill>
                        </a:rPr>
                        <a:t>Aramon</a:t>
                      </a:r>
                      <a:r>
                        <a:rPr lang="en-US" sz="1800" dirty="0"/>
                        <a:t>, </a:t>
                      </a:r>
                      <a:r>
                        <a:rPr lang="en-US" sz="1800" u="none" strike="noStrike" dirty="0">
                          <a:solidFill>
                            <a:srgbClr val="0B0080"/>
                          </a:solidFill>
                        </a:rPr>
                        <a:t>Gard</a:t>
                      </a:r>
                      <a:r>
                        <a:rPr lang="en-US" sz="1800" dirty="0"/>
                        <a:t>, </a:t>
                      </a:r>
                      <a:r>
                        <a:rPr lang="en-US" sz="1800" u="none" strike="noStrike" dirty="0">
                          <a:solidFill>
                            <a:srgbClr val="0B0080"/>
                          </a:solidFill>
                        </a:rPr>
                        <a:t>France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/>
                        <a:t>Nationality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solidFill>
                            <a:srgbClr val="0B0080"/>
                          </a:solidFill>
                        </a:rPr>
                        <a:t>French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/>
                        <a:t>Known for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err="1">
                          <a:solidFill>
                            <a:srgbClr val="0B0080"/>
                          </a:solidFill>
                        </a:rPr>
                        <a:t>Pitot</a:t>
                      </a:r>
                      <a:r>
                        <a:rPr lang="en-US" sz="1800" u="none" strike="noStrike" dirty="0">
                          <a:solidFill>
                            <a:srgbClr val="0B0080"/>
                          </a:solidFill>
                        </a:rPr>
                        <a:t> tube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800" b="1"/>
                        <a:t>Scientific career</a:t>
                      </a:r>
                      <a:endParaRPr lang="en-US" sz="180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800"/>
                        <a:t>Fields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solidFill>
                            <a:srgbClr val="0B0080"/>
                          </a:solidFill>
                        </a:rPr>
                        <a:t>Hydraulics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14348" y="1714488"/>
            <a:ext cx="59293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Beginning his career as a mathematician and astronomer, </a:t>
            </a:r>
            <a:r>
              <a:rPr lang="en-US" sz="1600" dirty="0" err="1" smtClean="0"/>
              <a:t>Pitot</a:t>
            </a:r>
            <a:r>
              <a:rPr lang="en-US" sz="1600" dirty="0" smtClean="0"/>
              <a:t> won election to the Academy of Sciences in 1724. He became interested in the </a:t>
            </a:r>
            <a:r>
              <a:rPr lang="en-US" sz="1600" dirty="0" smtClean="0">
                <a:solidFill>
                  <a:srgbClr val="0070C0"/>
                </a:solidFill>
              </a:rPr>
              <a:t>problem of flow of water in rivers and canals</a:t>
            </a:r>
            <a:r>
              <a:rPr lang="en-US" sz="1600" dirty="0" smtClean="0"/>
              <a:t> and discovered that much contemporary theory was </a:t>
            </a:r>
            <a:r>
              <a:rPr lang="en-US" sz="1600" dirty="0" smtClean="0">
                <a:solidFill>
                  <a:srgbClr val="0070C0"/>
                </a:solidFill>
              </a:rPr>
              <a:t>erroneous</a:t>
            </a:r>
            <a:r>
              <a:rPr lang="en-US" sz="1600" dirty="0" smtClean="0"/>
              <a:t>—for example, the idea that the velocity of flowing water increased with depth. He devised a tube, with an opening facing the flow, that provided a convenient and reasonably accurate measurement of flow velocity and that has found wide application ever since (e.g., in anemometers for measuring wind speed).</a:t>
            </a:r>
            <a:endParaRPr lang="en-US" sz="1600" dirty="0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2775" y="1071546"/>
            <a:ext cx="21812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804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Application of the Bernoulli equation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>
                <a:solidFill>
                  <a:srgbClr val="C00000"/>
                </a:solidFill>
              </a:rPr>
              <a:t>Pitot tubes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>
                <a:solidFill>
                  <a:srgbClr val="00B050"/>
                </a:solidFill>
              </a:rPr>
              <a:t>Simple pitot tube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velocity can be measured </a:t>
            </a:r>
            <a:r>
              <a:rPr lang="en-US" dirty="0"/>
              <a:t>simply by installing a simple pitot tube.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Fig. A: simple pitot tube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47532" y="3923411"/>
            <a:ext cx="3093085" cy="2083435"/>
            <a:chOff x="4724400" y="3810000"/>
            <a:chExt cx="3093085" cy="2083435"/>
          </a:xfrm>
        </p:grpSpPr>
        <p:pic>
          <p:nvPicPr>
            <p:cNvPr id="4" name="Picture 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8626">
              <a:off x="4724400" y="3810000"/>
              <a:ext cx="3093085" cy="2083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858000" y="4953000"/>
              <a:ext cx="30705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z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5400" y="5255865"/>
              <a:ext cx="38099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</a:t>
              </a:r>
              <a:r>
                <a:rPr lang="en-US" sz="1200" baseline="-25000" dirty="0"/>
                <a:t>1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6779" y="4221088"/>
            <a:ext cx="3069427" cy="1632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0696" y="3827229"/>
            <a:ext cx="2356092" cy="19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04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990600"/>
                <a:ext cx="77724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F0"/>
                    </a:solidFill>
                  </a:rPr>
                  <a:t>Application of the Bernoulli equation</a:t>
                </a:r>
              </a:p>
              <a:p>
                <a:pPr marL="0" indent="0">
                  <a:buNone/>
                </a:pPr>
                <a:r>
                  <a:rPr lang="en-US" sz="2400" dirty="0"/>
                  <a:t>Applying Bernoulli equation between 1 and 2.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dirty="0">
                        <a:latin typeface="Cambria Math"/>
                      </a:rPr>
                      <m:t>=0. </m:t>
                    </m:r>
                  </m:oMath>
                </a14:m>
                <a:r>
                  <a:rPr lang="en-US" sz="2400" dirty="0"/>
                  <a:t>Point 2 is the co-called stagnation point, where the velocity is reduced to zero.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0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</a:rPr>
                      <m:t>V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sz="2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0</m:t>
                    </m:r>
                    <m:r>
                      <a:rPr lang="en-US" sz="2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200" i="1" dirty="0">
                  <a:latin typeface="Cambria Math"/>
                </a:endParaRPr>
              </a:p>
              <a:p>
                <a:endParaRPr lang="en-US" sz="22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𝑧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𝑧</m:t>
                    </m:r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𝑑</m:t>
                    </m:r>
                  </m:oMath>
                </a14:m>
                <a:endParaRPr lang="en-US" sz="2200" i="1" dirty="0">
                  <a:latin typeface="Cambria Math"/>
                </a:endParaRPr>
              </a:p>
              <a:p>
                <a:endParaRPr lang="en-US" sz="22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𝑉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𝑔𝑑</m:t>
                        </m:r>
                      </m:e>
                    </m:rad>
                  </m:oMath>
                </a14:m>
                <a:endParaRPr lang="en-US" sz="2200" i="1" dirty="0">
                  <a:latin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90600"/>
                <a:ext cx="7772400" cy="5257800"/>
              </a:xfrm>
              <a:blipFill rotWithShape="0">
                <a:blip r:embed="rId2" cstate="print"/>
                <a:stretch>
                  <a:fillRect l="-1255"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18560" y="5496461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Simply stated, the rise d in the tube at point 2 is due to the velocity head being converted to pressure head as elevation head is the same at points 1 and </a:t>
            </a:r>
            <a:r>
              <a:rPr lang="en-US" sz="2000" dirty="0" smtClean="0"/>
              <a:t>2. See next slide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8626">
            <a:off x="4787477" y="3448980"/>
            <a:ext cx="3093085" cy="208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600" y="4910550"/>
            <a:ext cx="3809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h</a:t>
            </a:r>
            <a:r>
              <a:rPr lang="en-US" sz="1200" baseline="-25000" dirty="0"/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934200" y="4490695"/>
            <a:ext cx="26481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/>
              <a:t>z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000496" y="3214686"/>
            <a:ext cx="285752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4786314" y="3214686"/>
            <a:ext cx="300039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43768" y="3500438"/>
            <a:ext cx="200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 is velocity of water in the river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211669"/>
            <a:ext cx="371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By measuring d, which is easy, one can compute the velocity of flow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8734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512" y="1772816"/>
            <a:ext cx="4536504" cy="3379579"/>
            <a:chOff x="4716016" y="3413026"/>
            <a:chExt cx="3093085" cy="2083435"/>
          </a:xfrm>
        </p:grpSpPr>
        <p:grpSp>
          <p:nvGrpSpPr>
            <p:cNvPr id="3" name="Group 2"/>
            <p:cNvGrpSpPr/>
            <p:nvPr/>
          </p:nvGrpSpPr>
          <p:grpSpPr>
            <a:xfrm>
              <a:off x="4716016" y="3413026"/>
              <a:ext cx="3093085" cy="2083435"/>
              <a:chOff x="4724400" y="3810000"/>
              <a:chExt cx="3093085" cy="2083435"/>
            </a:xfrm>
          </p:grpSpPr>
          <p:pic>
            <p:nvPicPr>
              <p:cNvPr id="9" name="Picture 8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218626">
                <a:off x="4724400" y="3810000"/>
                <a:ext cx="3093085" cy="2083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858000" y="4953000"/>
                <a:ext cx="30705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z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105400" y="5255865"/>
                <a:ext cx="38099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h</a:t>
                </a:r>
                <a:r>
                  <a:rPr lang="en-US" sz="1200" baseline="-25000" dirty="0"/>
                  <a:t>1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" name="Rectangle 3"/>
                <p:cNvSpPr/>
                <p:nvPr/>
              </p:nvSpPr>
              <p:spPr>
                <a:xfrm>
                  <a:off x="7078081" y="4260346"/>
                  <a:ext cx="406906" cy="4409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2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sz="1200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8081" y="4260346"/>
                  <a:ext cx="406906" cy="440955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>
              <a:stCxn id="4" idx="0"/>
            </p:cNvCxnSpPr>
            <p:nvPr/>
          </p:nvCxnSpPr>
          <p:spPr>
            <a:xfrm flipV="1">
              <a:off x="7281534" y="3829664"/>
              <a:ext cx="0" cy="4306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7281534" y="4674939"/>
              <a:ext cx="5531" cy="1286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896417" y="3861048"/>
              <a:ext cx="48389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138364" y="4797152"/>
              <a:ext cx="2419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2143116"/>
            <a:ext cx="3367007" cy="28552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43306" y="285728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Simply stated, the rise d in the tube at point 2 is due to the velocity head being converted to pressure head as elevation head is the same at points 1 and </a:t>
            </a:r>
            <a:r>
              <a:rPr lang="en-US" sz="2000" dirty="0" smtClean="0"/>
              <a:t>2</a:t>
            </a:r>
            <a:endParaRPr lang="en-US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00760" y="928670"/>
            <a:ext cx="1571636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09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2581275" cy="1962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28604"/>
            <a:ext cx="3059331" cy="19624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90" y="236681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 the </a:t>
            </a:r>
            <a:r>
              <a:rPr lang="en-US" dirty="0">
                <a:solidFill>
                  <a:srgbClr val="00B0F0"/>
                </a:solidFill>
              </a:rPr>
              <a:t>airplane</a:t>
            </a:r>
            <a:r>
              <a:rPr lang="en-US" dirty="0"/>
              <a:t> moves through the air, air enters the </a:t>
            </a:r>
            <a:r>
              <a:rPr lang="en-US" dirty="0" err="1"/>
              <a:t>pitot</a:t>
            </a:r>
            <a:r>
              <a:rPr lang="en-US" dirty="0"/>
              <a:t> tube and puts pressure (dynamic) on a diaphragm inside the airspeed indicator.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668" y="3429394"/>
            <a:ext cx="2886075" cy="3067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3971" y="363569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It is widely used to determine the </a:t>
            </a:r>
            <a:r>
              <a:rPr lang="en-US" dirty="0" smtClean="0"/>
              <a:t>airspeed of an </a:t>
            </a:r>
            <a:r>
              <a:rPr lang="en-US" dirty="0" smtClean="0">
                <a:solidFill>
                  <a:srgbClr val="00B0F0"/>
                </a:solidFill>
              </a:rPr>
              <a:t>aircraft</a:t>
            </a:r>
            <a:r>
              <a:rPr lang="en-US" dirty="0" smtClean="0"/>
              <a:t>, </a:t>
            </a:r>
            <a:r>
              <a:rPr lang="en-US" dirty="0"/>
              <a:t>water speed of a </a:t>
            </a:r>
            <a:r>
              <a:rPr lang="en-US" dirty="0">
                <a:solidFill>
                  <a:srgbClr val="00B0F0"/>
                </a:solidFill>
              </a:rPr>
              <a:t>boat</a:t>
            </a:r>
            <a:r>
              <a:rPr lang="en-US" dirty="0"/>
              <a:t>, and to measure liquid, air and gas flow velocities in </a:t>
            </a:r>
            <a:r>
              <a:rPr lang="en-US" dirty="0">
                <a:solidFill>
                  <a:srgbClr val="00B0F0"/>
                </a:solidFill>
              </a:rPr>
              <a:t>industrial</a:t>
            </a:r>
            <a:r>
              <a:rPr lang="en-US" dirty="0"/>
              <a:t> applications.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9971" y="188362"/>
            <a:ext cx="3409950" cy="2238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357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Uses of </a:t>
            </a:r>
            <a:r>
              <a:rPr lang="en-US" dirty="0" err="1" smtClean="0">
                <a:solidFill>
                  <a:srgbClr val="00B050"/>
                </a:solidFill>
              </a:rPr>
              <a:t>pitot</a:t>
            </a:r>
            <a:r>
              <a:rPr lang="en-US" dirty="0" smtClean="0">
                <a:solidFill>
                  <a:srgbClr val="00B050"/>
                </a:solidFill>
              </a:rPr>
              <a:t> tubes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0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381000" y="762000"/>
            <a:ext cx="8382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Example.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In fluids the </a:t>
            </a:r>
            <a:r>
              <a:rPr lang="en-US" altLang="en-US" sz="2400" dirty="0" err="1"/>
              <a:t>Eulerian</a:t>
            </a:r>
            <a:r>
              <a:rPr lang="en-US" altLang="en-US" sz="2400" dirty="0"/>
              <a:t> description is used exclusively since the physical laws using the </a:t>
            </a:r>
            <a:r>
              <a:rPr lang="en-US" altLang="en-US" sz="2400" dirty="0" err="1"/>
              <a:t>Eulerian</a:t>
            </a:r>
            <a:r>
              <a:rPr lang="en-US" altLang="en-US" sz="2400" dirty="0"/>
              <a:t> description are easier to apply to actual situations.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57200" y="303213"/>
            <a:ext cx="838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F0"/>
                </a:solidFill>
              </a:rPr>
              <a:t>Description of fluid motion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40601">
            <a:off x="67240" y="1449407"/>
            <a:ext cx="9143999" cy="288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784976" cy="5376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Pitot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tubes on aircraft commonly have heating elements called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pitot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heat to prevent the tube from becoming clogged with ice. The failure of these systems can have </a:t>
            </a:r>
            <a:r>
              <a:rPr lang="en-US" sz="36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catastrophic consequences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in the case of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Austral </a:t>
            </a:r>
            <a:r>
              <a:rPr lang="en-US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Líneas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Aéreas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Flight 2553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Birgenair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Flight 301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(investigators suspected that some kind of insect could have created a nest inside the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pitot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tube: the prime suspect is the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and yellow mud dauber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wasp),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Northwest Airlines Flight 6231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Aeroperú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Flight 603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(blocked static port), and of one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X-31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French air safety authority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said that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pitot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tube icing was a contributing factor in the crash of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 France Flight 447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into the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Atlantic Ocean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 2008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 </a:t>
            </a:r>
            <a:r>
              <a:rPr lang="en-US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Caraïbes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reported two incidents of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pitot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tube icing malfunctions on its A330s.</a:t>
            </a:r>
            <a:r>
              <a:rPr lang="en-US" sz="1800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9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57167"/>
            <a:ext cx="9098165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a Small Metal Tube Bring Down an Indonesian Airliner?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r>
              <a:rPr lang="en-US" sz="1600" dirty="0" smtClean="0">
                <a:solidFill>
                  <a:srgbClr val="FFC000"/>
                </a:solidFill>
              </a:rPr>
              <a:t>As teams search for Lion Air Flight 610’s black boxes, experts speculate that a faulty </a:t>
            </a:r>
            <a:r>
              <a:rPr lang="en-US" sz="1600" dirty="0" err="1" smtClean="0">
                <a:solidFill>
                  <a:srgbClr val="FFC000"/>
                </a:solidFill>
              </a:rPr>
              <a:t>pitot</a:t>
            </a:r>
            <a:r>
              <a:rPr lang="en-US" sz="1600" dirty="0" smtClean="0">
                <a:solidFill>
                  <a:srgbClr val="FFC000"/>
                </a:solidFill>
              </a:rPr>
              <a:t> tube, used for measuring airspeed, may have contributed to the crash.</a:t>
            </a:r>
          </a:p>
          <a:p>
            <a:r>
              <a:rPr lang="en-US" sz="1600" dirty="0" smtClean="0">
                <a:solidFill>
                  <a:srgbClr val="FFC000"/>
                </a:solidFill>
              </a:rPr>
              <a:t>Rescue workers collecting wreckage Tuesday from Lion Air Flight 610, which crashed into the sea northeast of Jakarta, Indonesia, on </a:t>
            </a:r>
            <a:r>
              <a:rPr lang="en-US" sz="1600" dirty="0" err="1" smtClean="0">
                <a:solidFill>
                  <a:srgbClr val="FFC000"/>
                </a:solidFill>
              </a:rPr>
              <a:t>Monday.CreditMast</a:t>
            </a:r>
            <a:r>
              <a:rPr lang="en-US" sz="1600" dirty="0" smtClean="0">
                <a:solidFill>
                  <a:srgbClr val="FFC000"/>
                </a:solidFill>
              </a:rPr>
              <a:t> </a:t>
            </a:r>
            <a:r>
              <a:rPr lang="en-US" sz="1600" dirty="0" err="1" smtClean="0">
                <a:solidFill>
                  <a:srgbClr val="FFC000"/>
                </a:solidFill>
              </a:rPr>
              <a:t>Irham</a:t>
            </a:r>
            <a:r>
              <a:rPr lang="en-US" sz="1600" dirty="0" smtClean="0">
                <a:solidFill>
                  <a:srgbClr val="FFC000"/>
                </a:solidFill>
              </a:rPr>
              <a:t>/EPA, via </a:t>
            </a:r>
            <a:r>
              <a:rPr lang="en-US" sz="1600" dirty="0" err="1" smtClean="0">
                <a:solidFill>
                  <a:srgbClr val="FFC000"/>
                </a:solidFill>
              </a:rPr>
              <a:t>Shutterstock</a:t>
            </a:r>
            <a:endParaRPr lang="en-US" sz="1600" dirty="0" smtClean="0">
              <a:solidFill>
                <a:srgbClr val="FFC000"/>
              </a:solidFill>
            </a:endParaRPr>
          </a:p>
          <a:p>
            <a:r>
              <a:rPr lang="en-US" sz="1600" dirty="0" smtClean="0">
                <a:solidFill>
                  <a:srgbClr val="FFC000"/>
                </a:solidFill>
              </a:rPr>
              <a:t>Image</a:t>
            </a:r>
          </a:p>
          <a:p>
            <a:r>
              <a:rPr lang="en-US" sz="1600" dirty="0" smtClean="0">
                <a:solidFill>
                  <a:srgbClr val="FFC000"/>
                </a:solidFill>
              </a:rPr>
              <a:t>Rescue workers collecting wreckage Tuesday from Lion Air Flight 610, which crashed into the sea northeast of Jakarta, Indonesia, on </a:t>
            </a:r>
            <a:r>
              <a:rPr lang="en-US" sz="1600" dirty="0" err="1" smtClean="0">
                <a:solidFill>
                  <a:srgbClr val="FFC000"/>
                </a:solidFill>
              </a:rPr>
              <a:t>Monday.CreditCreditMast</a:t>
            </a:r>
            <a:r>
              <a:rPr lang="en-US" sz="1600" dirty="0" smtClean="0">
                <a:solidFill>
                  <a:srgbClr val="FFC000"/>
                </a:solidFill>
              </a:rPr>
              <a:t> </a:t>
            </a:r>
            <a:r>
              <a:rPr lang="en-US" sz="1600" dirty="0" err="1" smtClean="0">
                <a:solidFill>
                  <a:srgbClr val="FFC000"/>
                </a:solidFill>
              </a:rPr>
              <a:t>Irham</a:t>
            </a:r>
            <a:r>
              <a:rPr lang="en-US" sz="1600" dirty="0" smtClean="0">
                <a:solidFill>
                  <a:srgbClr val="FFC000"/>
                </a:solidFill>
              </a:rPr>
              <a:t>/EPA, via </a:t>
            </a:r>
            <a:r>
              <a:rPr lang="en-US" sz="1600" dirty="0" err="1" smtClean="0">
                <a:solidFill>
                  <a:srgbClr val="FFC000"/>
                </a:solidFill>
              </a:rPr>
              <a:t>Shutterstock</a:t>
            </a:r>
            <a:endParaRPr lang="en-US" sz="1600" dirty="0" smtClean="0">
              <a:solidFill>
                <a:srgbClr val="FFC000"/>
              </a:solidFill>
            </a:endParaRPr>
          </a:p>
          <a:p>
            <a:r>
              <a:rPr lang="en-US" sz="1600" b="1" dirty="0" smtClean="0">
                <a:solidFill>
                  <a:srgbClr val="FFC000"/>
                </a:solidFill>
              </a:rPr>
              <a:t>By </a:t>
            </a:r>
            <a:r>
              <a:rPr lang="en-US" sz="1600" b="1" dirty="0" smtClean="0">
                <a:solidFill>
                  <a:srgbClr val="FFC000"/>
                </a:solidFill>
                <a:hlinkClick r:id="rId3"/>
              </a:rPr>
              <a:t>Russell Goldman</a:t>
            </a:r>
            <a:endParaRPr lang="en-US" sz="1600" b="1" dirty="0" smtClean="0">
              <a:solidFill>
                <a:srgbClr val="FFC000"/>
              </a:solidFill>
            </a:endParaRPr>
          </a:p>
          <a:p>
            <a:r>
              <a:rPr lang="en-US" sz="1600" dirty="0" smtClean="0">
                <a:solidFill>
                  <a:srgbClr val="FFC000"/>
                </a:solidFill>
              </a:rPr>
              <a:t>Oct. 30, 2018</a:t>
            </a:r>
          </a:p>
          <a:p>
            <a:r>
              <a:rPr lang="en-US" sz="1600" dirty="0" smtClean="0">
                <a:solidFill>
                  <a:srgbClr val="FFC000"/>
                </a:solidFill>
              </a:rPr>
              <a:t>Divers scoured the Java Sea on Tuesday looking for clues that could explain why a brand new airliner </a:t>
            </a:r>
            <a:r>
              <a:rPr lang="en-US" sz="1600" u="sng" dirty="0" smtClean="0">
                <a:solidFill>
                  <a:srgbClr val="FFC000"/>
                </a:solidFill>
                <a:hlinkClick r:id="rId4"/>
              </a:rPr>
              <a:t>fell out of the sky</a:t>
            </a:r>
            <a:r>
              <a:rPr lang="en-US" sz="1600" dirty="0" smtClean="0">
                <a:solidFill>
                  <a:srgbClr val="FFC000"/>
                </a:solidFill>
              </a:rPr>
              <a:t> just moments after takeoff, killing all 189 people on board.</a:t>
            </a:r>
          </a:p>
          <a:p>
            <a:r>
              <a:rPr lang="en-US" sz="1600" dirty="0" smtClean="0">
                <a:solidFill>
                  <a:srgbClr val="FFC000"/>
                </a:solidFill>
              </a:rPr>
              <a:t>Before Lion Air Flight 610 lost contact on Monday, the plane displayed erratic changes in its speed, altitude and direction, causing experts to speculate that a problem with the aircraft's instruments used to calculate airspeed and altitude may have contributed to the crash.</a:t>
            </a:r>
          </a:p>
          <a:p>
            <a:r>
              <a:rPr lang="en-US" sz="1600" dirty="0" smtClean="0">
                <a:solidFill>
                  <a:srgbClr val="FFC000"/>
                </a:solidFill>
              </a:rPr>
              <a:t>Those indicators, or </a:t>
            </a:r>
            <a:r>
              <a:rPr lang="en-US" sz="1600" dirty="0" err="1" smtClean="0">
                <a:solidFill>
                  <a:srgbClr val="FFC000"/>
                </a:solidFill>
              </a:rPr>
              <a:t>pitot</a:t>
            </a:r>
            <a:r>
              <a:rPr lang="en-US" sz="1600" dirty="0" smtClean="0">
                <a:solidFill>
                  <a:srgbClr val="FFC000"/>
                </a:solidFill>
              </a:rPr>
              <a:t> tubes, have been implicated in previous aviation disasters, but experts said that determining the cause of the crash would ultimately require the recovery of the plane’s flight data recorders, the so-called black boxes.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Application of the Bernoulli equation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Pitot tubes</a:t>
            </a:r>
          </a:p>
          <a:p>
            <a:pPr marL="971550" lvl="1" indent="-514350">
              <a:buFont typeface="+mj-lt"/>
              <a:buAutoNum type="alphaUcPeriod" startAt="2"/>
            </a:pPr>
            <a:r>
              <a:rPr lang="en-US" dirty="0">
                <a:solidFill>
                  <a:srgbClr val="00B050"/>
                </a:solidFill>
              </a:rPr>
              <a:t>Pitot static tube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This is used to </a:t>
            </a:r>
            <a:r>
              <a:rPr lang="en-US" dirty="0">
                <a:solidFill>
                  <a:srgbClr val="0070C0"/>
                </a:solidFill>
              </a:rPr>
              <a:t>measure</a:t>
            </a:r>
            <a:r>
              <a:rPr lang="en-US" dirty="0"/>
              <a:t> the </a:t>
            </a:r>
            <a:r>
              <a:rPr lang="en-US" dirty="0">
                <a:solidFill>
                  <a:srgbClr val="0070C0"/>
                </a:solidFill>
              </a:rPr>
              <a:t>difference</a:t>
            </a:r>
            <a:r>
              <a:rPr lang="en-US" dirty="0"/>
              <a:t> between total and static pressure with one probe.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Fig. B: pitot static tube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195736" y="3924300"/>
            <a:ext cx="3697605" cy="2003425"/>
            <a:chOff x="4419600" y="3886200"/>
            <a:chExt cx="3697605" cy="2003425"/>
          </a:xfrm>
        </p:grpSpPr>
        <p:grpSp>
          <p:nvGrpSpPr>
            <p:cNvPr id="7" name="Group 6"/>
            <p:cNvGrpSpPr/>
            <p:nvPr/>
          </p:nvGrpSpPr>
          <p:grpSpPr>
            <a:xfrm>
              <a:off x="4419600" y="3886200"/>
              <a:ext cx="3697605" cy="2003425"/>
              <a:chOff x="4419600" y="3886200"/>
              <a:chExt cx="3697605" cy="2003425"/>
            </a:xfrm>
          </p:grpSpPr>
          <p:pic>
            <p:nvPicPr>
              <p:cNvPr id="4" name="Picture 3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778">
                <a:off x="4419600" y="3886200"/>
                <a:ext cx="3697605" cy="2003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715000" y="4514850"/>
                <a:ext cx="38099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z</a:t>
                </a:r>
                <a:r>
                  <a:rPr lang="en-US" sz="1200" baseline="-25000" dirty="0"/>
                  <a:t>1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91400" y="4518799"/>
              <a:ext cx="38099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z</a:t>
              </a:r>
              <a:r>
                <a:rPr lang="en-US" sz="1200" baseline="-25000" dirty="0"/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01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990600"/>
                <a:ext cx="77724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F0"/>
                    </a:solidFill>
                  </a:rPr>
                  <a:t>Application of the Bernoulli equation</a:t>
                </a:r>
              </a:p>
              <a:p>
                <a:pPr marL="0" indent="0">
                  <a:buNone/>
                </a:pPr>
                <a:r>
                  <a:rPr lang="en-US" sz="2400" dirty="0"/>
                  <a:t>Applying Bernoulli equation between 1 and 2.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0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dirty="0">
                        <a:latin typeface="Cambria Math"/>
                      </a:rPr>
                      <m:t>=0. </m:t>
                    </m:r>
                  </m:oMath>
                </a14:m>
                <a:r>
                  <a:rPr lang="en-US" sz="2400" dirty="0"/>
                  <a:t>Point 1 is the co-called stagnation point, where the velocity is reduced to zero.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0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</a:rPr>
                      <m:t>V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0</m:t>
                    </m:r>
                    <m:r>
                      <a:rPr lang="en-US" sz="2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sz="2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200" i="1" dirty="0">
                  <a:latin typeface="Cambria Math"/>
                </a:endParaRPr>
              </a:p>
              <a:p>
                <a:endParaRPr lang="en-US" sz="22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sz="22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2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𝑉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𝑔</m:t>
                        </m:r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US" sz="2200" i="1" dirty="0">
                  <a:latin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90600"/>
                <a:ext cx="7772400" cy="5257800"/>
              </a:xfrm>
              <a:blipFill rotWithShape="0">
                <a:blip r:embed="rId3" cstate="print"/>
                <a:stretch>
                  <a:fillRect l="-1255" t="-928" r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778">
            <a:off x="4419600" y="3886200"/>
            <a:ext cx="369760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0" y="4514850"/>
            <a:ext cx="3809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z</a:t>
            </a:r>
            <a:r>
              <a:rPr lang="en-US" sz="12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1400" y="4518799"/>
            <a:ext cx="3809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z</a:t>
            </a:r>
            <a:r>
              <a:rPr lang="en-US" sz="12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4393405" y="3321843"/>
            <a:ext cx="314327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4679157" y="3393281"/>
            <a:ext cx="357190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786314" y="3929066"/>
            <a:ext cx="171451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000100" y="5214950"/>
          <a:ext cx="2266958" cy="539752"/>
        </p:xfrm>
        <a:graphic>
          <a:graphicData uri="http://schemas.openxmlformats.org/presentationml/2006/ole">
            <p:oleObj spid="_x0000_s70657" name="Equation" r:id="rId5" imgW="1066680" imgH="2538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15074" y="300037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h</a:t>
            </a:r>
            <a:r>
              <a:rPr lang="en-US" baseline="-25000" dirty="0" smtClean="0"/>
              <a:t>1</a:t>
            </a:r>
            <a:r>
              <a:rPr lang="en-US" dirty="0" smtClean="0"/>
              <a:t> = h</a:t>
            </a:r>
            <a:r>
              <a:rPr lang="en-US" baseline="-25000" dirty="0" smtClean="0"/>
              <a:t>2</a:t>
            </a:r>
            <a:r>
              <a:rPr lang="en-US" dirty="0" smtClean="0"/>
              <a:t> =0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28794" y="3714752"/>
            <a:ext cx="57150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6182" y="3643314"/>
            <a:ext cx="85725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7158" y="4143381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Static pressure head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14612" y="4214818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Total pressure head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1071538" y="4286256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2571736" y="4071942"/>
            <a:ext cx="78581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01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533400"/>
          </a:xfrm>
        </p:spPr>
        <p:txBody>
          <a:bodyPr/>
          <a:lstStyle/>
          <a:p>
            <a:r>
              <a:rPr lang="en-US" sz="2400" b="1" dirty="0">
                <a:solidFill>
                  <a:srgbClr val="00B0F0"/>
                </a:solidFill>
              </a:rPr>
              <a:t>Application of the Bernoulli equation</a:t>
            </a:r>
            <a:r>
              <a:rPr lang="en-US" b="1" dirty="0">
                <a:solidFill>
                  <a:srgbClr val="00B0F0"/>
                </a:solidFill>
              </a:rPr>
              <a:t/>
            </a:r>
            <a:br>
              <a:rPr lang="en-US" b="1" dirty="0">
                <a:solidFill>
                  <a:srgbClr val="00B0F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>
                <a:solidFill>
                  <a:srgbClr val="C00000"/>
                </a:solidFill>
              </a:rPr>
              <a:t>Flow through a sharp edged orifice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Font typeface="Wingdings" pitchFamily="2" charset="2"/>
              <a:buChar char="§"/>
            </a:pPr>
            <a:endParaRPr lang="en-US" dirty="0"/>
          </a:p>
          <a:p>
            <a:pPr marL="514350" indent="-514350">
              <a:buFont typeface="Wingdings" pitchFamily="2" charset="2"/>
              <a:buChar char="§"/>
            </a:pPr>
            <a:endParaRPr lang="en-US" dirty="0"/>
          </a:p>
          <a:p>
            <a:pPr marL="514350" indent="-514350">
              <a:buFont typeface="Wingdings" pitchFamily="2" charset="2"/>
              <a:buChar char="§"/>
            </a:pPr>
            <a:endParaRPr lang="en-US" sz="2400" dirty="0"/>
          </a:p>
          <a:p>
            <a:pPr marL="514350" indent="-514350">
              <a:buFont typeface="Wingdings" pitchFamily="2" charset="2"/>
              <a:buChar char="§"/>
            </a:pPr>
            <a:endParaRPr lang="en-US" sz="2400" dirty="0"/>
          </a:p>
          <a:p>
            <a:pPr marL="514350" indent="-514350">
              <a:buFont typeface="Wingdings" pitchFamily="2" charset="2"/>
              <a:buChar char="§"/>
            </a:pPr>
            <a:r>
              <a:rPr lang="en-US" sz="2400" dirty="0"/>
              <a:t>At section c-c the contraction of the jet is maximal. This section is called the vena </a:t>
            </a:r>
            <a:r>
              <a:rPr lang="en-US" sz="2400" dirty="0" err="1"/>
              <a:t>contracta</a:t>
            </a:r>
            <a:r>
              <a:rPr lang="en-US" sz="2400" dirty="0"/>
              <a:t> and at this point the flow is uniform (streamlines are straight and parallel) &amp; therefore the pressure is also uniform i.e., the pressure at the vena </a:t>
            </a:r>
            <a:r>
              <a:rPr lang="en-US" sz="2400" dirty="0" err="1"/>
              <a:t>contracta</a:t>
            </a:r>
            <a:r>
              <a:rPr lang="en-US" sz="2400" dirty="0"/>
              <a:t> equals that of the atmospheric pressure.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000372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 Flow through a sharp-edged orifice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142984"/>
            <a:ext cx="2928958" cy="241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16" y="2214554"/>
            <a:ext cx="24130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</a:t>
            </a:r>
            <a:endParaRPr lang="en-US" sz="1000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23173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B0F0"/>
                </a:solidFill>
              </a:rPr>
              <a:t>Application of the Bernoulli equation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tank is large compared to the orifice and point 1 sufficiently far from the orifice. 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may be assumed negligible compared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/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𝑔𝑧</m:t>
                        </m:r>
                      </m:e>
                    </m:rad>
                  </m:oMath>
                </a14:m>
                <a:endParaRPr lang="en-US" i="1" dirty="0"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804" r="-1176" b="-1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371600"/>
            <a:ext cx="210693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05600" y="2099389"/>
            <a:ext cx="24130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z</a:t>
            </a:r>
            <a:endParaRPr lang="en-US" sz="1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6934438" y="2350238"/>
            <a:ext cx="25385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h</a:t>
            </a:r>
            <a:r>
              <a:rPr lang="en-US" sz="6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181" y="2077037"/>
            <a:ext cx="241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</a:t>
            </a:r>
            <a:endParaRPr lang="en-US" sz="1000" baseline="-25000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-35751" y="4036223"/>
            <a:ext cx="242889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107257" y="3893347"/>
            <a:ext cx="228601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5400000" flipH="1" flipV="1">
            <a:off x="2464579" y="2107397"/>
            <a:ext cx="142876" cy="15001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995363" y="6072188"/>
          <a:ext cx="1620837" cy="611187"/>
        </p:xfrm>
        <a:graphic>
          <a:graphicData uri="http://schemas.openxmlformats.org/presentationml/2006/ole">
            <p:oleObj spid="_x0000_s68610" name="Equation" r:id="rId5" imgW="672840" imgH="2538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72166" y="5857892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As water level reduces in a tank due to being drawn, one notices that the velocity of water reduces 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000364" y="6211669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By measuring z, one can compute the velocity of flow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4577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B0F0"/>
                </a:solidFill>
              </a:rPr>
              <a:t>Application of the Bernoulli equation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>
                <a:solidFill>
                  <a:srgbClr val="C00000"/>
                </a:solidFill>
              </a:rPr>
              <a:t>Flow through a sharp crested notch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724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 Flow through a sharp-edged orifice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971800"/>
            <a:ext cx="4619625" cy="140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553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B0F0"/>
                </a:solidFill>
              </a:rPr>
              <a:t>Application of the Bernoulli equation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52600"/>
                <a:ext cx="7772400" cy="4343400"/>
              </a:xfrm>
            </p:spPr>
            <p:txBody>
              <a:bodyPr/>
              <a:lstStyle/>
              <a:p>
                <a:r>
                  <a:rPr lang="en-US" sz="2800" dirty="0"/>
                  <a:t>Assumptions (see lecture handbook)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sz="28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sz="28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is negligible compared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800" dirty="0"/>
                  <a:t>= 0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/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52600"/>
                <a:ext cx="7772400" cy="4343400"/>
              </a:xfrm>
              <a:blipFill rotWithShape="1">
                <a:blip r:embed="rId2" cstate="print"/>
                <a:stretch>
                  <a:fillRect l="-1412" t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33800"/>
            <a:ext cx="3267710" cy="151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562600"/>
            <a:ext cx="197993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35932" y="4228064"/>
            <a:ext cx="3047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h</a:t>
            </a:r>
            <a:r>
              <a:rPr lang="en-US" sz="10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1400" y="4104953"/>
            <a:ext cx="3047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h</a:t>
            </a:r>
            <a:r>
              <a:rPr lang="en-US" sz="1000" baseline="-25000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4089564"/>
            <a:ext cx="3047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z</a:t>
            </a:r>
            <a:endParaRPr lang="en-US" sz="12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663055" y="6047899"/>
            <a:ext cx="3047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h</a:t>
            </a:r>
            <a:r>
              <a:rPr lang="en-US" sz="1000" baseline="-25000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72461" y="6017121"/>
            <a:ext cx="228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z</a:t>
            </a:r>
            <a:endParaRPr lang="en-US" sz="1200" baseline="-250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214554"/>
            <a:ext cx="3024218" cy="103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628" y="4857760"/>
            <a:ext cx="357190" cy="46166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2462" y="3429000"/>
            <a:ext cx="357190" cy="46166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5179223" y="4321975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7358082" y="3786190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6396335"/>
            <a:ext cx="5643570" cy="46166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Note: points 1 &amp; 2 are along a streamline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5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14400"/>
            <a:ext cx="3962400" cy="168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B0F0"/>
                </a:solidFill>
              </a:rPr>
              <a:t>Application of the Bernoulli equation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52600"/>
                <a:ext cx="7772400" cy="4343400"/>
              </a:xfrm>
            </p:spPr>
            <p:txBody>
              <a:bodyPr/>
              <a:lstStyle/>
              <a:p>
                <a:r>
                  <a:rPr lang="en-US" sz="2800" dirty="0">
                    <a:latin typeface="Cambria Math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/>
                        <a:ea typeface="Cambria Math"/>
                      </a:rPr>
                      <m:t>η</m:t>
                    </m:r>
                  </m:oMath>
                </a14:m>
                <a:r>
                  <a:rPr lang="en-US" sz="2800" dirty="0">
                    <a:latin typeface="Cambria Math"/>
                  </a:rPr>
                  <a:t> replaces  (z-h</a:t>
                </a:r>
                <a:r>
                  <a:rPr lang="en-US" sz="2800" baseline="-25000" dirty="0">
                    <a:latin typeface="Cambria Math"/>
                  </a:rPr>
                  <a:t>2</a:t>
                </a:r>
                <a:r>
                  <a:rPr lang="en-US" sz="2800" dirty="0">
                    <a:latin typeface="Cambria Math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</m:rad>
                  </m:oMath>
                </a14:m>
                <a:endParaRPr lang="en-US" sz="2800" dirty="0"/>
              </a:p>
              <a:p>
                <a:r>
                  <a:rPr lang="en-US" sz="2800" dirty="0"/>
                  <a:t>If b is the width of the crest to the normal flow, the ideal discharge is given as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𝑄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nary>
                      <m:nary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𝑌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e>
                    </m:nary>
                    <m:r>
                      <a:rPr lang="en-US" sz="2800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𝑌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e>
                        </m:rad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𝑑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e>
                    </m:rad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2800" dirty="0"/>
              </a:p>
              <a:p>
                <a:r>
                  <a:rPr lang="en-US" sz="2800" dirty="0"/>
                  <a:t>Experiments have shown that the magnitude of the exponent is nearly correct but that a discharge coefficient Cd must be applied to accurately predict the real flow shown in Fig (b)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52600"/>
                <a:ext cx="7772400" cy="4343400"/>
              </a:xfrm>
              <a:blipFill rotWithShape="1">
                <a:blip r:embed="rId3" cstate="print"/>
                <a:stretch>
                  <a:fillRect l="-1569" t="-1404" r="-2196" b="-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14348" y="4572008"/>
            <a:ext cx="7643866" cy="1571636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214422"/>
            <a:ext cx="1214445" cy="25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0800000">
            <a:off x="2143108" y="1428736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83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B0F0"/>
                </a:solidFill>
              </a:rPr>
              <a:t>Application of the Bernoulli equation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85800" y="1752600"/>
            <a:ext cx="7772400" cy="4343400"/>
          </a:xfrm>
          <a:blipFill rotWithShape="1">
            <a:blip r:embed="rId2" cstate="print"/>
            <a:stretch>
              <a:fillRect l="-1412" r="-2196"/>
            </a:stretch>
          </a:blip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495800"/>
            <a:ext cx="3657600" cy="158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57950" y="4572008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 Contracted rectangular and V-notch weirs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1600200" y="5029199"/>
                <a:ext cx="1447800" cy="62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For rectangular weir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=0.61+0.08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𝑌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029199"/>
                <a:ext cx="1447800" cy="62273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422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6229350"/>
            <a:ext cx="2809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785786" y="1857364"/>
            <a:ext cx="4071966" cy="71438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01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85800" y="8382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533400" y="685800"/>
            <a:ext cx="8153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u="sng" dirty="0" err="1">
                <a:latin typeface="+mn-lt"/>
              </a:rPr>
              <a:t>Pathlines</a:t>
            </a:r>
            <a:r>
              <a:rPr lang="en-US" sz="3600" b="1" u="sng" dirty="0">
                <a:latin typeface="+mn-lt"/>
              </a:rPr>
              <a:t>, </a:t>
            </a:r>
            <a:r>
              <a:rPr lang="en-US" sz="3600" b="1" u="sng" dirty="0" err="1">
                <a:latin typeface="+mn-lt"/>
              </a:rPr>
              <a:t>streaklines</a:t>
            </a:r>
            <a:r>
              <a:rPr lang="en-US" sz="3600" b="1" u="sng" dirty="0">
                <a:latin typeface="+mn-lt"/>
              </a:rPr>
              <a:t> and streamlines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642910" y="1785926"/>
            <a:ext cx="804389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dirty="0"/>
              <a:t>Three different </a:t>
            </a:r>
            <a:r>
              <a:rPr lang="en-US" altLang="en-US" sz="3600" dirty="0" smtClean="0"/>
              <a:t>lines help </a:t>
            </a:r>
            <a:r>
              <a:rPr lang="en-US" altLang="en-US" sz="3600" dirty="0"/>
              <a:t>us in describing a flow </a:t>
            </a:r>
            <a:r>
              <a:rPr lang="en-US" altLang="en-US" sz="3600" dirty="0" smtClean="0"/>
              <a:t>field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3600" dirty="0" err="1" smtClean="0"/>
              <a:t>Pathlines</a:t>
            </a:r>
            <a:endParaRPr lang="en-US" altLang="en-US" sz="36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3600" dirty="0" err="1" smtClean="0"/>
              <a:t>Streaklines</a:t>
            </a:r>
            <a:endParaRPr lang="en-US" altLang="en-US" sz="36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3600" dirty="0" smtClean="0"/>
              <a:t>Streamlines</a:t>
            </a:r>
            <a:endParaRPr lang="en-US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845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Example 1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686800" cy="630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8072494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Example 2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85800" y="8382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533400" y="685800"/>
            <a:ext cx="815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u="sng" dirty="0" err="1">
                <a:latin typeface="+mn-lt"/>
              </a:rPr>
              <a:t>Pathlines</a:t>
            </a:r>
            <a:r>
              <a:rPr lang="en-US" sz="3200" b="1" u="sng" dirty="0">
                <a:latin typeface="+mn-lt"/>
              </a:rPr>
              <a:t>, </a:t>
            </a:r>
            <a:r>
              <a:rPr lang="en-US" sz="3200" b="1" u="sng" dirty="0" err="1">
                <a:latin typeface="+mn-lt"/>
              </a:rPr>
              <a:t>streaklines</a:t>
            </a:r>
            <a:r>
              <a:rPr lang="en-US" sz="3200" b="1" u="sng" dirty="0">
                <a:latin typeface="+mn-lt"/>
              </a:rPr>
              <a:t> and streamlines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00034" y="1428736"/>
          <a:ext cx="8501122" cy="4958508"/>
        </p:xfrm>
        <a:graphic>
          <a:graphicData uri="http://schemas.openxmlformats.org/drawingml/2006/table">
            <a:tbl>
              <a:tblPr/>
              <a:tblGrid>
                <a:gridCol w="642942"/>
                <a:gridCol w="5000660"/>
                <a:gridCol w="2857520"/>
              </a:tblGrid>
              <a:tr h="128588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Streamlines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3" marR="9293" marT="9293" marB="929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line that is everywhere 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tangent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to the instantaneous local 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velocity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vector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3" marR="9293" marT="9293" marB="9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293" marR="9293" marT="9293" marB="9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13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Streaklines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3" marR="9293" marT="9293" marB="929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Particles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are continuously introduced at a certain point, the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streakline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shows the line formed due to the release of these particles from the 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specific point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It is the 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locus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of particles that have passed sequentially through a prescribed path in the flow. 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3" marR="9293" marT="9293" marB="9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293" marR="9293" marT="9293" marB="9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49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Pathlines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3" marR="9293" marT="9293" marB="929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Represents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path that is followed by one particle released into the 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fluid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the actual path traversed by a given fluid particle. 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3" marR="9293" marT="9293" marB="9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293" marR="9293" marT="9293" marB="9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0595" name="Picture 1" descr="http://www.engineeringarchives.com/img/les_fm_flowpatternsstreamstreakpathtimelines_streaml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500174"/>
            <a:ext cx="2571750" cy="1162050"/>
          </a:xfrm>
          <a:prstGeom prst="rect">
            <a:avLst/>
          </a:prstGeom>
          <a:noFill/>
        </p:spPr>
      </p:pic>
      <p:pic>
        <p:nvPicPr>
          <p:cNvPr id="110594" name="Picture 2" descr="http://www.engineeringarchives.com/img/les_fm_flowpatternsstreamstreakpathtimelines_streakl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071810"/>
            <a:ext cx="2695575" cy="1171575"/>
          </a:xfrm>
          <a:prstGeom prst="rect">
            <a:avLst/>
          </a:prstGeom>
          <a:noFill/>
        </p:spPr>
      </p:pic>
      <p:pic>
        <p:nvPicPr>
          <p:cNvPr id="110593" name="Picture 5" descr="http://www.engineeringarchives.com/img/les_fm_flowpatternsstreamstreakpathtimelines_path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5072074"/>
            <a:ext cx="268605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85800" y="8382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533400" y="685800"/>
            <a:ext cx="815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u="sng" dirty="0" err="1">
                <a:latin typeface="+mn-lt"/>
              </a:rPr>
              <a:t>Pathlines</a:t>
            </a:r>
            <a:r>
              <a:rPr lang="en-US" sz="3200" b="1" u="sng" dirty="0">
                <a:latin typeface="+mn-lt"/>
              </a:rPr>
              <a:t>, </a:t>
            </a:r>
            <a:r>
              <a:rPr lang="en-US" sz="3200" b="1" u="sng" dirty="0" err="1">
                <a:latin typeface="+mn-lt"/>
              </a:rPr>
              <a:t>streaklines</a:t>
            </a:r>
            <a:r>
              <a:rPr lang="en-US" sz="3200" b="1" u="sng" dirty="0">
                <a:latin typeface="+mn-lt"/>
              </a:rPr>
              <a:t> and streamlines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28596" y="2571744"/>
          <a:ext cx="8286808" cy="4122779"/>
        </p:xfrm>
        <a:graphic>
          <a:graphicData uri="http://schemas.openxmlformats.org/drawingml/2006/table">
            <a:tbl>
              <a:tblPr/>
              <a:tblGrid>
                <a:gridCol w="4143404"/>
                <a:gridCol w="4143404"/>
              </a:tblGrid>
              <a:tr h="2143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639">
                <a:tc>
                  <a:txBody>
                    <a:bodyPr/>
                    <a:lstStyle/>
                    <a:p>
                      <a:r>
                        <a:rPr lang="en-US" sz="2000" dirty="0" err="1"/>
                        <a:t>Pathline</a:t>
                      </a:r>
                      <a:r>
                        <a:rPr lang="en-US" sz="2000" dirty="0"/>
                        <a:t> for a particle released at an initial point in time.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Pathline</a:t>
                      </a:r>
                      <a:r>
                        <a:rPr lang="en-US" sz="2000" dirty="0"/>
                        <a:t> shows path for the second particle, released from the same point but at a later time, the </a:t>
                      </a:r>
                      <a:r>
                        <a:rPr lang="en-US" sz="2000" dirty="0" err="1"/>
                        <a:t>pathline</a:t>
                      </a:r>
                      <a:r>
                        <a:rPr lang="en-US" sz="2000" dirty="0"/>
                        <a:t> is different because the flow has changed.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0" y="0"/>
            <a:ext cx="3780202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8786" name="Picture 2" descr="http://www.engineeringarchives.com/img/les_fm_flowpatternsstreamstreakpathtimelines_pathlin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14620"/>
            <a:ext cx="2657475" cy="1971675"/>
          </a:xfrm>
          <a:prstGeom prst="rect">
            <a:avLst/>
          </a:prstGeom>
          <a:noFill/>
        </p:spPr>
      </p:pic>
      <p:pic>
        <p:nvPicPr>
          <p:cNvPr id="118787" name="Picture 3" descr="http://www.engineeringarchives.com/img/les_fm_flowpatternsstreamstreakpathtimelines_pathlin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3182"/>
            <a:ext cx="2686050" cy="204787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28596" y="1285860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images above look identical for </a:t>
            </a:r>
            <a:r>
              <a:rPr lang="en-US" sz="2000" dirty="0" err="1" smtClean="0"/>
              <a:t>streaklines</a:t>
            </a:r>
            <a:r>
              <a:rPr lang="en-US" sz="2000" dirty="0" smtClean="0"/>
              <a:t> and </a:t>
            </a:r>
            <a:r>
              <a:rPr lang="en-US" sz="2000" dirty="0" err="1" smtClean="0"/>
              <a:t>pathlines</a:t>
            </a:r>
            <a:r>
              <a:rPr lang="en-US" sz="2000" dirty="0" smtClean="0"/>
              <a:t>, but for </a:t>
            </a:r>
            <a:r>
              <a:rPr lang="en-US" sz="2000" dirty="0" smtClean="0">
                <a:solidFill>
                  <a:srgbClr val="0070C0"/>
                </a:solidFill>
              </a:rPr>
              <a:t>turbulent and transitional flow</a:t>
            </a:r>
            <a:r>
              <a:rPr lang="en-US" sz="2000" dirty="0" smtClean="0"/>
              <a:t>, they may differ. The path one particle travels may be a different path for another particle that is released at the same point, but at a later time. See the following: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85800" y="8382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533400" y="685800"/>
            <a:ext cx="815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u="sng" dirty="0" err="1">
                <a:latin typeface="+mn-lt"/>
              </a:rPr>
              <a:t>Pathlines</a:t>
            </a:r>
            <a:r>
              <a:rPr lang="en-US" sz="3200" b="1" u="sng" dirty="0">
                <a:latin typeface="+mn-lt"/>
              </a:rPr>
              <a:t>, </a:t>
            </a:r>
            <a:r>
              <a:rPr lang="en-US" sz="3200" b="1" u="sng" dirty="0" err="1">
                <a:latin typeface="+mn-lt"/>
              </a:rPr>
              <a:t>streaklines</a:t>
            </a:r>
            <a:r>
              <a:rPr lang="en-US" sz="3200" b="1" u="sng" dirty="0">
                <a:latin typeface="+mn-lt"/>
              </a:rPr>
              <a:t> and streamlines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642910" y="1500175"/>
            <a:ext cx="8001000" cy="509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 dirty="0" smtClean="0">
                <a:latin typeface="+mn-lt"/>
              </a:rPr>
              <a:t>In a </a:t>
            </a:r>
            <a:r>
              <a:rPr lang="en-US" altLang="en-US" sz="2800" dirty="0" smtClean="0">
                <a:solidFill>
                  <a:srgbClr val="0070C0"/>
                </a:solidFill>
                <a:latin typeface="+mn-lt"/>
              </a:rPr>
              <a:t>steady</a:t>
            </a:r>
            <a:r>
              <a:rPr lang="en-US" altLang="en-US" sz="2800" dirty="0" smtClean="0">
                <a:latin typeface="+mn-lt"/>
              </a:rPr>
              <a:t> flow the streamline, </a:t>
            </a:r>
            <a:r>
              <a:rPr lang="en-US" altLang="en-US" sz="2800" dirty="0" err="1" smtClean="0">
                <a:latin typeface="+mn-lt"/>
              </a:rPr>
              <a:t>pathline</a:t>
            </a:r>
            <a:r>
              <a:rPr lang="en-US" altLang="en-US" sz="2800" dirty="0" smtClean="0">
                <a:latin typeface="+mn-lt"/>
              </a:rPr>
              <a:t> and </a:t>
            </a:r>
            <a:r>
              <a:rPr lang="en-US" altLang="en-US" sz="2800" dirty="0" err="1" smtClean="0">
                <a:latin typeface="+mn-lt"/>
              </a:rPr>
              <a:t>streakline</a:t>
            </a:r>
            <a:r>
              <a:rPr lang="en-US" altLang="en-US" sz="2800" dirty="0" smtClean="0">
                <a:latin typeface="+mn-lt"/>
              </a:rPr>
              <a:t> all </a:t>
            </a:r>
            <a:r>
              <a:rPr lang="en-US" altLang="en-US" sz="2800" dirty="0" smtClean="0">
                <a:solidFill>
                  <a:srgbClr val="0070C0"/>
                </a:solidFill>
                <a:latin typeface="+mn-lt"/>
              </a:rPr>
              <a:t>coincide</a:t>
            </a:r>
            <a:r>
              <a:rPr lang="en-US" altLang="en-US" sz="2800" dirty="0" smtClean="0">
                <a:latin typeface="+mn-lt"/>
              </a:rPr>
              <a:t>. 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 dirty="0" smtClean="0">
                <a:latin typeface="+mn-lt"/>
              </a:rPr>
              <a:t>In an unsteady flow they can be different. 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 dirty="0" smtClean="0">
                <a:latin typeface="+mn-lt"/>
              </a:rPr>
              <a:t>Streamlines are easily generated mathematically while </a:t>
            </a:r>
            <a:r>
              <a:rPr lang="en-US" altLang="en-US" sz="2800" dirty="0" err="1" smtClean="0">
                <a:latin typeface="+mn-lt"/>
              </a:rPr>
              <a:t>pathline</a:t>
            </a:r>
            <a:r>
              <a:rPr lang="en-US" altLang="en-US" sz="2800" dirty="0" smtClean="0">
                <a:latin typeface="+mn-lt"/>
              </a:rPr>
              <a:t> and </a:t>
            </a:r>
            <a:r>
              <a:rPr lang="en-US" altLang="en-US" sz="2800" dirty="0" err="1" smtClean="0">
                <a:latin typeface="+mn-lt"/>
              </a:rPr>
              <a:t>streaklines</a:t>
            </a:r>
            <a:r>
              <a:rPr lang="en-US" altLang="en-US" sz="2800" dirty="0" smtClean="0">
                <a:latin typeface="+mn-lt"/>
              </a:rPr>
              <a:t> are obtained through experiments.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 dirty="0" smtClean="0">
                <a:latin typeface="+mn-lt"/>
              </a:rPr>
              <a:t>Streamlines are useful as </a:t>
            </a:r>
            <a:r>
              <a:rPr lang="en-US" altLang="en-US" sz="2800" dirty="0" smtClean="0">
                <a:solidFill>
                  <a:srgbClr val="0070C0"/>
                </a:solidFill>
                <a:latin typeface="+mn-lt"/>
              </a:rPr>
              <a:t>indicators of the instantaneous</a:t>
            </a:r>
            <a:r>
              <a:rPr lang="en-US" altLang="en-US" sz="2800" dirty="0" smtClean="0">
                <a:latin typeface="+mn-lt"/>
              </a:rPr>
              <a:t> direction of fluid motion throughout a flow field. Regions of </a:t>
            </a:r>
            <a:r>
              <a:rPr lang="en-US" altLang="en-US" sz="2800" dirty="0" err="1" smtClean="0">
                <a:latin typeface="+mn-lt"/>
              </a:rPr>
              <a:t>recirculating</a:t>
            </a:r>
            <a:r>
              <a:rPr lang="en-US" altLang="en-US" sz="2800" dirty="0" smtClean="0">
                <a:latin typeface="+mn-lt"/>
              </a:rPr>
              <a:t> flow and separation of a fluid off of a solid wall are </a:t>
            </a:r>
            <a:r>
              <a:rPr lang="en-US" altLang="en-US" sz="2800" dirty="0" smtClean="0">
                <a:solidFill>
                  <a:srgbClr val="0070C0"/>
                </a:solidFill>
                <a:latin typeface="+mn-lt"/>
              </a:rPr>
              <a:t>easily identified with streamlines.</a:t>
            </a:r>
            <a:endParaRPr lang="en-US" altLang="en-US" sz="28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35617</TotalTime>
  <Words>1962</Words>
  <Application>Microsoft Office PowerPoint</Application>
  <PresentationFormat>On-screen Show (4:3)</PresentationFormat>
  <Paragraphs>306</Paragraphs>
  <Slides>62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Default Design</vt:lpstr>
      <vt:lpstr>Equation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Discharge </vt:lpstr>
      <vt:lpstr>Discharge </vt:lpstr>
      <vt:lpstr>Discharge </vt:lpstr>
      <vt:lpstr>Slide 16</vt:lpstr>
      <vt:lpstr>Slide 17</vt:lpstr>
      <vt:lpstr>C. Laminar and turbulent flows Laminar  the fluid flows with no significant mixing of neighbouring fluid particles. Laminar is derived from laminate; the fluid appears to move by the sliding of laminations of infinitesimal thickness over adjacent layers, with relative motion of fluid particles occurring at a molecular scale. Viscous shear stresses always influence a laminar flow.  Turbulent flow  fluid motion varies irregularly so that quantities such as velocity and pressure show a random variation with time and space coordinates. </vt:lpstr>
      <vt:lpstr>Slide 19</vt:lpstr>
      <vt:lpstr>Slide 20</vt:lpstr>
      <vt:lpstr>Classification of fluid motion </vt:lpstr>
      <vt:lpstr>Classification of fluid motion 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Bernoulli equation</vt:lpstr>
      <vt:lpstr>Bernoulli equation</vt:lpstr>
      <vt:lpstr>Bernoulli equation</vt:lpstr>
      <vt:lpstr>Slide 41</vt:lpstr>
      <vt:lpstr>Bernoulli equation</vt:lpstr>
      <vt:lpstr>Bernoulli equation</vt:lpstr>
      <vt:lpstr>Bernoulli equation</vt:lpstr>
      <vt:lpstr>Bernoulli equation</vt:lpstr>
      <vt:lpstr>Bernoulli equation</vt:lpstr>
      <vt:lpstr>Bernoulli equation</vt:lpstr>
      <vt:lpstr>Slide 48</vt:lpstr>
      <vt:lpstr>Slide 49</vt:lpstr>
      <vt:lpstr>Slide 50</vt:lpstr>
      <vt:lpstr>Did a Small Metal Tube Bring Down an Indonesian Airliner? </vt:lpstr>
      <vt:lpstr>Bernoulli equation</vt:lpstr>
      <vt:lpstr>Bernoulli equation</vt:lpstr>
      <vt:lpstr>Application of the Bernoulli equation </vt:lpstr>
      <vt:lpstr>Application of the Bernoulli equation</vt:lpstr>
      <vt:lpstr>Application of the Bernoulli equation</vt:lpstr>
      <vt:lpstr>Application of the Bernoulli equation</vt:lpstr>
      <vt:lpstr>Application of the Bernoulli equation</vt:lpstr>
      <vt:lpstr>Application of the Bernoulli equation</vt:lpstr>
      <vt:lpstr>Slide 60</vt:lpstr>
      <vt:lpstr>Slide 61</vt:lpstr>
      <vt:lpstr>Slide 62</vt:lpstr>
    </vt:vector>
  </TitlesOfParts>
  <Company>UNZA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SOE</dc:creator>
  <cp:lastModifiedBy>lubinga handia</cp:lastModifiedBy>
  <cp:revision>261</cp:revision>
  <dcterms:created xsi:type="dcterms:W3CDTF">2005-09-01T13:03:02Z</dcterms:created>
  <dcterms:modified xsi:type="dcterms:W3CDTF">2020-07-22T11:07:53Z</dcterms:modified>
</cp:coreProperties>
</file>