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Z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59489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577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11968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394692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08895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60156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277716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29352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399699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317411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M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16758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D95D4-07AF-48CF-8965-77234AE57DB8}" type="datetimeFigureOut">
              <a:rPr lang="en-ZM" smtClean="0"/>
              <a:pPr/>
              <a:t>04/03/2020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E30C-AB13-4E52-97DE-78B5A9DC209A}" type="slidenum">
              <a:rPr lang="en-ZM" smtClean="0"/>
              <a:pPr/>
              <a:t>‹#›</a:t>
            </a:fld>
            <a:endParaRPr lang="en-ZM"/>
          </a:p>
        </p:txBody>
      </p:sp>
    </p:spTree>
    <p:extLst>
      <p:ext uri="{BB962C8B-B14F-4D97-AF65-F5344CB8AC3E}">
        <p14:creationId xmlns="" xmlns:p14="http://schemas.microsoft.com/office/powerpoint/2010/main" val="1997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Z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Fluid Mechanics</a:t>
            </a:r>
            <a:endParaRPr lang="en-ZM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 </a:t>
            </a:r>
            <a:r>
              <a:rPr lang="en-US" dirty="0" err="1" smtClean="0"/>
              <a:t>Handia</a:t>
            </a:r>
            <a:endParaRPr lang="en-US" dirty="0" smtClean="0"/>
          </a:p>
          <a:p>
            <a:r>
              <a:rPr lang="en-US" dirty="0" smtClean="0"/>
              <a:t>Office 217</a:t>
            </a:r>
            <a:endParaRPr lang="en-ZM" dirty="0"/>
          </a:p>
        </p:txBody>
      </p:sp>
    </p:spTree>
    <p:extLst>
      <p:ext uri="{BB962C8B-B14F-4D97-AF65-F5344CB8AC3E}">
        <p14:creationId xmlns="" xmlns:p14="http://schemas.microsoft.com/office/powerpoint/2010/main" val="94616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2006" y="666758"/>
            <a:ext cx="2971800" cy="2362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1305" y="461377"/>
            <a:ext cx="115297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CODE: CEE 3311 </a:t>
            </a:r>
            <a:endParaRPr lang="en-US" sz="3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x-none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TITLE: FLUID MECHANICS </a:t>
            </a:r>
            <a:r>
              <a:rPr 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</a:p>
          <a:p>
            <a:pPr>
              <a:spcAft>
                <a:spcPts val="0"/>
              </a:spcAft>
            </a:pPr>
            <a:r>
              <a:rPr lang="en-US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x-none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Rationale </a:t>
            </a:r>
            <a:endParaRPr lang="x-none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Fluid Mechanics is a prerequisite to most courses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later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 the different engineering disciplines. Understanding the fundamental laws relating to the static and dynamic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behaviour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of fluids is therefore important in applying fluid mechanics to solve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various engineering problems. </a:t>
            </a:r>
            <a:endParaRPr lang="x-none" sz="3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1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200" y="-38636"/>
            <a:ext cx="2971800" cy="2362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1305" y="461377"/>
            <a:ext cx="11529769" cy="5657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CODE: CEE 3311 </a:t>
            </a:r>
            <a:endParaRPr 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TITLE: FLUID MECHANICS 1 </a:t>
            </a:r>
            <a:endParaRPr lang="en-US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Aim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 equip students with knowledge on key concepts and fundamental principles of fluid mechanics. </a:t>
            </a:r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Objectives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At the end of the course students should be able to: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Identify &amp; use key concepts and fundamental principles, together with the assumptions made in their development pertaining to fluid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behaviour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both in static and flowing conditions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Deal effectively with practical engineering situations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possible applications and links to other disciplines.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1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018" y="0"/>
            <a:ext cx="1179443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Content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400" b="1" i="1" dirty="0" smtClean="0"/>
          </a:p>
          <a:p>
            <a:r>
              <a:rPr lang="en-US" sz="2400" b="1" i="1" dirty="0" smtClean="0"/>
              <a:t>Properties </a:t>
            </a:r>
            <a:r>
              <a:rPr lang="en-US" sz="2400" b="1" i="1" dirty="0"/>
              <a:t>of fluids</a:t>
            </a:r>
            <a:endParaRPr lang="x-none" sz="2400" dirty="0"/>
          </a:p>
          <a:p>
            <a:r>
              <a:rPr lang="en-GB" sz="2400" dirty="0"/>
              <a:t>Principles of FM, Fluid as a continuum, Density, Specific volume, Specific weight, Specific gravity, Viscosity, Perfect gas, Compressibility, Surface tension, Vapour pressure</a:t>
            </a:r>
            <a:endParaRPr lang="x-none" sz="2400" dirty="0"/>
          </a:p>
          <a:p>
            <a:r>
              <a:rPr lang="en-US" sz="2400" b="1" i="1" dirty="0"/>
              <a:t>Fluid Statics</a:t>
            </a:r>
            <a:endParaRPr lang="x-none" sz="2400" dirty="0"/>
          </a:p>
          <a:p>
            <a:r>
              <a:rPr lang="en-US" sz="2400" dirty="0"/>
              <a:t>Normal forces, Pressure at a point, Variation of pressure in the static fluid, Pressure expressed in height of fluid, Absolute and gage pressures, Measurement of absolute pressure, Pressure measurement in a fluid, Forces on submerged surfaces, Buoyancy and floatation</a:t>
            </a:r>
            <a:endParaRPr lang="x-none" sz="2400" dirty="0"/>
          </a:p>
          <a:p>
            <a:r>
              <a:rPr lang="en-US" sz="2400" b="1" dirty="0"/>
              <a:t>Fluids in motion</a:t>
            </a:r>
            <a:endParaRPr lang="x-none" sz="2400" dirty="0"/>
          </a:p>
          <a:p>
            <a:r>
              <a:rPr lang="en-US" sz="2400" dirty="0"/>
              <a:t>Description of fluid motion, Classification of fluid motion, Bernoulli Equation </a:t>
            </a:r>
            <a:endParaRPr lang="x-none" sz="2400" dirty="0"/>
          </a:p>
          <a:p>
            <a:r>
              <a:rPr lang="en-US" sz="2400" b="1" dirty="0"/>
              <a:t>Control volume</a:t>
            </a:r>
            <a:endParaRPr lang="x-none" sz="2400" dirty="0"/>
          </a:p>
          <a:p>
            <a:r>
              <a:rPr lang="en-US" sz="2400" dirty="0"/>
              <a:t>System and control volume, Derivation of the control volume equation</a:t>
            </a:r>
            <a:r>
              <a:rPr lang="en-US" sz="2400" b="1" dirty="0"/>
              <a:t>, </a:t>
            </a:r>
            <a:r>
              <a:rPr lang="en-US" sz="2400" dirty="0"/>
              <a:t>Derivation and application of the continuity equation and differential equation of continuity, Derivation of the energy equation, Simplified forms of the energy equation, Concept of hydraulic and energy grade lines, </a:t>
            </a:r>
            <a:r>
              <a:rPr lang="en-GB" sz="2400" dirty="0"/>
              <a:t>Derivation of the momentum equation, Application of the momentum </a:t>
            </a:r>
            <a:r>
              <a:rPr lang="en-GB" sz="2400" dirty="0" smtClean="0"/>
              <a:t>equation</a:t>
            </a:r>
            <a:endParaRPr lang="x-none" sz="2400" dirty="0"/>
          </a:p>
        </p:txBody>
      </p:sp>
    </p:spTree>
    <p:extLst>
      <p:ext uri="{BB962C8B-B14F-4D97-AF65-F5344CB8AC3E}">
        <p14:creationId xmlns="" xmlns:p14="http://schemas.microsoft.com/office/powerpoint/2010/main" val="182908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018" y="0"/>
            <a:ext cx="1179443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Content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400" b="1" dirty="0" smtClean="0"/>
          </a:p>
          <a:p>
            <a:r>
              <a:rPr lang="en-US" sz="2400" b="1" dirty="0" smtClean="0"/>
              <a:t>Flow </a:t>
            </a:r>
            <a:r>
              <a:rPr lang="en-US" sz="2400" b="1" dirty="0"/>
              <a:t>of an Ideal Fluid</a:t>
            </a:r>
            <a:endParaRPr lang="x-none" sz="2400" dirty="0"/>
          </a:p>
          <a:p>
            <a:r>
              <a:rPr lang="en-GB" sz="2400" dirty="0"/>
              <a:t>Rotational and irrotational flow, The stream function, Basic flow fields, Velocity potential, Orthogonality of streamlines and equipotential lines, Use and limitations of flow nets</a:t>
            </a:r>
            <a:endParaRPr lang="x-none" sz="2400" dirty="0"/>
          </a:p>
          <a:p>
            <a:r>
              <a:rPr lang="en-US" sz="2400" b="1" dirty="0"/>
              <a:t>Flow of a Real Fluid</a:t>
            </a:r>
            <a:endParaRPr lang="x-none" sz="2400" dirty="0"/>
          </a:p>
          <a:p>
            <a:r>
              <a:rPr lang="en-GB" sz="2400" dirty="0"/>
              <a:t>Forces on immersed bodies, Boundary layer, </a:t>
            </a:r>
            <a:r>
              <a:rPr lang="en-US" sz="2400" dirty="0"/>
              <a:t>Resistance in turbulent flow, </a:t>
            </a:r>
            <a:r>
              <a:rPr lang="en-GB" sz="2400" dirty="0"/>
              <a:t>Boundary layer separation and pressure drag, Drag on two and three –dimensional bodies, application to falling sphere (</a:t>
            </a:r>
            <a:r>
              <a:rPr lang="en-GB" sz="2400" dirty="0" err="1"/>
              <a:t>Stoke’s</a:t>
            </a:r>
            <a:r>
              <a:rPr lang="en-GB" sz="2400" dirty="0"/>
              <a:t> law)</a:t>
            </a:r>
            <a:endParaRPr lang="x-none" sz="2400" dirty="0"/>
          </a:p>
          <a:p>
            <a:r>
              <a:rPr lang="en-US" sz="2400" b="1" dirty="0"/>
              <a:t>Flow in Pipes (Internal Flows)</a:t>
            </a:r>
            <a:endParaRPr lang="x-none" sz="2400" dirty="0"/>
          </a:p>
          <a:p>
            <a:r>
              <a:rPr lang="en-GB" sz="2400" dirty="0"/>
              <a:t>Laminar and turbulent flow, Hydraulic radius, Laminar flow (Hagen-</a:t>
            </a:r>
            <a:r>
              <a:rPr lang="en-GB" sz="2400" dirty="0" err="1"/>
              <a:t>Poiseuille’s</a:t>
            </a:r>
            <a:r>
              <a:rPr lang="en-GB" sz="2400" dirty="0"/>
              <a:t> formula), Steady laminar flow in circular pipes, Turbulent flow (Darcy-</a:t>
            </a:r>
            <a:r>
              <a:rPr lang="en-GB" sz="2400" dirty="0" err="1"/>
              <a:t>Weisbach</a:t>
            </a:r>
            <a:r>
              <a:rPr lang="en-GB" sz="2400" dirty="0"/>
              <a:t> formula, Minor losses in pipe flow, Equivalent length, Loss coefficients, Pipes in series, parallel and branching, Pipe networks using Hardy Cross method</a:t>
            </a:r>
            <a:endParaRPr lang="x-none" sz="2400" dirty="0"/>
          </a:p>
          <a:p>
            <a:r>
              <a:rPr lang="en-US" sz="2400" b="1" dirty="0"/>
              <a:t>Flow in Open Channels (external flows)</a:t>
            </a:r>
            <a:endParaRPr lang="x-none" sz="2400" dirty="0"/>
          </a:p>
          <a:p>
            <a:r>
              <a:rPr lang="en-GB" sz="2400" dirty="0" err="1"/>
              <a:t>Chezy</a:t>
            </a:r>
            <a:r>
              <a:rPr lang="en-GB" sz="2400" dirty="0"/>
              <a:t> and Manning’s formulae, Specific energy, Subcritical and supercritical flows, Hydraulic jump, Types of open channel flow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908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531" y="188340"/>
            <a:ext cx="1175467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Time: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of lectures + 3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tutorial or lab/week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Assessment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Continuous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Assessment: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Assignments/quiz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		5% </a:t>
            </a:r>
          </a:p>
          <a:p>
            <a:pPr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Labs	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15%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Test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	20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%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Final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Examination	60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%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46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531" y="188340"/>
            <a:ext cx="11754677" cy="6876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Prescribed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Books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Potter M.,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Wiggert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D. and Ramadan B. (2011). Mechanics of Fluids, 6th Ed., Cengage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Learning, ISBN: 1285225406, 9781285225401.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Franzini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J.B. and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Finnemore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E.J. (2002). Fluid Mechanics with Engineering Applications, 10th Ed., Mc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GrawHill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ISBN: 0072432020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Giles R.V,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Evett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J.B and Liu C. (). Theory and Problems of Fluid Mechanics and Hydraulics, 3</a:t>
            </a:r>
            <a:r>
              <a:rPr lang="en-US" sz="2800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rd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Ed.,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Schaum’s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Outline Series: McGraw-Hill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Recommended Reading 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Douglas, J. F.,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Gasoriek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J. M.,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Swaffield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J and Jack, L. (2011). Fluid Mechanics, 6th Ed: Prentice Hall, ASIN B00DJFQ4DU. 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Other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useful sources</a:t>
            </a:r>
            <a:endParaRPr lang="x-none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Internet: including videos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DSTV: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Science of Stupidity &amp;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469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584</Words>
  <Application>Microsoft Office PowerPoint</Application>
  <PresentationFormat>Custom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Fluid Mechanics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lubinga handia</dc:creator>
  <cp:lastModifiedBy>lubinga handia</cp:lastModifiedBy>
  <cp:revision>11</cp:revision>
  <dcterms:created xsi:type="dcterms:W3CDTF">2018-03-21T08:14:28Z</dcterms:created>
  <dcterms:modified xsi:type="dcterms:W3CDTF">2020-03-04T06:47:42Z</dcterms:modified>
</cp:coreProperties>
</file>