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65" r:id="rId5"/>
    <p:sldId id="269" r:id="rId6"/>
    <p:sldId id="258" r:id="rId7"/>
    <p:sldId id="267" r:id="rId8"/>
    <p:sldId id="268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89785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DD03-4549-4CD9-9FC5-5C4A8E914E6C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220F0-0B43-445E-97F8-58254E04C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220F0-0B43-445E-97F8-58254E04C9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2400"/>
            <a:ext cx="6400800" cy="6477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Fluid </a:t>
            </a:r>
            <a:r>
              <a:rPr lang="en-US" altLang="en-US" b="1" dirty="0">
                <a:solidFill>
                  <a:srgbClr val="FF0000"/>
                </a:solidFill>
              </a:rPr>
              <a:t>Mechanics CEE 3311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LECTURE 11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40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Conservation of energy</a:t>
            </a: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Concept of hydraulic and energy grade lines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L.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Handia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2402" t="1461" b="1461"/>
          <a:stretch>
            <a:fillRect/>
          </a:stretch>
        </p:blipFill>
        <p:spPr bwMode="auto">
          <a:xfrm>
            <a:off x="1981200" y="1371600"/>
            <a:ext cx="4953000" cy="25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6677025" cy="31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 l="2402" t="1461" b="1461"/>
          <a:stretch>
            <a:fillRect/>
          </a:stretch>
        </p:blipFill>
        <p:spPr bwMode="auto">
          <a:xfrm>
            <a:off x="228599" y="304800"/>
            <a:ext cx="5695597" cy="28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27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6588"/>
            <a:ext cx="9144000" cy="43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762000"/>
            <a:ext cx="866563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7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84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considerations in fluid flow</a:t>
            </a:r>
          </a:p>
          <a:p>
            <a:endParaRPr lang="en-US" dirty="0" smtClean="0"/>
          </a:p>
          <a:p>
            <a:r>
              <a:rPr lang="en-US" dirty="0" smtClean="0"/>
              <a:t>Consider the pump. What power is required for h</a:t>
            </a:r>
            <a:r>
              <a:rPr lang="en-US" baseline="-25000" dirty="0" smtClean="0"/>
              <a:t>p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Power is defined as the rate at which energy is changed, hence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</a:t>
            </a:r>
          </a:p>
          <a:p>
            <a:endParaRPr lang="en-US" dirty="0" smtClean="0"/>
          </a:p>
          <a:p>
            <a:r>
              <a:rPr lang="en-US" dirty="0" smtClean="0"/>
              <a:t>	     =unit weight of fluid x h</a:t>
            </a:r>
            <a:r>
              <a:rPr lang="en-US" baseline="-25000" dirty="0" smtClean="0"/>
              <a:t>p</a:t>
            </a:r>
            <a:r>
              <a:rPr lang="en-US" dirty="0" smtClean="0"/>
              <a:t>/unit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baseline="-25000" dirty="0" smtClean="0"/>
              <a:t>			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35075" y="2225675"/>
          <a:ext cx="2874963" cy="1074738"/>
        </p:xfrm>
        <a:graphic>
          <a:graphicData uri="http://schemas.openxmlformats.org/presentationml/2006/ole">
            <p:oleObj spid="_x0000_s21506" name="Equation" r:id="rId3" imgW="1180800" imgH="4442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8027486"/>
              </p:ext>
            </p:extLst>
          </p:nvPr>
        </p:nvGraphicFramePr>
        <p:xfrm>
          <a:off x="1143000" y="4114800"/>
          <a:ext cx="6175375" cy="2570163"/>
        </p:xfrm>
        <a:graphic>
          <a:graphicData uri="http://schemas.openxmlformats.org/presentationml/2006/ole">
            <p:oleObj spid="_x0000_s21507" name="Equation" r:id="rId4" imgW="2692080" imgH="11174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985289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8" name="Equation" r:id="rId5" imgW="114120" imgH="215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172200"/>
            <a:ext cx="15240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Lecture </a:t>
            </a:r>
            <a:r>
              <a:rPr lang="en-US" sz="1600" dirty="0" smtClean="0"/>
              <a:t>10 </a:t>
            </a:r>
            <a:r>
              <a:rPr lang="en-US" sz="1600" dirty="0" smtClean="0"/>
              <a:t>for an example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0300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b="43174"/>
          <a:stretch>
            <a:fillRect/>
          </a:stretch>
        </p:blipFill>
        <p:spPr bwMode="auto">
          <a:xfrm>
            <a:off x="228600" y="990600"/>
            <a:ext cx="86126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5514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7848600" cy="33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425" y="6100869"/>
            <a:ext cx="4981575" cy="7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5410200" y="3810000"/>
            <a:ext cx="3352800" cy="2514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5029200" y="4648200"/>
            <a:ext cx="2057400" cy="1447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410200" y="5715000"/>
            <a:ext cx="2514600" cy="685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410200" y="4724400"/>
            <a:ext cx="1981200" cy="1524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t="55050"/>
          <a:stretch>
            <a:fillRect/>
          </a:stretch>
        </p:blipFill>
        <p:spPr bwMode="auto">
          <a:xfrm>
            <a:off x="304800" y="152400"/>
            <a:ext cx="861260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79" y="2057400"/>
            <a:ext cx="9044121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2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58924"/>
          <a:stretch>
            <a:fillRect/>
          </a:stretch>
        </p:blipFill>
        <p:spPr bwMode="auto">
          <a:xfrm>
            <a:off x="381000" y="228600"/>
            <a:ext cx="84878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369535" cy="35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438400" y="1676400"/>
            <a:ext cx="2667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t="41076"/>
          <a:stretch>
            <a:fillRect/>
          </a:stretch>
        </p:blipFill>
        <p:spPr bwMode="auto">
          <a:xfrm>
            <a:off x="457200" y="228600"/>
            <a:ext cx="8487836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6019800" cy="25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2933700" y="2019300"/>
            <a:ext cx="2895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8838" y="4419600"/>
            <a:ext cx="42551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319860" y="2362200"/>
            <a:ext cx="2824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Pump head is like what happened to Lazarus when Jesus resurrected him. His blood pressure rose from zero to a high value due to the pump (heart) just like the pump head (heart head)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 l="2402" t="1461" b="1461"/>
          <a:stretch>
            <a:fillRect/>
          </a:stretch>
        </p:blipFill>
        <p:spPr bwMode="auto">
          <a:xfrm>
            <a:off x="4953000" y="2438400"/>
            <a:ext cx="4191000" cy="21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42857"/>
          <a:stretch>
            <a:fillRect/>
          </a:stretch>
        </p:blipFill>
        <p:spPr bwMode="auto">
          <a:xfrm>
            <a:off x="533400" y="0"/>
            <a:ext cx="7991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3455" y="4648200"/>
            <a:ext cx="47205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t="1629"/>
          <a:stretch>
            <a:fillRect/>
          </a:stretch>
        </p:blipFill>
        <p:spPr bwMode="auto">
          <a:xfrm>
            <a:off x="381000" y="1905000"/>
            <a:ext cx="4419600" cy="26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3124200" y="1524000"/>
            <a:ext cx="4648200" cy="449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619500" y="876300"/>
            <a:ext cx="28194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1828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/2g  reducing (due to increase of cross sectional area A) while P/</a:t>
            </a:r>
            <a:r>
              <a:rPr lang="el-GR" sz="1000" dirty="0" smtClean="0"/>
              <a:t>ρ</a:t>
            </a:r>
            <a:r>
              <a:rPr lang="en-US" sz="1000" dirty="0" smtClean="0"/>
              <a:t>g is increasing as the outlet expands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919008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Turbine operates opposite to a pump. Some machines can be operated as a turbine or pump depending on the direction of flow of the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3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t="54762"/>
          <a:stretch>
            <a:fillRect/>
          </a:stretch>
        </p:blipFill>
        <p:spPr bwMode="auto">
          <a:xfrm>
            <a:off x="685800" y="533400"/>
            <a:ext cx="7991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8562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895600" y="1828800"/>
            <a:ext cx="3886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257800" y="1371600"/>
            <a:ext cx="3505200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896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8562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096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76927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69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11876</TotalTime>
  <Words>143</Words>
  <Application>Microsoft Office PowerPoint</Application>
  <PresentationFormat>On-screen Show 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379</cp:revision>
  <dcterms:created xsi:type="dcterms:W3CDTF">2005-09-01T13:03:02Z</dcterms:created>
  <dcterms:modified xsi:type="dcterms:W3CDTF">2020-08-28T07:03:18Z</dcterms:modified>
</cp:coreProperties>
</file>