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5" r:id="rId12"/>
    <p:sldId id="274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CCC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2787"/>
    <p:restoredTop sz="90929"/>
  </p:normalViewPr>
  <p:slideViewPr>
    <p:cSldViewPr>
      <p:cViewPr varScale="1">
        <p:scale>
          <a:sx n="66" d="100"/>
          <a:sy n="66" d="100"/>
        </p:scale>
        <p:origin x="-1272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8432B1-4EC7-42F9-A88A-F3CBDB8075DE}" type="datetimeFigureOut">
              <a:rPr lang="en-US" smtClean="0"/>
              <a:pPr/>
              <a:t>7/9/2020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1B22EA-A8DA-46BB-A5F6-F0428D9BF40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1B22EA-A8DA-46BB-A5F6-F0428D9BF40F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1BEEDF-E81F-4AAC-A543-2D6C136275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933866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3015F8-D631-4829-958B-77DDA8DB225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423283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0374B7-A260-4D0D-B7E5-115A275594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833662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28E504-56D7-4739-A1F4-B8D90CDD68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878955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290662-C7DC-4CB7-B4EC-2EDE35501D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968447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8F5E53-3F1F-4175-B536-F2E4862C51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4162677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EEDECE-6FAF-4C64-A1AD-342007C7C5D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453497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7CB37D-C105-4277-BCC4-3CD2DEA897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371573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022B42-98CB-4AB1-9AAB-E20C172E8A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637038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D82FAD-0819-48FB-9A1B-1B58EF4235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694142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8E0425-DA42-4F1B-AF2E-E29D939AEB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826301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900B32C-EFCC-43E3-8F27-2823FB1BA3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/>
          <p:nvPr/>
        </p:nvPicPr>
        <p:blipFill>
          <a:blip r:embed="rId2" cstate="print"/>
          <a:srcRect l="20513" t="10242" r="4273" b="18060"/>
          <a:stretch/>
        </p:blipFill>
        <p:spPr>
          <a:xfrm>
            <a:off x="381000" y="0"/>
            <a:ext cx="8458200" cy="6858000"/>
          </a:xfrm>
          <a:prstGeom prst="rect">
            <a:avLst/>
          </a:prstGeom>
          <a:ln>
            <a:noFill/>
          </a:ln>
        </p:spPr>
      </p:pic>
      <p:sp>
        <p:nvSpPr>
          <p:cNvPr id="20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algn="ctr" eaLnBrk="1" hangingPunct="1"/>
            <a:endParaRPr lang="en-US" altLang="en-US" dirty="0"/>
          </a:p>
          <a:p>
            <a:pPr algn="ctr" eaLnBrk="1" hangingPunct="1"/>
            <a:endParaRPr lang="en-US" altLang="en-US" dirty="0"/>
          </a:p>
          <a:p>
            <a:pPr marL="0" indent="0" algn="ctr" eaLnBrk="1" hangingPunct="1">
              <a:buNone/>
            </a:pPr>
            <a:r>
              <a:rPr lang="en-US" altLang="en-US" sz="3600" dirty="0">
                <a:solidFill>
                  <a:srgbClr val="FF9900"/>
                </a:solidFill>
              </a:rPr>
              <a:t>Fluid Mechanics CEE 3311</a:t>
            </a:r>
          </a:p>
          <a:p>
            <a:pPr algn="ctr" eaLnBrk="1" hangingPunct="1">
              <a:buFontTx/>
              <a:buNone/>
            </a:pPr>
            <a:r>
              <a:rPr lang="en-US" altLang="en-US" sz="3600" dirty="0">
                <a:solidFill>
                  <a:srgbClr val="FF9900"/>
                </a:solidFill>
              </a:rPr>
              <a:t>LECTURE 4</a:t>
            </a:r>
          </a:p>
          <a:p>
            <a:pPr algn="ctr" eaLnBrk="1" hangingPunct="1">
              <a:buFontTx/>
              <a:buNone/>
            </a:pPr>
            <a:endParaRPr lang="en-US" altLang="en-US" sz="3600" b="1" u="sng" dirty="0">
              <a:solidFill>
                <a:srgbClr val="FF9900"/>
              </a:solidFill>
              <a:cs typeface="Times New Roman" pitchFamily="18" charset="0"/>
            </a:endParaRPr>
          </a:p>
          <a:p>
            <a:pPr algn="ctr" eaLnBrk="1" hangingPunct="1">
              <a:buFontTx/>
              <a:buNone/>
            </a:pPr>
            <a:r>
              <a:rPr lang="en-US" altLang="en-US" sz="3600" b="1" u="sng" dirty="0">
                <a:solidFill>
                  <a:srgbClr val="FF9900"/>
                </a:solidFill>
                <a:cs typeface="Times New Roman" pitchFamily="18" charset="0"/>
              </a:rPr>
              <a:t>Forces on curved surfaces</a:t>
            </a:r>
          </a:p>
          <a:p>
            <a:pPr algn="ctr" eaLnBrk="1" hangingPunct="1">
              <a:buFontTx/>
              <a:buNone/>
            </a:pPr>
            <a:endParaRPr lang="en-US" altLang="en-US" sz="3600" dirty="0">
              <a:solidFill>
                <a:srgbClr val="FF9900"/>
              </a:solidFill>
            </a:endParaRPr>
          </a:p>
          <a:p>
            <a:pPr algn="ctr" eaLnBrk="1" hangingPunct="1">
              <a:buFontTx/>
              <a:buNone/>
            </a:pPr>
            <a:r>
              <a:rPr lang="en-US" altLang="en-US" sz="3600" dirty="0">
                <a:solidFill>
                  <a:srgbClr val="FF9900"/>
                </a:solidFill>
              </a:rPr>
              <a:t>L. </a:t>
            </a:r>
            <a:r>
              <a:rPr lang="en-US" altLang="en-US" sz="3600" dirty="0" err="1">
                <a:solidFill>
                  <a:srgbClr val="FF9900"/>
                </a:solidFill>
              </a:rPr>
              <a:t>Handia</a:t>
            </a:r>
            <a:endParaRPr lang="en-US" altLang="en-US" sz="3600" dirty="0">
              <a:solidFill>
                <a:srgbClr val="FF99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rcRect r="4053"/>
          <a:stretch>
            <a:fillRect/>
          </a:stretch>
        </p:blipFill>
        <p:spPr>
          <a:xfrm>
            <a:off x="3149423" y="2286000"/>
            <a:ext cx="2851337" cy="308673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381000"/>
            <a:ext cx="8813447" cy="16383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14414" y="0"/>
            <a:ext cx="6572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70C0"/>
                </a:solidFill>
              </a:rPr>
              <a:t>Method 2</a:t>
            </a:r>
            <a:endParaRPr lang="en-US" sz="28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9" name="Group 12"/>
          <p:cNvGrpSpPr>
            <a:grpSpLocks/>
          </p:cNvGrpSpPr>
          <p:nvPr/>
        </p:nvGrpSpPr>
        <p:grpSpPr bwMode="auto">
          <a:xfrm>
            <a:off x="5783263" y="4146550"/>
            <a:ext cx="3505200" cy="2430463"/>
            <a:chOff x="4876799" y="3187184"/>
            <a:chExt cx="3880486" cy="3251716"/>
          </a:xfrm>
        </p:grpSpPr>
        <p:sp>
          <p:nvSpPr>
            <p:cNvPr id="11270" name="TextBox 17"/>
            <p:cNvSpPr txBox="1">
              <a:spLocks noChangeArrowheads="1"/>
            </p:cNvSpPr>
            <p:nvPr/>
          </p:nvSpPr>
          <p:spPr bwMode="auto">
            <a:xfrm>
              <a:off x="4876799" y="3529342"/>
              <a:ext cx="735332" cy="494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sz="1800" b="1" i="1"/>
                <a:t>F</a:t>
              </a:r>
              <a:r>
                <a:rPr lang="en-US" altLang="en-US" sz="1800" b="1" i="1" baseline="-25000"/>
                <a:t>H</a:t>
              </a:r>
            </a:p>
          </p:txBody>
        </p:sp>
        <p:pic>
          <p:nvPicPr>
            <p:cNvPr id="11271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8760" y="3200400"/>
              <a:ext cx="3438525" cy="3238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" name="Straight Arrow Connector 5"/>
            <p:cNvCxnSpPr/>
            <p:nvPr/>
          </p:nvCxnSpPr>
          <p:spPr>
            <a:xfrm>
              <a:off x="5643054" y="3371965"/>
              <a:ext cx="0" cy="53310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H="1">
              <a:off x="4876799" y="4024007"/>
              <a:ext cx="734621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74" name="TextBox 16"/>
            <p:cNvSpPr txBox="1">
              <a:spLocks noChangeArrowheads="1"/>
            </p:cNvSpPr>
            <p:nvPr/>
          </p:nvSpPr>
          <p:spPr bwMode="auto">
            <a:xfrm>
              <a:off x="5676900" y="3187184"/>
              <a:ext cx="499587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sz="1800" b="1" i="1"/>
                <a:t>F</a:t>
              </a:r>
              <a:r>
                <a:rPr lang="en-US" altLang="en-US" sz="1800" b="1" i="1" baseline="-25000"/>
                <a:t>V</a:t>
              </a:r>
            </a:p>
          </p:txBody>
        </p:sp>
      </p:grpSp>
      <p:sp>
        <p:nvSpPr>
          <p:cNvPr id="2" name="TextBox 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57200" y="152400"/>
            <a:ext cx="8382000" cy="6370975"/>
          </a:xfrm>
          <a:prstGeom prst="rect">
            <a:avLst/>
          </a:prstGeom>
          <a:blipFill rotWithShape="1">
            <a:blip r:embed="rId3" cstate="print"/>
            <a:stretch>
              <a:fillRect l="-945" t="-766" r="-1673" b="-1244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4318000"/>
            <a:ext cx="1371600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772025"/>
            <a:ext cx="2640013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457200" y="254227"/>
            <a:ext cx="8534400" cy="1447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M"/>
          </a:p>
        </p:txBody>
      </p:sp>
    </p:spTree>
    <p:extLst>
      <p:ext uri="{BB962C8B-B14F-4D97-AF65-F5344CB8AC3E}">
        <p14:creationId xmlns:p14="http://schemas.microsoft.com/office/powerpoint/2010/main" xmlns="" val="4028706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0"/>
            <a:ext cx="7772400" cy="1143000"/>
          </a:xfrm>
        </p:spPr>
        <p:txBody>
          <a:bodyPr/>
          <a:lstStyle/>
          <a:p>
            <a:r>
              <a:rPr lang="en-US" dirty="0"/>
              <a:t>Example 2:Arch dam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5925673" y="857232"/>
            <a:ext cx="3218327" cy="3658837"/>
            <a:chOff x="215988" y="721777"/>
            <a:chExt cx="3218327" cy="3658837"/>
          </a:xfrm>
        </p:grpSpPr>
        <p:grpSp>
          <p:nvGrpSpPr>
            <p:cNvPr id="21" name="Group 35"/>
            <p:cNvGrpSpPr/>
            <p:nvPr/>
          </p:nvGrpSpPr>
          <p:grpSpPr>
            <a:xfrm>
              <a:off x="215988" y="721777"/>
              <a:ext cx="3218327" cy="3658837"/>
              <a:chOff x="6010733" y="3199163"/>
              <a:chExt cx="3218327" cy="3658837"/>
            </a:xfrm>
          </p:grpSpPr>
          <p:grpSp>
            <p:nvGrpSpPr>
              <p:cNvPr id="24" name="Group 33"/>
              <p:cNvGrpSpPr/>
              <p:nvPr/>
            </p:nvGrpSpPr>
            <p:grpSpPr>
              <a:xfrm>
                <a:off x="6010733" y="3734717"/>
                <a:ext cx="2747677" cy="3123283"/>
                <a:chOff x="6010733" y="3734717"/>
                <a:chExt cx="2747677" cy="3123283"/>
              </a:xfrm>
            </p:grpSpPr>
            <p:grpSp>
              <p:nvGrpSpPr>
                <p:cNvPr id="28" name="Group 16"/>
                <p:cNvGrpSpPr/>
                <p:nvPr/>
              </p:nvGrpSpPr>
              <p:grpSpPr>
                <a:xfrm>
                  <a:off x="6010733" y="3734717"/>
                  <a:ext cx="2747677" cy="3123283"/>
                  <a:chOff x="6010733" y="3734717"/>
                  <a:chExt cx="2747677" cy="3123283"/>
                </a:xfrm>
              </p:grpSpPr>
              <p:pic>
                <p:nvPicPr>
                  <p:cNvPr id="34" name="Picture 6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/>
                  <a:srcRect/>
                  <a:stretch>
                    <a:fillRect/>
                  </a:stretch>
                </p:blipFill>
                <p:spPr bwMode="auto">
                  <a:xfrm>
                    <a:off x="6036554" y="3734717"/>
                    <a:ext cx="2690849" cy="279277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35" name="Picture 7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/>
                  <a:srcRect/>
                  <a:stretch>
                    <a:fillRect/>
                  </a:stretch>
                </p:blipFill>
                <p:spPr bwMode="auto">
                  <a:xfrm>
                    <a:off x="6010733" y="6562551"/>
                    <a:ext cx="2747677" cy="29544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cxnSp>
              <p:nvCxnSpPr>
                <p:cNvPr id="29" name="Straight Connector 28"/>
                <p:cNvCxnSpPr/>
                <p:nvPr/>
              </p:nvCxnSpPr>
              <p:spPr>
                <a:xfrm>
                  <a:off x="6602819" y="5305647"/>
                  <a:ext cx="1679944" cy="0"/>
                </a:xfrm>
                <a:prstGeom prst="line">
                  <a:avLst/>
                </a:prstGeom>
                <a:ln>
                  <a:solidFill>
                    <a:srgbClr val="0070C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Arrow Connector 29"/>
                <p:cNvCxnSpPr/>
                <p:nvPr/>
              </p:nvCxnSpPr>
              <p:spPr>
                <a:xfrm flipH="1">
                  <a:off x="7602279" y="4221126"/>
                  <a:ext cx="574158" cy="1041990"/>
                </a:xfrm>
                <a:prstGeom prst="straightConnector1">
                  <a:avLst/>
                </a:prstGeom>
                <a:ln>
                  <a:solidFill>
                    <a:srgbClr val="0070C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31" name="Group 32"/>
                <p:cNvGrpSpPr/>
                <p:nvPr/>
              </p:nvGrpSpPr>
              <p:grpSpPr>
                <a:xfrm>
                  <a:off x="6403975" y="5289550"/>
                  <a:ext cx="187325" cy="338138"/>
                  <a:chOff x="6403975" y="5289550"/>
                  <a:chExt cx="187325" cy="338138"/>
                </a:xfrm>
              </p:grpSpPr>
              <p:cxnSp>
                <p:nvCxnSpPr>
                  <p:cNvPr id="32" name="Straight Connector 31"/>
                  <p:cNvCxnSpPr/>
                  <p:nvPr/>
                </p:nvCxnSpPr>
                <p:spPr>
                  <a:xfrm flipV="1">
                    <a:off x="6591300" y="5289550"/>
                    <a:ext cx="0" cy="336550"/>
                  </a:xfrm>
                  <a:prstGeom prst="line">
                    <a:avLst/>
                  </a:prstGeom>
                  <a:ln>
                    <a:solidFill>
                      <a:srgbClr val="00B050"/>
                    </a:solidFill>
                    <a:prstDash val="dash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pic>
                <p:nvPicPr>
                  <p:cNvPr id="33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6403975" y="5541010"/>
                    <a:ext cx="123825" cy="8667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</p:grpSp>
          <p:grpSp>
            <p:nvGrpSpPr>
              <p:cNvPr id="25" name="Group 34"/>
              <p:cNvGrpSpPr/>
              <p:nvPr/>
            </p:nvGrpSpPr>
            <p:grpSpPr>
              <a:xfrm>
                <a:off x="7889358" y="3199163"/>
                <a:ext cx="1339702" cy="950911"/>
                <a:chOff x="7889358" y="3199163"/>
                <a:chExt cx="1339702" cy="950911"/>
              </a:xfrm>
            </p:grpSpPr>
            <p:pic>
              <p:nvPicPr>
                <p:cNvPr id="26" name="Picture 1"/>
                <p:cNvPicPr/>
                <p:nvPr/>
              </p:nvPicPr>
              <p:blipFill>
                <a:blip r:embed="rId5" cstate="print"/>
                <a:srcRect l="51889"/>
                <a:stretch/>
              </p:blipFill>
              <p:spPr>
                <a:xfrm>
                  <a:off x="8006317" y="3742659"/>
                  <a:ext cx="808074" cy="407415"/>
                </a:xfrm>
                <a:prstGeom prst="rect">
                  <a:avLst/>
                </a:prstGeom>
                <a:ln>
                  <a:noFill/>
                </a:ln>
              </p:spPr>
            </p:pic>
            <p:sp>
              <p:nvSpPr>
                <p:cNvPr id="27" name="TextBox 26"/>
                <p:cNvSpPr txBox="1"/>
                <p:nvPr/>
              </p:nvSpPr>
              <p:spPr>
                <a:xfrm>
                  <a:off x="7889358" y="3199163"/>
                  <a:ext cx="1339702" cy="6001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100" dirty="0"/>
                    <a:t>Normal plane area where hydrostatic force is acting is </a:t>
                  </a:r>
                </a:p>
              </p:txBody>
            </p:sp>
          </p:grpSp>
        </p:grpSp>
        <p:cxnSp>
          <p:nvCxnSpPr>
            <p:cNvPr id="22" name="Straight Connector 21"/>
            <p:cNvCxnSpPr/>
            <p:nvPr/>
          </p:nvCxnSpPr>
          <p:spPr>
            <a:xfrm>
              <a:off x="576521" y="3148714"/>
              <a:ext cx="241300" cy="0"/>
            </a:xfrm>
            <a:prstGeom prst="line">
              <a:avLst/>
            </a:prstGeom>
            <a:ln>
              <a:solidFill>
                <a:srgbClr val="00B050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Arc 22"/>
            <p:cNvSpPr>
              <a:spLocks noChangeAspect="1"/>
            </p:cNvSpPr>
            <p:nvPr/>
          </p:nvSpPr>
          <p:spPr>
            <a:xfrm>
              <a:off x="333154" y="2989816"/>
              <a:ext cx="457200" cy="228600"/>
            </a:xfrm>
            <a:prstGeom prst="arc">
              <a:avLst>
                <a:gd name="adj1" fmla="val 19080767"/>
                <a:gd name="adj2" fmla="val 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6" name="Picture 1"/>
          <p:cNvPicPr/>
          <p:nvPr/>
        </p:nvPicPr>
        <p:blipFill>
          <a:blip r:embed="rId5" cstate="print"/>
          <a:stretch/>
        </p:blipFill>
        <p:spPr>
          <a:xfrm>
            <a:off x="357158" y="6000768"/>
            <a:ext cx="2895600" cy="628320"/>
          </a:xfrm>
          <a:prstGeom prst="rect">
            <a:avLst/>
          </a:prstGeom>
          <a:ln>
            <a:noFill/>
          </a:ln>
        </p:spPr>
      </p:pic>
      <p:pic>
        <p:nvPicPr>
          <p:cNvPr id="37" name="Picture 4"/>
          <p:cNvPicPr/>
          <p:nvPr/>
        </p:nvPicPr>
        <p:blipFill>
          <a:blip r:embed="rId6" cstate="print"/>
          <a:stretch/>
        </p:blipFill>
        <p:spPr>
          <a:xfrm>
            <a:off x="0" y="1000108"/>
            <a:ext cx="5743080" cy="3495240"/>
          </a:xfrm>
          <a:prstGeom prst="rect">
            <a:avLst/>
          </a:prstGeom>
          <a:ln>
            <a:noFill/>
          </a:ln>
        </p:spPr>
      </p:pic>
      <p:grpSp>
        <p:nvGrpSpPr>
          <p:cNvPr id="38" name="Group 37"/>
          <p:cNvGrpSpPr/>
          <p:nvPr/>
        </p:nvGrpSpPr>
        <p:grpSpPr>
          <a:xfrm>
            <a:off x="4286248" y="4500570"/>
            <a:ext cx="5193908" cy="2357430"/>
            <a:chOff x="2540373" y="2680138"/>
            <a:chExt cx="7229412" cy="4387821"/>
          </a:xfrm>
        </p:grpSpPr>
        <p:sp>
          <p:nvSpPr>
            <p:cNvPr id="39" name="Block Arc 38"/>
            <p:cNvSpPr/>
            <p:nvPr/>
          </p:nvSpPr>
          <p:spPr>
            <a:xfrm rot="10800000" flipV="1">
              <a:off x="4729655" y="4099034"/>
              <a:ext cx="2743200" cy="2364828"/>
            </a:xfrm>
            <a:prstGeom prst="blockArc">
              <a:avLst>
                <a:gd name="adj1" fmla="val 12410046"/>
                <a:gd name="adj2" fmla="val 19824368"/>
                <a:gd name="adj3" fmla="val 3534"/>
              </a:avLst>
            </a:prstGeom>
            <a:solidFill>
              <a:srgbClr val="B2B2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40" name="Group 94"/>
            <p:cNvGrpSpPr/>
            <p:nvPr/>
          </p:nvGrpSpPr>
          <p:grpSpPr>
            <a:xfrm>
              <a:off x="2540373" y="2680138"/>
              <a:ext cx="7229412" cy="4387821"/>
              <a:chOff x="2540373" y="2680138"/>
              <a:chExt cx="7229412" cy="4387821"/>
            </a:xfrm>
          </p:grpSpPr>
          <p:cxnSp>
            <p:nvCxnSpPr>
              <p:cNvPr id="41" name="Straight Arrow Connector 40"/>
              <p:cNvCxnSpPr>
                <a:stCxn id="42" idx="2"/>
              </p:cNvCxnSpPr>
              <p:nvPr/>
            </p:nvCxnSpPr>
            <p:spPr>
              <a:xfrm rot="5400000">
                <a:off x="5795387" y="3797996"/>
                <a:ext cx="543847" cy="26701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TextBox 41"/>
              <p:cNvSpPr txBox="1"/>
              <p:nvPr/>
            </p:nvSpPr>
            <p:spPr>
              <a:xfrm>
                <a:off x="5675586" y="2680138"/>
                <a:ext cx="810145" cy="8592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H</a:t>
                </a:r>
                <a:r>
                  <a:rPr lang="en-US" baseline="-25000" dirty="0" smtClean="0"/>
                  <a:t>h</a:t>
                </a:r>
                <a:endParaRPr lang="en-US" baseline="-25000" dirty="0"/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4628502" y="6208674"/>
                <a:ext cx="3644593" cy="8592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Free body diagram</a:t>
                </a:r>
                <a:endParaRPr lang="en-US" dirty="0"/>
              </a:p>
            </p:txBody>
          </p:sp>
          <p:cxnSp>
            <p:nvCxnSpPr>
              <p:cNvPr id="44" name="Straight Arrow Connector 43"/>
              <p:cNvCxnSpPr/>
              <p:nvPr/>
            </p:nvCxnSpPr>
            <p:spPr>
              <a:xfrm rot="10800000">
                <a:off x="7358496" y="4353167"/>
                <a:ext cx="993228" cy="158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Arrow Connector 44"/>
              <p:cNvCxnSpPr/>
              <p:nvPr/>
            </p:nvCxnSpPr>
            <p:spPr>
              <a:xfrm>
                <a:off x="3855492" y="4330575"/>
                <a:ext cx="1072055" cy="1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Arrow Connector 45"/>
              <p:cNvCxnSpPr/>
              <p:nvPr/>
            </p:nvCxnSpPr>
            <p:spPr>
              <a:xfrm rot="16200000" flipV="1">
                <a:off x="7173312" y="4840014"/>
                <a:ext cx="725214" cy="504495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Arrow Connector 46"/>
              <p:cNvCxnSpPr/>
              <p:nvPr/>
            </p:nvCxnSpPr>
            <p:spPr>
              <a:xfrm rot="5400000" flipH="1" flipV="1">
                <a:off x="4351288" y="4787073"/>
                <a:ext cx="688031" cy="478613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TextBox 47"/>
              <p:cNvSpPr txBox="1"/>
              <p:nvPr/>
            </p:nvSpPr>
            <p:spPr>
              <a:xfrm>
                <a:off x="4230335" y="5308274"/>
                <a:ext cx="5833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R</a:t>
                </a:r>
                <a:endParaRPr lang="en-US" baseline="-25000" dirty="0"/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7742751" y="5400278"/>
                <a:ext cx="37766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R</a:t>
                </a:r>
                <a:endParaRPr lang="en-US" baseline="-25000" dirty="0"/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2540373" y="4009794"/>
                <a:ext cx="1399713" cy="8592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H</a:t>
                </a:r>
                <a:r>
                  <a:rPr lang="en-US" baseline="-25000" dirty="0" smtClean="0"/>
                  <a:t>side</a:t>
                </a:r>
                <a:endParaRPr lang="en-US" baseline="-25000" dirty="0"/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8407020" y="4009794"/>
                <a:ext cx="1362765" cy="8592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H</a:t>
                </a:r>
                <a:r>
                  <a:rPr lang="en-US" baseline="-25000" dirty="0" smtClean="0"/>
                  <a:t>side</a:t>
                </a:r>
                <a:endParaRPr lang="en-US" baseline="-25000" dirty="0"/>
              </a:p>
            </p:txBody>
          </p:sp>
          <p:sp>
            <p:nvSpPr>
              <p:cNvPr id="52" name="Freeform 51"/>
              <p:cNvSpPr/>
              <p:nvPr/>
            </p:nvSpPr>
            <p:spPr>
              <a:xfrm>
                <a:off x="4940490" y="4067033"/>
                <a:ext cx="1112292" cy="545910"/>
              </a:xfrm>
              <a:custGeom>
                <a:avLst/>
                <a:gdLst>
                  <a:gd name="connsiteX0" fmla="*/ 0 w 1112292"/>
                  <a:gd name="connsiteY0" fmla="*/ 545910 h 545910"/>
                  <a:gd name="connsiteX1" fmla="*/ 0 w 1112292"/>
                  <a:gd name="connsiteY1" fmla="*/ 0 h 545910"/>
                  <a:gd name="connsiteX2" fmla="*/ 1112292 w 1112292"/>
                  <a:gd name="connsiteY2" fmla="*/ 0 h 545910"/>
                  <a:gd name="connsiteX3" fmla="*/ 1112292 w 1112292"/>
                  <a:gd name="connsiteY3" fmla="*/ 27295 h 545910"/>
                  <a:gd name="connsiteX4" fmla="*/ 1030406 w 1112292"/>
                  <a:gd name="connsiteY4" fmla="*/ 40943 h 545910"/>
                  <a:gd name="connsiteX5" fmla="*/ 880280 w 1112292"/>
                  <a:gd name="connsiteY5" fmla="*/ 54591 h 545910"/>
                  <a:gd name="connsiteX6" fmla="*/ 668740 w 1112292"/>
                  <a:gd name="connsiteY6" fmla="*/ 102358 h 545910"/>
                  <a:gd name="connsiteX7" fmla="*/ 491319 w 1112292"/>
                  <a:gd name="connsiteY7" fmla="*/ 177421 h 545910"/>
                  <a:gd name="connsiteX8" fmla="*/ 320722 w 1112292"/>
                  <a:gd name="connsiteY8" fmla="*/ 272955 h 545910"/>
                  <a:gd name="connsiteX9" fmla="*/ 156949 w 1112292"/>
                  <a:gd name="connsiteY9" fmla="*/ 409433 h 545910"/>
                  <a:gd name="connsiteX10" fmla="*/ 68238 w 1112292"/>
                  <a:gd name="connsiteY10" fmla="*/ 504967 h 545910"/>
                  <a:gd name="connsiteX11" fmla="*/ 0 w 1112292"/>
                  <a:gd name="connsiteY11" fmla="*/ 545910 h 5459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12292" h="545910">
                    <a:moveTo>
                      <a:pt x="0" y="545910"/>
                    </a:moveTo>
                    <a:lnTo>
                      <a:pt x="0" y="0"/>
                    </a:lnTo>
                    <a:lnTo>
                      <a:pt x="1112292" y="0"/>
                    </a:lnTo>
                    <a:lnTo>
                      <a:pt x="1112292" y="27295"/>
                    </a:lnTo>
                    <a:lnTo>
                      <a:pt x="1030406" y="40943"/>
                    </a:lnTo>
                    <a:lnTo>
                      <a:pt x="880280" y="54591"/>
                    </a:lnTo>
                    <a:lnTo>
                      <a:pt x="668740" y="102358"/>
                    </a:lnTo>
                    <a:lnTo>
                      <a:pt x="491319" y="177421"/>
                    </a:lnTo>
                    <a:lnTo>
                      <a:pt x="320722" y="272955"/>
                    </a:lnTo>
                    <a:lnTo>
                      <a:pt x="156949" y="409433"/>
                    </a:lnTo>
                    <a:lnTo>
                      <a:pt x="68238" y="504967"/>
                    </a:lnTo>
                    <a:lnTo>
                      <a:pt x="0" y="545910"/>
                    </a:lnTo>
                    <a:close/>
                  </a:path>
                </a:pathLst>
              </a:custGeom>
              <a:solidFill>
                <a:srgbClr val="33C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Freeform 52"/>
              <p:cNvSpPr/>
              <p:nvPr/>
            </p:nvSpPr>
            <p:spPr>
              <a:xfrm>
                <a:off x="6066430" y="4067033"/>
                <a:ext cx="1228298" cy="600501"/>
              </a:xfrm>
              <a:custGeom>
                <a:avLst/>
                <a:gdLst>
                  <a:gd name="connsiteX0" fmla="*/ 1214651 w 1228298"/>
                  <a:gd name="connsiteY0" fmla="*/ 600501 h 600501"/>
                  <a:gd name="connsiteX1" fmla="*/ 1228298 w 1228298"/>
                  <a:gd name="connsiteY1" fmla="*/ 13648 h 600501"/>
                  <a:gd name="connsiteX2" fmla="*/ 0 w 1228298"/>
                  <a:gd name="connsiteY2" fmla="*/ 0 h 600501"/>
                  <a:gd name="connsiteX3" fmla="*/ 0 w 1228298"/>
                  <a:gd name="connsiteY3" fmla="*/ 27295 h 600501"/>
                  <a:gd name="connsiteX4" fmla="*/ 163773 w 1228298"/>
                  <a:gd name="connsiteY4" fmla="*/ 27295 h 600501"/>
                  <a:gd name="connsiteX5" fmla="*/ 313898 w 1228298"/>
                  <a:gd name="connsiteY5" fmla="*/ 54591 h 600501"/>
                  <a:gd name="connsiteX6" fmla="*/ 491319 w 1228298"/>
                  <a:gd name="connsiteY6" fmla="*/ 88710 h 600501"/>
                  <a:gd name="connsiteX7" fmla="*/ 661916 w 1228298"/>
                  <a:gd name="connsiteY7" fmla="*/ 156949 h 600501"/>
                  <a:gd name="connsiteX8" fmla="*/ 839337 w 1228298"/>
                  <a:gd name="connsiteY8" fmla="*/ 252483 h 600501"/>
                  <a:gd name="connsiteX9" fmla="*/ 982639 w 1228298"/>
                  <a:gd name="connsiteY9" fmla="*/ 361666 h 600501"/>
                  <a:gd name="connsiteX10" fmla="*/ 1098645 w 1228298"/>
                  <a:gd name="connsiteY10" fmla="*/ 464024 h 600501"/>
                  <a:gd name="connsiteX11" fmla="*/ 1166883 w 1228298"/>
                  <a:gd name="connsiteY11" fmla="*/ 559558 h 600501"/>
                  <a:gd name="connsiteX12" fmla="*/ 1214651 w 1228298"/>
                  <a:gd name="connsiteY12" fmla="*/ 600501 h 600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28298" h="600501">
                    <a:moveTo>
                      <a:pt x="1214651" y="600501"/>
                    </a:moveTo>
                    <a:lnTo>
                      <a:pt x="1228298" y="13648"/>
                    </a:lnTo>
                    <a:lnTo>
                      <a:pt x="0" y="0"/>
                    </a:lnTo>
                    <a:lnTo>
                      <a:pt x="0" y="27295"/>
                    </a:lnTo>
                    <a:lnTo>
                      <a:pt x="163773" y="27295"/>
                    </a:lnTo>
                    <a:lnTo>
                      <a:pt x="313898" y="54591"/>
                    </a:lnTo>
                    <a:lnTo>
                      <a:pt x="491319" y="88710"/>
                    </a:lnTo>
                    <a:lnTo>
                      <a:pt x="661916" y="156949"/>
                    </a:lnTo>
                    <a:lnTo>
                      <a:pt x="839337" y="252483"/>
                    </a:lnTo>
                    <a:lnTo>
                      <a:pt x="982639" y="361666"/>
                    </a:lnTo>
                    <a:lnTo>
                      <a:pt x="1098645" y="464024"/>
                    </a:lnTo>
                    <a:lnTo>
                      <a:pt x="1166883" y="559558"/>
                    </a:lnTo>
                    <a:lnTo>
                      <a:pt x="1214651" y="600501"/>
                    </a:lnTo>
                    <a:close/>
                  </a:path>
                </a:pathLst>
              </a:custGeom>
              <a:solidFill>
                <a:srgbClr val="33C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5" name="TextBox 54"/>
          <p:cNvSpPr txBox="1"/>
          <p:nvPr/>
        </p:nvSpPr>
        <p:spPr>
          <a:xfrm>
            <a:off x="6215074" y="928670"/>
            <a:ext cx="1714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Method 1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000496" y="4572008"/>
            <a:ext cx="1714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Method 2</a:t>
            </a:r>
            <a:endParaRPr 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381000"/>
            <a:ext cx="8229600" cy="52625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3200" b="1" u="sng" dirty="0">
                <a:latin typeface="+mn-lt"/>
                <a:cs typeface="Times New Roman" pitchFamily="18" charset="0"/>
              </a:rPr>
              <a:t>Forces on curved surfaces</a:t>
            </a: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endParaRPr lang="en-US" dirty="0"/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en-US" sz="2800" dirty="0"/>
              <a:t>We do </a:t>
            </a:r>
            <a:r>
              <a:rPr lang="en-US" sz="2800" dirty="0">
                <a:solidFill>
                  <a:srgbClr val="FF0000"/>
                </a:solidFill>
              </a:rPr>
              <a:t>not use a direct method of integration </a:t>
            </a:r>
            <a:r>
              <a:rPr lang="en-US" sz="2800" dirty="0"/>
              <a:t>to find the force due to the hydrostatic pressure on a </a:t>
            </a:r>
            <a:r>
              <a:rPr lang="en-US" sz="2800" dirty="0">
                <a:solidFill>
                  <a:srgbClr val="FF0000"/>
                </a:solidFill>
              </a:rPr>
              <a:t>curved</a:t>
            </a:r>
            <a:r>
              <a:rPr lang="en-US" sz="2800" dirty="0"/>
              <a:t> surface.</a:t>
            </a: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en-US" sz="2800" dirty="0"/>
              <a:t>Rather, a </a:t>
            </a:r>
            <a:r>
              <a:rPr lang="en-US" sz="2800" i="1" dirty="0">
                <a:solidFill>
                  <a:srgbClr val="0070C0"/>
                </a:solidFill>
              </a:rPr>
              <a:t>free body diagram </a:t>
            </a:r>
            <a:r>
              <a:rPr lang="en-US" sz="2800" dirty="0"/>
              <a:t>that </a:t>
            </a:r>
            <a:r>
              <a:rPr lang="en-US" sz="2800" i="1" dirty="0"/>
              <a:t>contains</a:t>
            </a:r>
            <a:r>
              <a:rPr lang="en-US" sz="2800" dirty="0"/>
              <a:t> the curved surface and the liquids directly above or below the curved surface is identified.</a:t>
            </a: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en-US" sz="2800" dirty="0"/>
              <a:t>Such a free-body diagram contains </a:t>
            </a:r>
            <a:r>
              <a:rPr lang="en-US" sz="2800" i="1" dirty="0">
                <a:solidFill>
                  <a:srgbClr val="0070C0"/>
                </a:solidFill>
              </a:rPr>
              <a:t>only plane surfaces</a:t>
            </a:r>
            <a:r>
              <a:rPr lang="en-US" sz="2800" dirty="0"/>
              <a:t> upon which unknown fluid forces act; these unknown forces can be found as in the </a:t>
            </a:r>
            <a:r>
              <a:rPr lang="en-US" sz="2800" dirty="0" err="1"/>
              <a:t>preceeding</a:t>
            </a:r>
            <a:r>
              <a:rPr lang="en-US" sz="2800" dirty="0"/>
              <a:t> lecture.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ChangeArrowheads="1"/>
          </p:cNvSpPr>
          <p:nvPr/>
        </p:nvSpPr>
        <p:spPr bwMode="auto">
          <a:xfrm>
            <a:off x="3429000" y="225425"/>
            <a:ext cx="21224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4000" b="1"/>
              <a:t>Example</a:t>
            </a:r>
          </a:p>
        </p:txBody>
      </p:sp>
      <p:sp>
        <p:nvSpPr>
          <p:cNvPr id="4099" name="Content Placeholder 1"/>
          <p:cNvSpPr>
            <a:spLocks noGrp="1"/>
          </p:cNvSpPr>
          <p:nvPr>
            <p:ph idx="1"/>
          </p:nvPr>
        </p:nvSpPr>
        <p:spPr>
          <a:xfrm>
            <a:off x="698500" y="1143000"/>
            <a:ext cx="7772400" cy="4114800"/>
          </a:xfrm>
        </p:spPr>
        <p:txBody>
          <a:bodyPr/>
          <a:lstStyle/>
          <a:p>
            <a:pPr eaLnBrk="1" hangingPunct="1"/>
            <a:r>
              <a:rPr lang="en-US" altLang="en-US" dirty="0"/>
              <a:t>Let us determine the force (P) of the </a:t>
            </a:r>
            <a:r>
              <a:rPr lang="en-US" altLang="en-US" dirty="0">
                <a:solidFill>
                  <a:srgbClr val="0070C0"/>
                </a:solidFill>
              </a:rPr>
              <a:t>curved</a:t>
            </a:r>
            <a:r>
              <a:rPr lang="en-US" altLang="en-US" dirty="0"/>
              <a:t> gate on the stop.</a:t>
            </a:r>
          </a:p>
        </p:txBody>
      </p:sp>
      <p:pic>
        <p:nvPicPr>
          <p:cNvPr id="4100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88" y="2209800"/>
            <a:ext cx="9117012" cy="359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extBox 2"/>
          <p:cNvSpPr txBox="1">
            <a:spLocks noChangeArrowheads="1"/>
          </p:cNvSpPr>
          <p:nvPr/>
        </p:nvSpPr>
        <p:spPr bwMode="auto">
          <a:xfrm>
            <a:off x="26988" y="5807075"/>
            <a:ext cx="911701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/>
              <a:t>Fig 4.1 Forces on a curved surface: a) curved surface b) free-body diagram of water and gate c) free-body diagram of gate only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1524000" y="2209800"/>
            <a:ext cx="1143000" cy="2057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496668"/>
            <a:ext cx="8429684" cy="516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5124" name="Group 10"/>
          <p:cNvGrpSpPr>
            <a:grpSpLocks/>
          </p:cNvGrpSpPr>
          <p:nvPr/>
        </p:nvGrpSpPr>
        <p:grpSpPr bwMode="auto">
          <a:xfrm>
            <a:off x="5791200" y="1500174"/>
            <a:ext cx="3352800" cy="3548062"/>
            <a:chOff x="5715000" y="150167"/>
            <a:chExt cx="3352800" cy="3548569"/>
          </a:xfrm>
        </p:grpSpPr>
        <p:sp>
          <p:nvSpPr>
            <p:cNvPr id="5125" name="TextBox 4"/>
            <p:cNvSpPr txBox="1">
              <a:spLocks noChangeArrowheads="1"/>
            </p:cNvSpPr>
            <p:nvPr/>
          </p:nvSpPr>
          <p:spPr bwMode="auto">
            <a:xfrm>
              <a:off x="5715000" y="2990850"/>
              <a:ext cx="33528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sz="2000" i="1" dirty="0"/>
                <a:t>Fig 4.2 Free-body diagram of water and gate </a:t>
              </a:r>
            </a:p>
          </p:txBody>
        </p:sp>
        <p:grpSp>
          <p:nvGrpSpPr>
            <p:cNvPr id="5126" name="Group 9"/>
            <p:cNvGrpSpPr>
              <a:grpSpLocks/>
            </p:cNvGrpSpPr>
            <p:nvPr/>
          </p:nvGrpSpPr>
          <p:grpSpPr bwMode="auto">
            <a:xfrm>
              <a:off x="5791200" y="150167"/>
              <a:ext cx="3057525" cy="2840683"/>
              <a:chOff x="5791200" y="150167"/>
              <a:chExt cx="3057525" cy="2840683"/>
            </a:xfrm>
          </p:grpSpPr>
          <p:pic>
            <p:nvPicPr>
              <p:cNvPr id="5127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91200" y="228600"/>
                <a:ext cx="3057525" cy="2762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128" name="TextBox 6"/>
              <p:cNvSpPr txBox="1">
                <a:spLocks noChangeArrowheads="1"/>
              </p:cNvSpPr>
              <p:nvPr/>
            </p:nvSpPr>
            <p:spPr bwMode="auto">
              <a:xfrm>
                <a:off x="7319962" y="150167"/>
                <a:ext cx="528638" cy="3693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en-US" altLang="en-US" sz="1800" i="1"/>
                  <a:t>F</a:t>
                </a:r>
                <a:r>
                  <a:rPr lang="en-US" altLang="en-US" sz="1800" i="1" baseline="-25000"/>
                  <a:t>2</a:t>
                </a:r>
              </a:p>
            </p:txBody>
          </p:sp>
          <p:sp>
            <p:nvSpPr>
              <p:cNvPr id="5129" name="TextBox 8"/>
              <p:cNvSpPr txBox="1">
                <a:spLocks noChangeArrowheads="1"/>
              </p:cNvSpPr>
              <p:nvPr/>
            </p:nvSpPr>
            <p:spPr bwMode="auto">
              <a:xfrm>
                <a:off x="7349013" y="1425059"/>
                <a:ext cx="499587" cy="3693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en-US" altLang="en-US" sz="1800" i="1"/>
                  <a:t>F</a:t>
                </a:r>
                <a:r>
                  <a:rPr lang="en-US" altLang="en-US" sz="1800" i="1" baseline="-25000"/>
                  <a:t>w</a:t>
                </a:r>
              </a:p>
            </p:txBody>
          </p:sp>
        </p:grpSp>
      </p:grpSp>
      <p:sp>
        <p:nvSpPr>
          <p:cNvPr id="13" name="TextBox 12"/>
          <p:cNvSpPr txBox="1"/>
          <p:nvPr/>
        </p:nvSpPr>
        <p:spPr>
          <a:xfrm>
            <a:off x="857224" y="500042"/>
            <a:ext cx="6858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70C0"/>
                </a:solidFill>
              </a:rPr>
              <a:t>Method 1</a:t>
            </a:r>
            <a:endParaRPr lang="en-US" sz="4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9" name="Group 7"/>
          <p:cNvGrpSpPr>
            <a:grpSpLocks/>
          </p:cNvGrpSpPr>
          <p:nvPr/>
        </p:nvGrpSpPr>
        <p:grpSpPr bwMode="auto">
          <a:xfrm>
            <a:off x="5786446" y="2500306"/>
            <a:ext cx="2733702" cy="2535235"/>
            <a:chOff x="5715000" y="150167"/>
            <a:chExt cx="3352800" cy="3425458"/>
          </a:xfrm>
        </p:grpSpPr>
        <p:sp>
          <p:nvSpPr>
            <p:cNvPr id="6150" name="TextBox 8"/>
            <p:cNvSpPr txBox="1">
              <a:spLocks noChangeArrowheads="1"/>
            </p:cNvSpPr>
            <p:nvPr/>
          </p:nvSpPr>
          <p:spPr bwMode="auto">
            <a:xfrm>
              <a:off x="5715000" y="2990850"/>
              <a:ext cx="335280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sz="1600" i="1" dirty="0"/>
                <a:t>Fig 4.2 Free-body diagram of water and gate </a:t>
              </a:r>
            </a:p>
          </p:txBody>
        </p:sp>
        <p:grpSp>
          <p:nvGrpSpPr>
            <p:cNvPr id="6151" name="Group 9"/>
            <p:cNvGrpSpPr>
              <a:grpSpLocks/>
            </p:cNvGrpSpPr>
            <p:nvPr/>
          </p:nvGrpSpPr>
          <p:grpSpPr bwMode="auto">
            <a:xfrm>
              <a:off x="5791200" y="150167"/>
              <a:ext cx="3057525" cy="2840683"/>
              <a:chOff x="5791200" y="150167"/>
              <a:chExt cx="3057525" cy="2840683"/>
            </a:xfrm>
          </p:grpSpPr>
          <p:pic>
            <p:nvPicPr>
              <p:cNvPr id="6152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91200" y="228600"/>
                <a:ext cx="3057525" cy="2762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153" name="TextBox 11"/>
              <p:cNvSpPr txBox="1">
                <a:spLocks noChangeArrowheads="1"/>
              </p:cNvSpPr>
              <p:nvPr/>
            </p:nvSpPr>
            <p:spPr bwMode="auto">
              <a:xfrm>
                <a:off x="7319962" y="150167"/>
                <a:ext cx="528638" cy="3693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en-US" altLang="en-US" sz="1800" i="1"/>
                  <a:t>F</a:t>
                </a:r>
                <a:r>
                  <a:rPr lang="en-US" altLang="en-US" sz="1800" i="1" baseline="-25000"/>
                  <a:t>2</a:t>
                </a:r>
              </a:p>
            </p:txBody>
          </p:sp>
          <p:sp>
            <p:nvSpPr>
              <p:cNvPr id="6154" name="TextBox 12"/>
              <p:cNvSpPr txBox="1">
                <a:spLocks noChangeArrowheads="1"/>
              </p:cNvSpPr>
              <p:nvPr/>
            </p:nvSpPr>
            <p:spPr bwMode="auto">
              <a:xfrm>
                <a:off x="7349013" y="1425060"/>
                <a:ext cx="556400" cy="4990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en-US" altLang="en-US" sz="1800" i="1" dirty="0" err="1"/>
                  <a:t>F</a:t>
                </a:r>
                <a:r>
                  <a:rPr lang="en-US" altLang="en-US" sz="1800" i="1" baseline="-25000" dirty="0" err="1"/>
                  <a:t>w</a:t>
                </a:r>
                <a:endParaRPr lang="en-US" altLang="en-US" sz="1800" i="1" baseline="-25000" dirty="0"/>
              </a:p>
            </p:txBody>
          </p:sp>
        </p:grpSp>
      </p:grpSp>
      <p:sp>
        <p:nvSpPr>
          <p:cNvPr id="2" name="TextBox 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28600" y="127099"/>
            <a:ext cx="5471160" cy="6740307"/>
          </a:xfrm>
          <a:prstGeom prst="rect">
            <a:avLst/>
          </a:prstGeom>
          <a:blipFill rotWithShape="1">
            <a:blip r:embed="rId4" cstate="print"/>
            <a:stretch>
              <a:fillRect l="-1561" t="-723" r="-2676" b="-1085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72198" y="0"/>
            <a:ext cx="2500330" cy="2329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TextBox 2"/>
          <p:cNvSpPr txBox="1">
            <a:spLocks noChangeArrowheads="1"/>
          </p:cNvSpPr>
          <p:nvPr/>
        </p:nvSpPr>
        <p:spPr bwMode="auto">
          <a:xfrm>
            <a:off x="5603875" y="2285992"/>
            <a:ext cx="35401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600" i="1" dirty="0"/>
              <a:t>Fig 4.3 Free-body diagram of gate only</a:t>
            </a:r>
          </a:p>
        </p:txBody>
      </p:sp>
      <p:sp>
        <p:nvSpPr>
          <p:cNvPr id="11" name="TextBox 17"/>
          <p:cNvSpPr txBox="1">
            <a:spLocks noChangeArrowheads="1"/>
          </p:cNvSpPr>
          <p:nvPr/>
        </p:nvSpPr>
        <p:spPr bwMode="auto">
          <a:xfrm>
            <a:off x="5786446" y="5929330"/>
            <a:ext cx="500065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800" b="1" i="1" dirty="0"/>
              <a:t>F</a:t>
            </a:r>
            <a:r>
              <a:rPr lang="en-US" altLang="en-US" sz="1800" b="1" i="1" baseline="-25000" dirty="0"/>
              <a:t>H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57950" y="5429264"/>
            <a:ext cx="1785950" cy="1664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Straight Arrow Connector 13"/>
          <p:cNvCxnSpPr/>
          <p:nvPr/>
        </p:nvCxnSpPr>
        <p:spPr bwMode="auto">
          <a:xfrm>
            <a:off x="6072198" y="5857892"/>
            <a:ext cx="622308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 bwMode="auto">
          <a:xfrm>
            <a:off x="6858016" y="5429264"/>
            <a:ext cx="0" cy="39846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6"/>
          <p:cNvSpPr txBox="1">
            <a:spLocks noChangeArrowheads="1"/>
          </p:cNvSpPr>
          <p:nvPr/>
        </p:nvSpPr>
        <p:spPr bwMode="auto">
          <a:xfrm>
            <a:off x="6929454" y="5286388"/>
            <a:ext cx="451271" cy="27605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800" b="1" i="1" dirty="0"/>
              <a:t>F</a:t>
            </a:r>
            <a:r>
              <a:rPr lang="en-US" altLang="en-US" sz="1800" b="1" i="1" baseline="-25000" dirty="0"/>
              <a:t>V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000892" y="6286520"/>
            <a:ext cx="357190" cy="28575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3357554" y="1214422"/>
            <a:ext cx="4214842" cy="19288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857224" y="0"/>
            <a:ext cx="6858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70C0"/>
                </a:solidFill>
              </a:rPr>
              <a:t>Method 2</a:t>
            </a:r>
            <a:endParaRPr lang="en-US" sz="2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20875"/>
            <a:ext cx="6524625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Box 1"/>
          <p:cNvSpPr txBox="1">
            <a:spLocks noChangeArrowheads="1"/>
          </p:cNvSpPr>
          <p:nvPr/>
        </p:nvSpPr>
        <p:spPr bwMode="auto">
          <a:xfrm>
            <a:off x="609600" y="228600"/>
            <a:ext cx="79248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b="1"/>
              <a:t>Example 1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Calculate the force P necessary to hold the 4m-wide gate in the position shown in Fig 4.4 (a). Neglect the weight of the gate.</a:t>
            </a:r>
          </a:p>
        </p:txBody>
      </p:sp>
      <p:sp>
        <p:nvSpPr>
          <p:cNvPr id="7172" name="TextBox 2"/>
          <p:cNvSpPr txBox="1">
            <a:spLocks noChangeArrowheads="1"/>
          </p:cNvSpPr>
          <p:nvPr/>
        </p:nvSpPr>
        <p:spPr bwMode="auto">
          <a:xfrm>
            <a:off x="838200" y="5159375"/>
            <a:ext cx="65246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/>
              <a:t>Fig 4.4 Example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33400" y="304800"/>
            <a:ext cx="8229600" cy="4524315"/>
          </a:xfrm>
          <a:prstGeom prst="rect">
            <a:avLst/>
          </a:prstGeom>
          <a:blipFill rotWithShape="1">
            <a:blip r:embed="rId2" cstate="print"/>
            <a:stretch>
              <a:fillRect l="-1185" t="-1078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425" y="2895600"/>
            <a:ext cx="4549775" cy="335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7226"/>
          <a:stretch/>
        </p:blipFill>
        <p:spPr bwMode="auto">
          <a:xfrm>
            <a:off x="4648200" y="3619500"/>
            <a:ext cx="2790825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8613"/>
          <a:stretch/>
        </p:blipFill>
        <p:spPr bwMode="auto">
          <a:xfrm>
            <a:off x="7543800" y="2133600"/>
            <a:ext cx="1297744" cy="1253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2025" y="3034846"/>
            <a:ext cx="847725" cy="4381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28794" y="0"/>
            <a:ext cx="6572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70C0"/>
                </a:solidFill>
              </a:rPr>
              <a:t>Method 1</a:t>
            </a:r>
            <a:endParaRPr lang="en-US" sz="4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1"/>
          <p:cNvSpPr txBox="1">
            <a:spLocks noChangeArrowheads="1"/>
          </p:cNvSpPr>
          <p:nvPr/>
        </p:nvSpPr>
        <p:spPr bwMode="auto">
          <a:xfrm>
            <a:off x="533400" y="304800"/>
            <a:ext cx="8229600" cy="674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dirty="0"/>
              <a:t>The distance </a:t>
            </a:r>
            <a:r>
              <a:rPr lang="en-US" altLang="en-US" dirty="0" err="1"/>
              <a:t>d</a:t>
            </a:r>
            <a:r>
              <a:rPr lang="en-US" altLang="en-US" baseline="-25000" dirty="0" err="1"/>
              <a:t>w</a:t>
            </a:r>
            <a:r>
              <a:rPr lang="en-US" altLang="en-US" dirty="0"/>
              <a:t> is the distance to the centroid of the volume. It can be determined by considering the area as the difference of a square and a quarter circle as shown in Fig 4.4 c-e.</a:t>
            </a:r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Moments of area yield</a:t>
            </a:r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</p:txBody>
      </p:sp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84300" y="1447800"/>
            <a:ext cx="6194425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extBox 4"/>
          <p:cNvSpPr txBox="1">
            <a:spLocks noChangeArrowheads="1"/>
          </p:cNvSpPr>
          <p:nvPr/>
        </p:nvSpPr>
        <p:spPr bwMode="auto">
          <a:xfrm>
            <a:off x="1385888" y="3714750"/>
            <a:ext cx="61928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/>
              <a:t>Fig 4.4 Example</a:t>
            </a:r>
          </a:p>
        </p:txBody>
      </p:sp>
      <p:pic>
        <p:nvPicPr>
          <p:cNvPr id="922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90925" y="4343400"/>
            <a:ext cx="5553075" cy="206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7226"/>
          <a:stretch/>
        </p:blipFill>
        <p:spPr bwMode="auto">
          <a:xfrm>
            <a:off x="214282" y="5034258"/>
            <a:ext cx="1571636" cy="1823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07745" y="926655"/>
            <a:ext cx="4038600" cy="2004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57200" y="152400"/>
            <a:ext cx="8458200" cy="5632311"/>
          </a:xfrm>
          <a:prstGeom prst="rect">
            <a:avLst/>
          </a:prstGeom>
          <a:blipFill rotWithShape="1">
            <a:blip r:embed="rId3" cstate="print"/>
            <a:stretch>
              <a:fillRect l="-1081" t="-866" r="-720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8076" y="1122460"/>
            <a:ext cx="2255838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1175" y="3254375"/>
            <a:ext cx="3049588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66825" y="4043363"/>
            <a:ext cx="6616700" cy="114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>
            <a:off x="2057400" y="1987648"/>
            <a:ext cx="228600" cy="22795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6075</TotalTime>
  <Words>276</Words>
  <Application>Microsoft Office PowerPoint</Application>
  <PresentationFormat>On-screen Show (4:3)</PresentationFormat>
  <Paragraphs>65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Example 2:Arch dam</vt:lpstr>
    </vt:vector>
  </TitlesOfParts>
  <Company>UNZA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SOE</dc:creator>
  <cp:lastModifiedBy>lubinga handia</cp:lastModifiedBy>
  <cp:revision>92</cp:revision>
  <dcterms:created xsi:type="dcterms:W3CDTF">2005-08-31T02:26:49Z</dcterms:created>
  <dcterms:modified xsi:type="dcterms:W3CDTF">2020-07-13T08:47:52Z</dcterms:modified>
</cp:coreProperties>
</file>