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56" r:id="rId3"/>
    <p:sldId id="353" r:id="rId4"/>
    <p:sldId id="340" r:id="rId5"/>
    <p:sldId id="357" r:id="rId6"/>
    <p:sldId id="342" r:id="rId7"/>
    <p:sldId id="347" r:id="rId8"/>
    <p:sldId id="348" r:id="rId9"/>
    <p:sldId id="349" r:id="rId10"/>
    <p:sldId id="336" r:id="rId11"/>
    <p:sldId id="352" r:id="rId12"/>
    <p:sldId id="341" r:id="rId13"/>
    <p:sldId id="350" r:id="rId14"/>
    <p:sldId id="351" r:id="rId15"/>
    <p:sldId id="321" r:id="rId16"/>
    <p:sldId id="359" r:id="rId17"/>
    <p:sldId id="360" r:id="rId18"/>
    <p:sldId id="361" r:id="rId19"/>
    <p:sldId id="332" r:id="rId20"/>
    <p:sldId id="354" r:id="rId21"/>
    <p:sldId id="333" r:id="rId22"/>
    <p:sldId id="334" r:id="rId23"/>
    <p:sldId id="337" r:id="rId24"/>
    <p:sldId id="355" r:id="rId25"/>
    <p:sldId id="338" r:id="rId26"/>
    <p:sldId id="339" r:id="rId27"/>
    <p:sldId id="344"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binga" initials="l"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15" autoAdjust="0"/>
    <p:restoredTop sz="90929"/>
  </p:normalViewPr>
  <p:slideViewPr>
    <p:cSldViewPr>
      <p:cViewPr>
        <p:scale>
          <a:sx n="70" d="100"/>
          <a:sy n="70" d="100"/>
        </p:scale>
        <p:origin x="-148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0D67C-D723-4786-98BF-53237799FC73}" type="datetimeFigureOut">
              <a:rPr lang="en-US" smtClean="0"/>
              <a:pPr/>
              <a:t>8/28/2020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5FAFC-3BD5-45E0-B7F4-63DCC972D7B4}" type="slidenum">
              <a:rPr lang="en-US" smtClean="0"/>
              <a:pPr/>
              <a:t>‹#›</a:t>
            </a:fld>
            <a:endParaRPr lang="en-US"/>
          </a:p>
        </p:txBody>
      </p:sp>
    </p:spTree>
    <p:extLst>
      <p:ext uri="{BB962C8B-B14F-4D97-AF65-F5344CB8AC3E}">
        <p14:creationId xmlns="" xmlns:p14="http://schemas.microsoft.com/office/powerpoint/2010/main" val="219391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A5FAFC-3BD5-45E0-B7F4-63DCC972D7B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5FAFC-3BD5-45E0-B7F4-63DCC972D7B4}" type="slidenum">
              <a:rPr lang="en-US" smtClean="0"/>
              <a:pPr/>
              <a:t>10</a:t>
            </a:fld>
            <a:endParaRPr lang="en-US"/>
          </a:p>
        </p:txBody>
      </p:sp>
    </p:spTree>
    <p:extLst>
      <p:ext uri="{BB962C8B-B14F-4D97-AF65-F5344CB8AC3E}">
        <p14:creationId xmlns="" xmlns:p14="http://schemas.microsoft.com/office/powerpoint/2010/main" val="31805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9DE075-6F5F-4BB8-9513-4B0E83728AA0}" type="slidenum">
              <a:rPr lang="en-US" altLang="en-US"/>
              <a:pPr>
                <a:defRPr/>
              </a:pPr>
              <a:t>‹#›</a:t>
            </a:fld>
            <a:endParaRPr lang="en-US" altLang="en-US" dirty="0"/>
          </a:p>
        </p:txBody>
      </p:sp>
    </p:spTree>
    <p:extLst>
      <p:ext uri="{BB962C8B-B14F-4D97-AF65-F5344CB8AC3E}">
        <p14:creationId xmlns="" xmlns:p14="http://schemas.microsoft.com/office/powerpoint/2010/main" val="104223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CA6757-48C6-4E68-89B3-E6A436D2E9B6}" type="slidenum">
              <a:rPr lang="en-US" altLang="en-US"/>
              <a:pPr>
                <a:defRPr/>
              </a:pPr>
              <a:t>‹#›</a:t>
            </a:fld>
            <a:endParaRPr lang="en-US" altLang="en-US" dirty="0"/>
          </a:p>
        </p:txBody>
      </p:sp>
    </p:spTree>
    <p:extLst>
      <p:ext uri="{BB962C8B-B14F-4D97-AF65-F5344CB8AC3E}">
        <p14:creationId xmlns="" xmlns:p14="http://schemas.microsoft.com/office/powerpoint/2010/main" val="358365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762748B-624D-4744-8A22-EC2B1B4F791F}" type="slidenum">
              <a:rPr lang="en-US" altLang="en-US"/>
              <a:pPr>
                <a:defRPr/>
              </a:pPr>
              <a:t>‹#›</a:t>
            </a:fld>
            <a:endParaRPr lang="en-US" altLang="en-US" dirty="0"/>
          </a:p>
        </p:txBody>
      </p:sp>
    </p:spTree>
    <p:extLst>
      <p:ext uri="{BB962C8B-B14F-4D97-AF65-F5344CB8AC3E}">
        <p14:creationId xmlns="" xmlns:p14="http://schemas.microsoft.com/office/powerpoint/2010/main" val="246179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27338A-6811-44D9-8CD4-781797FD9515}" type="slidenum">
              <a:rPr lang="en-US" altLang="en-US"/>
              <a:pPr>
                <a:defRPr/>
              </a:pPr>
              <a:t>‹#›</a:t>
            </a:fld>
            <a:endParaRPr lang="en-US" altLang="en-US" dirty="0"/>
          </a:p>
        </p:txBody>
      </p:sp>
    </p:spTree>
    <p:extLst>
      <p:ext uri="{BB962C8B-B14F-4D97-AF65-F5344CB8AC3E}">
        <p14:creationId xmlns="" xmlns:p14="http://schemas.microsoft.com/office/powerpoint/2010/main" val="25745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C36BE01-69FB-4EEC-BDD4-3345624E65C3}" type="slidenum">
              <a:rPr lang="en-US" altLang="en-US"/>
              <a:pPr>
                <a:defRPr/>
              </a:pPr>
              <a:t>‹#›</a:t>
            </a:fld>
            <a:endParaRPr lang="en-US" altLang="en-US" dirty="0"/>
          </a:p>
        </p:txBody>
      </p:sp>
    </p:spTree>
    <p:extLst>
      <p:ext uri="{BB962C8B-B14F-4D97-AF65-F5344CB8AC3E}">
        <p14:creationId xmlns="" xmlns:p14="http://schemas.microsoft.com/office/powerpoint/2010/main" val="223669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BAF024-97F3-4974-A378-74969573E73D}" type="slidenum">
              <a:rPr lang="en-US" altLang="en-US"/>
              <a:pPr>
                <a:defRPr/>
              </a:pPr>
              <a:t>‹#›</a:t>
            </a:fld>
            <a:endParaRPr lang="en-US" altLang="en-US" dirty="0"/>
          </a:p>
        </p:txBody>
      </p:sp>
    </p:spTree>
    <p:extLst>
      <p:ext uri="{BB962C8B-B14F-4D97-AF65-F5344CB8AC3E}">
        <p14:creationId xmlns="" xmlns:p14="http://schemas.microsoft.com/office/powerpoint/2010/main" val="36666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9460864-CC4A-4838-B167-83DF654A739F}" type="slidenum">
              <a:rPr lang="en-US" altLang="en-US"/>
              <a:pPr>
                <a:defRPr/>
              </a:pPr>
              <a:t>‹#›</a:t>
            </a:fld>
            <a:endParaRPr lang="en-US" altLang="en-US" dirty="0"/>
          </a:p>
        </p:txBody>
      </p:sp>
    </p:spTree>
    <p:extLst>
      <p:ext uri="{BB962C8B-B14F-4D97-AF65-F5344CB8AC3E}">
        <p14:creationId xmlns="" xmlns:p14="http://schemas.microsoft.com/office/powerpoint/2010/main" val="352326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AC10AE6-FEC1-458F-9369-3B730E3E74DC}" type="slidenum">
              <a:rPr lang="en-US" altLang="en-US"/>
              <a:pPr>
                <a:defRPr/>
              </a:pPr>
              <a:t>‹#›</a:t>
            </a:fld>
            <a:endParaRPr lang="en-US" altLang="en-US" dirty="0"/>
          </a:p>
        </p:txBody>
      </p:sp>
    </p:spTree>
    <p:extLst>
      <p:ext uri="{BB962C8B-B14F-4D97-AF65-F5344CB8AC3E}">
        <p14:creationId xmlns="" xmlns:p14="http://schemas.microsoft.com/office/powerpoint/2010/main" val="350729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A6558C-D2A1-4CF2-BD6F-E66B5C123C9E}" type="slidenum">
              <a:rPr lang="en-US" altLang="en-US"/>
              <a:pPr>
                <a:defRPr/>
              </a:pPr>
              <a:t>‹#›</a:t>
            </a:fld>
            <a:endParaRPr lang="en-US" altLang="en-US" dirty="0"/>
          </a:p>
        </p:txBody>
      </p:sp>
    </p:spTree>
    <p:extLst>
      <p:ext uri="{BB962C8B-B14F-4D97-AF65-F5344CB8AC3E}">
        <p14:creationId xmlns="" xmlns:p14="http://schemas.microsoft.com/office/powerpoint/2010/main" val="66184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2D5D91-3342-4161-9BEC-99CEF78517A3}" type="slidenum">
              <a:rPr lang="en-US" altLang="en-US"/>
              <a:pPr>
                <a:defRPr/>
              </a:pPr>
              <a:t>‹#›</a:t>
            </a:fld>
            <a:endParaRPr lang="en-US" altLang="en-US" dirty="0"/>
          </a:p>
        </p:txBody>
      </p:sp>
    </p:spTree>
    <p:extLst>
      <p:ext uri="{BB962C8B-B14F-4D97-AF65-F5344CB8AC3E}">
        <p14:creationId xmlns="" xmlns:p14="http://schemas.microsoft.com/office/powerpoint/2010/main" val="301965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6E0A782-5F48-4B63-A0C7-BB8B44005CEE}" type="slidenum">
              <a:rPr lang="en-US" altLang="en-US"/>
              <a:pPr>
                <a:defRPr/>
              </a:pPr>
              <a:t>‹#›</a:t>
            </a:fld>
            <a:endParaRPr lang="en-US" altLang="en-US" dirty="0"/>
          </a:p>
        </p:txBody>
      </p:sp>
    </p:spTree>
    <p:extLst>
      <p:ext uri="{BB962C8B-B14F-4D97-AF65-F5344CB8AC3E}">
        <p14:creationId xmlns="" xmlns:p14="http://schemas.microsoft.com/office/powerpoint/2010/main" val="389736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E3FE758-D6A4-4ECB-90AB-851E8433F6E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oleObject" Target="../embeddings/oleObject2.bin"/><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2.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2.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0.pn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642910" y="571480"/>
            <a:ext cx="8077200" cy="5524500"/>
          </a:xfrm>
          <a:prstGeom prst="rect">
            <a:avLst/>
          </a:prstGeom>
        </p:spPr>
      </p:pic>
      <p:sp>
        <p:nvSpPr>
          <p:cNvPr id="2050" name="Rectangle 3"/>
          <p:cNvSpPr>
            <a:spLocks noGrp="1" noChangeArrowheads="1"/>
          </p:cNvSpPr>
          <p:nvPr>
            <p:ph type="subTitle" idx="1"/>
          </p:nvPr>
        </p:nvSpPr>
        <p:spPr>
          <a:xfrm>
            <a:off x="1066800" y="609600"/>
            <a:ext cx="6400800" cy="5334000"/>
          </a:xfrm>
        </p:spPr>
        <p:txBody>
          <a:bodyPr/>
          <a:lstStyle/>
          <a:p>
            <a:pPr eaLnBrk="1" hangingPunct="1"/>
            <a:endParaRPr lang="en-US" altLang="en-US" sz="4000" dirty="0" smtClean="0"/>
          </a:p>
          <a:p>
            <a:pPr eaLnBrk="1" hangingPunct="1"/>
            <a:r>
              <a:rPr lang="en-US" altLang="en-US" sz="4000" dirty="0" smtClean="0">
                <a:solidFill>
                  <a:srgbClr val="FFC000"/>
                </a:solidFill>
              </a:rPr>
              <a:t>Fluid Mechanics CEE 3311</a:t>
            </a:r>
          </a:p>
          <a:p>
            <a:pPr eaLnBrk="1" hangingPunct="1"/>
            <a:r>
              <a:rPr lang="en-US" altLang="en-US" sz="4000" dirty="0" smtClean="0">
                <a:solidFill>
                  <a:srgbClr val="FFC000"/>
                </a:solidFill>
              </a:rPr>
              <a:t>LECTURE 13</a:t>
            </a:r>
          </a:p>
          <a:p>
            <a:pPr eaLnBrk="1" hangingPunct="1"/>
            <a:endParaRPr lang="en-US" altLang="en-US" sz="4000" dirty="0" smtClean="0">
              <a:solidFill>
                <a:srgbClr val="FFC000"/>
              </a:solidFill>
            </a:endParaRPr>
          </a:p>
          <a:p>
            <a:pPr eaLnBrk="1" hangingPunct="1"/>
            <a:r>
              <a:rPr lang="en-US" altLang="en-US" sz="1600" b="1" dirty="0" smtClean="0">
                <a:solidFill>
                  <a:srgbClr val="FFC000"/>
                </a:solidFill>
              </a:rPr>
              <a:t>Conservation of momentum</a:t>
            </a:r>
          </a:p>
          <a:p>
            <a:pPr eaLnBrk="1" hangingPunct="1"/>
            <a:r>
              <a:rPr lang="en-US" altLang="en-US" sz="2800" b="1" dirty="0" smtClean="0">
                <a:solidFill>
                  <a:srgbClr val="FFC000"/>
                </a:solidFill>
              </a:rPr>
              <a:t>Applications of the momentum equation</a:t>
            </a:r>
            <a:endParaRPr lang="en-US" altLang="en-US" sz="2800" b="1" dirty="0">
              <a:solidFill>
                <a:srgbClr val="FFC000"/>
              </a:solidFill>
            </a:endParaRPr>
          </a:p>
          <a:p>
            <a:pPr eaLnBrk="1" hangingPunct="1"/>
            <a:endParaRPr lang="en-US" altLang="en-US" sz="4000" dirty="0" smtClean="0">
              <a:solidFill>
                <a:srgbClr val="FFC000"/>
              </a:solidFill>
            </a:endParaRPr>
          </a:p>
          <a:p>
            <a:pPr eaLnBrk="1" hangingPunct="1"/>
            <a:r>
              <a:rPr lang="en-US" altLang="en-US" sz="4000" dirty="0" smtClean="0">
                <a:solidFill>
                  <a:srgbClr val="FFC000"/>
                </a:solidFill>
              </a:rPr>
              <a:t>L. Handia</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B: Forces on gates</a:t>
            </a:r>
            <a:endParaRPr lang="en-US" sz="3600" kern="0" dirty="0">
              <a:solidFill>
                <a:srgbClr val="00B0F0"/>
              </a:solidFill>
            </a:endParaRPr>
          </a:p>
        </p:txBody>
      </p:sp>
      <mc:AlternateContent xmlns:mc="http://schemas.openxmlformats.org/markup-compatibility/2006">
        <mc:Choice xmlns="" xmlns:a14="http://schemas.microsoft.com/office/drawing/2010/main" Requires="a14">
          <p:sp>
            <p:nvSpPr>
              <p:cNvPr id="2" name="TextBox 1"/>
              <p:cNvSpPr txBox="1"/>
              <p:nvPr/>
            </p:nvSpPr>
            <p:spPr>
              <a:xfrm>
                <a:off x="533400" y="609600"/>
                <a:ext cx="8305800" cy="6526658"/>
              </a:xfrm>
              <a:prstGeom prst="rect">
                <a:avLst/>
              </a:prstGeom>
              <a:noFill/>
            </p:spPr>
            <p:txBody>
              <a:bodyPr wrap="square" rtlCol="0">
                <a:spAutoFit/>
              </a:bodyPr>
              <a:lstStyle/>
              <a:p>
                <a:r>
                  <a:rPr lang="en-US" dirty="0" smtClean="0"/>
                  <a:t>An example of free surface flow in a rectangular channel is shown below.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If we want to determine the force of the gate on the flow, the following expression can be derived from the momentum equation</a:t>
                </a:r>
              </a:p>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x</m:t>
                              </m:r>
                            </m:sub>
                          </m:sSub>
                          <m:r>
                            <a:rPr lang="en-US">
                              <a:latin typeface="Cambria Math"/>
                            </a:rPr>
                            <m:t>=</m:t>
                          </m:r>
                        </m:e>
                      </m:nary>
                      <m:sSub>
                        <m:sSubPr>
                          <m:ctrlPr>
                            <a:rPr lang="en-US" i="1">
                              <a:latin typeface="Cambria Math" panose="02040503050406030204" pitchFamily="18" charset="0"/>
                            </a:rPr>
                          </m:ctrlPr>
                        </m:sSubPr>
                        <m:e>
                          <m:r>
                            <m:rPr>
                              <m:sty m:val="p"/>
                            </m:rPr>
                            <a:rPr lang="en-US" b="0" i="0" smtClean="0">
                              <a:latin typeface="Cambria Math"/>
                            </a:rPr>
                            <m:t>F</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r>
                            <m:rPr>
                              <m:sty m:val="p"/>
                            </m:rPr>
                            <a:rPr lang="en-US" b="0" i="0" smtClean="0">
                              <a:latin typeface="Cambria Math"/>
                            </a:rPr>
                            <m:t>F</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gate</m:t>
                          </m:r>
                        </m:sub>
                      </m:sSub>
                      <m:r>
                        <a:rPr lang="en-US">
                          <a:latin typeface="Cambria Math"/>
                          <a:ea typeface="Cambria Math"/>
                        </a:rPr>
                        <m:t>=</m:t>
                      </m:r>
                      <m:sSub>
                        <m:sSubPr>
                          <m:ctrlPr>
                            <a:rPr lang="en-US" i="1">
                              <a:latin typeface="Cambria Math" panose="02040503050406030204" pitchFamily="18" charset="0"/>
                            </a:rPr>
                          </m:ctrlPr>
                        </m:sSubPr>
                        <m:e>
                          <m:r>
                            <m:rPr>
                              <m:sty m:val="p"/>
                            </m:rPr>
                            <a:rPr lang="el-GR">
                              <a:latin typeface="Cambria Math"/>
                            </a:rPr>
                            <m:t>ρ</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d>
                        <m:dPr>
                          <m:ctrlPr>
                            <a:rPr lang="en-US" i="1">
                              <a:latin typeface="Cambria Math" panose="02040503050406030204" pitchFamily="18" charset="0"/>
                            </a:rPr>
                          </m:ctrlPr>
                        </m:dPr>
                        <m:e>
                          <m:r>
                            <a:rPr lang="en-US">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e>
                      </m:d>
                      <m:r>
                        <a:rPr lang="en-US">
                          <a:latin typeface="Cambria Math"/>
                        </a:rPr>
                        <m:t>+</m:t>
                      </m:r>
                      <m:sSub>
                        <m:sSubPr>
                          <m:ctrlPr>
                            <a:rPr lang="en-US" i="1">
                              <a:latin typeface="Cambria Math" panose="02040503050406030204" pitchFamily="18" charset="0"/>
                            </a:rPr>
                          </m:ctrlPr>
                        </m:sSubPr>
                        <m:e>
                          <m:r>
                            <m:rPr>
                              <m:sty m:val="p"/>
                            </m:rPr>
                            <a:rPr lang="el-GR">
                              <a:latin typeface="Cambria Math"/>
                            </a:rPr>
                            <m:t>ρ</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e>
                      </m:d>
                      <m:r>
                        <a:rPr lang="en-US" b="0" i="0" smtClean="0">
                          <a:latin typeface="Cambria Math" panose="02040503050406030204" pitchFamily="18" charset="0"/>
                        </a:rPr>
                        <m:t>  </m:t>
                      </m:r>
                    </m:oMath>
                  </m:oMathPara>
                </a14:m>
                <a:endParaRPr lang="en-US" b="0" i="0" dirty="0" smtClean="0">
                  <a:latin typeface="Cambria Math" panose="02040503050406030204" pitchFamily="18" charset="0"/>
                </a:endParaRPr>
              </a:p>
              <a:p>
                <a:pPr/>
                <a:r>
                  <a:rPr lang="en-US" b="0" dirty="0" smtClean="0"/>
                  <a:t/>
                </a:r>
                <a14:m>
                  <m:oMath xmlns:m="http://schemas.openxmlformats.org/officeDocument/2006/math">
                    <m:r>
                      <a:rPr lang="en-US" b="0" i="0" smtClean="0">
                        <a:latin typeface="Cambria Math"/>
                      </a:rPr>
                      <m:t>=</m:t>
                    </m:r>
                    <m:sSub>
                      <m:sSubPr>
                        <m:ctrlPr>
                          <a:rPr lang="en-US" i="1">
                            <a:latin typeface="Cambria Math" panose="02040503050406030204" pitchFamily="18" charset="0"/>
                          </a:rPr>
                        </m:ctrlPr>
                      </m:sSubPr>
                      <m:e>
                        <m:r>
                          <m:rPr>
                            <m:sty m:val="p"/>
                          </m:rPr>
                          <a:rPr lang="el-GR">
                            <a:latin typeface="Cambria Math"/>
                          </a:rPr>
                          <m:t>ρ</m:t>
                        </m:r>
                        <m:r>
                          <a:rPr lang="en-US" i="1">
                            <a:latin typeface="Cambria Math"/>
                          </a:rPr>
                          <m:t>𝑄</m:t>
                        </m:r>
                        <m:r>
                          <a:rPr lang="en-US" i="1">
                            <a:latin typeface="Cambria Math"/>
                          </a:rPr>
                          <m:t>(</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r>
                      <m:rPr>
                        <m:nor/>
                      </m:rPr>
                      <a:rPr lang="en-US" dirty="0"/>
                      <m:t>)</m:t>
                    </m:r>
                  </m:oMath>
                </a14:m>
                <a:endParaRPr lang="en-US" dirty="0"/>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533400" y="609600"/>
                <a:ext cx="8305800" cy="6526658"/>
              </a:xfrm>
              <a:prstGeom prst="rect">
                <a:avLst/>
              </a:prstGeom>
              <a:blipFill rotWithShape="0">
                <a:blip r:embed="rId3"/>
                <a:stretch>
                  <a:fillRect l="-1175" t="-747" r="-1689"/>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4" cstate="print"/>
          <a:srcRect/>
          <a:stretch>
            <a:fillRect/>
          </a:stretch>
        </p:blipFill>
        <p:spPr bwMode="auto">
          <a:xfrm>
            <a:off x="685800" y="1447800"/>
            <a:ext cx="7810500" cy="3171825"/>
          </a:xfrm>
          <a:prstGeom prst="rect">
            <a:avLst/>
          </a:prstGeom>
          <a:noFill/>
          <a:ln w="9525">
            <a:noFill/>
            <a:miter lim="800000"/>
            <a:headEnd/>
            <a:tailEnd/>
          </a:ln>
        </p:spPr>
      </p:pic>
      <p:sp>
        <p:nvSpPr>
          <p:cNvPr id="5" name="TextBox 4"/>
          <p:cNvSpPr txBox="1"/>
          <p:nvPr/>
        </p:nvSpPr>
        <p:spPr>
          <a:xfrm>
            <a:off x="8376314" y="6324600"/>
            <a:ext cx="767686" cy="400110"/>
          </a:xfrm>
          <a:prstGeom prst="rect">
            <a:avLst/>
          </a:prstGeom>
          <a:noFill/>
        </p:spPr>
        <p:txBody>
          <a:bodyPr wrap="square" rtlCol="0">
            <a:spAutoFit/>
          </a:bodyPr>
          <a:lstStyle/>
          <a:p>
            <a:r>
              <a:rPr lang="en-US" sz="2000" dirty="0" smtClean="0">
                <a:solidFill>
                  <a:srgbClr val="FFC000"/>
                </a:solidFill>
              </a:rPr>
              <a:t>14.20</a:t>
            </a:r>
            <a:endParaRPr lang="en-US" sz="2000" dirty="0">
              <a:solidFill>
                <a:srgbClr val="FFC000"/>
              </a:solidFill>
            </a:endParaRPr>
          </a:p>
        </p:txBody>
      </p:sp>
      <p:pic>
        <p:nvPicPr>
          <p:cNvPr id="6" name="Picture 1"/>
          <p:cNvPicPr>
            <a:picLocks noChangeAspect="1" noChangeArrowheads="1"/>
          </p:cNvPicPr>
          <p:nvPr/>
        </p:nvPicPr>
        <p:blipFill>
          <a:blip r:embed="rId5"/>
          <a:srcRect/>
          <a:stretch>
            <a:fillRect/>
          </a:stretch>
        </p:blipFill>
        <p:spPr bwMode="auto">
          <a:xfrm>
            <a:off x="4071934" y="5357826"/>
            <a:ext cx="3143272" cy="342378"/>
          </a:xfrm>
          <a:prstGeom prst="rect">
            <a:avLst/>
          </a:prstGeom>
          <a:noFill/>
          <a:ln w="9525">
            <a:noFill/>
            <a:miter lim="800000"/>
            <a:headEnd/>
            <a:tailEnd/>
          </a:ln>
          <a:effectLst/>
        </p:spPr>
      </p:pic>
    </p:spTree>
    <p:extLst>
      <p:ext uri="{BB962C8B-B14F-4D97-AF65-F5344CB8AC3E}">
        <p14:creationId xmlns="" xmlns:p14="http://schemas.microsoft.com/office/powerpoint/2010/main" val="2819338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B: Forces on gates</a:t>
            </a:r>
            <a:endParaRPr lang="en-US" sz="3600" kern="0" dirty="0">
              <a:solidFill>
                <a:srgbClr val="00B0F0"/>
              </a:solidFill>
            </a:endParaRPr>
          </a:p>
        </p:txBody>
      </p:sp>
      <mc:AlternateContent xmlns:mc="http://schemas.openxmlformats.org/markup-compatibility/2006">
        <mc:Choice xmlns="" xmlns:a14="http://schemas.microsoft.com/office/drawing/2010/main" Requires="a14">
          <p:sp>
            <p:nvSpPr>
              <p:cNvPr id="2" name="TextBox 1"/>
              <p:cNvSpPr txBox="1"/>
              <p:nvPr/>
            </p:nvSpPr>
            <p:spPr>
              <a:xfrm>
                <a:off x="533400" y="609600"/>
                <a:ext cx="8305800" cy="3641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x</m:t>
                              </m:r>
                            </m:sub>
                          </m:sSub>
                          <m:r>
                            <a:rPr lang="en-US">
                              <a:latin typeface="Cambria Math"/>
                            </a:rPr>
                            <m:t>=</m:t>
                          </m:r>
                        </m:e>
                      </m:nary>
                      <m:sSub>
                        <m:sSubPr>
                          <m:ctrlPr>
                            <a:rPr lang="en-US" i="1">
                              <a:latin typeface="Cambria Math" panose="02040503050406030204" pitchFamily="18" charset="0"/>
                            </a:rPr>
                          </m:ctrlPr>
                        </m:sSubPr>
                        <m:e>
                          <m:r>
                            <m:rPr>
                              <m:sty m:val="p"/>
                            </m:rPr>
                            <a:rPr lang="en-US">
                              <a:latin typeface="Cambria Math"/>
                            </a:rPr>
                            <m:t>F</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F</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gate</m:t>
                          </m:r>
                        </m:sub>
                      </m:sSub>
                      <m:r>
                        <a:rPr lang="en-US">
                          <a:latin typeface="Cambria Math"/>
                          <a:ea typeface="Cambria Math"/>
                        </a:rPr>
                        <m:t>=</m:t>
                      </m:r>
                      <m:sSub>
                        <m:sSubPr>
                          <m:ctrlPr>
                            <a:rPr lang="en-US" i="1">
                              <a:latin typeface="Cambria Math" panose="02040503050406030204" pitchFamily="18" charset="0"/>
                            </a:rPr>
                          </m:ctrlPr>
                        </m:sSubPr>
                        <m:e>
                          <m:r>
                            <m:rPr>
                              <m:sty m:val="p"/>
                            </m:rPr>
                            <a:rPr lang="el-GR">
                              <a:latin typeface="Cambria Math"/>
                            </a:rPr>
                            <m:t>ρ</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d>
                        <m:dPr>
                          <m:ctrlPr>
                            <a:rPr lang="en-US" i="1">
                              <a:latin typeface="Cambria Math" panose="02040503050406030204" pitchFamily="18" charset="0"/>
                            </a:rPr>
                          </m:ctrlPr>
                        </m:dPr>
                        <m:e>
                          <m:r>
                            <a:rPr lang="en-US">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e>
                      </m:d>
                      <m:r>
                        <a:rPr lang="en-US">
                          <a:latin typeface="Cambria Math"/>
                        </a:rPr>
                        <m:t>+</m:t>
                      </m:r>
                      <m:sSub>
                        <m:sSubPr>
                          <m:ctrlPr>
                            <a:rPr lang="en-US" i="1">
                              <a:latin typeface="Cambria Math" panose="02040503050406030204" pitchFamily="18" charset="0"/>
                            </a:rPr>
                          </m:ctrlPr>
                        </m:sSubPr>
                        <m:e>
                          <m:r>
                            <m:rPr>
                              <m:sty m:val="p"/>
                            </m:rPr>
                            <a:rPr lang="el-GR">
                              <a:latin typeface="Cambria Math"/>
                            </a:rPr>
                            <m:t>ρ</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e>
                      </m:d>
                      <m:r>
                        <a:rPr lang="en-US">
                          <a:latin typeface="Cambria Math" panose="02040503050406030204" pitchFamily="18" charset="0"/>
                        </a:rPr>
                        <m:t>  </m:t>
                      </m:r>
                    </m:oMath>
                  </m:oMathPara>
                </a14:m>
                <a:endParaRPr lang="en-US" dirty="0">
                  <a:latin typeface="Cambria Math" panose="02040503050406030204" pitchFamily="18" charset="0"/>
                </a:endParaRPr>
              </a:p>
              <a:p>
                <a:r>
                  <a:rPr lang="en-US" dirty="0"/>
                  <a:t/>
                </a:r>
                <a14:m>
                  <m:oMath xmlns:m="http://schemas.openxmlformats.org/officeDocument/2006/math">
                    <m:r>
                      <a:rPr lang="en-US">
                        <a:latin typeface="Cambria Math"/>
                      </a:rPr>
                      <m:t>=</m:t>
                    </m:r>
                    <m:sSub>
                      <m:sSubPr>
                        <m:ctrlPr>
                          <a:rPr lang="en-US" i="1">
                            <a:latin typeface="Cambria Math" panose="02040503050406030204" pitchFamily="18" charset="0"/>
                          </a:rPr>
                        </m:ctrlPr>
                      </m:sSubPr>
                      <m:e>
                        <m:r>
                          <m:rPr>
                            <m:sty m:val="p"/>
                          </m:rPr>
                          <a:rPr lang="el-GR">
                            <a:latin typeface="Cambria Math"/>
                          </a:rPr>
                          <m:t>ρ</m:t>
                        </m:r>
                        <m:r>
                          <a:rPr lang="en-US" i="1">
                            <a:latin typeface="Cambria Math"/>
                          </a:rPr>
                          <m:t>𝑄</m:t>
                        </m:r>
                        <m:r>
                          <a:rPr lang="en-US" i="1">
                            <a:latin typeface="Cambria Math"/>
                          </a:rPr>
                          <m:t>(</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r>
                      <m:rPr>
                        <m:nor/>
                      </m:rPr>
                      <a:rPr lang="en-US" dirty="0"/>
                      <m:t>)</m:t>
                    </m:r>
                  </m:oMath>
                </a14:m>
                <a:endParaRPr lang="en-US" dirty="0"/>
              </a:p>
              <a:p>
                <a:endParaRPr lang="en-US"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m:rPr>
                              <m:sty m:val="p"/>
                            </m:rPr>
                            <a:rPr lang="en-US" b="0" i="0" smtClean="0">
                              <a:latin typeface="Cambria Math"/>
                            </a:rPr>
                            <m:t>F</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r>
                            <m:rPr>
                              <m:sty m:val="p"/>
                            </m:rPr>
                            <a:rPr lang="en-US" b="0" i="0" smtClean="0">
                              <a:latin typeface="Cambria Math"/>
                            </a:rPr>
                            <m:t>F</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gate</m:t>
                          </m:r>
                        </m:sub>
                      </m:sSub>
                      <m:r>
                        <a:rPr lang="en-US">
                          <a:latin typeface="Cambria Math"/>
                          <a:ea typeface="Cambria Math"/>
                        </a:rPr>
                        <m:t>=</m:t>
                      </m:r>
                      <m:sSub>
                        <m:sSubPr>
                          <m:ctrlPr>
                            <a:rPr lang="en-US" i="1">
                              <a:latin typeface="Cambria Math" panose="02040503050406030204" pitchFamily="18" charset="0"/>
                            </a:rPr>
                          </m:ctrlPr>
                        </m:sSubPr>
                        <m:e>
                          <m:r>
                            <m:rPr>
                              <m:sty m:val="p"/>
                            </m:rPr>
                            <a:rPr lang="el-GR">
                              <a:latin typeface="Cambria Math"/>
                            </a:rPr>
                            <m:t>ρ</m:t>
                          </m:r>
                          <m:r>
                            <a:rPr lang="en-US" i="1">
                              <a:latin typeface="Cambria Math"/>
                            </a:rPr>
                            <m:t>𝑄</m:t>
                          </m:r>
                          <m:r>
                            <a:rPr lang="en-US" i="1">
                              <a:latin typeface="Cambria Math"/>
                            </a:rPr>
                            <m:t>(</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r>
                        <m:rPr>
                          <m:nor/>
                        </m:rPr>
                        <a:rPr lang="en-US" dirty="0"/>
                        <m:t>)</m:t>
                      </m:r>
                    </m:oMath>
                  </m:oMathPara>
                </a14:m>
                <a:endParaRPr lang="en-US" dirty="0" smtClean="0"/>
              </a:p>
              <a:p>
                <a:endParaRPr lang="en-US"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gate</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F</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F</m:t>
                          </m:r>
                        </m:e>
                        <m:sub>
                          <m:r>
                            <a:rPr lang="en-US">
                              <a:latin typeface="Cambria Math"/>
                            </a:rPr>
                            <m:t>2</m:t>
                          </m:r>
                        </m:sub>
                      </m:sSub>
                      <m:r>
                        <a:rPr lang="en-US" b="0" i="1" smtClean="0">
                          <a:latin typeface="Cambria Math"/>
                        </a:rPr>
                        <m:t>−</m:t>
                      </m:r>
                      <m:sSub>
                        <m:sSubPr>
                          <m:ctrlPr>
                            <a:rPr lang="en-US" i="1">
                              <a:latin typeface="Cambria Math" panose="02040503050406030204" pitchFamily="18" charset="0"/>
                            </a:rPr>
                          </m:ctrlPr>
                        </m:sSubPr>
                        <m:e>
                          <m:r>
                            <m:rPr>
                              <m:sty m:val="p"/>
                            </m:rPr>
                            <a:rPr lang="el-GR">
                              <a:latin typeface="Cambria Math"/>
                            </a:rPr>
                            <m:t>ρ</m:t>
                          </m:r>
                          <m:r>
                            <a:rPr lang="en-US" i="1">
                              <a:latin typeface="Cambria Math"/>
                            </a:rPr>
                            <m:t>𝑄</m:t>
                          </m:r>
                          <m:r>
                            <a:rPr lang="en-US" i="1">
                              <a:latin typeface="Cambria Math"/>
                            </a:rPr>
                            <m:t>(</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r>
                        <m:rPr>
                          <m:nor/>
                        </m:rPr>
                        <a:rPr lang="en-US" dirty="0"/>
                        <m:t>)</m:t>
                      </m:r>
                    </m:oMath>
                  </m:oMathPara>
                </a14:m>
                <a:endParaRPr lang="en-US" dirty="0"/>
              </a:p>
              <a:p>
                <a:endParaRPr lang="en-US" dirty="0"/>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533400" y="609600"/>
                <a:ext cx="8305800" cy="3641766"/>
              </a:xfrm>
              <a:prstGeom prst="rect">
                <a:avLst/>
              </a:prstGeom>
              <a:blipFill rotWithShape="0">
                <a:blip r:embed="rId2"/>
                <a:stretch>
                  <a:fillRect l="-220"/>
                </a:stretch>
              </a:blipFill>
            </p:spPr>
            <p:txBody>
              <a:bodyPr/>
              <a:lstStyle/>
              <a:p>
                <a:r>
                  <a:rPr lang="en-US">
                    <a:noFill/>
                  </a:rPr>
                  <a:t> </a:t>
                </a:r>
              </a:p>
            </p:txBody>
          </p:sp>
        </mc:Fallback>
      </mc:AlternateContent>
      <p:sp>
        <p:nvSpPr>
          <p:cNvPr id="5" name="TextBox 4"/>
          <p:cNvSpPr txBox="1"/>
          <p:nvPr/>
        </p:nvSpPr>
        <p:spPr>
          <a:xfrm>
            <a:off x="8296597" y="3130111"/>
            <a:ext cx="767686" cy="400110"/>
          </a:xfrm>
          <a:prstGeom prst="rect">
            <a:avLst/>
          </a:prstGeom>
          <a:noFill/>
        </p:spPr>
        <p:txBody>
          <a:bodyPr wrap="square" rtlCol="0">
            <a:spAutoFit/>
          </a:bodyPr>
          <a:lstStyle/>
          <a:p>
            <a:r>
              <a:rPr lang="en-US" sz="2000" dirty="0" smtClean="0">
                <a:solidFill>
                  <a:srgbClr val="FFC000"/>
                </a:solidFill>
              </a:rPr>
              <a:t>14.21</a:t>
            </a:r>
            <a:endParaRPr lang="en-US" sz="2000" dirty="0">
              <a:solidFill>
                <a:srgbClr val="FFC000"/>
              </a:solidFill>
            </a:endParaRPr>
          </a:p>
        </p:txBody>
      </p:sp>
      <p:pic>
        <p:nvPicPr>
          <p:cNvPr id="6" name="Picture 2"/>
          <p:cNvPicPr>
            <a:picLocks noChangeAspect="1" noChangeArrowheads="1"/>
          </p:cNvPicPr>
          <p:nvPr/>
        </p:nvPicPr>
        <p:blipFill>
          <a:blip r:embed="rId3" cstate="print"/>
          <a:srcRect/>
          <a:stretch>
            <a:fillRect/>
          </a:stretch>
        </p:blipFill>
        <p:spPr bwMode="auto">
          <a:xfrm>
            <a:off x="686972" y="3810000"/>
            <a:ext cx="7810500" cy="3171825"/>
          </a:xfrm>
          <a:prstGeom prst="rect">
            <a:avLst/>
          </a:prstGeom>
          <a:noFill/>
          <a:ln w="9525">
            <a:noFill/>
            <a:miter lim="800000"/>
            <a:headEnd/>
            <a:tailEnd/>
          </a:ln>
        </p:spPr>
      </p:pic>
    </p:spTree>
    <p:extLst>
      <p:ext uri="{BB962C8B-B14F-4D97-AF65-F5344CB8AC3E}">
        <p14:creationId xmlns="" xmlns:p14="http://schemas.microsoft.com/office/powerpoint/2010/main" val="1510275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B: Forces on gates</a:t>
            </a:r>
            <a:endParaRPr lang="en-US" sz="3600" kern="0" dirty="0">
              <a:solidFill>
                <a:srgbClr val="00B0F0"/>
              </a:solidFill>
            </a:endParaRPr>
          </a:p>
        </p:txBody>
      </p:sp>
      <p:sp>
        <p:nvSpPr>
          <p:cNvPr id="4" name="TextBox 3"/>
          <p:cNvSpPr txBox="1"/>
          <p:nvPr/>
        </p:nvSpPr>
        <p:spPr>
          <a:xfrm>
            <a:off x="457200" y="685800"/>
            <a:ext cx="8458200" cy="830997"/>
          </a:xfrm>
          <a:prstGeom prst="rect">
            <a:avLst/>
          </a:prstGeom>
          <a:noFill/>
        </p:spPr>
        <p:txBody>
          <a:bodyPr wrap="square" rtlCol="0">
            <a:spAutoFit/>
          </a:bodyPr>
          <a:lstStyle/>
          <a:p>
            <a:r>
              <a:rPr lang="en-US" dirty="0" smtClean="0"/>
              <a:t>Example</a:t>
            </a:r>
          </a:p>
          <a:p>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457200" y="1516797"/>
            <a:ext cx="6677025" cy="2971800"/>
          </a:xfrm>
          <a:prstGeom prst="rect">
            <a:avLst/>
          </a:prstGeom>
          <a:noFill/>
          <a:ln w="9525">
            <a:noFill/>
            <a:miter lim="800000"/>
            <a:headEnd/>
            <a:tailEnd/>
          </a:ln>
        </p:spPr>
      </p:pic>
      <p:sp>
        <p:nvSpPr>
          <p:cNvPr id="5" name="Rectangle 4"/>
          <p:cNvSpPr/>
          <p:nvPr/>
        </p:nvSpPr>
        <p:spPr>
          <a:xfrm>
            <a:off x="3357554" y="2500306"/>
            <a:ext cx="3571900" cy="15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29511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3" cstate="print"/>
          <a:srcRect t="24480"/>
          <a:stretch/>
        </p:blipFill>
        <p:spPr bwMode="auto">
          <a:xfrm>
            <a:off x="4426088" y="51426"/>
            <a:ext cx="4895190" cy="1645383"/>
          </a:xfrm>
          <a:prstGeom prst="rect">
            <a:avLst/>
          </a:prstGeom>
          <a:noFill/>
          <a:ln w="9525">
            <a:noFill/>
            <a:miter lim="800000"/>
            <a:headEnd/>
            <a:tailEnd/>
          </a:ln>
        </p:spPr>
      </p:pic>
      <p:sp>
        <p:nvSpPr>
          <p:cNvPr id="3" name="Title 1"/>
          <p:cNvSpPr txBox="1">
            <a:spLocks/>
          </p:cNvSpPr>
          <p:nvPr/>
        </p:nvSpPr>
        <p:spPr>
          <a:xfrm>
            <a:off x="357158" y="-69957"/>
            <a:ext cx="3985587"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B: Forces on gates</a:t>
            </a:r>
            <a:endParaRPr lang="en-US" sz="3600" kern="0" dirty="0">
              <a:solidFill>
                <a:srgbClr val="00B0F0"/>
              </a:solidFill>
            </a:endParaRPr>
          </a:p>
        </p:txBody>
      </p:sp>
      <p:sp>
        <p:nvSpPr>
          <p:cNvPr id="4" name="TextBox 3"/>
          <p:cNvSpPr txBox="1"/>
          <p:nvPr/>
        </p:nvSpPr>
        <p:spPr>
          <a:xfrm>
            <a:off x="279139" y="668924"/>
            <a:ext cx="8458200" cy="830997"/>
          </a:xfrm>
          <a:prstGeom prst="rect">
            <a:avLst/>
          </a:prstGeom>
          <a:noFill/>
        </p:spPr>
        <p:txBody>
          <a:bodyPr wrap="square" rtlCol="0">
            <a:spAutoFit/>
          </a:bodyPr>
          <a:lstStyle/>
          <a:p>
            <a:r>
              <a:rPr lang="en-US" dirty="0" smtClean="0"/>
              <a:t>Solution</a:t>
            </a:r>
          </a:p>
          <a:p>
            <a:endParaRPr lang="en-US" dirty="0"/>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2452" y="1488648"/>
            <a:ext cx="8791575" cy="800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t="3562"/>
          <a:stretch>
            <a:fillRect/>
          </a:stretch>
        </p:blipFill>
        <p:spPr bwMode="auto">
          <a:xfrm rot="10800000">
            <a:off x="260398" y="3505199"/>
            <a:ext cx="8677275" cy="3352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mc:AlternateContent xmlns:mc="http://schemas.openxmlformats.org/markup-compatibility/2006">
        <mc:Choice xmlns="" xmlns:a14="http://schemas.microsoft.com/office/drawing/2010/main" Requires="a14">
          <p:sp>
            <p:nvSpPr>
              <p:cNvPr id="2" name="Rectangle 1"/>
              <p:cNvSpPr/>
              <p:nvPr/>
            </p:nvSpPr>
            <p:spPr>
              <a:xfrm>
                <a:off x="260398" y="2238802"/>
                <a:ext cx="8883601" cy="12490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en-US" sz="1600">
                                  <a:latin typeface="Cambria Math"/>
                                </a:rPr>
                                <m:t>p</m:t>
                              </m:r>
                            </m:e>
                            <m:sub>
                              <m:r>
                                <a:rPr lang="en-US" sz="1600">
                                  <a:latin typeface="Cambria Math"/>
                                </a:rPr>
                                <m:t>1</m:t>
                              </m:r>
                            </m:sub>
                          </m:sSub>
                        </m:num>
                        <m:den>
                          <m:r>
                            <m:rPr>
                              <m:sty m:val="p"/>
                            </m:rPr>
                            <a:rPr lang="en-US" sz="1600">
                              <a:latin typeface="Cambria Math"/>
                              <a:ea typeface="Cambria Math"/>
                            </a:rPr>
                            <m:t>ρ</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z</m:t>
                          </m:r>
                        </m:e>
                        <m:sub>
                          <m:r>
                            <a:rPr lang="en-US" sz="1600">
                              <a:latin typeface="Cambria Math"/>
                            </a:rPr>
                            <m:t>1</m:t>
                          </m:r>
                        </m:sub>
                      </m:sSub>
                      <m:r>
                        <a:rPr lang="en-US" sz="1600">
                          <a:latin typeface="Cambria Math"/>
                        </a:rPr>
                        <m:t>+</m:t>
                      </m:r>
                      <m:sSub>
                        <m:sSubPr>
                          <m:ctrlPr>
                            <a:rPr lang="en-US" sz="1600" i="1">
                              <a:latin typeface="Cambria Math" panose="02040503050406030204" pitchFamily="18" charset="0"/>
                              <a:ea typeface="Cambria Math"/>
                            </a:rPr>
                          </m:ctrlPr>
                        </m:sSubPr>
                        <m:e>
                          <m:r>
                            <a:rPr lang="en-US" sz="1600">
                              <a:latin typeface="Cambria Math"/>
                              <a:ea typeface="Cambria Math"/>
                            </a:rPr>
                            <m:t>∝</m:t>
                          </m:r>
                        </m:e>
                        <m:sub>
                          <m:r>
                            <a:rPr lang="en-US" sz="1600">
                              <a:latin typeface="Cambria Math"/>
                              <a:ea typeface="Cambria Math"/>
                            </a:rPr>
                            <m:t>1</m:t>
                          </m:r>
                        </m:sub>
                      </m:sSub>
                      <m:f>
                        <m:fPr>
                          <m:ctrlPr>
                            <a:rPr lang="en-US" sz="1600" i="1">
                              <a:latin typeface="Cambria Math" panose="02040503050406030204" pitchFamily="18" charset="0"/>
                            </a:rPr>
                          </m:ctrlPr>
                        </m:fPr>
                        <m:num>
                          <m:sSubSup>
                            <m:sSubSupPr>
                              <m:ctrlPr>
                                <a:rPr lang="en-US" sz="1600" i="1">
                                  <a:latin typeface="Cambria Math" panose="02040503050406030204" pitchFamily="18" charset="0"/>
                                </a:rPr>
                              </m:ctrlPr>
                            </m:sSubSupPr>
                            <m:e>
                              <m:r>
                                <m:rPr>
                                  <m:sty m:val="p"/>
                                </m:rPr>
                                <a:rPr lang="en-US" sz="1600">
                                  <a:latin typeface="Cambria Math"/>
                                </a:rPr>
                                <m:t>v</m:t>
                              </m:r>
                            </m:e>
                            <m:sub>
                              <m:r>
                                <a:rPr lang="en-US" sz="1600">
                                  <a:latin typeface="Cambria Math"/>
                                </a:rPr>
                                <m:t>1</m:t>
                              </m:r>
                            </m:sub>
                            <m:sup>
                              <m:r>
                                <a:rPr lang="en-US" sz="1600">
                                  <a:latin typeface="Cambria Math"/>
                                </a:rPr>
                                <m:t>2</m:t>
                              </m:r>
                            </m:sup>
                          </m:sSubSup>
                        </m:num>
                        <m:den>
                          <m:r>
                            <a:rPr lang="en-US" sz="1600">
                              <a:latin typeface="Cambria Math"/>
                            </a:rPr>
                            <m:t>2</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h</m:t>
                          </m:r>
                        </m:e>
                        <m:sub>
                          <m:r>
                            <m:rPr>
                              <m:sty m:val="p"/>
                            </m:rPr>
                            <a:rPr lang="en-US" sz="1600">
                              <a:latin typeface="Cambria Math"/>
                            </a:rPr>
                            <m:t>p</m:t>
                          </m:r>
                        </m:sub>
                      </m:sSub>
                      <m:r>
                        <a:rPr lang="en-US" sz="1600">
                          <a:latin typeface="Cambria Math"/>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en-US" sz="1600">
                                  <a:latin typeface="Cambria Math"/>
                                </a:rPr>
                                <m:t>p</m:t>
                              </m:r>
                            </m:e>
                            <m:sub>
                              <m:r>
                                <a:rPr lang="en-US" sz="1600">
                                  <a:latin typeface="Cambria Math"/>
                                </a:rPr>
                                <m:t>2</m:t>
                              </m:r>
                            </m:sub>
                          </m:sSub>
                        </m:num>
                        <m:den>
                          <m:r>
                            <m:rPr>
                              <m:sty m:val="p"/>
                            </m:rPr>
                            <a:rPr lang="en-US" sz="1600">
                              <a:latin typeface="Cambria Math"/>
                              <a:ea typeface="Cambria Math"/>
                            </a:rPr>
                            <m:t>ρ</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z</m:t>
                          </m:r>
                        </m:e>
                        <m:sub>
                          <m:r>
                            <a:rPr lang="en-US" sz="1600">
                              <a:latin typeface="Cambria Math"/>
                            </a:rPr>
                            <m:t>2</m:t>
                          </m:r>
                        </m:sub>
                      </m:sSub>
                      <m:r>
                        <a:rPr lang="en-US" sz="1600">
                          <a:latin typeface="Cambria Math"/>
                        </a:rPr>
                        <m:t>+</m:t>
                      </m:r>
                      <m:sSub>
                        <m:sSubPr>
                          <m:ctrlPr>
                            <a:rPr lang="en-US" sz="1600" i="1">
                              <a:latin typeface="Cambria Math" panose="02040503050406030204" pitchFamily="18" charset="0"/>
                              <a:ea typeface="Cambria Math"/>
                            </a:rPr>
                          </m:ctrlPr>
                        </m:sSubPr>
                        <m:e>
                          <m:r>
                            <a:rPr lang="en-US" sz="1600">
                              <a:latin typeface="Cambria Math"/>
                              <a:ea typeface="Cambria Math"/>
                            </a:rPr>
                            <m:t>∝</m:t>
                          </m:r>
                        </m:e>
                        <m:sub>
                          <m:r>
                            <a:rPr lang="en-US" sz="1600">
                              <a:latin typeface="Cambria Math"/>
                              <a:ea typeface="Cambria Math"/>
                            </a:rPr>
                            <m:t>2</m:t>
                          </m:r>
                        </m:sub>
                      </m:sSub>
                      <m:f>
                        <m:fPr>
                          <m:ctrlPr>
                            <a:rPr lang="en-US" sz="1600" i="1">
                              <a:latin typeface="Cambria Math" panose="02040503050406030204" pitchFamily="18" charset="0"/>
                            </a:rPr>
                          </m:ctrlPr>
                        </m:fPr>
                        <m:num>
                          <m:sSubSup>
                            <m:sSubSupPr>
                              <m:ctrlPr>
                                <a:rPr lang="en-US" sz="1600" i="1">
                                  <a:latin typeface="Cambria Math" panose="02040503050406030204" pitchFamily="18" charset="0"/>
                                </a:rPr>
                              </m:ctrlPr>
                            </m:sSubSupPr>
                            <m:e>
                              <m:r>
                                <m:rPr>
                                  <m:sty m:val="p"/>
                                </m:rPr>
                                <a:rPr lang="en-US" sz="1600">
                                  <a:latin typeface="Cambria Math"/>
                                </a:rPr>
                                <m:t>v</m:t>
                              </m:r>
                            </m:e>
                            <m:sub>
                              <m:r>
                                <a:rPr lang="en-US" sz="1600">
                                  <a:latin typeface="Cambria Math"/>
                                </a:rPr>
                                <m:t>2</m:t>
                              </m:r>
                            </m:sub>
                            <m:sup>
                              <m:r>
                                <a:rPr lang="en-US" sz="1600">
                                  <a:latin typeface="Cambria Math"/>
                                </a:rPr>
                                <m:t>2</m:t>
                              </m:r>
                            </m:sup>
                          </m:sSubSup>
                        </m:num>
                        <m:den>
                          <m:r>
                            <a:rPr lang="en-US" sz="1600">
                              <a:latin typeface="Cambria Math"/>
                            </a:rPr>
                            <m:t>2</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h</m:t>
                          </m:r>
                        </m:e>
                        <m:sub>
                          <m:r>
                            <m:rPr>
                              <m:sty m:val="p"/>
                            </m:rPr>
                            <a:rPr lang="en-US" sz="1600">
                              <a:latin typeface="Cambria Math"/>
                            </a:rPr>
                            <m:t>t</m:t>
                          </m:r>
                        </m:sub>
                      </m:sSub>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h</m:t>
                          </m:r>
                        </m:e>
                        <m:sub>
                          <m:r>
                            <m:rPr>
                              <m:sty m:val="p"/>
                            </m:rPr>
                            <a:rPr lang="en-US" sz="1600">
                              <a:latin typeface="Cambria Math"/>
                            </a:rPr>
                            <m:t>l</m:t>
                          </m:r>
                        </m:sub>
                      </m:sSub>
                    </m:oMath>
                  </m:oMathPara>
                </a14:m>
                <a:endParaRPr lang="en-US" sz="1600" dirty="0" smtClean="0"/>
              </a:p>
              <a:p>
                <a:endParaRPr lang="en-US" sz="800" dirty="0"/>
              </a:p>
              <a:p>
                <a:r>
                  <a:rPr lang="en-US" sz="1600" dirty="0" smtClean="0"/>
                  <a:t>Free surface at 1 and 2 means atmospheric pressure i.e., zero gauge pressure. No pump, turbine and negligible head loss</a:t>
                </a:r>
                <a:endParaRPr lang="en-US" sz="1600" dirty="0"/>
              </a:p>
            </p:txBody>
          </p:sp>
        </mc:Choice>
        <mc:Fallback>
          <p:sp>
            <p:nvSpPr>
              <p:cNvPr id="2" name="Rectangle 1"/>
              <p:cNvSpPr>
                <a:spLocks noRot="1" noChangeAspect="1" noMove="1" noResize="1" noEditPoints="1" noAdjustHandles="1" noChangeArrowheads="1" noChangeShapeType="1" noTextEdit="1"/>
              </p:cNvSpPr>
              <p:nvPr/>
            </p:nvSpPr>
            <p:spPr>
              <a:xfrm>
                <a:off x="260398" y="2238802"/>
                <a:ext cx="8883601" cy="1249060"/>
              </a:xfrm>
              <a:prstGeom prst="rect">
                <a:avLst/>
              </a:prstGeom>
              <a:blipFill rotWithShape="0">
                <a:blip r:embed="rId6" cstate="print"/>
                <a:stretch>
                  <a:fillRect l="-412" b="-5366"/>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 xmlns:p14="http://schemas.microsoft.com/office/powerpoint/2010/main" val="4261290399"/>
              </p:ext>
            </p:extLst>
          </p:nvPr>
        </p:nvGraphicFramePr>
        <p:xfrm>
          <a:off x="1600200" y="4648200"/>
          <a:ext cx="1524000" cy="418764"/>
        </p:xfrm>
        <a:graphic>
          <a:graphicData uri="http://schemas.openxmlformats.org/presentationml/2006/ole">
            <p:oleObj spid="_x0000_s1058" name="Equation" r:id="rId7" imgW="787058" imgH="215806" progId="Equation.3">
              <p:embed/>
            </p:oleObj>
          </a:graphicData>
        </a:graphic>
      </p:graphicFrame>
      <p:cxnSp>
        <p:nvCxnSpPr>
          <p:cNvPr id="6" name="Straight Arrow Connector 5"/>
          <p:cNvCxnSpPr/>
          <p:nvPr/>
        </p:nvCxnSpPr>
        <p:spPr>
          <a:xfrm>
            <a:off x="989945" y="2743200"/>
            <a:ext cx="2134255"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95600" y="2667000"/>
            <a:ext cx="182880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59" name="Picture 35"/>
          <p:cNvPicPr>
            <a:picLocks noChangeAspect="1" noChangeArrowheads="1"/>
          </p:cNvPicPr>
          <p:nvPr/>
        </p:nvPicPr>
        <p:blipFill>
          <a:blip r:embed="rId8"/>
          <a:srcRect/>
          <a:stretch>
            <a:fillRect/>
          </a:stretch>
        </p:blipFill>
        <p:spPr bwMode="auto">
          <a:xfrm>
            <a:off x="5786446" y="2500306"/>
            <a:ext cx="3380666" cy="461617"/>
          </a:xfrm>
          <a:prstGeom prst="rect">
            <a:avLst/>
          </a:prstGeom>
          <a:noFill/>
          <a:ln w="9525">
            <a:noFill/>
            <a:miter lim="800000"/>
            <a:headEnd/>
            <a:tailEnd/>
          </a:ln>
          <a:effectLst/>
        </p:spPr>
      </p:pic>
    </p:spTree>
    <p:extLst>
      <p:ext uri="{BB962C8B-B14F-4D97-AF65-F5344CB8AC3E}">
        <p14:creationId xmlns="" xmlns:p14="http://schemas.microsoft.com/office/powerpoint/2010/main" val="829511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B: Forces on gates</a:t>
            </a:r>
            <a:endParaRPr lang="en-US" sz="3600" kern="0" dirty="0">
              <a:solidFill>
                <a:srgbClr val="00B0F0"/>
              </a:solidFill>
            </a:endParaRPr>
          </a:p>
        </p:txBody>
      </p:sp>
      <p:pic>
        <p:nvPicPr>
          <p:cNvPr id="5" name="Picture 2"/>
          <p:cNvPicPr>
            <a:picLocks noChangeAspect="1" noChangeArrowheads="1"/>
          </p:cNvPicPr>
          <p:nvPr/>
        </p:nvPicPr>
        <p:blipFill rotWithShape="1">
          <a:blip r:embed="rId3" cstate="print"/>
          <a:srcRect b="80240"/>
          <a:stretch/>
        </p:blipFill>
        <p:spPr bwMode="auto">
          <a:xfrm>
            <a:off x="541922" y="4068551"/>
            <a:ext cx="7896225" cy="427250"/>
          </a:xfrm>
          <a:prstGeom prst="rect">
            <a:avLst/>
          </a:prstGeom>
          <a:noFill/>
          <a:ln w="9525">
            <a:noFill/>
            <a:miter lim="800000"/>
            <a:headEnd/>
            <a:tailEnd/>
          </a:ln>
        </p:spPr>
      </p:pic>
      <p:sp>
        <p:nvSpPr>
          <p:cNvPr id="6" name="TextBox 5"/>
          <p:cNvSpPr txBox="1"/>
          <p:nvPr/>
        </p:nvSpPr>
        <p:spPr>
          <a:xfrm>
            <a:off x="457200" y="685800"/>
            <a:ext cx="8458200" cy="830997"/>
          </a:xfrm>
          <a:prstGeom prst="rect">
            <a:avLst/>
          </a:prstGeom>
          <a:noFill/>
        </p:spPr>
        <p:txBody>
          <a:bodyPr wrap="square" rtlCol="0">
            <a:spAutoFit/>
          </a:bodyPr>
          <a:lstStyle/>
          <a:p>
            <a:r>
              <a:rPr lang="en-US" dirty="0" smtClean="0"/>
              <a:t>Solution</a:t>
            </a:r>
          </a:p>
          <a:p>
            <a:endParaRPr lang="en-US" dirty="0"/>
          </a:p>
        </p:txBody>
      </p:sp>
      <p:pic>
        <p:nvPicPr>
          <p:cNvPr id="7" name="Picture 3"/>
          <p:cNvPicPr>
            <a:picLocks noChangeAspect="1" noChangeArrowheads="1"/>
          </p:cNvPicPr>
          <p:nvPr/>
        </p:nvPicPr>
        <p:blipFill rotWithShape="1">
          <a:blip r:embed="rId4" cstate="print"/>
          <a:srcRect t="24480"/>
          <a:stretch/>
        </p:blipFill>
        <p:spPr bwMode="auto">
          <a:xfrm>
            <a:off x="1347787" y="1318147"/>
            <a:ext cx="6677025" cy="2244298"/>
          </a:xfrm>
          <a:prstGeom prst="rect">
            <a:avLst/>
          </a:prstGeom>
          <a:noFill/>
          <a:ln w="9525">
            <a:noFill/>
            <a:miter lim="800000"/>
            <a:headEnd/>
            <a:tailEnd/>
          </a:ln>
        </p:spPr>
      </p:pic>
      <p:pic>
        <p:nvPicPr>
          <p:cNvPr id="8" name="Picture 2"/>
          <p:cNvPicPr>
            <a:picLocks noChangeAspect="1" noChangeArrowheads="1"/>
          </p:cNvPicPr>
          <p:nvPr/>
        </p:nvPicPr>
        <p:blipFill rotWithShape="1">
          <a:blip r:embed="rId3" cstate="print"/>
          <a:srcRect t="19436"/>
          <a:stretch/>
        </p:blipFill>
        <p:spPr bwMode="auto">
          <a:xfrm>
            <a:off x="574870" y="4953000"/>
            <a:ext cx="7896225" cy="1741932"/>
          </a:xfrm>
          <a:prstGeom prst="rect">
            <a:avLst/>
          </a:prstGeom>
          <a:noFill/>
          <a:ln w="9525">
            <a:noFill/>
            <a:miter lim="800000"/>
            <a:headEnd/>
            <a:tailEnd/>
          </a:ln>
        </p:spPr>
      </p:pic>
      <p:sp>
        <p:nvSpPr>
          <p:cNvPr id="9" name="TextBox 8"/>
          <p:cNvSpPr txBox="1"/>
          <p:nvPr/>
        </p:nvSpPr>
        <p:spPr>
          <a:xfrm>
            <a:off x="8336455" y="4522410"/>
            <a:ext cx="767686" cy="400110"/>
          </a:xfrm>
          <a:prstGeom prst="rect">
            <a:avLst/>
          </a:prstGeom>
          <a:noFill/>
        </p:spPr>
        <p:txBody>
          <a:bodyPr wrap="square" rtlCol="0">
            <a:spAutoFit/>
          </a:bodyPr>
          <a:lstStyle/>
          <a:p>
            <a:r>
              <a:rPr lang="en-US" sz="2000" dirty="0" smtClean="0">
                <a:solidFill>
                  <a:srgbClr val="FFC000"/>
                </a:solidFill>
              </a:rPr>
              <a:t>14.21</a:t>
            </a:r>
            <a:endParaRPr lang="en-US" sz="2000" dirty="0">
              <a:solidFill>
                <a:srgbClr val="FFC000"/>
              </a:solidFill>
            </a:endParaRPr>
          </a:p>
        </p:txBody>
      </p:sp>
      <p:graphicFrame>
        <p:nvGraphicFramePr>
          <p:cNvPr id="10" name="Object 9"/>
          <p:cNvGraphicFramePr>
            <a:graphicFrameLocks noChangeAspect="1"/>
          </p:cNvGraphicFramePr>
          <p:nvPr/>
        </p:nvGraphicFramePr>
        <p:xfrm>
          <a:off x="4432300" y="3346450"/>
          <a:ext cx="279400" cy="165100"/>
        </p:xfrm>
        <a:graphic>
          <a:graphicData uri="http://schemas.openxmlformats.org/presentationml/2006/ole">
            <p:oleObj spid="_x0000_s43009" name="Equation" r:id="rId5" imgW="279360" imgH="164880" progId="Equation.3">
              <p:embed/>
            </p:oleObj>
          </a:graphicData>
        </a:graphic>
      </p:graphicFrame>
      <p:pic>
        <p:nvPicPr>
          <p:cNvPr id="43010" name="Picture 2"/>
          <p:cNvPicPr>
            <a:picLocks noChangeAspect="1" noChangeArrowheads="1"/>
          </p:cNvPicPr>
          <p:nvPr/>
        </p:nvPicPr>
        <p:blipFill>
          <a:blip r:embed="rId6"/>
          <a:srcRect/>
          <a:stretch>
            <a:fillRect/>
          </a:stretch>
        </p:blipFill>
        <p:spPr bwMode="auto">
          <a:xfrm>
            <a:off x="285720" y="4857760"/>
            <a:ext cx="1333500" cy="304800"/>
          </a:xfrm>
          <a:prstGeom prst="rect">
            <a:avLst/>
          </a:prstGeom>
          <a:noFill/>
          <a:ln w="9525">
            <a:noFill/>
            <a:miter lim="800000"/>
            <a:headEnd/>
            <a:tailEnd/>
          </a:ln>
          <a:effectLst/>
        </p:spPr>
      </p:pic>
      <p:cxnSp>
        <p:nvCxnSpPr>
          <p:cNvPr id="12" name="Straight Arrow Connector 11"/>
          <p:cNvCxnSpPr/>
          <p:nvPr/>
        </p:nvCxnSpPr>
        <p:spPr>
          <a:xfrm>
            <a:off x="1571604" y="5143512"/>
            <a:ext cx="28575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43042" y="5072074"/>
            <a:ext cx="150019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29511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69387"/>
          </a:xfrm>
          <a:prstGeom prst="rect">
            <a:avLst/>
          </a:prstGeom>
          <a:noFill/>
        </p:spPr>
        <p:txBody>
          <a:bodyPr wrap="square" rtlCol="0">
            <a:spAutoFit/>
          </a:bodyPr>
          <a:lstStyle/>
          <a:p>
            <a:r>
              <a:rPr lang="en-US" sz="3100" dirty="0" smtClean="0">
                <a:solidFill>
                  <a:srgbClr val="00B0F0"/>
                </a:solidFill>
              </a:rPr>
              <a:t>C: Jet deflected by a </a:t>
            </a:r>
            <a:r>
              <a:rPr lang="en-US" sz="3100" b="1" i="1" dirty="0" smtClean="0">
                <a:solidFill>
                  <a:srgbClr val="FF0000"/>
                </a:solidFill>
              </a:rPr>
              <a:t>stationary</a:t>
            </a:r>
            <a:r>
              <a:rPr lang="en-US" sz="3100" dirty="0" smtClean="0">
                <a:solidFill>
                  <a:srgbClr val="00B0F0"/>
                </a:solidFill>
              </a:rPr>
              <a:t> vane or blade (deflector)</a:t>
            </a:r>
            <a:endParaRPr lang="en-US" sz="3100" dirty="0">
              <a:solidFill>
                <a:srgbClr val="00B0F0"/>
              </a:solidFill>
            </a:endParaRPr>
          </a:p>
        </p:txBody>
      </p:sp>
      <p:sp>
        <p:nvSpPr>
          <p:cNvPr id="5" name="Content Placeholder 4"/>
          <p:cNvSpPr>
            <a:spLocks noGrp="1"/>
          </p:cNvSpPr>
          <p:nvPr>
            <p:ph idx="1"/>
          </p:nvPr>
        </p:nvSpPr>
        <p:spPr>
          <a:xfrm>
            <a:off x="142844" y="785794"/>
            <a:ext cx="8786874" cy="4114800"/>
          </a:xfrm>
        </p:spPr>
        <p:txBody>
          <a:bodyPr/>
          <a:lstStyle/>
          <a:p>
            <a:r>
              <a:rPr lang="en-US" sz="2400" dirty="0" smtClean="0"/>
              <a:t>The application of the momentum equation to deflectors forms an integral part of the analysis of many </a:t>
            </a:r>
            <a:r>
              <a:rPr lang="en-US" sz="2400" dirty="0" smtClean="0"/>
              <a:t>turbo machines </a:t>
            </a:r>
            <a:r>
              <a:rPr lang="en-US" sz="2400" dirty="0" smtClean="0"/>
              <a:t>such as </a:t>
            </a:r>
            <a:r>
              <a:rPr lang="en-US" sz="2400" i="1" dirty="0" smtClean="0"/>
              <a:t>turbines, pumps and </a:t>
            </a:r>
            <a:r>
              <a:rPr lang="en-US" sz="2400" i="1" dirty="0" smtClean="0"/>
              <a:t>compressors.</a:t>
            </a:r>
          </a:p>
          <a:p>
            <a:r>
              <a:rPr lang="en-US" sz="2400" dirty="0" smtClean="0"/>
              <a:t>We begin by considering a </a:t>
            </a:r>
            <a:r>
              <a:rPr lang="en-US" sz="2400" dirty="0" smtClean="0">
                <a:solidFill>
                  <a:srgbClr val="0070C0"/>
                </a:solidFill>
              </a:rPr>
              <a:t>stationary</a:t>
            </a:r>
            <a:r>
              <a:rPr lang="en-US" sz="2400" dirty="0" smtClean="0"/>
              <a:t> vane or blade under this part C.</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pic>
        <p:nvPicPr>
          <p:cNvPr id="22529" name="Picture 1"/>
          <p:cNvPicPr>
            <a:picLocks noChangeAspect="1" noChangeArrowheads="1"/>
          </p:cNvPicPr>
          <p:nvPr/>
        </p:nvPicPr>
        <p:blipFill>
          <a:blip r:embed="rId2"/>
          <a:srcRect/>
          <a:stretch>
            <a:fillRect/>
          </a:stretch>
        </p:blipFill>
        <p:spPr bwMode="auto">
          <a:xfrm>
            <a:off x="1000100" y="2857496"/>
            <a:ext cx="7543106" cy="2771781"/>
          </a:xfrm>
          <a:prstGeom prst="rect">
            <a:avLst/>
          </a:prstGeom>
          <a:noFill/>
          <a:ln w="9525">
            <a:noFill/>
            <a:miter lim="800000"/>
            <a:headEnd/>
            <a:tailEnd/>
          </a:ln>
          <a:effectLst/>
        </p:spPr>
      </p:pic>
    </p:spTree>
    <p:extLst>
      <p:ext uri="{BB962C8B-B14F-4D97-AF65-F5344CB8AC3E}">
        <p14:creationId xmlns="" xmlns:p14="http://schemas.microsoft.com/office/powerpoint/2010/main" val="1731877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69387"/>
          </a:xfrm>
          <a:prstGeom prst="rect">
            <a:avLst/>
          </a:prstGeom>
          <a:noFill/>
        </p:spPr>
        <p:txBody>
          <a:bodyPr wrap="square" rtlCol="0">
            <a:spAutoFit/>
          </a:bodyPr>
          <a:lstStyle/>
          <a:p>
            <a:r>
              <a:rPr lang="en-US" sz="3100" dirty="0" smtClean="0">
                <a:solidFill>
                  <a:srgbClr val="00B0F0"/>
                </a:solidFill>
              </a:rPr>
              <a:t>C: Jet deflected by a </a:t>
            </a:r>
            <a:r>
              <a:rPr lang="en-US" sz="3100" b="1" i="1" dirty="0" smtClean="0">
                <a:solidFill>
                  <a:srgbClr val="00B0F0"/>
                </a:solidFill>
              </a:rPr>
              <a:t>stationary</a:t>
            </a:r>
            <a:r>
              <a:rPr lang="en-US" sz="3100" dirty="0" smtClean="0">
                <a:solidFill>
                  <a:srgbClr val="00B0F0"/>
                </a:solidFill>
              </a:rPr>
              <a:t> vane or blade (deflector)</a:t>
            </a:r>
            <a:endParaRPr lang="en-US" sz="3100" dirty="0">
              <a:solidFill>
                <a:srgbClr val="00B0F0"/>
              </a:solidFill>
            </a:endParaRPr>
          </a:p>
        </p:txBody>
      </p:sp>
      <p:sp>
        <p:nvSpPr>
          <p:cNvPr id="5" name="Content Placeholder 4"/>
          <p:cNvSpPr>
            <a:spLocks noGrp="1"/>
          </p:cNvSpPr>
          <p:nvPr>
            <p:ph idx="1"/>
          </p:nvPr>
        </p:nvSpPr>
        <p:spPr>
          <a:xfrm>
            <a:off x="142844" y="785794"/>
            <a:ext cx="8786874" cy="4114800"/>
          </a:xfrm>
        </p:spPr>
        <p:txBody>
          <a:bodyPr/>
          <a:lstStyle/>
          <a:p>
            <a:r>
              <a:rPr lang="en-US" sz="2400" dirty="0" smtClean="0"/>
              <a:t>The main difference with </a:t>
            </a:r>
            <a:r>
              <a:rPr lang="en-US" sz="2400" dirty="0" err="1" smtClean="0"/>
              <a:t>preceeding</a:t>
            </a:r>
            <a:r>
              <a:rPr lang="en-US" sz="2400" dirty="0" smtClean="0"/>
              <a:t> sections is that with the vane or blade, the fluid is in contact with the </a:t>
            </a:r>
            <a:r>
              <a:rPr lang="en-US" sz="2400" dirty="0" smtClean="0">
                <a:solidFill>
                  <a:srgbClr val="0070C0"/>
                </a:solidFill>
              </a:rPr>
              <a:t>atmosphere</a:t>
            </a:r>
            <a:r>
              <a:rPr lang="en-US" sz="2400" dirty="0" smtClean="0"/>
              <a:t>; hence the gage pressures in the jet are zero and the </a:t>
            </a:r>
            <a:r>
              <a:rPr lang="en-US" sz="2400" i="1" dirty="0" smtClean="0">
                <a:solidFill>
                  <a:srgbClr val="0070C0"/>
                </a:solidFill>
              </a:rPr>
              <a:t>PA</a:t>
            </a:r>
            <a:r>
              <a:rPr lang="en-US" sz="2400" dirty="0" smtClean="0">
                <a:solidFill>
                  <a:srgbClr val="0070C0"/>
                </a:solidFill>
              </a:rPr>
              <a:t> forces disappear!!!!</a:t>
            </a:r>
          </a:p>
          <a:p>
            <a:r>
              <a:rPr lang="en-US" sz="2400" dirty="0" smtClean="0"/>
              <a:t>Another difference is that in many types of fluid machinery where vanes or blades are used, the velocities are often so high that the neglect of friction may introduce a sizeable error. In such cases, for accurate results, friction should be considered.</a:t>
            </a:r>
          </a:p>
          <a:p>
            <a:r>
              <a:rPr lang="en-US" sz="2400" dirty="0" smtClean="0"/>
              <a:t>This is usually handled by prescribing a reduction in the velocity of the flow between its arrival and departure points on the blade</a:t>
            </a:r>
          </a:p>
          <a:p>
            <a:endParaRPr lang="en-US" sz="3000" dirty="0"/>
          </a:p>
        </p:txBody>
      </p:sp>
      <p:pic>
        <p:nvPicPr>
          <p:cNvPr id="38914" name="Picture 2"/>
          <p:cNvPicPr>
            <a:picLocks noChangeAspect="1" noChangeArrowheads="1"/>
          </p:cNvPicPr>
          <p:nvPr/>
        </p:nvPicPr>
        <p:blipFill>
          <a:blip r:embed="rId2"/>
          <a:srcRect/>
          <a:stretch>
            <a:fillRect/>
          </a:stretch>
        </p:blipFill>
        <p:spPr bwMode="auto">
          <a:xfrm>
            <a:off x="1071538" y="4286256"/>
            <a:ext cx="6998726" cy="2571744"/>
          </a:xfrm>
          <a:prstGeom prst="rect">
            <a:avLst/>
          </a:prstGeom>
          <a:noFill/>
          <a:ln w="9525">
            <a:noFill/>
            <a:miter lim="800000"/>
            <a:headEnd/>
            <a:tailEnd/>
          </a:ln>
          <a:effectLst/>
        </p:spPr>
      </p:pic>
    </p:spTree>
    <p:extLst>
      <p:ext uri="{BB962C8B-B14F-4D97-AF65-F5344CB8AC3E}">
        <p14:creationId xmlns="" xmlns:p14="http://schemas.microsoft.com/office/powerpoint/2010/main" val="1731877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69387"/>
          </a:xfrm>
          <a:prstGeom prst="rect">
            <a:avLst/>
          </a:prstGeom>
          <a:noFill/>
        </p:spPr>
        <p:txBody>
          <a:bodyPr wrap="square" rtlCol="0">
            <a:spAutoFit/>
          </a:bodyPr>
          <a:lstStyle/>
          <a:p>
            <a:r>
              <a:rPr lang="en-US" sz="3100" dirty="0" smtClean="0">
                <a:solidFill>
                  <a:srgbClr val="00B0F0"/>
                </a:solidFill>
              </a:rPr>
              <a:t>C: Jet deflected by a </a:t>
            </a:r>
            <a:r>
              <a:rPr lang="en-US" sz="3100" b="1" i="1" dirty="0" smtClean="0">
                <a:solidFill>
                  <a:srgbClr val="00B0F0"/>
                </a:solidFill>
              </a:rPr>
              <a:t>stationary</a:t>
            </a:r>
            <a:r>
              <a:rPr lang="en-US" sz="3100" dirty="0" smtClean="0">
                <a:solidFill>
                  <a:srgbClr val="00B0F0"/>
                </a:solidFill>
              </a:rPr>
              <a:t> vane or blade (deflector)</a:t>
            </a:r>
            <a:endParaRPr lang="en-US" sz="3100" dirty="0">
              <a:solidFill>
                <a:srgbClr val="00B0F0"/>
              </a:solidFill>
            </a:endParaRPr>
          </a:p>
        </p:txBody>
      </p:sp>
      <p:pic>
        <p:nvPicPr>
          <p:cNvPr id="39939" name="Picture 3"/>
          <p:cNvPicPr>
            <a:picLocks noChangeAspect="1" noChangeArrowheads="1"/>
          </p:cNvPicPr>
          <p:nvPr/>
        </p:nvPicPr>
        <p:blipFill>
          <a:blip r:embed="rId3"/>
          <a:srcRect/>
          <a:stretch>
            <a:fillRect/>
          </a:stretch>
        </p:blipFill>
        <p:spPr bwMode="auto">
          <a:xfrm>
            <a:off x="928662" y="928670"/>
            <a:ext cx="7286625" cy="847725"/>
          </a:xfrm>
          <a:prstGeom prst="rect">
            <a:avLst/>
          </a:prstGeom>
          <a:noFill/>
          <a:ln w="9525">
            <a:noFill/>
            <a:miter lim="800000"/>
            <a:headEnd/>
            <a:tailEnd/>
          </a:ln>
          <a:effectLst/>
        </p:spPr>
      </p:pic>
      <p:graphicFrame>
        <p:nvGraphicFramePr>
          <p:cNvPr id="7" name="Object 6"/>
          <p:cNvGraphicFramePr>
            <a:graphicFrameLocks noChangeAspect="1"/>
          </p:cNvGraphicFramePr>
          <p:nvPr/>
        </p:nvGraphicFramePr>
        <p:xfrm>
          <a:off x="285720" y="1928802"/>
          <a:ext cx="6492875" cy="1798637"/>
        </p:xfrm>
        <a:graphic>
          <a:graphicData uri="http://schemas.openxmlformats.org/presentationml/2006/ole">
            <p:oleObj spid="_x0000_s39940" name="Equation" r:id="rId4" imgW="2705040" imgH="749160" progId="Equation.3">
              <p:embed/>
            </p:oleObj>
          </a:graphicData>
        </a:graphic>
      </p:graphicFrame>
      <p:sp>
        <p:nvSpPr>
          <p:cNvPr id="10" name="TextBox 9"/>
          <p:cNvSpPr txBox="1"/>
          <p:nvPr/>
        </p:nvSpPr>
        <p:spPr>
          <a:xfrm>
            <a:off x="214282" y="3857628"/>
            <a:ext cx="8929718" cy="1938992"/>
          </a:xfrm>
          <a:prstGeom prst="rect">
            <a:avLst/>
          </a:prstGeom>
          <a:noFill/>
        </p:spPr>
        <p:txBody>
          <a:bodyPr wrap="square" rtlCol="0">
            <a:spAutoFit/>
          </a:bodyPr>
          <a:lstStyle/>
          <a:p>
            <a:r>
              <a:rPr lang="en-US" dirty="0" smtClean="0"/>
              <a:t>Hence (F</a:t>
            </a:r>
            <a:r>
              <a:rPr lang="en-US" baseline="-25000" dirty="0" smtClean="0"/>
              <a:t>BW</a:t>
            </a:r>
            <a:r>
              <a:rPr lang="en-US" dirty="0" smtClean="0"/>
              <a:t>)</a:t>
            </a:r>
            <a:r>
              <a:rPr lang="en-US" baseline="-25000" dirty="0" smtClean="0"/>
              <a:t>X</a:t>
            </a:r>
            <a:r>
              <a:rPr lang="en-US" dirty="0" smtClean="0"/>
              <a:t> assumed direction is correct since terms in brackets is </a:t>
            </a:r>
            <a:r>
              <a:rPr lang="en-US" dirty="0" smtClean="0"/>
              <a:t>negative.</a:t>
            </a:r>
          </a:p>
          <a:p>
            <a:r>
              <a:rPr lang="en-US" dirty="0" smtClean="0"/>
              <a:t>If we assume that v</a:t>
            </a:r>
            <a:r>
              <a:rPr lang="en-US" baseline="-25000" dirty="0" smtClean="0"/>
              <a:t>1</a:t>
            </a:r>
            <a:r>
              <a:rPr lang="en-US" dirty="0" smtClean="0"/>
              <a:t>=v</a:t>
            </a:r>
            <a:r>
              <a:rPr lang="en-US" baseline="-25000" dirty="0" smtClean="0"/>
              <a:t>2</a:t>
            </a:r>
            <a:r>
              <a:rPr lang="en-US" dirty="0" smtClean="0"/>
              <a:t> (there is a reduction </a:t>
            </a:r>
            <a:r>
              <a:rPr lang="en-US" dirty="0" smtClean="0"/>
              <a:t>in the velocity of the flow between its arrival and departure points on the </a:t>
            </a:r>
            <a:r>
              <a:rPr lang="en-US" dirty="0" smtClean="0"/>
              <a:t>blade, see previous slide).</a:t>
            </a:r>
            <a:endParaRPr lang="en-US" dirty="0"/>
          </a:p>
        </p:txBody>
      </p:sp>
      <p:cxnSp>
        <p:nvCxnSpPr>
          <p:cNvPr id="12" name="Straight Arrow Connector 11"/>
          <p:cNvCxnSpPr/>
          <p:nvPr/>
        </p:nvCxnSpPr>
        <p:spPr>
          <a:xfrm flipV="1">
            <a:off x="1857356" y="3714752"/>
            <a:ext cx="300039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5"/>
          <a:srcRect/>
          <a:stretch>
            <a:fillRect/>
          </a:stretch>
        </p:blipFill>
        <p:spPr bwMode="auto">
          <a:xfrm>
            <a:off x="5429192" y="1643050"/>
            <a:ext cx="3714808" cy="1365039"/>
          </a:xfrm>
          <a:prstGeom prst="rect">
            <a:avLst/>
          </a:prstGeom>
          <a:noFill/>
          <a:ln w="9525">
            <a:noFill/>
            <a:miter lim="800000"/>
            <a:headEnd/>
            <a:tailEnd/>
          </a:ln>
          <a:effectLst/>
        </p:spPr>
      </p:pic>
      <p:graphicFrame>
        <p:nvGraphicFramePr>
          <p:cNvPr id="11" name="Object 10"/>
          <p:cNvGraphicFramePr>
            <a:graphicFrameLocks noChangeAspect="1"/>
          </p:cNvGraphicFramePr>
          <p:nvPr/>
        </p:nvGraphicFramePr>
        <p:xfrm>
          <a:off x="1071538" y="6000768"/>
          <a:ext cx="6432550" cy="549275"/>
        </p:xfrm>
        <a:graphic>
          <a:graphicData uri="http://schemas.openxmlformats.org/presentationml/2006/ole">
            <p:oleObj spid="_x0000_s39941" name="Equation" r:id="rId6" imgW="2679480" imgH="228600" progId="Equation.3">
              <p:embed/>
            </p:oleObj>
          </a:graphicData>
        </a:graphic>
      </p:graphicFrame>
    </p:spTree>
    <p:extLst>
      <p:ext uri="{BB962C8B-B14F-4D97-AF65-F5344CB8AC3E}">
        <p14:creationId xmlns="" xmlns:p14="http://schemas.microsoft.com/office/powerpoint/2010/main" val="1731877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69387"/>
          </a:xfrm>
          <a:prstGeom prst="rect">
            <a:avLst/>
          </a:prstGeom>
          <a:noFill/>
        </p:spPr>
        <p:txBody>
          <a:bodyPr wrap="square" rtlCol="0">
            <a:spAutoFit/>
          </a:bodyPr>
          <a:lstStyle/>
          <a:p>
            <a:r>
              <a:rPr lang="en-US" sz="3100" dirty="0" smtClean="0">
                <a:solidFill>
                  <a:srgbClr val="00B0F0"/>
                </a:solidFill>
              </a:rPr>
              <a:t>C: Jet deflected by a </a:t>
            </a:r>
            <a:r>
              <a:rPr lang="en-US" sz="3100" b="1" i="1" dirty="0" smtClean="0">
                <a:solidFill>
                  <a:srgbClr val="00B0F0"/>
                </a:solidFill>
              </a:rPr>
              <a:t>stationary</a:t>
            </a:r>
            <a:r>
              <a:rPr lang="en-US" sz="3100" dirty="0" smtClean="0">
                <a:solidFill>
                  <a:srgbClr val="00B0F0"/>
                </a:solidFill>
              </a:rPr>
              <a:t> vane or blade (deflector)</a:t>
            </a:r>
            <a:endParaRPr lang="en-US" sz="3100" dirty="0">
              <a:solidFill>
                <a:srgbClr val="00B0F0"/>
              </a:solidFill>
            </a:endParaRPr>
          </a:p>
        </p:txBody>
      </p:sp>
      <p:graphicFrame>
        <p:nvGraphicFramePr>
          <p:cNvPr id="7" name="Object 6"/>
          <p:cNvGraphicFramePr>
            <a:graphicFrameLocks noChangeAspect="1"/>
          </p:cNvGraphicFramePr>
          <p:nvPr/>
        </p:nvGraphicFramePr>
        <p:xfrm>
          <a:off x="30163" y="2327275"/>
          <a:ext cx="6340475" cy="2867025"/>
        </p:xfrm>
        <a:graphic>
          <a:graphicData uri="http://schemas.openxmlformats.org/presentationml/2006/ole">
            <p:oleObj spid="_x0000_s40962" name="Equation" r:id="rId3" imgW="2641320" imgH="1193760" progId="Equation.3">
              <p:embed/>
            </p:oleObj>
          </a:graphicData>
        </a:graphic>
      </p:graphicFrame>
      <p:sp>
        <p:nvSpPr>
          <p:cNvPr id="10" name="TextBox 9"/>
          <p:cNvSpPr txBox="1"/>
          <p:nvPr/>
        </p:nvSpPr>
        <p:spPr>
          <a:xfrm>
            <a:off x="285720" y="857232"/>
            <a:ext cx="6858048" cy="461665"/>
          </a:xfrm>
          <a:prstGeom prst="rect">
            <a:avLst/>
          </a:prstGeom>
          <a:noFill/>
        </p:spPr>
        <p:txBody>
          <a:bodyPr wrap="square" rtlCol="0">
            <a:spAutoFit/>
          </a:bodyPr>
          <a:lstStyle/>
          <a:p>
            <a:r>
              <a:rPr lang="en-US" dirty="0" smtClean="0"/>
              <a:t>Applying Eq. 13.6b along the y-axis</a:t>
            </a:r>
            <a:endParaRPr lang="en-US" dirty="0"/>
          </a:p>
        </p:txBody>
      </p:sp>
      <p:pic>
        <p:nvPicPr>
          <p:cNvPr id="40963" name="Picture 3"/>
          <p:cNvPicPr>
            <a:picLocks noChangeAspect="1" noChangeArrowheads="1"/>
          </p:cNvPicPr>
          <p:nvPr/>
        </p:nvPicPr>
        <p:blipFill>
          <a:blip r:embed="rId4"/>
          <a:srcRect/>
          <a:stretch>
            <a:fillRect/>
          </a:stretch>
        </p:blipFill>
        <p:spPr bwMode="auto">
          <a:xfrm>
            <a:off x="285720" y="1357298"/>
            <a:ext cx="7400925" cy="704850"/>
          </a:xfrm>
          <a:prstGeom prst="rect">
            <a:avLst/>
          </a:prstGeom>
          <a:noFill/>
          <a:ln w="9525">
            <a:noFill/>
            <a:miter lim="800000"/>
            <a:headEnd/>
            <a:tailEnd/>
          </a:ln>
          <a:effectLst/>
        </p:spPr>
      </p:pic>
      <p:pic>
        <p:nvPicPr>
          <p:cNvPr id="11" name="Picture 2"/>
          <p:cNvPicPr>
            <a:picLocks noChangeAspect="1" noChangeArrowheads="1"/>
          </p:cNvPicPr>
          <p:nvPr/>
        </p:nvPicPr>
        <p:blipFill>
          <a:blip r:embed="rId5"/>
          <a:srcRect/>
          <a:stretch>
            <a:fillRect/>
          </a:stretch>
        </p:blipFill>
        <p:spPr bwMode="auto">
          <a:xfrm>
            <a:off x="3643274" y="4836709"/>
            <a:ext cx="5500726" cy="2021291"/>
          </a:xfrm>
          <a:prstGeom prst="rect">
            <a:avLst/>
          </a:prstGeom>
          <a:noFill/>
          <a:ln w="9525">
            <a:noFill/>
            <a:miter lim="800000"/>
            <a:headEnd/>
            <a:tailEnd/>
          </a:ln>
          <a:effectLst/>
        </p:spPr>
      </p:pic>
    </p:spTree>
    <p:extLst>
      <p:ext uri="{BB962C8B-B14F-4D97-AF65-F5344CB8AC3E}">
        <p14:creationId xmlns="" xmlns:p14="http://schemas.microsoft.com/office/powerpoint/2010/main" val="1731877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643998" cy="762000"/>
          </a:xfrm>
        </p:spPr>
        <p:txBody>
          <a:bodyPr/>
          <a:lstStyle/>
          <a:p>
            <a:r>
              <a:rPr lang="en-US" sz="3600" dirty="0" smtClean="0">
                <a:solidFill>
                  <a:srgbClr val="00B0F0"/>
                </a:solidFill>
              </a:rPr>
              <a:t>D: Jet deflected by a </a:t>
            </a:r>
            <a:r>
              <a:rPr lang="en-US" sz="3600" b="1" i="1" dirty="0" smtClean="0">
                <a:solidFill>
                  <a:srgbClr val="FF0000"/>
                </a:solidFill>
              </a:rPr>
              <a:t>moving</a:t>
            </a:r>
            <a:r>
              <a:rPr lang="en-US" sz="3600" dirty="0" smtClean="0">
                <a:solidFill>
                  <a:srgbClr val="00B0F0"/>
                </a:solidFill>
              </a:rPr>
              <a:t> vane or blade</a:t>
            </a:r>
            <a:endParaRPr lang="en-US" sz="3600" dirty="0">
              <a:solidFill>
                <a:srgbClr val="00B0F0"/>
              </a:solidFill>
            </a:endParaRPr>
          </a:p>
        </p:txBody>
      </p:sp>
      <p:sp>
        <p:nvSpPr>
          <p:cNvPr id="3" name="Content Placeholder 2"/>
          <p:cNvSpPr>
            <a:spLocks noGrp="1"/>
          </p:cNvSpPr>
          <p:nvPr>
            <p:ph idx="1"/>
          </p:nvPr>
        </p:nvSpPr>
        <p:spPr>
          <a:xfrm>
            <a:off x="214282" y="571480"/>
            <a:ext cx="8715436" cy="4572000"/>
          </a:xfrm>
        </p:spPr>
        <p:txBody>
          <a:bodyPr/>
          <a:lstStyle/>
          <a:p>
            <a:r>
              <a:rPr lang="en-US" sz="2700" dirty="0" smtClean="0"/>
              <a:t>For a </a:t>
            </a:r>
            <a:r>
              <a:rPr lang="en-US" sz="2700" i="1" dirty="0" smtClean="0"/>
              <a:t>moving vane</a:t>
            </a:r>
            <a:r>
              <a:rPr lang="en-US" sz="2700" dirty="0" smtClean="0"/>
              <a:t>, e.g., a </a:t>
            </a:r>
            <a:r>
              <a:rPr lang="en-US" sz="2700" dirty="0" smtClean="0">
                <a:solidFill>
                  <a:srgbClr val="00B0F0"/>
                </a:solidFill>
              </a:rPr>
              <a:t>turbine runner </a:t>
            </a:r>
            <a:r>
              <a:rPr lang="en-US" sz="2700" dirty="0" smtClean="0"/>
              <a:t>or wind vane, the same type of analysis as in the previous section can be carried out, except that it would be convenient to let the cv move with the vane. For that case the flow is steady.</a:t>
            </a:r>
          </a:p>
        </p:txBody>
      </p:sp>
      <p:pic>
        <p:nvPicPr>
          <p:cNvPr id="4" name="Picture 2"/>
          <p:cNvPicPr>
            <a:picLocks noChangeAspect="1" noChangeArrowheads="1"/>
          </p:cNvPicPr>
          <p:nvPr/>
        </p:nvPicPr>
        <p:blipFill>
          <a:blip r:embed="rId2" cstate="print"/>
          <a:srcRect/>
          <a:stretch>
            <a:fillRect/>
          </a:stretch>
        </p:blipFill>
        <p:spPr bwMode="auto">
          <a:xfrm rot="5400000">
            <a:off x="2273055" y="798723"/>
            <a:ext cx="4500569" cy="7617984"/>
          </a:xfrm>
          <a:prstGeom prst="rect">
            <a:avLst/>
          </a:prstGeom>
          <a:noFill/>
          <a:ln w="9525">
            <a:noFill/>
            <a:miter lim="800000"/>
            <a:headEnd/>
            <a:tailEnd/>
          </a:ln>
        </p:spPr>
      </p:pic>
      <p:sp>
        <p:nvSpPr>
          <p:cNvPr id="5" name="TextBox 4"/>
          <p:cNvSpPr txBox="1"/>
          <p:nvPr/>
        </p:nvSpPr>
        <p:spPr>
          <a:xfrm>
            <a:off x="3857620" y="5000636"/>
            <a:ext cx="642942" cy="461665"/>
          </a:xfrm>
          <a:prstGeom prst="rect">
            <a:avLst/>
          </a:prstGeom>
          <a:noFill/>
        </p:spPr>
        <p:txBody>
          <a:bodyPr wrap="square" rtlCol="0">
            <a:spAutoFit/>
          </a:bodyPr>
          <a:lstStyle/>
          <a:p>
            <a:r>
              <a:rPr lang="en-US" dirty="0" smtClean="0">
                <a:solidFill>
                  <a:srgbClr val="00B0F0"/>
                </a:solidFill>
              </a:rPr>
              <a:t>jet</a:t>
            </a:r>
            <a:endParaRPr lang="en-US" dirty="0">
              <a:solidFill>
                <a:srgbClr val="00B0F0"/>
              </a:solidFill>
            </a:endParaRPr>
          </a:p>
        </p:txBody>
      </p:sp>
      <p:cxnSp>
        <p:nvCxnSpPr>
          <p:cNvPr id="7" name="Straight Arrow Connector 6"/>
          <p:cNvCxnSpPr/>
          <p:nvPr/>
        </p:nvCxnSpPr>
        <p:spPr>
          <a:xfrm rot="5400000">
            <a:off x="3464711" y="5822173"/>
            <a:ext cx="92869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43438" y="5429264"/>
            <a:ext cx="928694" cy="461665"/>
          </a:xfrm>
          <a:prstGeom prst="rect">
            <a:avLst/>
          </a:prstGeom>
          <a:noFill/>
        </p:spPr>
        <p:txBody>
          <a:bodyPr wrap="square" rtlCol="0">
            <a:spAutoFit/>
          </a:bodyPr>
          <a:lstStyle/>
          <a:p>
            <a:r>
              <a:rPr lang="en-US" dirty="0" smtClean="0">
                <a:solidFill>
                  <a:srgbClr val="00B0F0"/>
                </a:solidFill>
              </a:rPr>
              <a:t>vane</a:t>
            </a:r>
            <a:endParaRPr lang="en-US" dirty="0">
              <a:solidFill>
                <a:srgbClr val="00B0F0"/>
              </a:solidFill>
            </a:endParaRPr>
          </a:p>
        </p:txBody>
      </p:sp>
      <p:cxnSp>
        <p:nvCxnSpPr>
          <p:cNvPr id="11" name="Straight Arrow Connector 10"/>
          <p:cNvCxnSpPr>
            <a:stCxn id="9" idx="1"/>
          </p:cNvCxnSpPr>
          <p:nvPr/>
        </p:nvCxnSpPr>
        <p:spPr>
          <a:xfrm rot="10800000" flipV="1">
            <a:off x="4429124" y="5660096"/>
            <a:ext cx="214314" cy="197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536017" y="2750339"/>
            <a:ext cx="4786346"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3"/>
          <a:srcRect/>
          <a:stretch>
            <a:fillRect/>
          </a:stretch>
        </p:blipFill>
        <p:spPr bwMode="auto">
          <a:xfrm>
            <a:off x="6496029" y="3786190"/>
            <a:ext cx="2647971" cy="1787231"/>
          </a:xfrm>
          <a:prstGeom prst="rect">
            <a:avLst/>
          </a:prstGeom>
          <a:noFill/>
          <a:ln w="9525">
            <a:noFill/>
            <a:miter lim="800000"/>
            <a:headEnd/>
            <a:tailEnd/>
          </a:ln>
          <a:effectLst/>
        </p:spPr>
      </p:pic>
    </p:spTree>
    <p:extLst>
      <p:ext uri="{BB962C8B-B14F-4D97-AF65-F5344CB8AC3E}">
        <p14:creationId xmlns="" xmlns:p14="http://schemas.microsoft.com/office/powerpoint/2010/main" val="700506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772400" cy="1143000"/>
          </a:xfrm>
        </p:spPr>
        <p:txBody>
          <a:bodyPr/>
          <a:lstStyle/>
          <a:p>
            <a:r>
              <a:rPr lang="en-US" sz="3200" dirty="0" smtClean="0">
                <a:solidFill>
                  <a:srgbClr val="00B0F0"/>
                </a:solidFill>
              </a:rPr>
              <a:t>A1: </a:t>
            </a:r>
            <a:r>
              <a:rPr lang="en-US" sz="3200" dirty="0" smtClean="0">
                <a:solidFill>
                  <a:srgbClr val="00B0F0"/>
                </a:solidFill>
              </a:rPr>
              <a:t>Force exerted on pressure conduits</a:t>
            </a:r>
            <a:endParaRPr lang="en-US" sz="3200" dirty="0"/>
          </a:p>
        </p:txBody>
      </p:sp>
      <p:sp>
        <p:nvSpPr>
          <p:cNvPr id="3" name="Content Placeholder 2"/>
          <p:cNvSpPr>
            <a:spLocks noGrp="1"/>
          </p:cNvSpPr>
          <p:nvPr>
            <p:ph idx="1"/>
          </p:nvPr>
        </p:nvSpPr>
        <p:spPr>
          <a:xfrm>
            <a:off x="685800" y="1000108"/>
            <a:ext cx="7772400" cy="5095892"/>
          </a:xfrm>
        </p:spPr>
        <p:txBody>
          <a:bodyPr/>
          <a:lstStyle/>
          <a:p>
            <a:pPr>
              <a:buFont typeface="Wingdings" pitchFamily="2" charset="2"/>
              <a:buChar char="Ø"/>
            </a:pPr>
            <a:r>
              <a:rPr lang="en-US" sz="2400" dirty="0" smtClean="0"/>
              <a:t>The momentum equation can be used to compute the force exerted on pressure conduits such as reducers and bends</a:t>
            </a:r>
          </a:p>
          <a:p>
            <a:pPr>
              <a:buFont typeface="Wingdings" pitchFamily="2" charset="2"/>
              <a:buChar char="Ø"/>
            </a:pPr>
            <a:r>
              <a:rPr lang="en-US" sz="2400" dirty="0" smtClean="0"/>
              <a:t>(F</a:t>
            </a:r>
            <a:r>
              <a:rPr lang="en-US" sz="2400" baseline="-25000" dirty="0" smtClean="0"/>
              <a:t>BF</a:t>
            </a:r>
            <a:r>
              <a:rPr lang="en-US" sz="2400" dirty="0" smtClean="0"/>
              <a:t>)</a:t>
            </a:r>
            <a:r>
              <a:rPr lang="en-US" sz="2400" baseline="-25000" dirty="0" smtClean="0"/>
              <a:t>x </a:t>
            </a:r>
            <a:r>
              <a:rPr lang="en-US" sz="2400" dirty="0" smtClean="0"/>
              <a:t>and (F</a:t>
            </a:r>
            <a:r>
              <a:rPr lang="en-US" sz="2400" baseline="-25000" dirty="0" smtClean="0"/>
              <a:t>BF</a:t>
            </a:r>
            <a:r>
              <a:rPr lang="en-US" sz="2400" dirty="0" smtClean="0"/>
              <a:t>)</a:t>
            </a:r>
            <a:r>
              <a:rPr lang="en-US" sz="2400" baseline="-25000" dirty="0" smtClean="0"/>
              <a:t>y</a:t>
            </a:r>
            <a:r>
              <a:rPr lang="en-US" sz="2400" dirty="0" smtClean="0"/>
              <a:t> are the components of the force which the </a:t>
            </a:r>
            <a:r>
              <a:rPr lang="en-US" sz="2400" i="1" dirty="0" smtClean="0">
                <a:solidFill>
                  <a:srgbClr val="00B0F0"/>
                </a:solidFill>
              </a:rPr>
              <a:t>bend exerts on the </a:t>
            </a:r>
            <a:r>
              <a:rPr lang="en-US" sz="2400" i="1" dirty="0" smtClean="0">
                <a:solidFill>
                  <a:srgbClr val="00B0F0"/>
                </a:solidFill>
              </a:rPr>
              <a:t>fluid</a:t>
            </a:r>
            <a:r>
              <a:rPr lang="en-US" sz="2400" dirty="0" smtClean="0"/>
              <a:t>.</a:t>
            </a:r>
            <a:endParaRPr lang="en-US" sz="2400" dirty="0" smtClean="0"/>
          </a:p>
          <a:p>
            <a:pPr>
              <a:buFont typeface="Wingdings" pitchFamily="2" charset="2"/>
              <a:buChar char="Ø"/>
            </a:pPr>
            <a:r>
              <a:rPr lang="en-US" sz="2400" dirty="0" smtClean="0"/>
              <a:t>The usual convention is to consider the direction in which the flow is occurring as the positive direction. </a:t>
            </a:r>
          </a:p>
          <a:p>
            <a:pPr>
              <a:buFont typeface="Wingdings" pitchFamily="2" charset="2"/>
              <a:buChar char="Ø"/>
            </a:pPr>
            <a:r>
              <a:rPr lang="en-US" sz="2400" dirty="0" smtClean="0"/>
              <a:t>The force of the </a:t>
            </a:r>
            <a:r>
              <a:rPr lang="en-US" sz="2400" i="1" dirty="0" smtClean="0">
                <a:solidFill>
                  <a:srgbClr val="00B0F0"/>
                </a:solidFill>
              </a:rPr>
              <a:t>fluid on the bend </a:t>
            </a:r>
            <a:r>
              <a:rPr lang="en-US" sz="2400" dirty="0" smtClean="0"/>
              <a:t>is, of course, equal and opposite to that of the bend on the fluid.</a:t>
            </a:r>
          </a:p>
          <a:p>
            <a:endParaRPr lang="en-US" dirty="0" smtClean="0"/>
          </a:p>
          <a:p>
            <a:endParaRPr lang="en-US" dirty="0"/>
          </a:p>
        </p:txBody>
      </p:sp>
      <p:pic>
        <p:nvPicPr>
          <p:cNvPr id="5" name="Picture 2"/>
          <p:cNvPicPr>
            <a:picLocks noChangeAspect="1" noChangeArrowheads="1"/>
          </p:cNvPicPr>
          <p:nvPr/>
        </p:nvPicPr>
        <p:blipFill>
          <a:blip r:embed="rId2" cstate="print"/>
          <a:srcRect/>
          <a:stretch>
            <a:fillRect/>
          </a:stretch>
        </p:blipFill>
        <p:spPr bwMode="auto">
          <a:xfrm rot="10800000">
            <a:off x="2928926" y="4214818"/>
            <a:ext cx="3714776" cy="2439944"/>
          </a:xfrm>
          <a:prstGeom prst="rect">
            <a:avLst/>
          </a:prstGeom>
          <a:noFill/>
          <a:ln w="9525">
            <a:noFill/>
            <a:miter lim="800000"/>
            <a:headEnd/>
            <a:tailEnd/>
          </a:ln>
        </p:spPr>
      </p:pic>
      <p:cxnSp>
        <p:nvCxnSpPr>
          <p:cNvPr id="7" name="Straight Arrow Connector 6"/>
          <p:cNvCxnSpPr/>
          <p:nvPr/>
        </p:nvCxnSpPr>
        <p:spPr>
          <a:xfrm rot="16200000" flipH="1">
            <a:off x="4750595" y="3679033"/>
            <a:ext cx="1071570" cy="57150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4857752" y="3571876"/>
            <a:ext cx="1500198" cy="121444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2893207" y="2321711"/>
            <a:ext cx="3500462" cy="342902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43042" y="2285992"/>
            <a:ext cx="4000528" cy="321471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09600"/>
            <a:ext cx="8643998" cy="762000"/>
          </a:xfrm>
        </p:spPr>
        <p:txBody>
          <a:bodyPr/>
          <a:lstStyle/>
          <a:p>
            <a:r>
              <a:rPr lang="en-US" sz="3600" dirty="0" smtClean="0">
                <a:solidFill>
                  <a:srgbClr val="00B0F0"/>
                </a:solidFill>
              </a:rPr>
              <a:t>D: Jet deflected by a </a:t>
            </a:r>
            <a:r>
              <a:rPr lang="en-US" sz="3600" b="1" i="1" dirty="0" smtClean="0">
                <a:solidFill>
                  <a:srgbClr val="00B0F0"/>
                </a:solidFill>
              </a:rPr>
              <a:t>moving</a:t>
            </a:r>
            <a:r>
              <a:rPr lang="en-US" sz="3600" dirty="0" smtClean="0">
                <a:solidFill>
                  <a:srgbClr val="00B0F0"/>
                </a:solidFill>
              </a:rPr>
              <a:t> vane or blade</a:t>
            </a:r>
            <a:endParaRPr lang="en-US" sz="3600" dirty="0">
              <a:solidFill>
                <a:srgbClr val="00B0F0"/>
              </a:solidFill>
            </a:endParaRPr>
          </a:p>
        </p:txBody>
      </p:sp>
      <p:sp>
        <p:nvSpPr>
          <p:cNvPr id="3" name="Content Placeholder 2"/>
          <p:cNvSpPr>
            <a:spLocks noGrp="1"/>
          </p:cNvSpPr>
          <p:nvPr>
            <p:ph idx="1"/>
          </p:nvPr>
        </p:nvSpPr>
        <p:spPr>
          <a:xfrm>
            <a:off x="685800" y="1524000"/>
            <a:ext cx="7772400" cy="4572000"/>
          </a:xfrm>
        </p:spPr>
        <p:txBody>
          <a:bodyPr/>
          <a:lstStyle/>
          <a:p>
            <a:r>
              <a:rPr lang="en-US" sz="2800" dirty="0" smtClean="0"/>
              <a:t>In Fig 14.2a the </a:t>
            </a:r>
            <a:r>
              <a:rPr lang="en-US" sz="2800" i="1" dirty="0" smtClean="0">
                <a:solidFill>
                  <a:srgbClr val="0070C0"/>
                </a:solidFill>
              </a:rPr>
              <a:t>absolute</a:t>
            </a:r>
            <a:r>
              <a:rPr lang="en-US" sz="2800" dirty="0" smtClean="0"/>
              <a:t> velocities, i.e. velocities with respect to the earth, are drawn, while Fig 14.2b the </a:t>
            </a:r>
            <a:r>
              <a:rPr lang="en-US" sz="2800" i="1" dirty="0" smtClean="0">
                <a:solidFill>
                  <a:srgbClr val="0070C0"/>
                </a:solidFill>
              </a:rPr>
              <a:t>relative</a:t>
            </a:r>
            <a:r>
              <a:rPr lang="en-US" sz="2800" dirty="0" smtClean="0"/>
              <a:t> velocity of the jet, i.e. the velocity of the jet with respect to the moving vane, is represented.</a:t>
            </a:r>
          </a:p>
          <a:p>
            <a:endParaRPr lang="en-US" sz="2800" dirty="0"/>
          </a:p>
          <a:p>
            <a:endParaRPr lang="en-US" sz="2800" dirty="0" smtClean="0"/>
          </a:p>
          <a:p>
            <a:endParaRPr lang="en-US" sz="2800" dirty="0"/>
          </a:p>
          <a:p>
            <a:endParaRPr lang="en-US" sz="2800" dirty="0" smtClean="0"/>
          </a:p>
          <a:p>
            <a:endParaRPr lang="en-US" sz="2800" dirty="0"/>
          </a:p>
          <a:p>
            <a:pPr marL="0" indent="0">
              <a:buNone/>
            </a:pPr>
            <a:r>
              <a:rPr lang="en-US" sz="2800" dirty="0"/>
              <a:t>Fig 14.2 Jet deflected by a moving vane</a:t>
            </a:r>
          </a:p>
          <a:p>
            <a:endParaRPr lang="en-US" sz="2800" dirty="0" smtClean="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3864371"/>
            <a:ext cx="6705600" cy="24180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84695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55826"/>
            <a:ext cx="6705600" cy="24180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76200" y="457200"/>
                <a:ext cx="9067800" cy="56388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2800" dirty="0" smtClean="0"/>
                  <a:t>The </a:t>
                </a:r>
                <a:r>
                  <a:rPr lang="en-US" sz="2800" dirty="0"/>
                  <a:t>force applied to the jet by the vane in the x direction is </a:t>
                </a:r>
                <a:r>
                  <a:rPr lang="en-US" sz="2800" dirty="0" smtClean="0"/>
                  <a:t>then (</a:t>
                </a:r>
                <a14:m>
                  <m:oMath xmlns:m="http://schemas.openxmlformats.org/officeDocument/2006/math">
                    <m:nary>
                      <m:naryPr>
                        <m:chr m:val="∑"/>
                        <m:subHide m:val="on"/>
                        <m:supHide m:val="on"/>
                        <m:ctrlPr>
                          <a:rPr lang="en-US" sz="1600" i="1">
                            <a:latin typeface="Cambria Math" panose="02040503050406030204" pitchFamily="18" charset="0"/>
                          </a:rPr>
                        </m:ctrlPr>
                      </m:naryPr>
                      <m:sub/>
                      <m:sup/>
                      <m:e>
                        <m:sSub>
                          <m:sSubPr>
                            <m:ctrlPr>
                              <a:rPr lang="en-US" sz="1600" i="1">
                                <a:latin typeface="Cambria Math" panose="02040503050406030204" pitchFamily="18" charset="0"/>
                              </a:rPr>
                            </m:ctrlPr>
                          </m:sSubPr>
                          <m:e>
                            <m:r>
                              <m:rPr>
                                <m:sty m:val="p"/>
                              </m:rPr>
                              <a:rPr lang="en-US" sz="1600">
                                <a:latin typeface="Cambria Math"/>
                              </a:rPr>
                              <m:t>F</m:t>
                            </m:r>
                          </m:e>
                          <m:sub>
                            <m:r>
                              <m:rPr>
                                <m:sty m:val="p"/>
                              </m:rPr>
                              <a:rPr lang="en-US" sz="1600">
                                <a:latin typeface="Cambria Math"/>
                              </a:rPr>
                              <m:t>s</m:t>
                            </m:r>
                          </m:sub>
                        </m:sSub>
                        <m:r>
                          <a:rPr lang="en-US" sz="1600">
                            <a:latin typeface="Cambria Math"/>
                          </a:rPr>
                          <m:t>+</m:t>
                        </m:r>
                      </m:e>
                    </m:nary>
                    <m:nary>
                      <m:naryPr>
                        <m:chr m:val="∑"/>
                        <m:subHide m:val="on"/>
                        <m:supHide m:val="on"/>
                        <m:ctrlPr>
                          <a:rPr lang="en-US" sz="1600" i="1">
                            <a:latin typeface="Cambria Math" panose="02040503050406030204" pitchFamily="18" charset="0"/>
                          </a:rPr>
                        </m:ctrlPr>
                      </m:naryPr>
                      <m:sub/>
                      <m:sup/>
                      <m:e>
                        <m:sSub>
                          <m:sSubPr>
                            <m:ctrlPr>
                              <a:rPr lang="en-US" sz="1600" i="1">
                                <a:latin typeface="Cambria Math" panose="02040503050406030204" pitchFamily="18" charset="0"/>
                              </a:rPr>
                            </m:ctrlPr>
                          </m:sSubPr>
                          <m:e>
                            <m:r>
                              <m:rPr>
                                <m:sty m:val="p"/>
                              </m:rPr>
                              <a:rPr lang="en-US" sz="1600">
                                <a:latin typeface="Cambria Math"/>
                              </a:rPr>
                              <m:t>F</m:t>
                            </m:r>
                          </m:e>
                          <m:sub>
                            <m:r>
                              <m:rPr>
                                <m:sty m:val="p"/>
                              </m:rPr>
                              <a:rPr lang="en-US" sz="1600">
                                <a:latin typeface="Cambria Math"/>
                              </a:rPr>
                              <m:t>b</m:t>
                            </m:r>
                          </m:sub>
                        </m:sSub>
                      </m:e>
                    </m:nary>
                    <m:r>
                      <a:rPr lang="en-US" sz="1600">
                        <a:latin typeface="Cambria Math"/>
                      </a:rPr>
                      <m:t>=</m:t>
                    </m:r>
                    <m:f>
                      <m:fPr>
                        <m:ctrlPr>
                          <a:rPr lang="en-US" sz="1600" i="1">
                            <a:latin typeface="Cambria Math" panose="02040503050406030204" pitchFamily="18" charset="0"/>
                          </a:rPr>
                        </m:ctrlPr>
                      </m:fPr>
                      <m:num>
                        <m:r>
                          <m:rPr>
                            <m:sty m:val="p"/>
                          </m:rPr>
                          <a:rPr lang="en-US" sz="1600">
                            <a:latin typeface="Cambria Math"/>
                          </a:rPr>
                          <m:t>d</m:t>
                        </m:r>
                      </m:num>
                      <m:den>
                        <m:r>
                          <m:rPr>
                            <m:sty m:val="p"/>
                          </m:rPr>
                          <a:rPr lang="en-US" sz="1600">
                            <a:latin typeface="Cambria Math"/>
                          </a:rPr>
                          <m:t>dt</m:t>
                        </m:r>
                      </m:den>
                    </m:f>
                    <m:nary>
                      <m:naryPr>
                        <m:ctrlPr>
                          <a:rPr lang="en-US" sz="1600" i="1">
                            <a:latin typeface="Cambria Math" panose="02040503050406030204" pitchFamily="18" charset="0"/>
                          </a:rPr>
                        </m:ctrlPr>
                      </m:naryPr>
                      <m:sub>
                        <m:r>
                          <m:rPr>
                            <m:sty m:val="p"/>
                            <m:brk m:alnAt="23"/>
                          </m:rPr>
                          <a:rPr lang="en-US" sz="1600">
                            <a:latin typeface="Cambria Math"/>
                          </a:rPr>
                          <m:t>c</m:t>
                        </m:r>
                        <m:r>
                          <m:rPr>
                            <m:sty m:val="p"/>
                          </m:rPr>
                          <a:rPr lang="en-US" sz="1600">
                            <a:latin typeface="Cambria Math"/>
                          </a:rPr>
                          <m:t>v</m:t>
                        </m:r>
                      </m:sub>
                      <m:sup/>
                      <m:e>
                        <m:r>
                          <m:rPr>
                            <m:sty m:val="p"/>
                          </m:rPr>
                          <a:rPr lang="en-US" altLang="en-US" sz="1600">
                            <a:latin typeface="Cambria Math"/>
                            <a:ea typeface="Cambria Math"/>
                          </a:rPr>
                          <m:t>v</m:t>
                        </m:r>
                        <m:r>
                          <a:rPr lang="en-US" altLang="en-US" sz="1600">
                            <a:latin typeface="Cambria Math"/>
                            <a:ea typeface="Cambria Math"/>
                          </a:rPr>
                          <m:t> </m:t>
                        </m:r>
                        <m:r>
                          <m:rPr>
                            <m:sty m:val="p"/>
                          </m:rPr>
                          <a:rPr lang="en-US" altLang="en-US" sz="1600">
                            <a:latin typeface="Cambria Math"/>
                            <a:ea typeface="Cambria Math"/>
                          </a:rPr>
                          <m:t>ρ</m:t>
                        </m:r>
                        <m:r>
                          <a:rPr lang="en-US" altLang="en-US" sz="1600">
                            <a:latin typeface="Cambria Math"/>
                            <a:ea typeface="Cambria Math"/>
                          </a:rPr>
                          <m:t> </m:t>
                        </m:r>
                        <m:r>
                          <m:rPr>
                            <m:sty m:val="p"/>
                          </m:rPr>
                          <a:rPr lang="en-US" altLang="en-US" sz="1600">
                            <a:latin typeface="Cambria Math"/>
                            <a:ea typeface="Cambria Math"/>
                          </a:rPr>
                          <m:t>dV</m:t>
                        </m:r>
                      </m:e>
                    </m:nary>
                    <m:r>
                      <a:rPr lang="en-US" altLang="en-US" sz="1600">
                        <a:latin typeface="Cambria Math"/>
                        <a:ea typeface="Cambria Math"/>
                      </a:rPr>
                      <m:t>+</m:t>
                    </m:r>
                    <m:nary>
                      <m:naryPr>
                        <m:ctrlPr>
                          <a:rPr lang="en-US" sz="1600" i="1">
                            <a:latin typeface="Cambria Math" panose="02040503050406030204" pitchFamily="18" charset="0"/>
                            <a:ea typeface="Cambria Math"/>
                          </a:rPr>
                        </m:ctrlPr>
                      </m:naryPr>
                      <m:sub>
                        <m:r>
                          <m:rPr>
                            <m:sty m:val="p"/>
                            <m:brk m:alnAt="23"/>
                          </m:rPr>
                          <a:rPr lang="en-US" sz="1600">
                            <a:latin typeface="Cambria Math"/>
                            <a:ea typeface="Cambria Math"/>
                          </a:rPr>
                          <m:t>c</m:t>
                        </m:r>
                        <m:r>
                          <m:rPr>
                            <m:sty m:val="p"/>
                          </m:rPr>
                          <a:rPr lang="en-US" sz="1600">
                            <a:latin typeface="Cambria Math"/>
                            <a:ea typeface="Cambria Math"/>
                          </a:rPr>
                          <m:t>s</m:t>
                        </m:r>
                      </m:sub>
                      <m:sup/>
                      <m:e>
                        <m:r>
                          <m:rPr>
                            <m:sty m:val="p"/>
                          </m:rPr>
                          <a:rPr lang="en-US" sz="1600">
                            <a:latin typeface="Cambria Math"/>
                            <a:ea typeface="Cambria Math"/>
                          </a:rPr>
                          <m:t>v</m:t>
                        </m:r>
                        <m:r>
                          <m:rPr>
                            <m:nor/>
                          </m:rPr>
                          <a:rPr lang="en-US" sz="1600" dirty="0"/>
                          <m:t> </m:t>
                        </m:r>
                        <m:r>
                          <m:rPr>
                            <m:sty m:val="p"/>
                          </m:rPr>
                          <a:rPr lang="el-GR" sz="1600">
                            <a:latin typeface="Cambria Math"/>
                            <a:ea typeface="Cambria Math"/>
                          </a:rPr>
                          <m:t>ρ</m:t>
                        </m:r>
                        <m:r>
                          <a:rPr lang="en-US" sz="1600">
                            <a:latin typeface="Cambria Math"/>
                            <a:ea typeface="Cambria Math"/>
                          </a:rPr>
                          <m:t> (</m:t>
                        </m:r>
                        <m:acc>
                          <m:accPr>
                            <m:chr m:val="⃗"/>
                            <m:ctrlPr>
                              <a:rPr lang="en-US" sz="1600" i="1">
                                <a:latin typeface="Cambria Math" panose="02040503050406030204" pitchFamily="18" charset="0"/>
                                <a:ea typeface="Cambria Math"/>
                              </a:rPr>
                            </m:ctrlPr>
                          </m:accPr>
                          <m:e>
                            <m:r>
                              <m:rPr>
                                <m:sty m:val="p"/>
                              </m:rPr>
                              <a:rPr lang="en-US" sz="1600">
                                <a:latin typeface="Cambria Math"/>
                                <a:ea typeface="Cambria Math"/>
                              </a:rPr>
                              <m:t>v</m:t>
                            </m:r>
                          </m:e>
                        </m:acc>
                        <m:r>
                          <a:rPr lang="en-US" sz="1600">
                            <a:latin typeface="Cambria Math"/>
                            <a:ea typeface="Cambria Math"/>
                          </a:rPr>
                          <m:t> </m:t>
                        </m:r>
                        <m:r>
                          <m:rPr>
                            <m:sty m:val="p"/>
                          </m:rPr>
                          <a:rPr lang="en-US" sz="1600">
                            <a:latin typeface="Cambria Math"/>
                            <a:ea typeface="Cambria Math"/>
                          </a:rPr>
                          <m:t>d</m:t>
                        </m:r>
                        <m:acc>
                          <m:accPr>
                            <m:chr m:val="⃗"/>
                            <m:ctrlPr>
                              <a:rPr lang="en-US" sz="1600" i="1">
                                <a:latin typeface="Cambria Math" panose="02040503050406030204" pitchFamily="18" charset="0"/>
                                <a:ea typeface="Cambria Math"/>
                              </a:rPr>
                            </m:ctrlPr>
                          </m:accPr>
                          <m:e>
                            <m:r>
                              <m:rPr>
                                <m:sty m:val="p"/>
                              </m:rPr>
                              <a:rPr lang="en-US" sz="1600">
                                <a:latin typeface="Cambria Math"/>
                                <a:ea typeface="Cambria Math"/>
                              </a:rPr>
                              <m:t>A</m:t>
                            </m:r>
                          </m:e>
                        </m:acc>
                        <m:r>
                          <a:rPr lang="en-US" sz="1600">
                            <a:latin typeface="Cambria Math"/>
                            <a:ea typeface="Cambria Math"/>
                          </a:rPr>
                          <m:t>)</m:t>
                        </m:r>
                      </m:e>
                    </m:nary>
                  </m:oMath>
                </a14:m>
                <a:r>
                  <a:rPr lang="en-US" sz="1600" dirty="0" smtClean="0"/>
                  <a:t>           )</a:t>
                </a:r>
              </a:p>
              <a:p>
                <a:pPr marL="0" indent="0">
                  <a:buNone/>
                </a:pPr>
                <a14:m>
                  <m:oMathPara xmlns:m="http://schemas.openxmlformats.org/officeDocument/2006/math">
                    <m:oMathParaPr>
                      <m:jc m:val="left"/>
                    </m:oMathParaPr>
                    <m:oMath xmlns:m="http://schemas.openxmlformats.org/officeDocument/2006/math">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F</m:t>
                              </m:r>
                            </m:e>
                            <m:sub>
                              <m:r>
                                <m:rPr>
                                  <m:sty m:val="p"/>
                                </m:rPr>
                                <a:rPr lang="en-US" sz="1800">
                                  <a:latin typeface="Cambria Math"/>
                                </a:rPr>
                                <m:t>vj</m:t>
                              </m:r>
                            </m:sub>
                          </m:sSub>
                        </m:e>
                      </m:d>
                      <m:r>
                        <m:rPr>
                          <m:sty m:val="p"/>
                        </m:rPr>
                        <a:rPr lang="en-US" sz="1800" baseline="-25000">
                          <a:latin typeface="Cambria Math"/>
                        </a:rPr>
                        <m:t>x</m:t>
                      </m:r>
                      <m:r>
                        <a:rPr lang="en-US" sz="1800" smtClean="0">
                          <a:latin typeface="Cambria Math"/>
                        </a:rPr>
                        <m:t>=</m:t>
                      </m:r>
                      <m:r>
                        <a:rPr lang="en-US" sz="1800" b="0" i="0" smtClean="0">
                          <a:latin typeface="Cambria Math" panose="02040503050406030204" pitchFamily="18" charset="0"/>
                        </a:rPr>
                        <m:t>0+</m:t>
                      </m:r>
                      <m:nary>
                        <m:naryPr>
                          <m:ctrlPr>
                            <a:rPr lang="en-US" sz="1800" i="1">
                              <a:latin typeface="Cambria Math" panose="02040503050406030204" pitchFamily="18" charset="0"/>
                              <a:ea typeface="Cambria Math"/>
                            </a:rPr>
                          </m:ctrlPr>
                        </m:naryPr>
                        <m:sub>
                          <m:r>
                            <m:rPr>
                              <m:sty m:val="p"/>
                              <m:brk m:alnAt="23"/>
                            </m:rPr>
                            <a:rPr lang="en-US" sz="1800">
                              <a:latin typeface="Cambria Math"/>
                              <a:ea typeface="Cambria Math"/>
                            </a:rPr>
                            <m:t>c</m:t>
                          </m:r>
                          <m:r>
                            <m:rPr>
                              <m:sty m:val="p"/>
                            </m:rPr>
                            <a:rPr lang="en-US" sz="1800">
                              <a:latin typeface="Cambria Math"/>
                              <a:ea typeface="Cambria Math"/>
                            </a:rPr>
                            <m:t>s</m:t>
                          </m:r>
                        </m:sub>
                        <m:sup/>
                        <m:e>
                          <m:r>
                            <m:rPr>
                              <m:sty m:val="p"/>
                            </m:rPr>
                            <a:rPr lang="el-GR" sz="1800">
                              <a:latin typeface="Cambria Math"/>
                              <a:ea typeface="Cambria Math"/>
                            </a:rPr>
                            <m:t>ρ</m:t>
                          </m:r>
                          <m:sSub>
                            <m:sSubPr>
                              <m:ctrlPr>
                                <a:rPr lang="en-US" altLang="en-US" sz="1800" i="1">
                                  <a:latin typeface="Cambria Math" panose="02040503050406030204" pitchFamily="18" charset="0"/>
                                </a:rPr>
                              </m:ctrlPr>
                            </m:sSubPr>
                            <m:e>
                              <m:r>
                                <a:rPr lang="en-US" altLang="en-US" sz="1800">
                                  <a:latin typeface="Cambria Math"/>
                                </a:rPr>
                                <m:t> </m:t>
                              </m:r>
                              <m:r>
                                <m:rPr>
                                  <m:sty m:val="p"/>
                                </m:rPr>
                                <a:rPr lang="en-US" altLang="en-US" sz="1800">
                                  <a:latin typeface="Cambria Math"/>
                                </a:rPr>
                                <m:t>v</m:t>
                              </m:r>
                            </m:e>
                            <m:sub>
                              <m:r>
                                <m:rPr>
                                  <m:sty m:val="p"/>
                                </m:rPr>
                                <a:rPr lang="en-US" altLang="en-US" sz="1800">
                                  <a:latin typeface="Cambria Math"/>
                                </a:rPr>
                                <m:t>x</m:t>
                              </m:r>
                            </m:sub>
                          </m:sSub>
                          <m:r>
                            <a:rPr lang="en-US" sz="1800">
                              <a:latin typeface="Cambria Math"/>
                              <a:ea typeface="Cambria Math"/>
                            </a:rPr>
                            <m:t>(</m:t>
                          </m:r>
                          <m:acc>
                            <m:accPr>
                              <m:chr m:val="⃗"/>
                              <m:ctrlPr>
                                <a:rPr lang="en-US" sz="1800" i="1">
                                  <a:latin typeface="Cambria Math" panose="02040503050406030204" pitchFamily="18" charset="0"/>
                                  <a:ea typeface="Cambria Math"/>
                                </a:rPr>
                              </m:ctrlPr>
                            </m:accPr>
                            <m:e>
                              <m:r>
                                <m:rPr>
                                  <m:sty m:val="p"/>
                                </m:rPr>
                                <a:rPr lang="en-US" sz="1800">
                                  <a:latin typeface="Cambria Math"/>
                                  <a:ea typeface="Cambria Math"/>
                                </a:rPr>
                                <m:t>v</m:t>
                              </m:r>
                            </m:e>
                          </m:acc>
                          <m:r>
                            <a:rPr lang="en-US" sz="1800">
                              <a:latin typeface="Cambria Math"/>
                              <a:ea typeface="Cambria Math"/>
                            </a:rPr>
                            <m:t> </m:t>
                          </m:r>
                          <m:r>
                            <m:rPr>
                              <m:sty m:val="p"/>
                            </m:rPr>
                            <a:rPr lang="en-US" sz="1800">
                              <a:latin typeface="Cambria Math"/>
                              <a:ea typeface="Cambria Math"/>
                            </a:rPr>
                            <m:t>d</m:t>
                          </m:r>
                          <m:acc>
                            <m:accPr>
                              <m:chr m:val="⃗"/>
                              <m:ctrlPr>
                                <a:rPr lang="en-US" sz="1800" i="1">
                                  <a:latin typeface="Cambria Math" panose="02040503050406030204" pitchFamily="18" charset="0"/>
                                  <a:ea typeface="Cambria Math"/>
                                </a:rPr>
                              </m:ctrlPr>
                            </m:accPr>
                            <m:e>
                              <m:r>
                                <m:rPr>
                                  <m:sty m:val="p"/>
                                </m:rPr>
                                <a:rPr lang="en-US" sz="1800">
                                  <a:latin typeface="Cambria Math"/>
                                  <a:ea typeface="Cambria Math"/>
                                </a:rPr>
                                <m:t>A</m:t>
                              </m:r>
                            </m:e>
                          </m:acc>
                          <m:r>
                            <a:rPr lang="en-US" sz="1800">
                              <a:latin typeface="Cambria Math"/>
                              <a:ea typeface="Cambria Math"/>
                            </a:rPr>
                            <m:t>)</m:t>
                          </m:r>
                        </m:e>
                      </m:nary>
                      <m:r>
                        <a:rPr lang="en-US" sz="1800" b="0" i="1" smtClean="0">
                          <a:latin typeface="Cambria Math"/>
                          <a:ea typeface="Cambria Math"/>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a:rPr lang="en-US" sz="1800" b="0" i="0" smtClean="0">
                              <a:latin typeface="Cambria Math"/>
                            </a:rPr>
                            <m:t>(</m:t>
                          </m:r>
                          <m:r>
                            <m:rPr>
                              <m:sty m:val="p"/>
                            </m:rPr>
                            <a:rPr lang="en-US" sz="1800">
                              <a:latin typeface="Cambria Math"/>
                            </a:rPr>
                            <m:t>v</m:t>
                          </m:r>
                        </m:e>
                        <m:sub>
                          <m:r>
                            <m:rPr>
                              <m:sty m:val="p"/>
                            </m:rPr>
                            <a:rPr lang="en-US" sz="1800" b="0" i="0" smtClean="0">
                              <a:latin typeface="Cambria Math"/>
                            </a:rPr>
                            <m:t>j</m:t>
                          </m:r>
                        </m:sub>
                      </m:sSub>
                      <m:sSub>
                        <m:sSubPr>
                          <m:ctrlPr>
                            <a:rPr lang="en-US" sz="1800" i="1">
                              <a:latin typeface="Cambria Math" panose="02040503050406030204" pitchFamily="18" charset="0"/>
                            </a:rPr>
                          </m:ctrlPr>
                        </m:sSubPr>
                        <m:e>
                          <m:r>
                            <a:rPr lang="en-US" sz="1800" b="0" i="0" smtClean="0">
                              <a:latin typeface="Cambria Math"/>
                            </a:rPr>
                            <m:t>−</m:t>
                          </m:r>
                          <m:r>
                            <m:rPr>
                              <m:sty m:val="p"/>
                            </m:rPr>
                            <a:rPr lang="en-US" sz="1800">
                              <a:latin typeface="Cambria Math"/>
                            </a:rPr>
                            <m:t>v</m:t>
                          </m:r>
                        </m:e>
                        <m:sub>
                          <m:r>
                            <m:rPr>
                              <m:sty m:val="p"/>
                            </m:rPr>
                            <a:rPr lang="en-US" sz="1800" b="0" i="0" smtClean="0">
                              <a:latin typeface="Cambria Math"/>
                            </a:rPr>
                            <m:t>v</m:t>
                          </m:r>
                        </m:sub>
                      </m:sSub>
                      <m:r>
                        <a:rPr lang="en-US" sz="1800" b="0" i="1" smtClean="0">
                          <a:latin typeface="Cambria Math"/>
                        </a:rPr>
                        <m:t>)</m:t>
                      </m:r>
                      <m:r>
                        <a:rPr lang="en-US" sz="1800" b="0" i="1" baseline="-25000" smtClean="0">
                          <a:latin typeface="Cambria Math"/>
                        </a:rPr>
                        <m:t>1</m:t>
                      </m:r>
                      <m:r>
                        <a:rPr lang="en-US" sz="1800" b="0" i="1" baseline="-25000" smtClean="0">
                          <a:latin typeface="Cambria Math"/>
                        </a:rPr>
                        <m:t>𝑥</m:t>
                      </m:r>
                      <m:d>
                        <m:dPr>
                          <m:ctrlPr>
                            <a:rPr lang="en-US" sz="1800" i="1">
                              <a:latin typeface="Cambria Math" panose="02040503050406030204" pitchFamily="18" charset="0"/>
                            </a:rPr>
                          </m:ctrlPr>
                        </m:dPr>
                        <m:e>
                          <m:r>
                            <a:rPr lang="en-US" sz="1800">
                              <a:latin typeface="Cambria Math"/>
                            </a:rPr>
                            <m:t>−</m:t>
                          </m:r>
                          <m:sSub>
                            <m:sSubPr>
                              <m:ctrlPr>
                                <a:rPr lang="en-US" sz="1800" i="1">
                                  <a:latin typeface="Cambria Math" panose="02040503050406030204" pitchFamily="18" charset="0"/>
                                </a:rPr>
                              </m:ctrlPr>
                            </m:sSubPr>
                            <m:e>
                              <m:r>
                                <m:rPr>
                                  <m:sty m:val="p"/>
                                </m:rPr>
                                <a:rPr lang="en-US" sz="1800">
                                  <a:latin typeface="Cambria Math"/>
                                </a:rPr>
                                <m:t>A</m:t>
                              </m:r>
                            </m:e>
                            <m:sub/>
                          </m:sSub>
                          <m:sSub>
                            <m:sSubPr>
                              <m:ctrlPr>
                                <a:rPr lang="en-US" sz="1800" i="1">
                                  <a:latin typeface="Cambria Math" panose="02040503050406030204" pitchFamily="18" charset="0"/>
                                </a:rPr>
                              </m:ctrlPr>
                            </m:sSubPr>
                            <m:e>
                              <m:r>
                                <a:rPr lang="en-US" sz="1800" b="0" i="0" smtClean="0">
                                  <a:latin typeface="Cambria Math"/>
                                </a:rPr>
                                <m:t>)</m:t>
                              </m:r>
                              <m:sSub>
                                <m:sSubPr>
                                  <m:ctrlPr>
                                    <a:rPr lang="en-US" sz="1800" i="1" smtClean="0">
                                      <a:latin typeface="Cambria Math" panose="02040503050406030204" pitchFamily="18" charset="0"/>
                                    </a:rPr>
                                  </m:ctrlPr>
                                </m:sSubPr>
                                <m:e>
                                  <m:r>
                                    <a:rPr lang="en-US" sz="1800" smtClean="0">
                                      <a:latin typeface="Cambria Math"/>
                                    </a:rPr>
                                    <m:t>(</m:t>
                                  </m:r>
                                  <m:r>
                                    <m:rPr>
                                      <m:sty m:val="p"/>
                                    </m:rPr>
                                    <a:rPr lang="en-US" sz="1800">
                                      <a:latin typeface="Cambria Math"/>
                                    </a:rPr>
                                    <m:t>v</m:t>
                                  </m:r>
                                </m:e>
                                <m:sub>
                                  <m:r>
                                    <m:rPr>
                                      <m:sty m:val="p"/>
                                    </m:rPr>
                                    <a:rPr lang="en-US" sz="1800">
                                      <a:latin typeface="Cambria Math"/>
                                    </a:rPr>
                                    <m:t>j</m:t>
                                  </m:r>
                                </m:sub>
                              </m:sSub>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v</m:t>
                                  </m:r>
                                </m:sub>
                              </m:sSub>
                              <m:r>
                                <a:rPr lang="en-US" sz="1800" i="1">
                                  <a:latin typeface="Cambria Math"/>
                                </a:rPr>
                                <m:t>)</m:t>
                              </m:r>
                            </m:e>
                            <m:sub>
                              <m:r>
                                <a:rPr lang="en-US" sz="1800">
                                  <a:latin typeface="Cambria Math"/>
                                </a:rPr>
                                <m:t>1</m:t>
                              </m:r>
                            </m:sub>
                          </m:sSub>
                        </m:e>
                      </m:d>
                      <m:r>
                        <a:rPr lang="en-US" sz="1800">
                          <a:latin typeface="Cambria Math"/>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j</m:t>
                          </m:r>
                        </m:sub>
                      </m:sSub>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v</m:t>
                          </m:r>
                        </m:sub>
                      </m:sSub>
                      <m:r>
                        <a:rPr lang="en-US" sz="1800" i="1">
                          <a:latin typeface="Cambria Math"/>
                        </a:rPr>
                        <m:t>)</m:t>
                      </m:r>
                      <m:r>
                        <a:rPr lang="en-US" sz="1800" b="0" i="1" baseline="-25000" smtClean="0">
                          <a:latin typeface="Cambria Math"/>
                        </a:rPr>
                        <m:t>2</m:t>
                      </m:r>
                      <m:r>
                        <a:rPr lang="en-US" sz="1800" i="1" baseline="-25000">
                          <a:latin typeface="Cambria Math"/>
                        </a:rPr>
                        <m:t>𝑥</m:t>
                      </m:r>
                      <m:d>
                        <m:dPr>
                          <m:ctrlPr>
                            <a:rPr lang="en-US" sz="1800" i="1">
                              <a:latin typeface="Cambria Math" panose="02040503050406030204" pitchFamily="18" charset="0"/>
                            </a:rPr>
                          </m:ctrlPr>
                        </m:dPr>
                        <m:e>
                          <m:r>
                            <a:rPr lang="en-US" sz="1800">
                              <a:latin typeface="Cambria Math"/>
                            </a:rPr>
                            <m:t>−</m:t>
                          </m:r>
                          <m:sSub>
                            <m:sSubPr>
                              <m:ctrlPr>
                                <a:rPr lang="en-US" sz="1800" i="1">
                                  <a:latin typeface="Cambria Math" panose="02040503050406030204" pitchFamily="18" charset="0"/>
                                </a:rPr>
                              </m:ctrlPr>
                            </m:sSubPr>
                            <m:e>
                              <m:r>
                                <m:rPr>
                                  <m:sty m:val="p"/>
                                </m:rPr>
                                <a:rPr lang="en-US" sz="1800">
                                  <a:latin typeface="Cambria Math"/>
                                </a:rPr>
                                <m:t>A</m:t>
                              </m:r>
                            </m:e>
                            <m:sub/>
                          </m:sSub>
                          <m:sSub>
                            <m:sSubPr>
                              <m:ctrlPr>
                                <a:rPr lang="en-US" sz="1800" i="1">
                                  <a:latin typeface="Cambria Math" panose="02040503050406030204" pitchFamily="18" charset="0"/>
                                </a:rPr>
                              </m:ctrlPr>
                            </m:sSubPr>
                            <m:e>
                              <m:r>
                                <a:rPr lang="en-US" sz="1800">
                                  <a:latin typeface="Cambria Math"/>
                                </a:rPr>
                                <m:t>)</m:t>
                              </m:r>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j</m:t>
                                  </m:r>
                                </m:sub>
                              </m:sSub>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v</m:t>
                                  </m:r>
                                </m:sub>
                              </m:sSub>
                              <m:r>
                                <a:rPr lang="en-US" sz="1800" i="1">
                                  <a:latin typeface="Cambria Math"/>
                                </a:rPr>
                                <m:t>)</m:t>
                              </m:r>
                            </m:e>
                            <m:sub>
                              <m:r>
                                <a:rPr lang="en-US" sz="1800" b="0" i="0" smtClean="0">
                                  <a:latin typeface="Cambria Math"/>
                                </a:rPr>
                                <m:t>2</m:t>
                              </m:r>
                            </m:sub>
                          </m:sSub>
                        </m:e>
                      </m:d>
                      <m:r>
                        <a:rPr lang="en-US" sz="1800" b="0" i="1" smtClean="0">
                          <a:latin typeface="Cambria Math"/>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b="0" i="0" smtClean="0">
                              <a:latin typeface="Cambria Math"/>
                            </a:rPr>
                            <m:t>A</m:t>
                          </m:r>
                          <m:sSup>
                            <m:sSupPr>
                              <m:ctrlPr>
                                <a:rPr lang="en-US" sz="1800" b="0" i="1" smtClean="0">
                                  <a:latin typeface="Cambria Math" panose="02040503050406030204" pitchFamily="18" charset="0"/>
                                </a:rPr>
                              </m:ctrlPr>
                            </m:sSupPr>
                            <m:e>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j</m:t>
                                  </m:r>
                                </m:sub>
                              </m:sSub>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v</m:t>
                                  </m:r>
                                </m:sub>
                              </m:sSub>
                              <m:r>
                                <a:rPr lang="en-US" sz="1800" b="0" i="1" smtClean="0">
                                  <a:latin typeface="Cambria Math"/>
                                </a:rPr>
                                <m:t>)</m:t>
                              </m:r>
                            </m:e>
                            <m:sup>
                              <m:r>
                                <a:rPr lang="en-US" sz="1800" b="0" i="1" smtClean="0">
                                  <a:latin typeface="Cambria Math"/>
                                </a:rPr>
                                <m:t>2</m:t>
                              </m:r>
                            </m:sup>
                          </m:sSup>
                          <m:r>
                            <a:rPr lang="en-US" sz="1800" b="0" i="0" smtClean="0">
                              <a:latin typeface="Cambria Math"/>
                            </a:rPr>
                            <m:t> </m:t>
                          </m:r>
                        </m:e>
                        <m:sub/>
                      </m:sSub>
                      <m:r>
                        <a:rPr lang="en-US" sz="1800" b="0" i="1" smtClean="0">
                          <a:latin typeface="Cambria Math"/>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a:latin typeface="Cambria Math"/>
                            </a:rPr>
                            <m:t>A</m:t>
                          </m:r>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j</m:t>
                                  </m:r>
                                </m:sub>
                              </m:sSub>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v</m:t>
                                  </m:r>
                                </m:sub>
                              </m:sSub>
                              <m:r>
                                <a:rPr lang="en-US" sz="1800" i="1">
                                  <a:latin typeface="Cambria Math"/>
                                </a:rPr>
                                <m:t>)</m:t>
                              </m:r>
                            </m:e>
                            <m:sup>
                              <m:r>
                                <a:rPr lang="en-US" sz="1800" i="1">
                                  <a:latin typeface="Cambria Math"/>
                                </a:rPr>
                                <m:t>2</m:t>
                              </m:r>
                            </m:sup>
                          </m:sSup>
                          <m:r>
                            <a:rPr lang="en-US" sz="1800" b="0" i="0" smtClean="0">
                              <a:latin typeface="Cambria Math"/>
                            </a:rPr>
                            <m:t> </m:t>
                          </m:r>
                          <m:r>
                            <m:rPr>
                              <m:sty m:val="p"/>
                            </m:rPr>
                            <a:rPr lang="en-US" sz="1800" b="0" i="0" smtClean="0">
                              <a:latin typeface="Cambria Math"/>
                            </a:rPr>
                            <m:t>cos</m:t>
                          </m:r>
                          <m:r>
                            <a:rPr lang="en-US" sz="1800" b="0" i="0" smtClean="0">
                              <a:latin typeface="Cambria Math"/>
                            </a:rPr>
                            <m:t> </m:t>
                          </m:r>
                          <m:r>
                            <m:rPr>
                              <m:sty m:val="p"/>
                            </m:rPr>
                            <a:rPr lang="el-GR" sz="1800" b="0" i="1" smtClean="0">
                              <a:latin typeface="Cambria Math"/>
                              <a:ea typeface="Cambria Math"/>
                            </a:rPr>
                            <m:t>θ</m:t>
                          </m:r>
                          <m:r>
                            <a:rPr lang="en-US" sz="1800">
                              <a:latin typeface="Cambria Math"/>
                            </a:rPr>
                            <m:t> </m:t>
                          </m:r>
                        </m:e>
                        <m:sub/>
                      </m:sSub>
                    </m:oMath>
                  </m:oMathPara>
                </a14:m>
                <a:endParaRPr lang="en-US" sz="1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200" y="457200"/>
                <a:ext cx="9067800" cy="5638800"/>
              </a:xfrm>
              <a:blipFill rotWithShape="0">
                <a:blip r:embed="rId4" cstate="print"/>
                <a:stretch>
                  <a:fillRect l="-1412"/>
                </a:stretch>
              </a:blipFill>
            </p:spPr>
            <p:txBody>
              <a:bodyPr/>
              <a:lstStyle/>
              <a:p>
                <a:r>
                  <a:rPr lang="en-US" dirty="0">
                    <a:noFill/>
                  </a:rPr>
                  <a:t> </a:t>
                </a:r>
              </a:p>
            </p:txBody>
          </p:sp>
        </mc:Fallback>
      </mc:AlternateContent>
      <p:pic>
        <p:nvPicPr>
          <p:cNvPr id="1026" name="Picture 2"/>
          <p:cNvPicPr>
            <a:picLocks noChangeAspect="1" noChangeArrowheads="1"/>
          </p:cNvPicPr>
          <p:nvPr/>
        </p:nvPicPr>
        <p:blipFill>
          <a:blip r:embed="rId5" cstate="print"/>
          <a:srcRect/>
          <a:stretch>
            <a:fillRect/>
          </a:stretch>
        </p:blipFill>
        <p:spPr bwMode="auto">
          <a:xfrm>
            <a:off x="285720" y="4919042"/>
            <a:ext cx="6834206" cy="1938958"/>
          </a:xfrm>
          <a:prstGeom prst="rect">
            <a:avLst/>
          </a:prstGeom>
          <a:noFill/>
          <a:ln w="9525">
            <a:noFill/>
            <a:miter lim="800000"/>
            <a:headEnd/>
            <a:tailEnd/>
          </a:ln>
        </p:spPr>
      </p:pic>
      <p:sp>
        <p:nvSpPr>
          <p:cNvPr id="7" name="TextBox 6"/>
          <p:cNvSpPr txBox="1"/>
          <p:nvPr/>
        </p:nvSpPr>
        <p:spPr>
          <a:xfrm>
            <a:off x="4637063" y="2761427"/>
            <a:ext cx="669878" cy="400110"/>
          </a:xfrm>
          <a:prstGeom prst="rect">
            <a:avLst/>
          </a:prstGeom>
          <a:noFill/>
        </p:spPr>
        <p:txBody>
          <a:bodyPr wrap="square" rtlCol="0">
            <a:spAutoFit/>
          </a:bodyPr>
          <a:lstStyle/>
          <a:p>
            <a:r>
              <a:rPr lang="en-US" sz="2000" dirty="0" smtClean="0">
                <a:solidFill>
                  <a:srgbClr val="FFC000"/>
                </a:solidFill>
              </a:rPr>
              <a:t>13.4</a:t>
            </a:r>
            <a:endParaRPr lang="en-US" sz="2000" dirty="0">
              <a:solidFill>
                <a:srgbClr val="FFC000"/>
              </a:solidFill>
            </a:endParaRPr>
          </a:p>
        </p:txBody>
      </p:sp>
      <p:pic>
        <p:nvPicPr>
          <p:cNvPr id="17409" name="Picture 1"/>
          <p:cNvPicPr>
            <a:picLocks noChangeAspect="1" noChangeArrowheads="1"/>
          </p:cNvPicPr>
          <p:nvPr/>
        </p:nvPicPr>
        <p:blipFill>
          <a:blip r:embed="rId6"/>
          <a:srcRect/>
          <a:stretch>
            <a:fillRect/>
          </a:stretch>
        </p:blipFill>
        <p:spPr bwMode="auto">
          <a:xfrm>
            <a:off x="9358346" y="3286124"/>
            <a:ext cx="4023178" cy="833083"/>
          </a:xfrm>
          <a:prstGeom prst="rect">
            <a:avLst/>
          </a:prstGeom>
          <a:noFill/>
          <a:ln w="9525">
            <a:noFill/>
            <a:miter lim="800000"/>
            <a:headEnd/>
            <a:tailEnd/>
          </a:ln>
          <a:effectLst/>
        </p:spPr>
      </p:pic>
      <p:sp>
        <p:nvSpPr>
          <p:cNvPr id="10" name="TextBox 9"/>
          <p:cNvSpPr txBox="1"/>
          <p:nvPr/>
        </p:nvSpPr>
        <p:spPr>
          <a:xfrm>
            <a:off x="9358346" y="2857496"/>
            <a:ext cx="3786214" cy="276999"/>
          </a:xfrm>
          <a:prstGeom prst="rect">
            <a:avLst/>
          </a:prstGeom>
          <a:noFill/>
        </p:spPr>
        <p:txBody>
          <a:bodyPr wrap="square" rtlCol="0">
            <a:spAutoFit/>
          </a:bodyPr>
          <a:lstStyle/>
          <a:p>
            <a:r>
              <a:rPr lang="en-US" sz="1200" dirty="0" smtClean="0"/>
              <a:t>From Lecture 8</a:t>
            </a:r>
            <a:endParaRPr lang="en-US" sz="1200" dirty="0"/>
          </a:p>
        </p:txBody>
      </p:sp>
      <p:pic>
        <p:nvPicPr>
          <p:cNvPr id="12" name="Picture 1"/>
          <p:cNvPicPr>
            <a:picLocks noChangeAspect="1" noChangeArrowheads="1"/>
          </p:cNvPicPr>
          <p:nvPr/>
        </p:nvPicPr>
        <p:blipFill>
          <a:blip r:embed="rId7"/>
          <a:srcRect/>
          <a:stretch>
            <a:fillRect/>
          </a:stretch>
        </p:blipFill>
        <p:spPr bwMode="auto">
          <a:xfrm>
            <a:off x="857224" y="2571744"/>
            <a:ext cx="5182295" cy="564477"/>
          </a:xfrm>
          <a:prstGeom prst="rect">
            <a:avLst/>
          </a:prstGeom>
          <a:noFill/>
          <a:ln w="9525">
            <a:noFill/>
            <a:miter lim="800000"/>
            <a:headEnd/>
            <a:tailEnd/>
          </a:ln>
          <a:effectLst/>
        </p:spPr>
      </p:pic>
      <p:sp>
        <p:nvSpPr>
          <p:cNvPr id="4" name="TextBox 3"/>
          <p:cNvSpPr txBox="1"/>
          <p:nvPr/>
        </p:nvSpPr>
        <p:spPr>
          <a:xfrm>
            <a:off x="357158" y="4429132"/>
            <a:ext cx="8077200" cy="461665"/>
          </a:xfrm>
          <a:prstGeom prst="rect">
            <a:avLst/>
          </a:prstGeom>
          <a:noFill/>
        </p:spPr>
        <p:txBody>
          <a:bodyPr wrap="square" rtlCol="0">
            <a:spAutoFit/>
          </a:bodyPr>
          <a:lstStyle/>
          <a:p>
            <a:r>
              <a:rPr lang="en-US" dirty="0" smtClean="0"/>
              <a:t>The terms between brackets are always positive</a:t>
            </a:r>
            <a:endParaRPr lang="en-US" dirty="0"/>
          </a:p>
        </p:txBody>
      </p:sp>
      <p:sp>
        <p:nvSpPr>
          <p:cNvPr id="13" name="Rectangle 12"/>
          <p:cNvSpPr/>
          <p:nvPr/>
        </p:nvSpPr>
        <p:spPr>
          <a:xfrm>
            <a:off x="8215306" y="3143248"/>
            <a:ext cx="928694"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00892" y="4071942"/>
            <a:ext cx="669878" cy="400110"/>
          </a:xfrm>
          <a:prstGeom prst="rect">
            <a:avLst/>
          </a:prstGeom>
          <a:noFill/>
        </p:spPr>
        <p:txBody>
          <a:bodyPr wrap="square" rtlCol="0">
            <a:spAutoFit/>
          </a:bodyPr>
          <a:lstStyle/>
          <a:p>
            <a:r>
              <a:rPr lang="en-US" sz="2000" dirty="0" smtClean="0">
                <a:solidFill>
                  <a:srgbClr val="FFC000"/>
                </a:solidFill>
              </a:rPr>
              <a:t>14.5</a:t>
            </a:r>
            <a:endParaRPr lang="en-US" sz="2000" dirty="0">
              <a:solidFill>
                <a:srgbClr val="FFC000"/>
              </a:solidFill>
            </a:endParaRPr>
          </a:p>
        </p:txBody>
      </p:sp>
      <p:graphicFrame>
        <p:nvGraphicFramePr>
          <p:cNvPr id="14" name="Object 1"/>
          <p:cNvGraphicFramePr>
            <a:graphicFrameLocks noChangeAspect="1"/>
          </p:cNvGraphicFramePr>
          <p:nvPr/>
        </p:nvGraphicFramePr>
        <p:xfrm>
          <a:off x="214282" y="3929066"/>
          <a:ext cx="4878387" cy="542925"/>
        </p:xfrm>
        <a:graphic>
          <a:graphicData uri="http://schemas.openxmlformats.org/presentationml/2006/ole">
            <p:oleObj spid="_x0000_s53250" name="Equation" r:id="rId8" imgW="2387520" imgH="266400" progId="Equation.3">
              <p:embed/>
            </p:oleObj>
          </a:graphicData>
        </a:graphic>
      </p:graphicFrame>
      <p:sp>
        <p:nvSpPr>
          <p:cNvPr id="15" name="Rectangle 14"/>
          <p:cNvSpPr/>
          <p:nvPr/>
        </p:nvSpPr>
        <p:spPr>
          <a:xfrm>
            <a:off x="214282" y="3571876"/>
            <a:ext cx="4429124" cy="369332"/>
          </a:xfrm>
          <a:prstGeom prst="rect">
            <a:avLst/>
          </a:prstGeom>
          <a:solidFill>
            <a:schemeClr val="bg1"/>
          </a:solidFill>
        </p:spPr>
        <p:txBody>
          <a:bodyPr wrap="square">
            <a:spAutoFit/>
          </a:bodyPr>
          <a:lstStyle/>
          <a:p>
            <a:r>
              <a:rPr lang="en-US" sz="1800" dirty="0" smtClean="0"/>
              <a:t>If we assume that v</a:t>
            </a:r>
            <a:r>
              <a:rPr lang="en-US" sz="1800" baseline="-25000" dirty="0" smtClean="0"/>
              <a:t>1</a:t>
            </a:r>
            <a:r>
              <a:rPr lang="en-US" sz="1800" dirty="0" smtClean="0"/>
              <a:t>=v</a:t>
            </a:r>
            <a:r>
              <a:rPr lang="en-US" sz="1800" baseline="-25000" dirty="0" smtClean="0"/>
              <a:t>2</a:t>
            </a:r>
            <a:r>
              <a:rPr lang="en-US" sz="1800" dirty="0" smtClean="0"/>
              <a:t> </a:t>
            </a:r>
            <a:endParaRPr lang="en-US" sz="1800" dirty="0"/>
          </a:p>
        </p:txBody>
      </p:sp>
      <p:graphicFrame>
        <p:nvGraphicFramePr>
          <p:cNvPr id="53249" name="Object 1"/>
          <p:cNvGraphicFramePr>
            <a:graphicFrameLocks noChangeAspect="1"/>
          </p:cNvGraphicFramePr>
          <p:nvPr/>
        </p:nvGraphicFramePr>
        <p:xfrm>
          <a:off x="0" y="3143248"/>
          <a:ext cx="8294688" cy="517525"/>
        </p:xfrm>
        <a:graphic>
          <a:graphicData uri="http://schemas.openxmlformats.org/presentationml/2006/ole">
            <p:oleObj spid="_x0000_s53249" name="Equation" r:id="rId9" imgW="3949560" imgH="253800" progId="Equation.3">
              <p:embed/>
            </p:oleObj>
          </a:graphicData>
        </a:graphic>
      </p:graphicFrame>
    </p:spTree>
    <p:extLst>
      <p:ext uri="{BB962C8B-B14F-4D97-AF65-F5344CB8AC3E}">
        <p14:creationId xmlns="" xmlns:p14="http://schemas.microsoft.com/office/powerpoint/2010/main" val="1478756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1383323"/>
            <a:ext cx="5657850" cy="34650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1"/>
          <p:cNvSpPr txBox="1">
            <a:spLocks/>
          </p:cNvSpPr>
          <p:nvPr/>
        </p:nvSpPr>
        <p:spPr>
          <a:xfrm>
            <a:off x="685800" y="609600"/>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E: Jet striking a surface</a:t>
            </a:r>
            <a:endParaRPr lang="en-US" sz="3600" kern="0" dirty="0">
              <a:solidFill>
                <a:srgbClr val="00B0F0"/>
              </a:solidFill>
            </a:endParaRPr>
          </a:p>
        </p:txBody>
      </p:sp>
    </p:spTree>
    <p:extLst>
      <p:ext uri="{BB962C8B-B14F-4D97-AF65-F5344CB8AC3E}">
        <p14:creationId xmlns="" xmlns:p14="http://schemas.microsoft.com/office/powerpoint/2010/main" val="1324496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TextBox 1"/>
              <p:cNvSpPr txBox="1"/>
              <p:nvPr/>
            </p:nvSpPr>
            <p:spPr>
              <a:xfrm>
                <a:off x="457200" y="304800"/>
                <a:ext cx="8382000" cy="2831544"/>
              </a:xfrm>
              <a:prstGeom prst="rect">
                <a:avLst/>
              </a:prstGeom>
              <a:noFill/>
            </p:spPr>
            <p:txBody>
              <a:bodyPr wrap="square" rtlCol="0">
                <a:spAutoFit/>
              </a:bodyPr>
              <a:lstStyle/>
              <a:p>
                <a:r>
                  <a:rPr lang="en-US" dirty="0"/>
                  <a:t>Assuming friction is negligible,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3</m:t>
                        </m:r>
                      </m:sub>
                    </m:sSub>
                  </m:oMath>
                </a14:m>
                <a:endParaRPr lang="en-US" dirty="0"/>
              </a:p>
              <a:p>
                <a:pPr lvl="8"/>
                <a:r>
                  <a:rPr lang="en-US" sz="1000" dirty="0" smtClean="0"/>
                  <a:t>	since </a:t>
                </a:r>
                <a14:m>
                  <m:oMath xmlns:m="http://schemas.openxmlformats.org/officeDocument/2006/math">
                    <m:sSub>
                      <m:sSubPr>
                        <m:ctrlPr>
                          <a:rPr lang="en-US" sz="1000" i="1">
                            <a:latin typeface="Cambria Math" panose="02040503050406030204" pitchFamily="18" charset="0"/>
                          </a:rPr>
                        </m:ctrlPr>
                      </m:sSubPr>
                      <m:e>
                        <m:r>
                          <m:rPr>
                            <m:sty m:val="p"/>
                          </m:rPr>
                          <a:rPr lang="en-US" sz="1000">
                            <a:latin typeface="Cambria Math"/>
                          </a:rPr>
                          <m:t>A</m:t>
                        </m:r>
                      </m:e>
                      <m:sub>
                        <m:r>
                          <a:rPr lang="en-US" sz="1000">
                            <a:latin typeface="Cambria Math"/>
                          </a:rPr>
                          <m:t>1</m:t>
                        </m:r>
                      </m:sub>
                    </m:sSub>
                    <m:r>
                      <a:rPr lang="en-US" sz="1000">
                        <a:latin typeface="Cambria Math"/>
                      </a:rPr>
                      <m:t>=</m:t>
                    </m:r>
                    <m:sSub>
                      <m:sSubPr>
                        <m:ctrlPr>
                          <a:rPr lang="en-US" sz="1000" i="1">
                            <a:latin typeface="Cambria Math" panose="02040503050406030204" pitchFamily="18" charset="0"/>
                          </a:rPr>
                        </m:ctrlPr>
                      </m:sSubPr>
                      <m:e>
                        <m:r>
                          <m:rPr>
                            <m:sty m:val="p"/>
                          </m:rPr>
                          <a:rPr lang="en-US" sz="1000">
                            <a:latin typeface="Cambria Math"/>
                          </a:rPr>
                          <m:t>A</m:t>
                        </m:r>
                      </m:e>
                      <m:sub>
                        <m:r>
                          <a:rPr lang="en-US" sz="1000">
                            <a:latin typeface="Cambria Math"/>
                          </a:rPr>
                          <m:t>2</m:t>
                        </m:r>
                      </m:sub>
                    </m:sSub>
                    <m:r>
                      <a:rPr lang="en-US" sz="1000">
                        <a:latin typeface="Cambria Math"/>
                      </a:rPr>
                      <m:t>+</m:t>
                    </m:r>
                    <m:sSub>
                      <m:sSubPr>
                        <m:ctrlPr>
                          <a:rPr lang="en-US" sz="1000" i="1">
                            <a:latin typeface="Cambria Math" panose="02040503050406030204" pitchFamily="18" charset="0"/>
                          </a:rPr>
                        </m:ctrlPr>
                      </m:sSubPr>
                      <m:e>
                        <m:r>
                          <m:rPr>
                            <m:sty m:val="p"/>
                          </m:rPr>
                          <a:rPr lang="en-US" sz="1000">
                            <a:latin typeface="Cambria Math"/>
                          </a:rPr>
                          <m:t>A</m:t>
                        </m:r>
                      </m:e>
                      <m:sub>
                        <m:r>
                          <a:rPr lang="en-US" sz="1000">
                            <a:latin typeface="Cambria Math"/>
                          </a:rPr>
                          <m:t>3</m:t>
                        </m:r>
                      </m:sub>
                    </m:sSub>
                  </m:oMath>
                </a14:m>
                <a:endParaRPr lang="en-US" sz="1000" dirty="0" smtClean="0"/>
              </a:p>
              <a:p>
                <a:r>
                  <a:rPr lang="en-US" dirty="0" smtClean="0"/>
                  <a:t>Applying the continuity equation</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b="0" i="0" smtClean="0">
                              <a:latin typeface="Cambria Math"/>
                            </a:rPr>
                            <m:t>A</m:t>
                          </m:r>
                        </m:e>
                        <m:sub>
                          <m:r>
                            <a:rPr lang="en-US">
                              <a:latin typeface="Cambria Math"/>
                            </a:rPr>
                            <m:t>1</m:t>
                          </m:r>
                        </m:sub>
                      </m:sSub>
                      <m:sSub>
                        <m:sSubPr>
                          <m:ctrlPr>
                            <a:rPr lang="en-US" i="1" smtClean="0">
                              <a:latin typeface="Cambria Math" panose="02040503050406030204" pitchFamily="18" charset="0"/>
                            </a:rPr>
                          </m:ctrlPr>
                        </m:sSubPr>
                        <m:e>
                          <m:r>
                            <m:rPr>
                              <m:sty m:val="p"/>
                            </m:rPr>
                            <a:rPr lang="en-US" b="0" i="0" smtClean="0">
                              <a:latin typeface="Cambria Math"/>
                            </a:rPr>
                            <m:t>v</m:t>
                          </m:r>
                        </m:e>
                        <m:sub>
                          <m:r>
                            <a:rPr lang="en-US" b="0" i="0" smtClean="0">
                              <a:latin typeface="Cambria Math"/>
                            </a:rPr>
                            <m:t>1</m:t>
                          </m:r>
                        </m:sub>
                      </m:sSub>
                      <m:r>
                        <a:rPr lang="en-US" b="0" i="0" smtClean="0">
                          <a:latin typeface="Cambria Math"/>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m:rPr>
                                  <m:sty m:val="p"/>
                                </m:rPr>
                                <a:rPr lang="en-US" b="0" i="0" smtClean="0">
                                  <a:latin typeface="Cambria Math"/>
                                </a:rPr>
                                <m:t>A</m:t>
                              </m:r>
                            </m:e>
                            <m:sub>
                              <m:r>
                                <a:rPr lang="en-US" b="0" i="0" smtClean="0">
                                  <a:latin typeface="Cambria Math"/>
                                </a:rPr>
                                <m:t>2</m:t>
                              </m:r>
                            </m:sub>
                          </m:sSub>
                          <m:r>
                            <m:rPr>
                              <m:sty m:val="p"/>
                            </m:rPr>
                            <a:rPr lang="en-US" b="0" i="0" smtClean="0">
                              <a:latin typeface="Cambria Math"/>
                            </a:rPr>
                            <m:t>v</m:t>
                          </m:r>
                        </m:e>
                        <m:sub>
                          <m:r>
                            <a:rPr lang="en-US" b="0" i="0" smtClean="0">
                              <a:latin typeface="Cambria Math"/>
                            </a:rPr>
                            <m:t>2</m:t>
                          </m:r>
                        </m:sub>
                      </m:sSub>
                      <m:r>
                        <a:rPr lang="en-US" b="0" i="0" smtClean="0">
                          <a:latin typeface="Cambria Math"/>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m:rPr>
                                  <m:sty m:val="p"/>
                                </m:rPr>
                                <a:rPr lang="en-US" b="0" i="0" smtClean="0">
                                  <a:latin typeface="Cambria Math"/>
                                </a:rPr>
                                <m:t>A</m:t>
                              </m:r>
                            </m:e>
                            <m:sub>
                              <m:r>
                                <a:rPr lang="en-US" b="0" i="0" smtClean="0">
                                  <a:latin typeface="Cambria Math"/>
                                </a:rPr>
                                <m:t>3</m:t>
                              </m:r>
                            </m:sub>
                          </m:sSub>
                          <m:r>
                            <m:rPr>
                              <m:sty m:val="p"/>
                            </m:rPr>
                            <a:rPr lang="en-US" b="0" i="0" smtClean="0">
                              <a:latin typeface="Cambria Math"/>
                            </a:rPr>
                            <m:t>v</m:t>
                          </m:r>
                        </m:e>
                        <m:sub>
                          <m:r>
                            <a:rPr lang="en-US" b="0" i="0" smtClean="0">
                              <a:latin typeface="Cambria Math"/>
                            </a:rPr>
                            <m:t>3</m:t>
                          </m:r>
                        </m:sub>
                      </m:sSub>
                    </m:oMath>
                  </m:oMathPara>
                </a14:m>
                <a:endParaRPr lang="en-US" dirty="0" smtClean="0"/>
              </a:p>
              <a:p>
                <a:endParaRPr lang="en-US" dirty="0" smtClean="0"/>
              </a:p>
              <a:p>
                <a:r>
                  <a:rPr lang="en-US" dirty="0" smtClean="0"/>
                  <a:t>Hence, combining 14.6 &amp; 14.7 gives</a:t>
                </a:r>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sSub>
                        <m:sSubPr>
                          <m:ctrlPr>
                            <a:rPr lang="en-US" i="1">
                              <a:latin typeface="Cambria Math" panose="02040503050406030204" pitchFamily="18" charset="0"/>
                            </a:rPr>
                          </m:ctrlPr>
                        </m:sSubPr>
                        <m:e>
                          <m:r>
                            <m:rPr>
                              <m:sty m:val="p"/>
                            </m:rPr>
                            <a:rPr lang="en-US" b="0" i="0" smtClean="0">
                              <a:latin typeface="Cambria Math"/>
                            </a:rPr>
                            <m:t>v</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r>
                            <m:rPr>
                              <m:sty m:val="p"/>
                            </m:rPr>
                            <a:rPr lang="en-US" b="0" i="0" smtClean="0">
                              <a:latin typeface="Cambria Math"/>
                            </a:rPr>
                            <m:t>v</m:t>
                          </m:r>
                        </m:e>
                        <m:sub>
                          <m:r>
                            <a:rPr lang="en-US">
                              <a:latin typeface="Cambria Math"/>
                            </a:rPr>
                            <m:t>2</m:t>
                          </m:r>
                        </m:sub>
                      </m:sSub>
                      <m:r>
                        <a:rPr lang="en-US">
                          <a:latin typeface="Cambria Math"/>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3</m:t>
                              </m:r>
                            </m:sub>
                          </m:sSub>
                          <m:r>
                            <m:rPr>
                              <m:sty m:val="p"/>
                            </m:rPr>
                            <a:rPr lang="en-US" b="0" i="0" smtClean="0">
                              <a:latin typeface="Cambria Math"/>
                            </a:rPr>
                            <m:t>v</m:t>
                          </m:r>
                        </m:e>
                        <m:sub>
                          <m:r>
                            <a:rPr lang="en-US">
                              <a:latin typeface="Cambria Math"/>
                            </a:rPr>
                            <m:t>3</m:t>
                          </m:r>
                        </m:sub>
                      </m:sSub>
                      <m:r>
                        <a:rPr lang="en-US" i="1" smtClean="0">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sSub>
                        <m:sSubPr>
                          <m:ctrlPr>
                            <a:rPr lang="en-US" i="1">
                              <a:latin typeface="Cambria Math" panose="02040503050406030204" pitchFamily="18" charset="0"/>
                            </a:rPr>
                          </m:ctrlPr>
                        </m:sSubPr>
                        <m:e>
                          <m:r>
                            <m:rPr>
                              <m:sty m:val="p"/>
                            </m:rPr>
                            <a:rPr lang="en-US" b="0" i="0" smtClean="0">
                              <a:latin typeface="Cambria Math"/>
                            </a:rPr>
                            <m:t>v</m:t>
                          </m:r>
                        </m:e>
                        <m:sub/>
                      </m:sSub>
                      <m:r>
                        <a:rPr lang="en-US">
                          <a:latin typeface="Cambria Math"/>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r>
                            <m:rPr>
                              <m:sty m:val="p"/>
                            </m:rPr>
                            <a:rPr lang="en-US" b="0" i="0" smtClean="0">
                              <a:latin typeface="Cambria Math"/>
                            </a:rPr>
                            <m:t>v</m:t>
                          </m:r>
                        </m:e>
                        <m:sub/>
                      </m:sSub>
                      <m:r>
                        <a:rPr lang="en-US">
                          <a:latin typeface="Cambria Math"/>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3</m:t>
                              </m:r>
                            </m:sub>
                          </m:sSub>
                          <m:r>
                            <m:rPr>
                              <m:sty m:val="p"/>
                            </m:rPr>
                            <a:rPr lang="en-US" b="0" i="0" smtClean="0">
                              <a:latin typeface="Cambria Math"/>
                            </a:rPr>
                            <m:t>v</m:t>
                          </m:r>
                        </m:e>
                        <m:sub/>
                      </m:sSub>
                      <m:r>
                        <a:rPr lang="en-US" i="1" smtClean="0">
                          <a:latin typeface="Cambria Math"/>
                          <a:ea typeface="Cambria Math"/>
                        </a:rPr>
                        <m:t>→</m:t>
                      </m:r>
                    </m:oMath>
                  </m:oMathPara>
                </a14:m>
                <a:endParaRPr lang="en-US" dirty="0"/>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b="0" i="0" smtClean="0">
                              <a:latin typeface="Cambria Math"/>
                            </a:rPr>
                            <m:t>2</m:t>
                          </m:r>
                        </m:sub>
                      </m:sSub>
                      <m:r>
                        <a:rPr lang="en-US" b="0" i="0" smtClean="0">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b="0" i="0" smtClean="0">
                              <a:latin typeface="Cambria Math"/>
                            </a:rPr>
                            <m:t>3</m:t>
                          </m:r>
                        </m:sub>
                      </m:sSub>
                    </m:oMath>
                  </m:oMathPara>
                </a14:m>
                <a:endParaRPr lang="en-US" dirty="0" smtClean="0"/>
              </a:p>
            </p:txBody>
          </p:sp>
        </mc:Choice>
        <mc:Fallback>
          <p:sp>
            <p:nvSpPr>
              <p:cNvPr id="2" name="TextBox 1"/>
              <p:cNvSpPr txBox="1">
                <a:spLocks noRot="1" noChangeAspect="1" noMove="1" noResize="1" noEditPoints="1" noAdjustHandles="1" noChangeArrowheads="1" noChangeShapeType="1" noTextEdit="1"/>
              </p:cNvSpPr>
              <p:nvPr/>
            </p:nvSpPr>
            <p:spPr>
              <a:xfrm>
                <a:off x="457200" y="304800"/>
                <a:ext cx="8382000" cy="2831544"/>
              </a:xfrm>
              <a:prstGeom prst="rect">
                <a:avLst/>
              </a:prstGeom>
              <a:blipFill rotWithShape="0">
                <a:blip r:embed="rId2" cstate="print"/>
                <a:stretch>
                  <a:fillRect l="-1091" t="-1724"/>
                </a:stretch>
              </a:blipFill>
            </p:spPr>
            <p:txBody>
              <a:bodyPr/>
              <a:lstStyle/>
              <a:p>
                <a:r>
                  <a:rPr lang="en-US">
                    <a:noFill/>
                  </a:rPr>
                  <a:t> </a:t>
                </a:r>
              </a:p>
            </p:txBody>
          </p:sp>
        </mc:Fallback>
      </mc:AlternateContent>
      <p:sp>
        <p:nvSpPr>
          <p:cNvPr id="4" name="TextBox 3"/>
          <p:cNvSpPr txBox="1"/>
          <p:nvPr/>
        </p:nvSpPr>
        <p:spPr>
          <a:xfrm>
            <a:off x="8442470" y="1401256"/>
            <a:ext cx="669878" cy="400110"/>
          </a:xfrm>
          <a:prstGeom prst="rect">
            <a:avLst/>
          </a:prstGeom>
          <a:noFill/>
        </p:spPr>
        <p:txBody>
          <a:bodyPr wrap="square" rtlCol="0">
            <a:spAutoFit/>
          </a:bodyPr>
          <a:lstStyle/>
          <a:p>
            <a:r>
              <a:rPr lang="en-US" sz="2000" dirty="0" smtClean="0">
                <a:solidFill>
                  <a:srgbClr val="FFC000"/>
                </a:solidFill>
              </a:rPr>
              <a:t>14.7</a:t>
            </a:r>
            <a:endParaRPr lang="en-US" sz="2000" dirty="0">
              <a:solidFill>
                <a:srgbClr val="FFC000"/>
              </a:solidFill>
            </a:endParaRPr>
          </a:p>
        </p:txBody>
      </p:sp>
      <p:sp>
        <p:nvSpPr>
          <p:cNvPr id="5" name="TextBox 4"/>
          <p:cNvSpPr txBox="1"/>
          <p:nvPr/>
        </p:nvSpPr>
        <p:spPr>
          <a:xfrm>
            <a:off x="8478811" y="2582346"/>
            <a:ext cx="669878" cy="400110"/>
          </a:xfrm>
          <a:prstGeom prst="rect">
            <a:avLst/>
          </a:prstGeom>
          <a:noFill/>
        </p:spPr>
        <p:txBody>
          <a:bodyPr wrap="square" rtlCol="0">
            <a:spAutoFit/>
          </a:bodyPr>
          <a:lstStyle/>
          <a:p>
            <a:r>
              <a:rPr lang="en-US" sz="2000" dirty="0" smtClean="0">
                <a:solidFill>
                  <a:srgbClr val="FFC000"/>
                </a:solidFill>
              </a:rPr>
              <a:t>14.8</a:t>
            </a:r>
            <a:endParaRPr lang="en-US" sz="2000" dirty="0">
              <a:solidFill>
                <a:srgbClr val="FFC000"/>
              </a:solidFill>
            </a:endParaRPr>
          </a:p>
        </p:txBody>
      </p:sp>
      <p:sp>
        <p:nvSpPr>
          <p:cNvPr id="9" name="TextBox 8"/>
          <p:cNvSpPr txBox="1"/>
          <p:nvPr/>
        </p:nvSpPr>
        <p:spPr>
          <a:xfrm>
            <a:off x="8429094" y="466635"/>
            <a:ext cx="669878" cy="400110"/>
          </a:xfrm>
          <a:prstGeom prst="rect">
            <a:avLst/>
          </a:prstGeom>
          <a:noFill/>
        </p:spPr>
        <p:txBody>
          <a:bodyPr wrap="square" rtlCol="0">
            <a:spAutoFit/>
          </a:bodyPr>
          <a:lstStyle/>
          <a:p>
            <a:r>
              <a:rPr lang="en-US" sz="2000" dirty="0" smtClean="0">
                <a:solidFill>
                  <a:srgbClr val="FFC000"/>
                </a:solidFill>
              </a:rPr>
              <a:t>14.6</a:t>
            </a:r>
            <a:endParaRPr lang="en-US" sz="2000" dirty="0">
              <a:solidFill>
                <a:srgbClr val="FFC000"/>
              </a:solidFill>
            </a:endParaRPr>
          </a:p>
        </p:txBody>
      </p:sp>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19275" y="3351788"/>
            <a:ext cx="5657850" cy="34650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1857356" y="357166"/>
            <a:ext cx="2428892" cy="35719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72066" y="714356"/>
            <a:ext cx="1143008"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44922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7158" y="214290"/>
            <a:ext cx="8572528" cy="5262979"/>
          </a:xfrm>
          <a:prstGeom prst="rect">
            <a:avLst/>
          </a:prstGeom>
          <a:noFill/>
        </p:spPr>
        <p:txBody>
          <a:bodyPr wrap="square" rtlCol="0">
            <a:spAutoFit/>
          </a:bodyPr>
          <a:lstStyle/>
          <a:p>
            <a:r>
              <a:rPr lang="en-US" dirty="0" smtClean="0"/>
              <a:t>Applying the momentum equation in x-direction</a:t>
            </a:r>
          </a:p>
          <a:p>
            <a:endParaRPr lang="en-US" dirty="0" smtClean="0"/>
          </a:p>
          <a:p>
            <a:endParaRPr lang="en-US" dirty="0" smtClean="0"/>
          </a:p>
          <a:p>
            <a:endParaRPr lang="en-US" dirty="0" smtClean="0"/>
          </a:p>
          <a:p>
            <a:endParaRPr lang="en-US" dirty="0" smtClean="0"/>
          </a:p>
          <a:p>
            <a:r>
              <a:rPr lang="en-US" dirty="0" smtClean="0"/>
              <a:t>Friction is assumed negligible and therefore there is no friction force. The only force in the figure is F</a:t>
            </a:r>
            <a:r>
              <a:rPr lang="en-US" baseline="-25000" dirty="0" smtClean="0"/>
              <a:t>sj</a:t>
            </a:r>
            <a:r>
              <a:rPr lang="en-US" dirty="0" smtClean="0"/>
              <a:t> which has no component in the x-direction. Therefore, ∑</a:t>
            </a:r>
            <a:r>
              <a:rPr lang="en-US" dirty="0" err="1" smtClean="0"/>
              <a:t>F</a:t>
            </a:r>
            <a:r>
              <a:rPr lang="en-US" baseline="-25000" dirty="0" err="1" smtClean="0"/>
              <a:t>x</a:t>
            </a:r>
            <a:r>
              <a:rPr lang="en-US" dirty="0" smtClean="0"/>
              <a:t>=0. </a:t>
            </a:r>
          </a:p>
          <a:p>
            <a:r>
              <a:rPr lang="en-US" dirty="0" smtClean="0"/>
              <a:t>Eq. 14.9 becomes</a:t>
            </a:r>
          </a:p>
          <a:p>
            <a:endParaRPr lang="en-US" dirty="0" smtClean="0"/>
          </a:p>
          <a:p>
            <a:endParaRPr lang="en-US" dirty="0" smtClean="0"/>
          </a:p>
          <a:p>
            <a:endParaRPr lang="en-US" dirty="0" smtClean="0"/>
          </a:p>
          <a:p>
            <a:endParaRPr lang="en-US" dirty="0" smtClean="0"/>
          </a:p>
          <a:p>
            <a:r>
              <a:rPr lang="en-US" sz="1800" dirty="0" smtClean="0"/>
              <a:t>Since v</a:t>
            </a:r>
            <a:r>
              <a:rPr lang="en-US" baseline="-25000" dirty="0" smtClean="0"/>
              <a:t>1</a:t>
            </a:r>
            <a:r>
              <a:rPr lang="en-US" sz="1800" dirty="0" smtClean="0"/>
              <a:t>=v</a:t>
            </a:r>
            <a:r>
              <a:rPr lang="en-US" baseline="-25000" dirty="0" smtClean="0"/>
              <a:t>2</a:t>
            </a:r>
            <a:r>
              <a:rPr lang="en-US" sz="1800" dirty="0" smtClean="0"/>
              <a:t>=v</a:t>
            </a:r>
            <a:r>
              <a:rPr lang="en-US" baseline="-25000" dirty="0" smtClean="0"/>
              <a:t>3</a:t>
            </a:r>
            <a:r>
              <a:rPr lang="en-US" sz="1800" dirty="0" smtClean="0"/>
              <a:t>=v, divide above </a:t>
            </a:r>
            <a:r>
              <a:rPr lang="en-US" sz="1800" dirty="0" err="1" smtClean="0"/>
              <a:t>Eq</a:t>
            </a:r>
            <a:r>
              <a:rPr lang="en-US" sz="1800" dirty="0" smtClean="0"/>
              <a:t> by </a:t>
            </a:r>
            <a:r>
              <a:rPr lang="el-GR" sz="1800" dirty="0" smtClean="0"/>
              <a:t>ρ</a:t>
            </a:r>
            <a:r>
              <a:rPr lang="en-US" sz="1800" dirty="0" smtClean="0"/>
              <a:t>v</a:t>
            </a:r>
            <a:r>
              <a:rPr lang="en-US" sz="1800" baseline="30000" dirty="0" smtClean="0"/>
              <a:t>2</a:t>
            </a:r>
            <a:endParaRPr lang="en-US" sz="1800" baseline="30000" dirty="0"/>
          </a:p>
        </p:txBody>
      </p:sp>
      <p:sp>
        <p:nvSpPr>
          <p:cNvPr id="6" name="TextBox 5"/>
          <p:cNvSpPr txBox="1"/>
          <p:nvPr/>
        </p:nvSpPr>
        <p:spPr>
          <a:xfrm>
            <a:off x="8474122" y="1357298"/>
            <a:ext cx="669878" cy="400110"/>
          </a:xfrm>
          <a:prstGeom prst="rect">
            <a:avLst/>
          </a:prstGeom>
          <a:noFill/>
        </p:spPr>
        <p:txBody>
          <a:bodyPr wrap="square" rtlCol="0">
            <a:spAutoFit/>
          </a:bodyPr>
          <a:lstStyle/>
          <a:p>
            <a:r>
              <a:rPr lang="en-US" sz="2000" dirty="0" smtClean="0">
                <a:solidFill>
                  <a:srgbClr val="FFC000"/>
                </a:solidFill>
              </a:rPr>
              <a:t>14.9</a:t>
            </a:r>
            <a:endParaRPr lang="en-US" sz="2000" dirty="0">
              <a:solidFill>
                <a:srgbClr val="FFC000"/>
              </a:solidFill>
            </a:endParaRPr>
          </a:p>
        </p:txBody>
      </p:sp>
      <p:sp>
        <p:nvSpPr>
          <p:cNvPr id="7" name="TextBox 6"/>
          <p:cNvSpPr txBox="1"/>
          <p:nvPr/>
        </p:nvSpPr>
        <p:spPr>
          <a:xfrm>
            <a:off x="4286248" y="5715016"/>
            <a:ext cx="897340" cy="400110"/>
          </a:xfrm>
          <a:prstGeom prst="rect">
            <a:avLst/>
          </a:prstGeom>
          <a:noFill/>
        </p:spPr>
        <p:txBody>
          <a:bodyPr wrap="square" rtlCol="0">
            <a:spAutoFit/>
          </a:bodyPr>
          <a:lstStyle/>
          <a:p>
            <a:r>
              <a:rPr lang="en-US" sz="2000" dirty="0" smtClean="0">
                <a:solidFill>
                  <a:srgbClr val="FFC000"/>
                </a:solidFill>
              </a:rPr>
              <a:t>14.10</a:t>
            </a:r>
            <a:endParaRPr lang="en-US" sz="2000" dirty="0">
              <a:solidFill>
                <a:srgbClr val="FFC000"/>
              </a:solidFill>
            </a:endParaRPr>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29256" y="4719031"/>
            <a:ext cx="3492571" cy="21389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3810000" y="760511"/>
            <a:ext cx="669878" cy="307777"/>
          </a:xfrm>
          <a:prstGeom prst="rect">
            <a:avLst/>
          </a:prstGeom>
          <a:noFill/>
        </p:spPr>
        <p:txBody>
          <a:bodyPr wrap="square" rtlCol="0">
            <a:spAutoFit/>
          </a:bodyPr>
          <a:lstStyle/>
          <a:p>
            <a:r>
              <a:rPr lang="en-US" sz="1400" dirty="0" smtClean="0">
                <a:solidFill>
                  <a:srgbClr val="FFC000"/>
                </a:solidFill>
              </a:rPr>
              <a:t>13.4</a:t>
            </a:r>
            <a:endParaRPr lang="en-US" sz="1400" dirty="0">
              <a:solidFill>
                <a:srgbClr val="FFC000"/>
              </a:solidFill>
            </a:endParaRPr>
          </a:p>
        </p:txBody>
      </p:sp>
      <p:cxnSp>
        <p:nvCxnSpPr>
          <p:cNvPr id="11" name="Straight Arrow Connector 10"/>
          <p:cNvCxnSpPr/>
          <p:nvPr/>
        </p:nvCxnSpPr>
        <p:spPr>
          <a:xfrm rot="16200000" flipH="1">
            <a:off x="5143504" y="1071546"/>
            <a:ext cx="4071966" cy="3214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1"/>
          <p:cNvPicPr>
            <a:picLocks noChangeAspect="1" noChangeArrowheads="1"/>
          </p:cNvPicPr>
          <p:nvPr/>
        </p:nvPicPr>
        <p:blipFill>
          <a:blip r:embed="rId4"/>
          <a:srcRect/>
          <a:stretch>
            <a:fillRect/>
          </a:stretch>
        </p:blipFill>
        <p:spPr bwMode="auto">
          <a:xfrm>
            <a:off x="714348" y="714356"/>
            <a:ext cx="3714776" cy="404629"/>
          </a:xfrm>
          <a:prstGeom prst="rect">
            <a:avLst/>
          </a:prstGeom>
          <a:noFill/>
          <a:ln w="9525">
            <a:noFill/>
            <a:miter lim="800000"/>
            <a:headEnd/>
            <a:tailEnd/>
          </a:ln>
          <a:effectLst/>
        </p:spPr>
      </p:pic>
      <p:graphicFrame>
        <p:nvGraphicFramePr>
          <p:cNvPr id="50177" name="Object 4"/>
          <p:cNvGraphicFramePr>
            <a:graphicFrameLocks noChangeAspect="1"/>
          </p:cNvGraphicFramePr>
          <p:nvPr/>
        </p:nvGraphicFramePr>
        <p:xfrm>
          <a:off x="357158" y="1237042"/>
          <a:ext cx="8072494" cy="586979"/>
        </p:xfrm>
        <a:graphic>
          <a:graphicData uri="http://schemas.openxmlformats.org/presentationml/2006/ole">
            <p:oleObj spid="_x0000_s50177" name="Equation" r:id="rId5" imgW="3492360" imgH="253800" progId="Equation.3">
              <p:embed/>
            </p:oleObj>
          </a:graphicData>
        </a:graphic>
      </p:graphicFrame>
      <p:graphicFrame>
        <p:nvGraphicFramePr>
          <p:cNvPr id="13" name="Object 4"/>
          <p:cNvGraphicFramePr>
            <a:graphicFrameLocks noChangeAspect="1"/>
          </p:cNvGraphicFramePr>
          <p:nvPr/>
        </p:nvGraphicFramePr>
        <p:xfrm>
          <a:off x="642910" y="3643314"/>
          <a:ext cx="7773988" cy="1096962"/>
        </p:xfrm>
        <a:graphic>
          <a:graphicData uri="http://schemas.openxmlformats.org/presentationml/2006/ole">
            <p:oleObj spid="_x0000_s50178" name="Equation" r:id="rId6" imgW="3238200" imgH="457200" progId="Equation.3">
              <p:embed/>
            </p:oleObj>
          </a:graphicData>
        </a:graphic>
      </p:graphicFrame>
      <p:graphicFrame>
        <p:nvGraphicFramePr>
          <p:cNvPr id="17" name="Object 4"/>
          <p:cNvGraphicFramePr>
            <a:graphicFrameLocks noChangeAspect="1"/>
          </p:cNvGraphicFramePr>
          <p:nvPr/>
        </p:nvGraphicFramePr>
        <p:xfrm>
          <a:off x="428596" y="5643578"/>
          <a:ext cx="3414713" cy="547688"/>
        </p:xfrm>
        <a:graphic>
          <a:graphicData uri="http://schemas.openxmlformats.org/presentationml/2006/ole">
            <p:oleObj spid="_x0000_s50179" name="Equation" r:id="rId7" imgW="1422360" imgH="228600" progId="Equation.3">
              <p:embed/>
            </p:oleObj>
          </a:graphicData>
        </a:graphic>
      </p:graphicFrame>
    </p:spTree>
    <p:extLst>
      <p:ext uri="{BB962C8B-B14F-4D97-AF65-F5344CB8AC3E}">
        <p14:creationId xmlns="" xmlns:p14="http://schemas.microsoft.com/office/powerpoint/2010/main" val="769867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TextBox 1"/>
              <p:cNvSpPr txBox="1"/>
              <p:nvPr/>
            </p:nvSpPr>
            <p:spPr>
              <a:xfrm>
                <a:off x="457200" y="304800"/>
                <a:ext cx="8382000" cy="7489614"/>
              </a:xfrm>
              <a:prstGeom prst="rect">
                <a:avLst/>
              </a:prstGeom>
              <a:noFill/>
            </p:spPr>
            <p:txBody>
              <a:bodyPr wrap="square" rtlCol="0">
                <a:spAutoFit/>
              </a:bodyPr>
              <a:lstStyle/>
              <a:p>
                <a:r>
                  <a:rPr lang="en-US" dirty="0" smtClean="0"/>
                  <a:t>Adding </a:t>
                </a:r>
                <a:r>
                  <a:rPr lang="en-US" dirty="0"/>
                  <a:t>14.10 and </a:t>
                </a:r>
                <a:r>
                  <a:rPr lang="en-US" dirty="0" smtClean="0"/>
                  <a:t>14.8 yields</a:t>
                </a:r>
              </a:p>
              <a:p>
                <a:endParaRPr lang="en-US" dirty="0"/>
              </a:p>
              <a:p>
                <a:pPr/>
                <a14:m>
                  <m:oMathPara xmlns:m="http://schemas.openxmlformats.org/officeDocument/2006/math">
                    <m:oMathParaPr>
                      <m:jc m:val="centerGroup"/>
                    </m:oMathParaPr>
                    <m:oMath xmlns:m="http://schemas.openxmlformats.org/officeDocument/2006/math">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r>
                        <m:rPr>
                          <m:sty m:val="p"/>
                        </m:rPr>
                        <a:rPr lang="en-US">
                          <a:latin typeface="Cambria Math"/>
                        </a:rPr>
                        <m:t>cos</m:t>
                      </m:r>
                      <m:r>
                        <m:rPr>
                          <m:sty m:val="p"/>
                        </m:rPr>
                        <a:rPr lang="en-US">
                          <a:latin typeface="Cambria Math"/>
                          <a:ea typeface="Cambria Math"/>
                        </a:rPr>
                        <m:t>θ</m:t>
                      </m:r>
                      <m:r>
                        <a:rPr lang="en-US" i="1">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3</m:t>
                          </m:r>
                        </m:sub>
                      </m:sSub>
                      <m:r>
                        <a:rPr lang="en-US">
                          <a:latin typeface="Cambria Math"/>
                        </a:rPr>
                        <m:t>=0</m:t>
                      </m:r>
                    </m:oMath>
                  </m:oMathPara>
                </a14:m>
                <a:endParaRPr lang="en-US" dirty="0"/>
              </a:p>
              <a:p>
                <a:pPr/>
                <a14:m>
                  <m:oMathPara xmlns:m="http://schemas.openxmlformats.org/officeDocument/2006/math">
                    <m:oMathParaPr>
                      <m:jc m:val="centerGroup"/>
                    </m:oMathParaPr>
                    <m:oMath xmlns:m="http://schemas.openxmlformats.org/officeDocument/2006/math">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r>
                        <a:rPr lang="en-US" b="0" i="1" smtClean="0">
                          <a:latin typeface="Cambria Math"/>
                        </a:rPr>
                        <m:t>         </m:t>
                      </m:r>
                      <m:r>
                        <a:rPr lang="en-US" i="1">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r>
                        <a:rPr lang="en-US" b="0" i="0" smtClean="0">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3</m:t>
                          </m:r>
                        </m:sub>
                      </m:sSub>
                      <m:r>
                        <a:rPr lang="en-US">
                          <a:latin typeface="Cambria Math"/>
                        </a:rPr>
                        <m:t>=0</m:t>
                      </m:r>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0" smtClean="0">
                              <a:latin typeface="Cambria Math" panose="02040503050406030204" pitchFamily="18" charset="0"/>
                            </a:rPr>
                            <m:t>−</m:t>
                          </m:r>
                          <m:r>
                            <m:rPr>
                              <m:sty m:val="p"/>
                            </m:rPr>
                            <a:rPr lang="en-US">
                              <a:latin typeface="Cambria Math"/>
                            </a:rPr>
                            <m:t>A</m:t>
                          </m:r>
                        </m:e>
                        <m:sub>
                          <m:r>
                            <a:rPr lang="en-US">
                              <a:latin typeface="Cambria Math"/>
                            </a:rPr>
                            <m:t>1</m:t>
                          </m:r>
                        </m:sub>
                      </m:sSub>
                      <m:r>
                        <a:rPr lang="en-US" b="0" i="1" smtClean="0">
                          <a:latin typeface="Cambria Math"/>
                        </a:rPr>
                        <m:t>(1+</m:t>
                      </m:r>
                      <m:r>
                        <m:rPr>
                          <m:sty m:val="p"/>
                        </m:rPr>
                        <a:rPr lang="en-US">
                          <a:latin typeface="Cambria Math"/>
                        </a:rPr>
                        <m:t>cos</m:t>
                      </m:r>
                      <m:r>
                        <m:rPr>
                          <m:sty m:val="p"/>
                        </m:rPr>
                        <a:rPr lang="en-US">
                          <a:latin typeface="Cambria Math"/>
                          <a:ea typeface="Cambria Math"/>
                        </a:rPr>
                        <m:t>θ</m:t>
                      </m:r>
                      <m:r>
                        <a:rPr lang="en-US" b="0" i="0" smtClean="0">
                          <a:latin typeface="Cambria Math"/>
                          <a:ea typeface="Cambria Math"/>
                        </a:rPr>
                        <m:t>)</m:t>
                      </m:r>
                      <m:r>
                        <a:rPr lang="en-US" i="1">
                          <a:latin typeface="Cambria Math"/>
                        </a:rPr>
                        <m:t>+</m:t>
                      </m:r>
                      <m:sSub>
                        <m:sSubPr>
                          <m:ctrlPr>
                            <a:rPr lang="en-US" i="1">
                              <a:latin typeface="Cambria Math" panose="02040503050406030204" pitchFamily="18" charset="0"/>
                            </a:rPr>
                          </m:ctrlPr>
                        </m:sSubPr>
                        <m:e>
                          <m:r>
                            <a:rPr lang="en-US" b="0" i="0" smtClean="0">
                              <a:latin typeface="Cambria Math"/>
                            </a:rPr>
                            <m:t>2</m:t>
                          </m:r>
                          <m:r>
                            <m:rPr>
                              <m:sty m:val="p"/>
                            </m:rPr>
                            <a:rPr lang="en-US">
                              <a:latin typeface="Cambria Math"/>
                            </a:rPr>
                            <m:t>A</m:t>
                          </m:r>
                        </m:e>
                        <m:sub>
                          <m:r>
                            <a:rPr lang="en-US">
                              <a:latin typeface="Cambria Math"/>
                            </a:rPr>
                            <m:t>2</m:t>
                          </m:r>
                        </m:sub>
                      </m:sSub>
                      <m:r>
                        <a:rPr lang="en-US">
                          <a:latin typeface="Cambria Math"/>
                        </a:rPr>
                        <m:t>=0</m:t>
                      </m:r>
                    </m:oMath>
                  </m:oMathPara>
                </a14:m>
                <a:endParaRPr lang="en-US" dirty="0" smtClean="0"/>
              </a:p>
              <a:p>
                <a:r>
                  <a:rPr lang="en-US" dirty="0" smtClean="0"/>
                  <a:t>Hence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A</m:t>
                        </m:r>
                      </m:e>
                      <m:sub>
                        <m:r>
                          <a:rPr lang="en-US" b="0" i="0" smtClean="0">
                            <a:latin typeface="Cambria Math"/>
                          </a:rPr>
                          <m:t>2</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r>
                      <a:rPr lang="en-US" i="1">
                        <a:latin typeface="Cambria Math"/>
                      </a:rPr>
                      <m:t>(1+</m:t>
                    </m:r>
                    <m:r>
                      <m:rPr>
                        <m:sty m:val="p"/>
                      </m:rPr>
                      <a:rPr lang="en-US">
                        <a:latin typeface="Cambria Math"/>
                      </a:rPr>
                      <m:t>cos</m:t>
                    </m:r>
                    <m:r>
                      <m:rPr>
                        <m:sty m:val="p"/>
                      </m:rPr>
                      <a:rPr lang="en-US">
                        <a:latin typeface="Cambria Math"/>
                        <a:ea typeface="Cambria Math"/>
                      </a:rPr>
                      <m:t>θ</m:t>
                    </m:r>
                    <m:r>
                      <a:rPr lang="en-US">
                        <a:latin typeface="Cambria Math"/>
                        <a:ea typeface="Cambria Math"/>
                      </a:rPr>
                      <m:t>)</m:t>
                    </m:r>
                  </m:oMath>
                </a14:m>
                <a:endParaRPr lang="en-US" dirty="0" smtClean="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A</m:t>
                          </m:r>
                        </m:e>
                        <m:sub>
                          <m:r>
                            <a:rPr lang="en-US" b="0" i="0" smtClean="0">
                              <a:latin typeface="Cambria Math"/>
                            </a:rPr>
                            <m:t>3</m:t>
                          </m:r>
                        </m:sub>
                      </m:sSub>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r>
                        <a:rPr lang="en-US" i="1">
                          <a:latin typeface="Cambria Math"/>
                        </a:rPr>
                        <m:t>(1</m:t>
                      </m:r>
                      <m:r>
                        <a:rPr lang="en-US" b="0" i="1" smtClean="0">
                          <a:latin typeface="Cambria Math"/>
                        </a:rPr>
                        <m:t>−</m:t>
                      </m:r>
                      <m:r>
                        <m:rPr>
                          <m:sty m:val="p"/>
                        </m:rPr>
                        <a:rPr lang="en-US">
                          <a:latin typeface="Cambria Math"/>
                        </a:rPr>
                        <m:t>cos</m:t>
                      </m:r>
                      <m:r>
                        <m:rPr>
                          <m:sty m:val="p"/>
                        </m:rPr>
                        <a:rPr lang="en-US">
                          <a:latin typeface="Cambria Math"/>
                          <a:ea typeface="Cambria Math"/>
                        </a:rPr>
                        <m:t>θ</m:t>
                      </m:r>
                      <m:r>
                        <a:rPr lang="en-US">
                          <a:latin typeface="Cambria Math"/>
                          <a:ea typeface="Cambria Math"/>
                        </a:rPr>
                        <m:t>)</m:t>
                      </m:r>
                    </m:oMath>
                  </m:oMathPara>
                </a14:m>
                <a:endParaRPr lang="en-US" dirty="0" smtClean="0"/>
              </a:p>
              <a:p>
                <a:endParaRPr lang="en-US" dirty="0"/>
              </a:p>
              <a:p>
                <a:r>
                  <a:rPr lang="en-US" dirty="0" err="1" smtClean="0"/>
                  <a:t>Eqns</a:t>
                </a:r>
                <a:r>
                  <a:rPr lang="en-US" dirty="0" smtClean="0"/>
                  <a:t> 14.11 &amp; 14.12 can also be written in terns of discharges</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b="0" i="0" smtClean="0">
                              <a:latin typeface="Cambria Math"/>
                            </a:rPr>
                            <m:t>Q</m:t>
                          </m:r>
                        </m:e>
                        <m:sub>
                          <m:r>
                            <a:rPr lang="en-US">
                              <a:latin typeface="Cambria Math"/>
                            </a:rPr>
                            <m:t>2</m:t>
                          </m:r>
                        </m:sub>
                      </m:sSub>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sSub>
                        <m:sSubPr>
                          <m:ctrlPr>
                            <a:rPr lang="en-US" i="1">
                              <a:latin typeface="Cambria Math" panose="02040503050406030204" pitchFamily="18" charset="0"/>
                            </a:rPr>
                          </m:ctrlPr>
                        </m:sSubPr>
                        <m:e>
                          <m:r>
                            <m:rPr>
                              <m:sty m:val="p"/>
                            </m:rPr>
                            <a:rPr lang="en-US" b="0" i="0" smtClean="0">
                              <a:latin typeface="Cambria Math"/>
                            </a:rPr>
                            <m:t>Q</m:t>
                          </m:r>
                        </m:e>
                        <m:sub>
                          <m:r>
                            <a:rPr lang="en-US">
                              <a:latin typeface="Cambria Math"/>
                            </a:rPr>
                            <m:t>1</m:t>
                          </m:r>
                        </m:sub>
                      </m:sSub>
                      <m:r>
                        <a:rPr lang="en-US" i="1">
                          <a:latin typeface="Cambria Math"/>
                        </a:rPr>
                        <m:t>(1+</m:t>
                      </m:r>
                      <m:r>
                        <m:rPr>
                          <m:sty m:val="p"/>
                        </m:rPr>
                        <a:rPr lang="en-US">
                          <a:latin typeface="Cambria Math"/>
                        </a:rPr>
                        <m:t>cos</m:t>
                      </m:r>
                      <m:r>
                        <m:rPr>
                          <m:sty m:val="p"/>
                        </m:rPr>
                        <a:rPr lang="en-US">
                          <a:latin typeface="Cambria Math"/>
                          <a:ea typeface="Cambria Math"/>
                        </a:rPr>
                        <m:t>θ</m:t>
                      </m:r>
                      <m:r>
                        <a:rPr lang="en-US">
                          <a:latin typeface="Cambria Math"/>
                          <a:ea typeface="Cambria Math"/>
                        </a:rPr>
                        <m:t>)</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b="0" i="0" smtClean="0">
                              <a:latin typeface="Cambria Math"/>
                            </a:rPr>
                            <m:t>Q</m:t>
                          </m:r>
                        </m:e>
                        <m:sub>
                          <m:r>
                            <a:rPr lang="en-US">
                              <a:latin typeface="Cambria Math"/>
                            </a:rPr>
                            <m:t>3</m:t>
                          </m:r>
                        </m:sub>
                      </m:sSub>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sSub>
                        <m:sSubPr>
                          <m:ctrlPr>
                            <a:rPr lang="en-US" i="1">
                              <a:latin typeface="Cambria Math" panose="02040503050406030204" pitchFamily="18" charset="0"/>
                            </a:rPr>
                          </m:ctrlPr>
                        </m:sSubPr>
                        <m:e>
                          <m:r>
                            <m:rPr>
                              <m:sty m:val="p"/>
                            </m:rPr>
                            <a:rPr lang="en-US" b="0" i="0" smtClean="0">
                              <a:latin typeface="Cambria Math"/>
                            </a:rPr>
                            <m:t>Q</m:t>
                          </m:r>
                        </m:e>
                        <m:sub>
                          <m:r>
                            <a:rPr lang="en-US">
                              <a:latin typeface="Cambria Math"/>
                            </a:rPr>
                            <m:t>1</m:t>
                          </m:r>
                        </m:sub>
                      </m:sSub>
                      <m:r>
                        <a:rPr lang="en-US" i="1">
                          <a:latin typeface="Cambria Math"/>
                        </a:rPr>
                        <m:t>(1−</m:t>
                      </m:r>
                      <m:r>
                        <m:rPr>
                          <m:sty m:val="p"/>
                        </m:rPr>
                        <a:rPr lang="en-US">
                          <a:latin typeface="Cambria Math"/>
                        </a:rPr>
                        <m:t>cos</m:t>
                      </m:r>
                      <m:r>
                        <m:rPr>
                          <m:sty m:val="p"/>
                        </m:rPr>
                        <a:rPr lang="en-US">
                          <a:latin typeface="Cambria Math"/>
                          <a:ea typeface="Cambria Math"/>
                        </a:rPr>
                        <m:t>θ</m:t>
                      </m:r>
                      <m:r>
                        <a:rPr lang="en-US">
                          <a:latin typeface="Cambria Math"/>
                          <a:ea typeface="Cambria Math"/>
                        </a:rPr>
                        <m:t>)</m:t>
                      </m:r>
                    </m:oMath>
                  </m:oMathPara>
                </a14:m>
                <a:endParaRPr lang="en-US" dirty="0"/>
              </a:p>
              <a:p>
                <a:endParaRPr lang="en-US" dirty="0"/>
              </a:p>
              <a:p>
                <a:endParaRPr lang="en-US" dirty="0"/>
              </a:p>
              <a:p>
                <a:endParaRPr lang="en-US" dirty="0"/>
              </a:p>
              <a:p>
                <a:endParaRPr lang="en-US" dirty="0" smtClean="0"/>
              </a:p>
              <a:p>
                <a:endParaRPr lang="en-US" dirty="0"/>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457200" y="304800"/>
                <a:ext cx="8382000" cy="7489614"/>
              </a:xfrm>
              <a:prstGeom prst="rect">
                <a:avLst/>
              </a:prstGeom>
              <a:blipFill rotWithShape="0">
                <a:blip r:embed="rId2" cstate="print"/>
                <a:stretch>
                  <a:fillRect l="-1091" t="-651"/>
                </a:stretch>
              </a:blipFill>
            </p:spPr>
            <p:txBody>
              <a:bodyPr/>
              <a:lstStyle/>
              <a:p>
                <a:r>
                  <a:rPr lang="en-US">
                    <a:noFill/>
                  </a:rPr>
                  <a:t> </a:t>
                </a:r>
              </a:p>
            </p:txBody>
          </p:sp>
        </mc:Fallback>
      </mc:AlternateContent>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7158" y="5143512"/>
            <a:ext cx="2378662" cy="14567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8359254" y="2320119"/>
            <a:ext cx="767686" cy="400110"/>
          </a:xfrm>
          <a:prstGeom prst="rect">
            <a:avLst/>
          </a:prstGeom>
          <a:noFill/>
        </p:spPr>
        <p:txBody>
          <a:bodyPr wrap="square" rtlCol="0">
            <a:spAutoFit/>
          </a:bodyPr>
          <a:lstStyle/>
          <a:p>
            <a:r>
              <a:rPr lang="en-US" sz="2000" dirty="0" smtClean="0">
                <a:solidFill>
                  <a:srgbClr val="FFC000"/>
                </a:solidFill>
              </a:rPr>
              <a:t>14.11</a:t>
            </a:r>
            <a:endParaRPr lang="en-US" sz="2000" dirty="0">
              <a:solidFill>
                <a:srgbClr val="FFC000"/>
              </a:solidFill>
            </a:endParaRPr>
          </a:p>
        </p:txBody>
      </p:sp>
      <p:sp>
        <p:nvSpPr>
          <p:cNvPr id="7" name="TextBox 6"/>
          <p:cNvSpPr txBox="1"/>
          <p:nvPr/>
        </p:nvSpPr>
        <p:spPr>
          <a:xfrm>
            <a:off x="8359254" y="5115299"/>
            <a:ext cx="897340" cy="400110"/>
          </a:xfrm>
          <a:prstGeom prst="rect">
            <a:avLst/>
          </a:prstGeom>
          <a:noFill/>
        </p:spPr>
        <p:txBody>
          <a:bodyPr wrap="square" rtlCol="0">
            <a:spAutoFit/>
          </a:bodyPr>
          <a:lstStyle/>
          <a:p>
            <a:r>
              <a:rPr lang="en-US" sz="2000" dirty="0" smtClean="0">
                <a:solidFill>
                  <a:srgbClr val="FFC000"/>
                </a:solidFill>
              </a:rPr>
              <a:t>14.14</a:t>
            </a:r>
            <a:endParaRPr lang="en-US" sz="2000" dirty="0">
              <a:solidFill>
                <a:srgbClr val="FFC000"/>
              </a:solidFill>
            </a:endParaRPr>
          </a:p>
        </p:txBody>
      </p:sp>
      <p:cxnSp>
        <p:nvCxnSpPr>
          <p:cNvPr id="9" name="Straight Connector 8"/>
          <p:cNvCxnSpPr/>
          <p:nvPr/>
        </p:nvCxnSpPr>
        <p:spPr>
          <a:xfrm>
            <a:off x="3124200" y="1828800"/>
            <a:ext cx="30776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54705" y="2804138"/>
            <a:ext cx="767686" cy="400110"/>
          </a:xfrm>
          <a:prstGeom prst="rect">
            <a:avLst/>
          </a:prstGeom>
          <a:noFill/>
        </p:spPr>
        <p:txBody>
          <a:bodyPr wrap="square" rtlCol="0">
            <a:spAutoFit/>
          </a:bodyPr>
          <a:lstStyle/>
          <a:p>
            <a:r>
              <a:rPr lang="en-US" sz="2000" dirty="0" smtClean="0">
                <a:solidFill>
                  <a:srgbClr val="FFC000"/>
                </a:solidFill>
              </a:rPr>
              <a:t>14.12</a:t>
            </a:r>
            <a:endParaRPr lang="en-US" sz="2000" dirty="0">
              <a:solidFill>
                <a:srgbClr val="FFC000"/>
              </a:solidFill>
            </a:endParaRPr>
          </a:p>
        </p:txBody>
      </p:sp>
      <p:sp>
        <p:nvSpPr>
          <p:cNvPr id="11" name="TextBox 10"/>
          <p:cNvSpPr txBox="1"/>
          <p:nvPr/>
        </p:nvSpPr>
        <p:spPr>
          <a:xfrm>
            <a:off x="8354705" y="4419600"/>
            <a:ext cx="897340" cy="400110"/>
          </a:xfrm>
          <a:prstGeom prst="rect">
            <a:avLst/>
          </a:prstGeom>
          <a:noFill/>
        </p:spPr>
        <p:txBody>
          <a:bodyPr wrap="square" rtlCol="0">
            <a:spAutoFit/>
          </a:bodyPr>
          <a:lstStyle/>
          <a:p>
            <a:r>
              <a:rPr lang="en-US" sz="2000" dirty="0" smtClean="0">
                <a:solidFill>
                  <a:srgbClr val="FFC000"/>
                </a:solidFill>
              </a:rPr>
              <a:t>14.13</a:t>
            </a:r>
            <a:endParaRPr lang="en-US" sz="2000" dirty="0">
              <a:solidFill>
                <a:srgbClr val="FFC000"/>
              </a:solidFill>
            </a:endParaRPr>
          </a:p>
        </p:txBody>
      </p:sp>
      <p:pic>
        <p:nvPicPr>
          <p:cNvPr id="46082" name="Picture 2"/>
          <p:cNvPicPr>
            <a:picLocks noChangeAspect="1" noChangeArrowheads="1"/>
          </p:cNvPicPr>
          <p:nvPr/>
        </p:nvPicPr>
        <p:blipFill>
          <a:blip r:embed="rId4"/>
          <a:srcRect t="41114" r="71627" b="-3449"/>
          <a:stretch>
            <a:fillRect/>
          </a:stretch>
        </p:blipFill>
        <p:spPr bwMode="auto">
          <a:xfrm>
            <a:off x="2500298" y="785794"/>
            <a:ext cx="1071537" cy="214314"/>
          </a:xfrm>
          <a:prstGeom prst="rect">
            <a:avLst/>
          </a:prstGeom>
          <a:noFill/>
          <a:ln w="9525">
            <a:noFill/>
            <a:miter lim="800000"/>
            <a:headEnd/>
            <a:tailEnd/>
          </a:ln>
          <a:effectLst/>
        </p:spPr>
      </p:pic>
      <p:sp>
        <p:nvSpPr>
          <p:cNvPr id="12" name="TextBox 11"/>
          <p:cNvSpPr txBox="1"/>
          <p:nvPr/>
        </p:nvSpPr>
        <p:spPr>
          <a:xfrm>
            <a:off x="8072462" y="1142984"/>
            <a:ext cx="897340" cy="400110"/>
          </a:xfrm>
          <a:prstGeom prst="rect">
            <a:avLst/>
          </a:prstGeom>
          <a:noFill/>
        </p:spPr>
        <p:txBody>
          <a:bodyPr wrap="square" rtlCol="0">
            <a:spAutoFit/>
          </a:bodyPr>
          <a:lstStyle/>
          <a:p>
            <a:r>
              <a:rPr lang="en-US" sz="2000" dirty="0" smtClean="0">
                <a:solidFill>
                  <a:srgbClr val="FFC000"/>
                </a:solidFill>
              </a:rPr>
              <a:t>14.10</a:t>
            </a:r>
            <a:endParaRPr lang="en-US" sz="2000" dirty="0">
              <a:solidFill>
                <a:srgbClr val="FFC000"/>
              </a:solidFill>
            </a:endParaRPr>
          </a:p>
        </p:txBody>
      </p:sp>
      <p:cxnSp>
        <p:nvCxnSpPr>
          <p:cNvPr id="14" name="Straight Arrow Connector 13"/>
          <p:cNvCxnSpPr>
            <a:endCxn id="46082" idx="0"/>
          </p:cNvCxnSpPr>
          <p:nvPr/>
        </p:nvCxnSpPr>
        <p:spPr>
          <a:xfrm rot="5400000">
            <a:off x="2982497" y="696489"/>
            <a:ext cx="142876" cy="357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86644" y="1500174"/>
            <a:ext cx="1643074" cy="400110"/>
          </a:xfrm>
          <a:prstGeom prst="rect">
            <a:avLst/>
          </a:prstGeom>
          <a:noFill/>
        </p:spPr>
        <p:txBody>
          <a:bodyPr wrap="square" rtlCol="0">
            <a:spAutoFit/>
          </a:bodyPr>
          <a:lstStyle/>
          <a:p>
            <a:r>
              <a:rPr lang="en-US" sz="2000" dirty="0" smtClean="0"/>
              <a:t>From </a:t>
            </a:r>
            <a:r>
              <a:rPr lang="en-US" sz="2000" dirty="0" err="1" smtClean="0"/>
              <a:t>Eq</a:t>
            </a:r>
            <a:r>
              <a:rPr lang="en-US" sz="2000" dirty="0" smtClean="0"/>
              <a:t> 14.8</a:t>
            </a:r>
            <a:endParaRPr lang="en-US" sz="2000" dirty="0"/>
          </a:p>
        </p:txBody>
      </p:sp>
    </p:spTree>
    <p:extLst>
      <p:ext uri="{BB962C8B-B14F-4D97-AF65-F5344CB8AC3E}">
        <p14:creationId xmlns="" xmlns:p14="http://schemas.microsoft.com/office/powerpoint/2010/main" val="630499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TextBox 1"/>
              <p:cNvSpPr txBox="1"/>
              <p:nvPr/>
            </p:nvSpPr>
            <p:spPr>
              <a:xfrm>
                <a:off x="457200" y="304800"/>
                <a:ext cx="8382000" cy="3834511"/>
              </a:xfrm>
              <a:prstGeom prst="rect">
                <a:avLst/>
              </a:prstGeom>
              <a:noFill/>
            </p:spPr>
            <p:txBody>
              <a:bodyPr wrap="square" rtlCol="0">
                <a:spAutoFit/>
              </a:bodyPr>
              <a:lstStyle/>
              <a:p>
                <a:r>
                  <a:rPr lang="en-US" dirty="0" smtClean="0"/>
                  <a:t>The momentum </a:t>
                </a:r>
                <a:r>
                  <a:rPr lang="en-US" dirty="0" err="1" smtClean="0"/>
                  <a:t>eqn</a:t>
                </a:r>
                <a:r>
                  <a:rPr lang="en-US" dirty="0" smtClean="0"/>
                  <a:t> in the y-direction </a:t>
                </a:r>
              </a:p>
              <a:p>
                <a:r>
                  <a:rPr lang="en-US" sz="1600" dirty="0"/>
                  <a:t>(</a:t>
                </a:r>
                <a14:m>
                  <m:oMath xmlns:m="http://schemas.openxmlformats.org/officeDocument/2006/math">
                    <m:nary>
                      <m:naryPr>
                        <m:chr m:val="∑"/>
                        <m:subHide m:val="on"/>
                        <m:supHide m:val="on"/>
                        <m:ctrlPr>
                          <a:rPr lang="en-US" sz="1600" i="1">
                            <a:latin typeface="Cambria Math" panose="02040503050406030204" pitchFamily="18" charset="0"/>
                          </a:rPr>
                        </m:ctrlPr>
                      </m:naryPr>
                      <m:sub/>
                      <m:sup/>
                      <m:e>
                        <m:sSub>
                          <m:sSubPr>
                            <m:ctrlPr>
                              <a:rPr lang="en-US" sz="1600" i="1">
                                <a:latin typeface="Cambria Math" panose="02040503050406030204" pitchFamily="18" charset="0"/>
                              </a:rPr>
                            </m:ctrlPr>
                          </m:sSubPr>
                          <m:e>
                            <m:r>
                              <m:rPr>
                                <m:sty m:val="p"/>
                              </m:rPr>
                              <a:rPr lang="en-US" sz="1600">
                                <a:latin typeface="Cambria Math"/>
                              </a:rPr>
                              <m:t>F</m:t>
                            </m:r>
                          </m:e>
                          <m:sub>
                            <m:r>
                              <m:rPr>
                                <m:sty m:val="p"/>
                              </m:rPr>
                              <a:rPr lang="en-US" sz="1600">
                                <a:latin typeface="Cambria Math"/>
                              </a:rPr>
                              <m:t>s</m:t>
                            </m:r>
                          </m:sub>
                        </m:sSub>
                        <m:r>
                          <a:rPr lang="en-US" sz="1600">
                            <a:latin typeface="Cambria Math"/>
                          </a:rPr>
                          <m:t>+</m:t>
                        </m:r>
                      </m:e>
                    </m:nary>
                    <m:nary>
                      <m:naryPr>
                        <m:chr m:val="∑"/>
                        <m:subHide m:val="on"/>
                        <m:supHide m:val="on"/>
                        <m:ctrlPr>
                          <a:rPr lang="en-US" sz="1600" i="1">
                            <a:latin typeface="Cambria Math" panose="02040503050406030204" pitchFamily="18" charset="0"/>
                          </a:rPr>
                        </m:ctrlPr>
                      </m:naryPr>
                      <m:sub/>
                      <m:sup/>
                      <m:e>
                        <m:sSub>
                          <m:sSubPr>
                            <m:ctrlPr>
                              <a:rPr lang="en-US" sz="1600" i="1">
                                <a:latin typeface="Cambria Math" panose="02040503050406030204" pitchFamily="18" charset="0"/>
                              </a:rPr>
                            </m:ctrlPr>
                          </m:sSubPr>
                          <m:e>
                            <m:r>
                              <m:rPr>
                                <m:sty m:val="p"/>
                              </m:rPr>
                              <a:rPr lang="en-US" sz="1600">
                                <a:latin typeface="Cambria Math"/>
                              </a:rPr>
                              <m:t>F</m:t>
                            </m:r>
                          </m:e>
                          <m:sub>
                            <m:r>
                              <m:rPr>
                                <m:sty m:val="p"/>
                              </m:rPr>
                              <a:rPr lang="en-US" sz="1600">
                                <a:latin typeface="Cambria Math"/>
                              </a:rPr>
                              <m:t>b</m:t>
                            </m:r>
                          </m:sub>
                        </m:sSub>
                      </m:e>
                    </m:nary>
                    <m:r>
                      <a:rPr lang="en-US" sz="1600">
                        <a:latin typeface="Cambria Math"/>
                      </a:rPr>
                      <m:t>=</m:t>
                    </m:r>
                    <m:f>
                      <m:fPr>
                        <m:ctrlPr>
                          <a:rPr lang="en-US" sz="1600" i="1">
                            <a:latin typeface="Cambria Math" panose="02040503050406030204" pitchFamily="18" charset="0"/>
                          </a:rPr>
                        </m:ctrlPr>
                      </m:fPr>
                      <m:num>
                        <m:r>
                          <m:rPr>
                            <m:sty m:val="p"/>
                          </m:rPr>
                          <a:rPr lang="en-US" sz="1600">
                            <a:latin typeface="Cambria Math"/>
                          </a:rPr>
                          <m:t>d</m:t>
                        </m:r>
                      </m:num>
                      <m:den>
                        <m:r>
                          <m:rPr>
                            <m:sty m:val="p"/>
                          </m:rPr>
                          <a:rPr lang="en-US" sz="1600">
                            <a:latin typeface="Cambria Math"/>
                          </a:rPr>
                          <m:t>dt</m:t>
                        </m:r>
                      </m:den>
                    </m:f>
                    <m:nary>
                      <m:naryPr>
                        <m:ctrlPr>
                          <a:rPr lang="en-US" sz="1600" i="1">
                            <a:latin typeface="Cambria Math" panose="02040503050406030204" pitchFamily="18" charset="0"/>
                          </a:rPr>
                        </m:ctrlPr>
                      </m:naryPr>
                      <m:sub>
                        <m:r>
                          <m:rPr>
                            <m:sty m:val="p"/>
                            <m:brk m:alnAt="23"/>
                          </m:rPr>
                          <a:rPr lang="en-US" sz="1600">
                            <a:latin typeface="Cambria Math"/>
                          </a:rPr>
                          <m:t>c</m:t>
                        </m:r>
                        <m:r>
                          <m:rPr>
                            <m:sty m:val="p"/>
                          </m:rPr>
                          <a:rPr lang="en-US" sz="1600">
                            <a:latin typeface="Cambria Math"/>
                          </a:rPr>
                          <m:t>v</m:t>
                        </m:r>
                      </m:sub>
                      <m:sup/>
                      <m:e>
                        <m:r>
                          <m:rPr>
                            <m:sty m:val="p"/>
                          </m:rPr>
                          <a:rPr lang="en-US" altLang="en-US" sz="1600">
                            <a:latin typeface="Cambria Math"/>
                            <a:ea typeface="Cambria Math"/>
                          </a:rPr>
                          <m:t>v</m:t>
                        </m:r>
                        <m:r>
                          <a:rPr lang="en-US" altLang="en-US" sz="1600">
                            <a:latin typeface="Cambria Math"/>
                            <a:ea typeface="Cambria Math"/>
                          </a:rPr>
                          <m:t> </m:t>
                        </m:r>
                        <m:r>
                          <m:rPr>
                            <m:sty m:val="p"/>
                          </m:rPr>
                          <a:rPr lang="en-US" altLang="en-US" sz="1600">
                            <a:latin typeface="Cambria Math"/>
                            <a:ea typeface="Cambria Math"/>
                          </a:rPr>
                          <m:t>ρ</m:t>
                        </m:r>
                        <m:r>
                          <a:rPr lang="en-US" altLang="en-US" sz="1600">
                            <a:latin typeface="Cambria Math"/>
                            <a:ea typeface="Cambria Math"/>
                          </a:rPr>
                          <m:t> </m:t>
                        </m:r>
                        <m:r>
                          <m:rPr>
                            <m:sty m:val="p"/>
                          </m:rPr>
                          <a:rPr lang="en-US" altLang="en-US" sz="1600">
                            <a:latin typeface="Cambria Math"/>
                            <a:ea typeface="Cambria Math"/>
                          </a:rPr>
                          <m:t>dV</m:t>
                        </m:r>
                      </m:e>
                    </m:nary>
                    <m:r>
                      <a:rPr lang="en-US" altLang="en-US" sz="1600">
                        <a:latin typeface="Cambria Math"/>
                        <a:ea typeface="Cambria Math"/>
                      </a:rPr>
                      <m:t>+</m:t>
                    </m:r>
                    <m:nary>
                      <m:naryPr>
                        <m:ctrlPr>
                          <a:rPr lang="en-US" sz="1600" i="1">
                            <a:latin typeface="Cambria Math" panose="02040503050406030204" pitchFamily="18" charset="0"/>
                            <a:ea typeface="Cambria Math"/>
                          </a:rPr>
                        </m:ctrlPr>
                      </m:naryPr>
                      <m:sub>
                        <m:r>
                          <m:rPr>
                            <m:sty m:val="p"/>
                            <m:brk m:alnAt="23"/>
                          </m:rPr>
                          <a:rPr lang="en-US" sz="1600">
                            <a:latin typeface="Cambria Math"/>
                            <a:ea typeface="Cambria Math"/>
                          </a:rPr>
                          <m:t>c</m:t>
                        </m:r>
                        <m:r>
                          <m:rPr>
                            <m:sty m:val="p"/>
                          </m:rPr>
                          <a:rPr lang="en-US" sz="1600">
                            <a:latin typeface="Cambria Math"/>
                            <a:ea typeface="Cambria Math"/>
                          </a:rPr>
                          <m:t>s</m:t>
                        </m:r>
                      </m:sub>
                      <m:sup/>
                      <m:e>
                        <m:r>
                          <m:rPr>
                            <m:sty m:val="p"/>
                          </m:rPr>
                          <a:rPr lang="en-US" sz="1600">
                            <a:latin typeface="Cambria Math"/>
                            <a:ea typeface="Cambria Math"/>
                          </a:rPr>
                          <m:t>v</m:t>
                        </m:r>
                        <m:r>
                          <m:rPr>
                            <m:nor/>
                          </m:rPr>
                          <a:rPr lang="en-US" sz="1600" dirty="0"/>
                          <m:t> </m:t>
                        </m:r>
                        <m:r>
                          <m:rPr>
                            <m:sty m:val="p"/>
                          </m:rPr>
                          <a:rPr lang="el-GR" sz="1600">
                            <a:latin typeface="Cambria Math"/>
                            <a:ea typeface="Cambria Math"/>
                          </a:rPr>
                          <m:t>ρ</m:t>
                        </m:r>
                        <m:r>
                          <a:rPr lang="en-US" sz="1600">
                            <a:latin typeface="Cambria Math"/>
                            <a:ea typeface="Cambria Math"/>
                          </a:rPr>
                          <m:t> </m:t>
                        </m:r>
                        <m:d>
                          <m:dPr>
                            <m:ctrlPr>
                              <a:rPr lang="en-US" sz="1600" i="1">
                                <a:latin typeface="Cambria Math" panose="02040503050406030204" pitchFamily="18" charset="0"/>
                                <a:ea typeface="Cambria Math"/>
                              </a:rPr>
                            </m:ctrlPr>
                          </m:dPr>
                          <m:e>
                            <m:acc>
                              <m:accPr>
                                <m:chr m:val="⃗"/>
                                <m:ctrlPr>
                                  <a:rPr lang="en-US" sz="1600" i="1">
                                    <a:latin typeface="Cambria Math" panose="02040503050406030204" pitchFamily="18" charset="0"/>
                                    <a:ea typeface="Cambria Math"/>
                                  </a:rPr>
                                </m:ctrlPr>
                              </m:accPr>
                              <m:e>
                                <m:r>
                                  <m:rPr>
                                    <m:sty m:val="p"/>
                                  </m:rPr>
                                  <a:rPr lang="en-US" sz="1600">
                                    <a:latin typeface="Cambria Math"/>
                                    <a:ea typeface="Cambria Math"/>
                                  </a:rPr>
                                  <m:t>v</m:t>
                                </m:r>
                              </m:e>
                            </m:acc>
                            <m:r>
                              <a:rPr lang="en-US" sz="1600">
                                <a:latin typeface="Cambria Math"/>
                                <a:ea typeface="Cambria Math"/>
                              </a:rPr>
                              <m:t> </m:t>
                            </m:r>
                            <m:r>
                              <m:rPr>
                                <m:sty m:val="p"/>
                              </m:rPr>
                              <a:rPr lang="en-US" sz="1600">
                                <a:latin typeface="Cambria Math"/>
                                <a:ea typeface="Cambria Math"/>
                              </a:rPr>
                              <m:t>d</m:t>
                            </m:r>
                            <m:acc>
                              <m:accPr>
                                <m:chr m:val="⃗"/>
                                <m:ctrlPr>
                                  <a:rPr lang="en-US" sz="1600" i="1">
                                    <a:latin typeface="Cambria Math" panose="02040503050406030204" pitchFamily="18" charset="0"/>
                                    <a:ea typeface="Cambria Math"/>
                                  </a:rPr>
                                </m:ctrlPr>
                              </m:accPr>
                              <m:e>
                                <m:r>
                                  <m:rPr>
                                    <m:sty m:val="p"/>
                                  </m:rPr>
                                  <a:rPr lang="en-US" sz="1600">
                                    <a:latin typeface="Cambria Math"/>
                                    <a:ea typeface="Cambria Math"/>
                                  </a:rPr>
                                  <m:t>A</m:t>
                                </m:r>
                              </m:e>
                            </m:acc>
                          </m:e>
                        </m:d>
                        <m:r>
                          <a:rPr lang="en-US" sz="1600" i="1">
                            <a:latin typeface="Cambria Math" panose="02040503050406030204" pitchFamily="18" charset="0"/>
                            <a:ea typeface="Cambria Math"/>
                          </a:rPr>
                          <m:t>  </m:t>
                        </m:r>
                      </m:e>
                    </m:nary>
                  </m:oMath>
                </a14:m>
                <a:r>
                  <a:rPr lang="en-US" sz="1600" dirty="0"/>
                  <a:t>        )</a:t>
                </a:r>
              </a:p>
              <a:p>
                <a:endParaRPr lang="en-US" dirty="0" smtClean="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a:latin typeface="Cambria Math"/>
                                </a:rPr>
                                <m:t>(</m:t>
                              </m:r>
                              <m:r>
                                <m:rPr>
                                  <m:sty m:val="p"/>
                                </m:rPr>
                                <a:rPr lang="en-US">
                                  <a:latin typeface="Cambria Math"/>
                                </a:rPr>
                                <m:t>F</m:t>
                              </m:r>
                            </m:e>
                            <m:sub>
                              <m:r>
                                <m:rPr>
                                  <m:sty m:val="p"/>
                                </m:rPr>
                                <a:rPr lang="en-US">
                                  <a:latin typeface="Cambria Math"/>
                                </a:rPr>
                                <m:t>sj</m:t>
                              </m:r>
                            </m:sub>
                          </m:sSub>
                          <m:r>
                            <a:rPr lang="en-US" b="0" i="1" smtClean="0">
                              <a:latin typeface="Cambria Math"/>
                            </a:rPr>
                            <m:t>)</m:t>
                          </m:r>
                        </m:e>
                        <m:sub>
                          <m:r>
                            <a:rPr lang="en-US" b="0" i="1" smtClean="0">
                              <a:latin typeface="Cambria Math"/>
                            </a:rPr>
                            <m:t>𝑦</m:t>
                          </m:r>
                        </m:sub>
                      </m:sSub>
                      <m:r>
                        <a:rPr lang="en-US" b="0" i="1" smtClean="0">
                          <a:latin typeface="Cambria Math"/>
                        </a:rPr>
                        <m:t>=</m:t>
                      </m:r>
                      <m:r>
                        <a:rPr lang="en-US" b="0" i="1" smtClean="0">
                          <a:latin typeface="Cambria Math" panose="02040503050406030204" pitchFamily="18" charset="0"/>
                        </a:rPr>
                        <m:t>0+</m:t>
                      </m:r>
                      <m:sSub>
                        <m:sSubPr>
                          <m:ctrlPr>
                            <a:rPr lang="en-US" i="1">
                              <a:latin typeface="Cambria Math" panose="02040503050406030204" pitchFamily="18" charset="0"/>
                            </a:rPr>
                          </m:ctrlPr>
                        </m:sSubPr>
                        <m:e>
                          <m:r>
                            <m:rPr>
                              <m:sty m:val="p"/>
                            </m:rPr>
                            <a:rPr lang="en-US">
                              <a:latin typeface="Cambria Math"/>
                              <a:ea typeface="Cambria Math"/>
                            </a:rPr>
                            <m:t>ρ</m:t>
                          </m:r>
                          <m:r>
                            <a:rPr lang="en-US" b="0" i="0" smtClean="0">
                              <a:latin typeface="Cambria Math"/>
                              <a:ea typeface="Cambria Math"/>
                            </a:rPr>
                            <m:t>(−</m:t>
                          </m:r>
                          <m:r>
                            <m:rPr>
                              <m:sty m:val="p"/>
                            </m:rPr>
                            <a:rPr lang="en-US">
                              <a:latin typeface="Cambria Math"/>
                            </a:rPr>
                            <m:t>v</m:t>
                          </m:r>
                        </m:e>
                        <m:sub>
                          <m:r>
                            <a:rPr lang="en-US">
                              <a:latin typeface="Cambria Math"/>
                            </a:rPr>
                            <m:t>1</m:t>
                          </m:r>
                        </m:sub>
                      </m:sSub>
                      <m:r>
                        <m:rPr>
                          <m:sty m:val="p"/>
                        </m:rPr>
                        <a:rPr lang="en-US" b="0" i="0" smtClean="0">
                          <a:latin typeface="Cambria Math"/>
                        </a:rPr>
                        <m:t>sin</m:t>
                      </m:r>
                      <m:r>
                        <m:rPr>
                          <m:sty m:val="p"/>
                        </m:rPr>
                        <a:rPr lang="en-US">
                          <a:latin typeface="Cambria Math"/>
                          <a:ea typeface="Cambria Math"/>
                        </a:rPr>
                        <m:t>θ</m:t>
                      </m:r>
                      <m:r>
                        <a:rPr lang="en-US">
                          <a:latin typeface="Cambria Math"/>
                          <a:ea typeface="Cambria Math"/>
                        </a:rPr>
                        <m:t>)</m:t>
                      </m:r>
                      <m:d>
                        <m:dPr>
                          <m:ctrlPr>
                            <a:rPr lang="en-US" i="1">
                              <a:latin typeface="Cambria Math" panose="02040503050406030204" pitchFamily="18" charset="0"/>
                              <a:ea typeface="Cambria Math"/>
                            </a:rPr>
                          </m:ctrlPr>
                        </m:dPr>
                        <m:e>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v</m:t>
                              </m:r>
                            </m:e>
                            <m:sub>
                              <m:r>
                                <a:rPr lang="en-US">
                                  <a:latin typeface="Cambria Math"/>
                                </a:rPr>
                                <m:t>1</m:t>
                              </m:r>
                            </m:sub>
                          </m:sSub>
                        </m:e>
                      </m:d>
                      <m:r>
                        <a:rPr lang="en-US" b="0" i="0" smtClean="0">
                          <a:latin typeface="Cambria Math"/>
                        </a:rPr>
                        <m:t>=</m:t>
                      </m:r>
                      <m:sSub>
                        <m:sSubPr>
                          <m:ctrlPr>
                            <a:rPr lang="en-US" i="1">
                              <a:latin typeface="Cambria Math" panose="02040503050406030204" pitchFamily="18" charset="0"/>
                            </a:rPr>
                          </m:ctrlPr>
                        </m:sSubPr>
                        <m:e>
                          <m:r>
                            <m:rPr>
                              <m:sty m:val="p"/>
                            </m:rPr>
                            <a:rPr lang="en-US">
                              <a:latin typeface="Cambria Math"/>
                              <a:ea typeface="Cambria Math"/>
                            </a:rPr>
                            <m:t>ρ</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e>
                            <m:sup>
                              <m:r>
                                <a:rPr lang="en-US" i="1">
                                  <a:latin typeface="Cambria Math"/>
                                </a:rPr>
                                <m:t>2</m:t>
                              </m:r>
                            </m:sup>
                          </m:sSup>
                          <m:r>
                            <m:rPr>
                              <m:sty m:val="p"/>
                            </m:rPr>
                            <a:rPr lang="en-US">
                              <a:latin typeface="Cambria Math"/>
                            </a:rPr>
                            <m:t>sin</m:t>
                          </m:r>
                          <m:r>
                            <m:rPr>
                              <m:sty m:val="p"/>
                            </m:rPr>
                            <a:rPr lang="en-US">
                              <a:latin typeface="Cambria Math"/>
                              <a:ea typeface="Cambria Math"/>
                            </a:rPr>
                            <m:t>θ</m:t>
                          </m:r>
                          <m:r>
                            <m:rPr>
                              <m:nor/>
                            </m:rPr>
                            <a:rPr lang="en-US" dirty="0"/>
                            <m:t> </m:t>
                          </m:r>
                        </m:e>
                        <m:sub/>
                      </m:sSub>
                    </m:oMath>
                  </m:oMathPara>
                </a14:m>
                <a:endParaRPr lang="en-US" dirty="0"/>
              </a:p>
              <a:p>
                <a:endParaRPr lang="en-US" dirty="0"/>
              </a:p>
              <a:p>
                <a:endParaRPr lang="en-US" dirty="0"/>
              </a:p>
              <a:p>
                <a:endParaRPr lang="en-US" dirty="0" smtClean="0"/>
              </a:p>
              <a:p>
                <a:endParaRPr lang="en-US" dirty="0"/>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457200" y="304800"/>
                <a:ext cx="8382000" cy="3834511"/>
              </a:xfrm>
              <a:prstGeom prst="rect">
                <a:avLst/>
              </a:prstGeom>
              <a:blipFill rotWithShape="0">
                <a:blip r:embed="rId2" cstate="print"/>
                <a:stretch>
                  <a:fillRect l="-2473" t="-1272"/>
                </a:stretch>
              </a:blipFill>
            </p:spPr>
            <p:txBody>
              <a:bodyPr/>
              <a:lstStyle/>
              <a:p>
                <a:r>
                  <a:rPr lang="en-US">
                    <a:noFill/>
                  </a:rPr>
                  <a:t> </a:t>
                </a:r>
              </a:p>
            </p:txBody>
          </p:sp>
        </mc:Fallback>
      </mc:AlternateContent>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2895600"/>
            <a:ext cx="5791200" cy="35467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8376314" y="1818428"/>
            <a:ext cx="767686" cy="400110"/>
          </a:xfrm>
          <a:prstGeom prst="rect">
            <a:avLst/>
          </a:prstGeom>
          <a:noFill/>
        </p:spPr>
        <p:txBody>
          <a:bodyPr wrap="square" rtlCol="0">
            <a:spAutoFit/>
          </a:bodyPr>
          <a:lstStyle/>
          <a:p>
            <a:r>
              <a:rPr lang="en-US" sz="2000" dirty="0" smtClean="0">
                <a:solidFill>
                  <a:srgbClr val="FFC000"/>
                </a:solidFill>
              </a:rPr>
              <a:t>14.15</a:t>
            </a:r>
            <a:endParaRPr lang="en-US" sz="2000" dirty="0">
              <a:solidFill>
                <a:srgbClr val="FFC000"/>
              </a:solidFill>
            </a:endParaRPr>
          </a:p>
        </p:txBody>
      </p:sp>
      <p:sp>
        <p:nvSpPr>
          <p:cNvPr id="6" name="TextBox 5"/>
          <p:cNvSpPr txBox="1"/>
          <p:nvPr/>
        </p:nvSpPr>
        <p:spPr>
          <a:xfrm>
            <a:off x="4343400" y="805412"/>
            <a:ext cx="536243" cy="313007"/>
          </a:xfrm>
          <a:prstGeom prst="rect">
            <a:avLst/>
          </a:prstGeom>
          <a:noFill/>
        </p:spPr>
        <p:txBody>
          <a:bodyPr wrap="square" rtlCol="0">
            <a:spAutoFit/>
          </a:bodyPr>
          <a:lstStyle/>
          <a:p>
            <a:r>
              <a:rPr lang="en-US" sz="1400" dirty="0" smtClean="0">
                <a:solidFill>
                  <a:srgbClr val="FFC000"/>
                </a:solidFill>
              </a:rPr>
              <a:t>13.4</a:t>
            </a:r>
            <a:endParaRPr lang="en-US" sz="1400" dirty="0">
              <a:solidFill>
                <a:srgbClr val="FFC000"/>
              </a:solidFill>
            </a:endParaRPr>
          </a:p>
        </p:txBody>
      </p:sp>
      <p:pic>
        <p:nvPicPr>
          <p:cNvPr id="48129" name="Picture 1"/>
          <p:cNvPicPr>
            <a:picLocks noChangeAspect="1" noChangeArrowheads="1"/>
          </p:cNvPicPr>
          <p:nvPr/>
        </p:nvPicPr>
        <p:blipFill>
          <a:blip r:embed="rId4"/>
          <a:srcRect/>
          <a:stretch>
            <a:fillRect/>
          </a:stretch>
        </p:blipFill>
        <p:spPr bwMode="auto">
          <a:xfrm>
            <a:off x="214282" y="714356"/>
            <a:ext cx="5295900" cy="590550"/>
          </a:xfrm>
          <a:prstGeom prst="rect">
            <a:avLst/>
          </a:prstGeom>
          <a:noFill/>
          <a:ln w="9525">
            <a:noFill/>
            <a:miter lim="800000"/>
            <a:headEnd/>
            <a:tailEnd/>
          </a:ln>
          <a:effectLst/>
        </p:spPr>
      </p:pic>
    </p:spTree>
    <p:extLst>
      <p:ext uri="{BB962C8B-B14F-4D97-AF65-F5344CB8AC3E}">
        <p14:creationId xmlns="" xmlns:p14="http://schemas.microsoft.com/office/powerpoint/2010/main" val="3515074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a:t>S</a:t>
            </a:r>
            <a:r>
              <a:rPr lang="en-US" dirty="0" smtClean="0"/>
              <a:t>ummary</a:t>
            </a:r>
            <a:endParaRPr lang="en-US" dirty="0"/>
          </a:p>
        </p:txBody>
      </p:sp>
      <mc:AlternateContent xmlns:mc="http://schemas.openxmlformats.org/markup-compatibility/2006">
        <mc:Choice xmlns="" xmlns:a14="http://schemas.microsoft.com/office/drawing/2010/main" Requires="a14">
          <p:sp>
            <p:nvSpPr>
              <p:cNvPr id="3" name="Subtitle 2"/>
              <p:cNvSpPr>
                <a:spLocks noGrp="1"/>
              </p:cNvSpPr>
              <p:nvPr>
                <p:ph type="subTitle" idx="1"/>
              </p:nvPr>
            </p:nvSpPr>
            <p:spPr>
              <a:xfrm>
                <a:off x="1447800" y="3124200"/>
                <a:ext cx="6400800" cy="2895600"/>
              </a:xfrm>
            </p:spPr>
            <p:txBody>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i="1">
                                  <a:latin typeface="Cambria Math" panose="02040503050406030204" pitchFamily="18" charset="0"/>
                                </a:rPr>
                              </m:ctrlPr>
                            </m:sSubPr>
                            <m:e>
                              <m:r>
                                <m:rPr>
                                  <m:sty m:val="p"/>
                                </m:rPr>
                                <a:rPr lang="en-US" i="0">
                                  <a:latin typeface="Cambria Math"/>
                                </a:rPr>
                                <m:t>F</m:t>
                              </m:r>
                            </m:e>
                            <m:sub/>
                          </m:sSub>
                          <m:r>
                            <a:rPr lang="en-US" i="0">
                              <a:latin typeface="Cambria Math"/>
                            </a:rPr>
                            <m:t>=</m:t>
                          </m:r>
                        </m:e>
                      </m:nary>
                      <m:acc>
                        <m:accPr>
                          <m:chr m:val="̇"/>
                          <m:ctrlPr>
                            <a:rPr lang="en-US" i="1" smtClean="0">
                              <a:latin typeface="Cambria Math" panose="02040503050406030204" pitchFamily="18" charset="0"/>
                            </a:rPr>
                          </m:ctrlPr>
                        </m:accPr>
                        <m:e>
                          <m:r>
                            <m:rPr>
                              <m:sty m:val="p"/>
                            </m:rPr>
                            <a:rPr lang="en-US" b="0" i="0" smtClean="0">
                              <a:latin typeface="Cambria Math"/>
                            </a:rPr>
                            <m:t>m</m:t>
                          </m:r>
                        </m:e>
                      </m:acc>
                      <m:d>
                        <m:dPr>
                          <m:ctrlPr>
                            <a:rPr lang="en-US" b="0" i="1" smtClean="0">
                              <a:latin typeface="Cambria Math" panose="02040503050406030204" pitchFamily="18" charset="0"/>
                            </a:rPr>
                          </m:ctrlPr>
                        </m:dPr>
                        <m:e>
                          <m:r>
                            <a:rPr lang="en-US" b="0" i="0" smtClean="0">
                              <a:latin typeface="Cambria Math"/>
                              <a:ea typeface="Cambria Math"/>
                            </a:rPr>
                            <m:t>∆</m:t>
                          </m:r>
                          <m:r>
                            <m:rPr>
                              <m:sty m:val="p"/>
                            </m:rPr>
                            <a:rPr lang="en-US" b="0" i="0" smtClean="0">
                              <a:latin typeface="Cambria Math"/>
                              <a:ea typeface="Cambria Math"/>
                            </a:rPr>
                            <m:t>v</m:t>
                          </m:r>
                        </m:e>
                      </m:d>
                      <m:r>
                        <a:rPr lang="en-US" b="0" i="0" smtClean="0">
                          <a:latin typeface="Cambria Math"/>
                          <a:ea typeface="Cambria Math"/>
                        </a:rPr>
                        <m:t>=</m:t>
                      </m:r>
                      <m:r>
                        <m:rPr>
                          <m:sty m:val="p"/>
                        </m:rPr>
                        <a:rPr lang="en-US" b="0" i="0" smtClean="0">
                          <a:latin typeface="Cambria Math"/>
                          <a:ea typeface="Cambria Math"/>
                        </a:rPr>
                        <m:t>ρQ</m:t>
                      </m:r>
                      <m:d>
                        <m:dPr>
                          <m:ctrlPr>
                            <a:rPr lang="en-US" i="1">
                              <a:latin typeface="Cambria Math" panose="02040503050406030204" pitchFamily="18" charset="0"/>
                            </a:rPr>
                          </m:ctrlPr>
                        </m:dPr>
                        <m:e>
                          <m:r>
                            <a:rPr lang="en-US" i="0">
                              <a:latin typeface="Cambria Math"/>
                              <a:ea typeface="Cambria Math"/>
                            </a:rPr>
                            <m:t>∆</m:t>
                          </m:r>
                          <m:r>
                            <m:rPr>
                              <m:sty m:val="p"/>
                            </m:rPr>
                            <a:rPr lang="en-US" i="0">
                              <a:latin typeface="Cambria Math"/>
                              <a:ea typeface="Cambria Math"/>
                            </a:rPr>
                            <m:t>v</m:t>
                          </m:r>
                        </m:e>
                      </m:d>
                    </m:oMath>
                  </m:oMathPara>
                </a14:m>
                <a:endParaRPr lang="en-US"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447800" y="3124200"/>
                <a:ext cx="6400800" cy="2895600"/>
              </a:xfrm>
              <a:blipFill rotWithShape="1">
                <a:blip r:embed="rId2" cstate="print"/>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8529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srcRect/>
          <a:stretch>
            <a:fillRect/>
          </a:stretch>
        </p:blipFill>
        <p:spPr bwMode="auto">
          <a:xfrm>
            <a:off x="5273407" y="4857760"/>
            <a:ext cx="3870593" cy="421601"/>
          </a:xfrm>
          <a:prstGeom prst="rect">
            <a:avLst/>
          </a:prstGeom>
          <a:noFill/>
          <a:ln w="9525">
            <a:noFill/>
            <a:miter lim="800000"/>
            <a:headEnd/>
            <a:tailEnd/>
          </a:ln>
          <a:effectLst/>
        </p:spPr>
      </p:pic>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dirty="0" smtClean="0">
                <a:solidFill>
                  <a:srgbClr val="00B0F0"/>
                </a:solidFill>
              </a:rPr>
              <a:t>A1: Force exerted on pressure conduits</a:t>
            </a:r>
            <a:endParaRPr lang="en-US" sz="3600" kern="0" dirty="0">
              <a:solidFill>
                <a:srgbClr val="00B0F0"/>
              </a:solidFill>
            </a:endParaRPr>
          </a:p>
        </p:txBody>
      </p:sp>
      <mc:AlternateContent xmlns:mc="http://schemas.openxmlformats.org/markup-compatibility/2006">
        <mc:Choice xmlns="" xmlns:a14="http://schemas.microsoft.com/office/drawing/2010/main" Requires="a14">
          <p:sp>
            <p:nvSpPr>
              <p:cNvPr id="2" name="TextBox 1"/>
              <p:cNvSpPr txBox="1"/>
              <p:nvPr/>
            </p:nvSpPr>
            <p:spPr>
              <a:xfrm>
                <a:off x="381000" y="685800"/>
                <a:ext cx="8382000" cy="6353278"/>
              </a:xfrm>
              <a:prstGeom prst="rect">
                <a:avLst/>
              </a:prstGeom>
              <a:noFill/>
            </p:spPr>
            <p:txBody>
              <a:bodyPr wrap="square" rtlCol="0">
                <a:spAutoFit/>
              </a:bodyPr>
              <a:lstStyle/>
              <a:p>
                <a:r>
                  <a:rPr lang="en-US" dirty="0" smtClean="0"/>
                  <a:t>Momentum equation can be simplified considerably if a device has entrances and exits across which the flow may be assumed to be uniform and if the flow is steady. </a:t>
                </a:r>
              </a:p>
              <a:p>
                <a:endParaRPr lang="en-US" dirty="0"/>
              </a:p>
              <a:p>
                <a:r>
                  <a:rPr lang="en-US" dirty="0" smtClean="0"/>
                  <a:t>Assuming the flow in the</a:t>
                </a:r>
              </a:p>
              <a:p>
                <a:r>
                  <a:rPr lang="en-US" dirty="0" smtClean="0"/>
                  <a:t>horizontal plane so that the </a:t>
                </a:r>
              </a:p>
              <a:p>
                <a:r>
                  <a:rPr lang="en-US" dirty="0" smtClean="0"/>
                  <a:t>weight can be neglected, </a:t>
                </a:r>
              </a:p>
              <a:p>
                <a:r>
                  <a:rPr lang="en-US" dirty="0" smtClean="0">
                    <a:solidFill>
                      <a:srgbClr val="0070C0"/>
                    </a:solidFill>
                  </a:rPr>
                  <a:t>applying the momentum equation</a:t>
                </a:r>
              </a:p>
              <a:p>
                <a:r>
                  <a:rPr lang="en-US" dirty="0" smtClean="0">
                    <a:solidFill>
                      <a:srgbClr val="0070C0"/>
                    </a:solidFill>
                  </a:rPr>
                  <a:t>by </a:t>
                </a:r>
                <a:r>
                  <a:rPr lang="en-US" i="1" dirty="0" smtClean="0">
                    <a:solidFill>
                      <a:srgbClr val="0070C0"/>
                    </a:solidFill>
                  </a:rPr>
                  <a:t>summing up forces</a:t>
                </a:r>
                <a:r>
                  <a:rPr lang="en-US" dirty="0" smtClean="0">
                    <a:solidFill>
                      <a:srgbClr val="0070C0"/>
                    </a:solidFill>
                  </a:rPr>
                  <a:t> acting on </a:t>
                </a:r>
              </a:p>
              <a:p>
                <a:r>
                  <a:rPr lang="en-US" dirty="0" smtClean="0">
                    <a:solidFill>
                      <a:srgbClr val="0070C0"/>
                    </a:solidFill>
                  </a:rPr>
                  <a:t>the fluid in the x direction, and </a:t>
                </a:r>
              </a:p>
              <a:p>
                <a:r>
                  <a:rPr lang="en-US" i="1" dirty="0" smtClean="0">
                    <a:solidFill>
                      <a:srgbClr val="0070C0"/>
                    </a:solidFill>
                  </a:rPr>
                  <a:t>equating them to the change in fluid momentum</a:t>
                </a:r>
                <a:r>
                  <a:rPr lang="en-US" dirty="0" smtClean="0">
                    <a:solidFill>
                      <a:srgbClr val="0070C0"/>
                    </a:solidFill>
                  </a:rPr>
                  <a:t> in the x direction </a:t>
                </a:r>
                <a:r>
                  <a:rPr lang="en-US" dirty="0" smtClean="0"/>
                  <a:t>gives </a:t>
                </a:r>
                <a:r>
                  <a:rPr lang="en-US" dirty="0"/>
                  <a:t>i.e., </a:t>
                </a:r>
                <a14:m>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F</m:t>
                            </m:r>
                          </m:e>
                          <m:sub>
                            <m:r>
                              <m:rPr>
                                <m:sty m:val="p"/>
                              </m:rPr>
                              <a:rPr lang="en-US" b="0" i="0" smtClean="0">
                                <a:latin typeface="Cambria Math" panose="02040503050406030204" pitchFamily="18" charset="0"/>
                              </a:rPr>
                              <m:t>x</m:t>
                            </m:r>
                          </m:sub>
                        </m:sSub>
                      </m:e>
                    </m:nary>
                    <m:r>
                      <a:rPr lang="en-US" i="0">
                        <a:latin typeface="Cambria Math"/>
                      </a:rPr>
                      <m:t>=</m:t>
                    </m:r>
                    <m:f>
                      <m:fPr>
                        <m:ctrlPr>
                          <a:rPr lang="en-US" i="1">
                            <a:latin typeface="Cambria Math" panose="02040503050406030204" pitchFamily="18" charset="0"/>
                          </a:rPr>
                        </m:ctrlPr>
                      </m:fPr>
                      <m:num>
                        <m:r>
                          <m:rPr>
                            <m:sty m:val="p"/>
                          </m:rPr>
                          <a:rPr lang="en-US" i="0">
                            <a:latin typeface="Cambria Math"/>
                          </a:rPr>
                          <m:t>d</m:t>
                        </m:r>
                        <m:r>
                          <a:rPr lang="en-US" i="0">
                            <a:latin typeface="Cambria Math"/>
                          </a:rPr>
                          <m:t>(</m:t>
                        </m:r>
                        <m:r>
                          <m:rPr>
                            <m:sty m:val="p"/>
                          </m:rPr>
                          <a:rPr lang="en-US" i="0">
                            <a:latin typeface="Cambria Math"/>
                          </a:rPr>
                          <m:t>m</m:t>
                        </m:r>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x</m:t>
                            </m:r>
                          </m:sub>
                        </m:sSub>
                        <m:r>
                          <a:rPr lang="en-US" i="0">
                            <a:latin typeface="Cambria Math"/>
                          </a:rPr>
                          <m:t>)</m:t>
                        </m:r>
                      </m:num>
                      <m:den>
                        <m:r>
                          <m:rPr>
                            <m:sty m:val="p"/>
                          </m:rPr>
                          <a:rPr lang="en-US" i="0">
                            <a:latin typeface="Cambria Math"/>
                          </a:rPr>
                          <m:t>dt</m:t>
                        </m:r>
                      </m:den>
                    </m:f>
                    <m:r>
                      <a:rPr lang="en-US" b="0" i="0" smtClean="0">
                        <a:latin typeface="Cambria Math" panose="02040503050406030204" pitchFamily="18" charset="0"/>
                      </a:rPr>
                      <m:t>=</m:t>
                    </m:r>
                    <m:r>
                      <m:rPr>
                        <m:sty m:val="p"/>
                      </m:rPr>
                      <a:rPr lang="en-US">
                        <a:latin typeface="Cambria Math"/>
                        <a:ea typeface="Cambria Math"/>
                      </a:rPr>
                      <m:t>ρQ</m:t>
                    </m:r>
                    <m:d>
                      <m:dPr>
                        <m:ctrlPr>
                          <a:rPr lang="en-US" i="1">
                            <a:latin typeface="Cambria Math" panose="02040503050406030204" pitchFamily="18" charset="0"/>
                          </a:rPr>
                        </m:ctrlPr>
                      </m:dPr>
                      <m:e>
                        <m:r>
                          <a:rPr lang="en-US">
                            <a:latin typeface="Cambria Math"/>
                            <a:ea typeface="Cambria Math"/>
                          </a:rPr>
                          <m:t>∆</m:t>
                        </m:r>
                        <m:r>
                          <m:rPr>
                            <m:sty m:val="p"/>
                          </m:rPr>
                          <a:rPr lang="en-US">
                            <a:latin typeface="Cambria Math"/>
                            <a:ea typeface="Cambria Math"/>
                          </a:rPr>
                          <m:t>v</m:t>
                        </m:r>
                      </m:e>
                    </m:d>
                  </m:oMath>
                </a14:m>
                <a:endParaRPr lang="en-US" dirty="0"/>
              </a:p>
              <a:p>
                <a:pPr/>
                <a14:m>
                  <m:oMathPara xmlns:m="http://schemas.openxmlformats.org/officeDocument/2006/math">
                    <m:oMathParaPr>
                      <m:jc m:val="left"/>
                    </m:oMathParaPr>
                    <m:oMath xmlns:m="http://schemas.openxmlformats.org/officeDocument/2006/math">
                      <m:nary>
                        <m:naryPr>
                          <m:chr m:val="∑"/>
                          <m:subHide m:val="on"/>
                          <m:supHide m:val="on"/>
                          <m:ctrlPr>
                            <a:rPr lang="en-US" sz="2000" i="1">
                              <a:latin typeface="Cambria Math" panose="02040503050406030204" pitchFamily="18" charset="0"/>
                            </a:rPr>
                          </m:ctrlPr>
                        </m:naryPr>
                        <m:sub/>
                        <m:sup/>
                        <m:e>
                          <m:sSub>
                            <m:sSubPr>
                              <m:ctrlPr>
                                <a:rPr lang="en-US" sz="2000" i="1">
                                  <a:latin typeface="Cambria Math" panose="02040503050406030204" pitchFamily="18" charset="0"/>
                                </a:rPr>
                              </m:ctrlPr>
                            </m:sSubPr>
                            <m:e>
                              <m:r>
                                <m:rPr>
                                  <m:sty m:val="p"/>
                                </m:rPr>
                                <a:rPr lang="en-US" sz="2000">
                                  <a:latin typeface="Cambria Math"/>
                                </a:rPr>
                                <m:t>F</m:t>
                              </m:r>
                            </m:e>
                            <m:sub>
                              <m:r>
                                <m:rPr>
                                  <m:sty m:val="p"/>
                                </m:rPr>
                                <a:rPr lang="en-US" sz="2000">
                                  <a:latin typeface="Cambria Math"/>
                                </a:rPr>
                                <m:t>x</m:t>
                              </m:r>
                            </m:sub>
                          </m:sSub>
                          <m:r>
                            <a:rPr lang="en-US" sz="2000">
                              <a:latin typeface="Cambria Math"/>
                            </a:rPr>
                            <m:t>=−</m:t>
                          </m:r>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a:rPr>
                                        <m:t>F</m:t>
                                      </m:r>
                                    </m:e>
                                    <m:sub>
                                      <m:r>
                                        <m:rPr>
                                          <m:sty m:val="p"/>
                                        </m:rPr>
                                        <a:rPr lang="en-US" sz="2000">
                                          <a:latin typeface="Cambria Math"/>
                                        </a:rPr>
                                        <m:t>BF</m:t>
                                      </m:r>
                                    </m:sub>
                                  </m:sSub>
                                </m:e>
                              </m:d>
                            </m:e>
                            <m:sub>
                              <m:r>
                                <m:rPr>
                                  <m:sty m:val="p"/>
                                </m:rPr>
                                <a:rPr lang="en-US" sz="2000">
                                  <a:latin typeface="Cambria Math"/>
                                </a:rPr>
                                <m:t>x</m:t>
                              </m:r>
                            </m:sub>
                          </m:sSub>
                          <m:r>
                            <a:rPr lang="en-US" sz="2000">
                              <a:latin typeface="Cambria Math"/>
                            </a:rPr>
                            <m:t>+</m:t>
                          </m:r>
                        </m:e>
                      </m:nary>
                      <m:sSub>
                        <m:sSubPr>
                          <m:ctrlPr>
                            <a:rPr lang="en-US" sz="2000" i="1">
                              <a:latin typeface="Cambria Math" panose="02040503050406030204" pitchFamily="18" charset="0"/>
                            </a:rPr>
                          </m:ctrlPr>
                        </m:sSubPr>
                        <m:e>
                          <m:r>
                            <m:rPr>
                              <m:sty m:val="p"/>
                            </m:rPr>
                            <a:rPr lang="en-US" sz="2000">
                              <a:latin typeface="Cambria Math"/>
                            </a:rPr>
                            <m:t>P</m:t>
                          </m:r>
                        </m:e>
                        <m:sub>
                          <m:r>
                            <a:rPr lang="en-US" sz="2000">
                              <a:latin typeface="Cambria Math"/>
                            </a:rPr>
                            <m:t>1</m:t>
                          </m:r>
                        </m:sub>
                      </m:sSub>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1</m:t>
                          </m:r>
                        </m:sub>
                      </m:sSub>
                      <m:r>
                        <a:rPr lang="en-US" sz="2000">
                          <a:latin typeface="Cambria Math"/>
                        </a:rPr>
                        <m:t>−</m:t>
                      </m:r>
                      <m:sSub>
                        <m:sSubPr>
                          <m:ctrlPr>
                            <a:rPr lang="en-US" sz="2000" i="1">
                              <a:latin typeface="Cambria Math" panose="02040503050406030204" pitchFamily="18" charset="0"/>
                            </a:rPr>
                          </m:ctrlPr>
                        </m:sSubPr>
                        <m:e>
                          <m:r>
                            <m:rPr>
                              <m:sty m:val="p"/>
                            </m:rPr>
                            <a:rPr lang="en-US" sz="2000">
                              <a:latin typeface="Cambria Math"/>
                            </a:rPr>
                            <m:t>P</m:t>
                          </m:r>
                        </m:e>
                        <m:sub>
                          <m:r>
                            <a:rPr lang="en-US" sz="2000">
                              <a:latin typeface="Cambria Math"/>
                            </a:rPr>
                            <m:t>2</m:t>
                          </m:r>
                        </m:sub>
                      </m:sSub>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2</m:t>
                          </m:r>
                        </m:sub>
                      </m:sSub>
                      <m:r>
                        <m:rPr>
                          <m:sty m:val="p"/>
                        </m:rPr>
                        <a:rPr lang="en-US" sz="2000">
                          <a:latin typeface="Cambria Math"/>
                        </a:rPr>
                        <m:t>cos</m:t>
                      </m:r>
                      <m:r>
                        <m:rPr>
                          <m:sty m:val="p"/>
                        </m:rPr>
                        <a:rPr lang="en-US" sz="2000">
                          <a:latin typeface="Cambria Math"/>
                          <a:ea typeface="Cambria Math"/>
                        </a:rPr>
                        <m:t>θ</m:t>
                      </m:r>
                    </m:oMath>
                  </m:oMathPara>
                </a14:m>
                <a:endParaRPr lang="en-US" sz="20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
                        <m:fPr>
                          <m:ctrlPr>
                            <a:rPr lang="en-US" sz="2000" i="1">
                              <a:latin typeface="Cambria Math" panose="02040503050406030204" pitchFamily="18" charset="0"/>
                            </a:rPr>
                          </m:ctrlPr>
                        </m:fPr>
                        <m:num>
                          <m:r>
                            <m:rPr>
                              <m:sty m:val="p"/>
                            </m:rPr>
                            <a:rPr lang="en-US" sz="2000">
                              <a:latin typeface="Cambria Math"/>
                            </a:rPr>
                            <m:t>d</m:t>
                          </m:r>
                          <m:r>
                            <a:rPr lang="en-US" sz="2000">
                              <a:latin typeface="Cambria Math"/>
                            </a:rPr>
                            <m:t>(</m:t>
                          </m:r>
                          <m:r>
                            <m:rPr>
                              <m:sty m:val="p"/>
                            </m:rPr>
                            <a:rPr lang="en-US" sz="2000">
                              <a:latin typeface="Cambria Math"/>
                            </a:rPr>
                            <m:t>m</m:t>
                          </m:r>
                          <m:sSub>
                            <m:sSubPr>
                              <m:ctrlPr>
                                <a:rPr lang="en-US" sz="2000" i="1">
                                  <a:latin typeface="Cambria Math" panose="02040503050406030204" pitchFamily="18" charset="0"/>
                                </a:rPr>
                              </m:ctrlPr>
                            </m:sSubPr>
                            <m:e>
                              <m:r>
                                <m:rPr>
                                  <m:sty m:val="p"/>
                                </m:rPr>
                                <a:rPr lang="en-US" sz="2000">
                                  <a:latin typeface="Cambria Math" panose="02040503050406030204" pitchFamily="18" charset="0"/>
                                </a:rPr>
                                <m:t>v</m:t>
                              </m:r>
                            </m:e>
                            <m:sub>
                              <m:r>
                                <m:rPr>
                                  <m:sty m:val="p"/>
                                </m:rPr>
                                <a:rPr lang="en-US" sz="2000">
                                  <a:latin typeface="Cambria Math" panose="02040503050406030204" pitchFamily="18" charset="0"/>
                                </a:rPr>
                                <m:t>x</m:t>
                              </m:r>
                            </m:sub>
                          </m:sSub>
                          <m:r>
                            <a:rPr lang="en-US" sz="2000">
                              <a:latin typeface="Cambria Math"/>
                            </a:rPr>
                            <m:t>)</m:t>
                          </m:r>
                        </m:num>
                        <m:den>
                          <m:r>
                            <m:rPr>
                              <m:sty m:val="p"/>
                            </m:rPr>
                            <a:rPr lang="en-US" sz="2000">
                              <a:latin typeface="Cambria Math"/>
                            </a:rPr>
                            <m:t>dt</m:t>
                          </m:r>
                        </m:den>
                      </m:f>
                      <m:r>
                        <a:rPr lang="en-US" sz="2000" b="0" i="0" smtClean="0">
                          <a:latin typeface="Cambria Math" panose="02040503050406030204" pitchFamily="18" charset="0"/>
                        </a:rPr>
                        <m:t>=</m:t>
                      </m:r>
                      <m:r>
                        <m:rPr>
                          <m:sty m:val="p"/>
                        </m:rPr>
                        <a:rPr lang="en-US" sz="2000">
                          <a:latin typeface="Cambria Math"/>
                          <a:ea typeface="Cambria Math"/>
                        </a:rPr>
                        <m:t>ρQ</m:t>
                      </m:r>
                      <m:d>
                        <m:dPr>
                          <m:ctrlPr>
                            <a:rPr lang="en-US" sz="2000" i="1">
                              <a:latin typeface="Cambria Math" panose="02040503050406030204" pitchFamily="18" charset="0"/>
                            </a:rPr>
                          </m:ctrlPr>
                        </m:dPr>
                        <m:e>
                          <m:r>
                            <a:rPr lang="en-US" sz="2000">
                              <a:latin typeface="Cambria Math"/>
                              <a:ea typeface="Cambria Math"/>
                            </a:rPr>
                            <m:t>∆</m:t>
                          </m:r>
                          <m:r>
                            <m:rPr>
                              <m:sty m:val="p"/>
                            </m:rPr>
                            <a:rPr lang="en-US" sz="2000">
                              <a:latin typeface="Cambria Math"/>
                              <a:ea typeface="Cambria Math"/>
                            </a:rPr>
                            <m:t>v</m:t>
                          </m:r>
                        </m:e>
                      </m:d>
                      <m:r>
                        <a:rPr lang="en-US" sz="1800">
                          <a:latin typeface="Cambria Math"/>
                          <a:ea typeface="Cambria Math"/>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1</m:t>
                          </m:r>
                        </m:sub>
                      </m:sSub>
                      <m:d>
                        <m:dPr>
                          <m:ctrlPr>
                            <a:rPr lang="en-US" sz="1800" i="1">
                              <a:latin typeface="Cambria Math" panose="02040503050406030204" pitchFamily="18" charset="0"/>
                            </a:rPr>
                          </m:ctrlPr>
                        </m:dPr>
                        <m:e>
                          <m:r>
                            <a:rPr lang="en-US" sz="1800">
                              <a:latin typeface="Cambria Math"/>
                            </a:rPr>
                            <m:t>−</m:t>
                          </m:r>
                          <m:sSub>
                            <m:sSubPr>
                              <m:ctrlPr>
                                <a:rPr lang="en-US" sz="1800" i="1">
                                  <a:latin typeface="Cambria Math" panose="02040503050406030204" pitchFamily="18" charset="0"/>
                                </a:rPr>
                              </m:ctrlPr>
                            </m:sSubPr>
                            <m:e>
                              <m:r>
                                <m:rPr>
                                  <m:sty m:val="p"/>
                                </m:rPr>
                                <a:rPr lang="en-US" sz="1800">
                                  <a:latin typeface="Cambria Math"/>
                                </a:rPr>
                                <m:t>A</m:t>
                              </m:r>
                            </m:e>
                            <m:sub>
                              <m:r>
                                <a:rPr lang="en-US" sz="1800">
                                  <a:latin typeface="Cambria Math"/>
                                </a:rPr>
                                <m:t>1</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1</m:t>
                              </m:r>
                            </m:sub>
                          </m:sSub>
                        </m:e>
                      </m:d>
                      <m:r>
                        <a:rPr lang="en-US" sz="1800">
                          <a:latin typeface="Cambria Math"/>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2</m:t>
                          </m:r>
                        </m:sub>
                      </m:sSub>
                      <m:r>
                        <m:rPr>
                          <m:sty m:val="p"/>
                        </m:rPr>
                        <a:rPr lang="en-US" sz="1800">
                          <a:latin typeface="Cambria Math"/>
                        </a:rPr>
                        <m:t>cos</m:t>
                      </m:r>
                      <m:r>
                        <m:rPr>
                          <m:sty m:val="p"/>
                        </m:rPr>
                        <a:rPr lang="en-US" sz="1800">
                          <a:latin typeface="Cambria Math"/>
                          <a:ea typeface="Cambria Math"/>
                        </a:rPr>
                        <m:t>θ</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A</m:t>
                              </m:r>
                            </m:e>
                            <m:sub>
                              <m:r>
                                <a:rPr lang="en-US" sz="1800">
                                  <a:latin typeface="Cambria Math"/>
                                </a:rPr>
                                <m:t>2</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2</m:t>
                              </m:r>
                            </m:sub>
                          </m:sSub>
                        </m:e>
                      </m:d>
                    </m:oMath>
                  </m:oMathPara>
                </a14:m>
                <a:endParaRPr lang="en-US" sz="2000" dirty="0"/>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81000" y="685800"/>
                <a:ext cx="8382000" cy="6353278"/>
              </a:xfrm>
              <a:prstGeom prst="rect">
                <a:avLst/>
              </a:prstGeom>
              <a:blipFill rotWithShape="0">
                <a:blip r:embed="rId3" cstate="print"/>
                <a:stretch>
                  <a:fillRect l="-1164" t="-768" r="-1673"/>
                </a:stretch>
              </a:blipFill>
            </p:spPr>
            <p:txBody>
              <a:bodyPr/>
              <a:lstStyle/>
              <a:p>
                <a:r>
                  <a:rPr lang="en-US" dirty="0" smtClean="0">
                    <a:noFill/>
                  </a:rPr>
                  <a:t> </a:t>
                </a:r>
                <a:endParaRPr lang="en-US" dirty="0">
                  <a:noFill/>
                </a:endParaRPr>
              </a:p>
            </p:txBody>
          </p:sp>
        </mc:Fallback>
      </mc:AlternateContent>
      <p:pic>
        <p:nvPicPr>
          <p:cNvPr id="1026" name="Picture 2"/>
          <p:cNvPicPr>
            <a:picLocks noChangeAspect="1" noChangeArrowheads="1"/>
          </p:cNvPicPr>
          <p:nvPr/>
        </p:nvPicPr>
        <p:blipFill>
          <a:blip r:embed="rId4" cstate="print"/>
          <a:srcRect/>
          <a:stretch>
            <a:fillRect/>
          </a:stretch>
        </p:blipFill>
        <p:spPr bwMode="auto">
          <a:xfrm rot="10800000">
            <a:off x="4695092" y="1447800"/>
            <a:ext cx="4419600" cy="2902888"/>
          </a:xfrm>
          <a:prstGeom prst="rect">
            <a:avLst/>
          </a:prstGeom>
          <a:noFill/>
          <a:ln w="9525">
            <a:noFill/>
            <a:miter lim="800000"/>
            <a:headEnd/>
            <a:tailEnd/>
          </a:ln>
        </p:spPr>
      </p:pic>
      <p:cxnSp>
        <p:nvCxnSpPr>
          <p:cNvPr id="6" name="Straight Arrow Connector 5"/>
          <p:cNvCxnSpPr/>
          <p:nvPr/>
        </p:nvCxnSpPr>
        <p:spPr>
          <a:xfrm>
            <a:off x="1981200" y="5257800"/>
            <a:ext cx="76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95600" y="5334000"/>
            <a:ext cx="152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3786182" y="5214950"/>
            <a:ext cx="3000396"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072066" y="5214950"/>
            <a:ext cx="2714644"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4643438" y="5286388"/>
            <a:ext cx="71438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11365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0034" y="0"/>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dirty="0" smtClean="0">
                <a:solidFill>
                  <a:srgbClr val="00B0F0"/>
                </a:solidFill>
              </a:rPr>
              <a:t>A1: Force exerted on pressure conduits</a:t>
            </a:r>
            <a:endParaRPr lang="en-US" sz="3600" kern="0" dirty="0">
              <a:solidFill>
                <a:srgbClr val="00B0F0"/>
              </a:solidFill>
            </a:endParaRPr>
          </a:p>
        </p:txBody>
      </p:sp>
      <mc:AlternateContent xmlns:mc="http://schemas.openxmlformats.org/markup-compatibility/2006">
        <mc:Choice xmlns="" xmlns:a14="http://schemas.microsoft.com/office/drawing/2010/main" Requires="a14">
          <p:sp>
            <p:nvSpPr>
              <p:cNvPr id="2" name="TextBox 1"/>
              <p:cNvSpPr txBox="1"/>
              <p:nvPr/>
            </p:nvSpPr>
            <p:spPr>
              <a:xfrm>
                <a:off x="292894" y="810870"/>
                <a:ext cx="8382000" cy="63408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a:rPr>
                                    <m:t>F</m:t>
                                  </m:r>
                                </m:e>
                                <m:sub>
                                  <m:r>
                                    <m:rPr>
                                      <m:sty m:val="p"/>
                                    </m:rPr>
                                    <a:rPr lang="en-US" sz="2000">
                                      <a:latin typeface="Cambria Math"/>
                                    </a:rPr>
                                    <m:t>BF</m:t>
                                  </m:r>
                                </m:sub>
                              </m:sSub>
                            </m:e>
                          </m:d>
                        </m:e>
                        <m:sub>
                          <m:r>
                            <m:rPr>
                              <m:sty m:val="p"/>
                            </m:rPr>
                            <a:rPr lang="en-US" sz="2000">
                              <a:latin typeface="Cambria Math"/>
                            </a:rPr>
                            <m:t>x</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m:rPr>
                              <m:sty m:val="p"/>
                            </m:rPr>
                            <a:rPr lang="en-US" sz="2000">
                              <a:latin typeface="Cambria Math"/>
                            </a:rPr>
                            <m:t>P</m:t>
                          </m:r>
                        </m:e>
                        <m:sub>
                          <m:r>
                            <a:rPr lang="en-US" sz="2000">
                              <a:latin typeface="Cambria Math"/>
                            </a:rPr>
                            <m:t>1</m:t>
                          </m:r>
                        </m:sub>
                      </m:sSub>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1</m:t>
                          </m:r>
                        </m:sub>
                      </m:sSub>
                      <m:r>
                        <a:rPr lang="en-US" sz="2000">
                          <a:latin typeface="Cambria Math"/>
                        </a:rPr>
                        <m:t>−</m:t>
                      </m:r>
                      <m:sSub>
                        <m:sSubPr>
                          <m:ctrlPr>
                            <a:rPr lang="en-US" sz="2000" i="1">
                              <a:latin typeface="Cambria Math" panose="02040503050406030204" pitchFamily="18" charset="0"/>
                            </a:rPr>
                          </m:ctrlPr>
                        </m:sSubPr>
                        <m:e>
                          <m:r>
                            <m:rPr>
                              <m:sty m:val="p"/>
                            </m:rPr>
                            <a:rPr lang="en-US" sz="2000">
                              <a:latin typeface="Cambria Math"/>
                            </a:rPr>
                            <m:t>P</m:t>
                          </m:r>
                        </m:e>
                        <m:sub>
                          <m:r>
                            <a:rPr lang="en-US" sz="2000">
                              <a:latin typeface="Cambria Math"/>
                            </a:rPr>
                            <m:t>2</m:t>
                          </m:r>
                        </m:sub>
                      </m:sSub>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2</m:t>
                          </m:r>
                        </m:sub>
                      </m:sSub>
                      <m:r>
                        <m:rPr>
                          <m:sty m:val="p"/>
                        </m:rPr>
                        <a:rPr lang="en-US" sz="2000">
                          <a:latin typeface="Cambria Math"/>
                        </a:rPr>
                        <m:t>cos</m:t>
                      </m:r>
                      <m:r>
                        <m:rPr>
                          <m:sty m:val="p"/>
                        </m:rPr>
                        <a:rPr lang="en-US" sz="2000">
                          <a:latin typeface="Cambria Math"/>
                          <a:ea typeface="Cambria Math"/>
                        </a:rPr>
                        <m:t>θ</m:t>
                      </m:r>
                      <m:r>
                        <a:rPr lang="en-US" sz="2000">
                          <a:latin typeface="Cambria Math"/>
                          <a:ea typeface="Cambria Math"/>
                        </a:rPr>
                        <m:t>=</m:t>
                      </m:r>
                      <m:sSub>
                        <m:sSubPr>
                          <m:ctrlPr>
                            <a:rPr lang="en-US" sz="2000" i="1">
                              <a:latin typeface="Cambria Math" panose="02040503050406030204" pitchFamily="18" charset="0"/>
                            </a:rPr>
                          </m:ctrlPr>
                        </m:sSubPr>
                        <m:e>
                          <m:r>
                            <m:rPr>
                              <m:sty m:val="p"/>
                            </m:rPr>
                            <a:rPr lang="el-GR" sz="2000">
                              <a:latin typeface="Cambria Math"/>
                            </a:rPr>
                            <m:t>ρ</m:t>
                          </m:r>
                        </m:e>
                        <m:sub>
                          <m:r>
                            <a:rPr lang="en-US" sz="2000">
                              <a:latin typeface="Cambria Math"/>
                            </a:rPr>
                            <m:t> </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1</m:t>
                          </m:r>
                        </m:sub>
                      </m:sSub>
                      <m:d>
                        <m:dPr>
                          <m:ctrlPr>
                            <a:rPr lang="en-US" sz="2000" i="1">
                              <a:latin typeface="Cambria Math" panose="02040503050406030204" pitchFamily="18" charset="0"/>
                            </a:rPr>
                          </m:ctrlPr>
                        </m:dPr>
                        <m:e>
                          <m:r>
                            <a:rPr lang="en-US" sz="2000">
                              <a:latin typeface="Cambria Math"/>
                            </a:rPr>
                            <m:t>−</m:t>
                          </m:r>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1</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1</m:t>
                              </m:r>
                            </m:sub>
                          </m:sSub>
                        </m:e>
                      </m:d>
                      <m:r>
                        <a:rPr lang="en-US" sz="2000">
                          <a:latin typeface="Cambria Math"/>
                        </a:rPr>
                        <m:t>+</m:t>
                      </m:r>
                      <m:sSub>
                        <m:sSubPr>
                          <m:ctrlPr>
                            <a:rPr lang="en-US" sz="2000" i="1">
                              <a:latin typeface="Cambria Math" panose="02040503050406030204" pitchFamily="18" charset="0"/>
                            </a:rPr>
                          </m:ctrlPr>
                        </m:sSubPr>
                        <m:e>
                          <m:r>
                            <m:rPr>
                              <m:sty m:val="p"/>
                            </m:rPr>
                            <a:rPr lang="el-GR" sz="2000">
                              <a:latin typeface="Cambria Math"/>
                            </a:rPr>
                            <m:t>ρ</m:t>
                          </m:r>
                        </m:e>
                        <m:sub>
                          <m:r>
                            <a:rPr lang="en-US" sz="2000">
                              <a:latin typeface="Cambria Math"/>
                            </a:rPr>
                            <m:t> </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2</m:t>
                          </m:r>
                        </m:sub>
                      </m:sSub>
                      <m:r>
                        <m:rPr>
                          <m:sty m:val="p"/>
                        </m:rPr>
                        <a:rPr lang="en-US" sz="2000">
                          <a:latin typeface="Cambria Math"/>
                        </a:rPr>
                        <m:t>cos</m:t>
                      </m:r>
                      <m:r>
                        <m:rPr>
                          <m:sty m:val="p"/>
                        </m:rPr>
                        <a:rPr lang="en-US" sz="2000">
                          <a:latin typeface="Cambria Math"/>
                          <a:ea typeface="Cambria Math"/>
                        </a:rPr>
                        <m:t>θ</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2</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2</m:t>
                              </m:r>
                            </m:sub>
                          </m:sSub>
                        </m:e>
                      </m:d>
                    </m:oMath>
                  </m:oMathPara>
                </a14:m>
                <a:endParaRPr lang="en-US" sz="2000" i="1" dirty="0" smtClean="0">
                  <a:latin typeface="Cambria Math" panose="02040503050406030204" pitchFamily="18" charset="0"/>
                </a:endParaRPr>
              </a:p>
              <a:p>
                <a:endParaRPr lang="en-US" sz="2000" i="1" dirty="0" smtClean="0">
                  <a:latin typeface="Cambria Math" panose="02040503050406030204" pitchFamily="18" charset="0"/>
                </a:endParaRPr>
              </a:p>
              <a:p>
                <a14:m>
                  <m:oMath xmlns:m="http://schemas.openxmlformats.org/officeDocument/2006/math">
                    <m:sSub>
                      <m:sSubPr>
                        <m:ctrlPr>
                          <a:rPr lang="en-US" sz="1800" i="1">
                            <a:latin typeface="Cambria Math" panose="02040503050406030204" pitchFamily="18" charset="0"/>
                          </a:rPr>
                        </m:ctrlPr>
                      </m:sSubPr>
                      <m:e>
                        <m:r>
                          <m:rPr>
                            <m:sty m:val="p"/>
                          </m:rPr>
                          <a:rPr lang="en-US" sz="1800" b="0" i="0" smtClean="0">
                            <a:latin typeface="Cambria Math"/>
                          </a:rPr>
                          <m:t>P</m:t>
                        </m:r>
                      </m:e>
                      <m:sub>
                        <m:r>
                          <a:rPr lang="en-US" sz="1800">
                            <a:latin typeface="Cambria Math"/>
                          </a:rPr>
                          <m:t>1</m:t>
                        </m:r>
                      </m:sub>
                    </m:sSub>
                    <m:sSub>
                      <m:sSubPr>
                        <m:ctrlPr>
                          <a:rPr lang="en-US" sz="1800" i="1">
                            <a:latin typeface="Cambria Math" panose="02040503050406030204" pitchFamily="18" charset="0"/>
                          </a:rPr>
                        </m:ctrlPr>
                      </m:sSubPr>
                      <m:e>
                        <m:r>
                          <m:rPr>
                            <m:sty m:val="p"/>
                          </m:rPr>
                          <a:rPr lang="en-US" sz="1800">
                            <a:latin typeface="Cambria Math"/>
                          </a:rPr>
                          <m:t>A</m:t>
                        </m:r>
                      </m:e>
                      <m:sub>
                        <m:r>
                          <a:rPr lang="en-US" sz="1800">
                            <a:latin typeface="Cambria Math"/>
                          </a:rPr>
                          <m:t>1</m:t>
                        </m:r>
                      </m:sub>
                    </m:sSub>
                    <m:r>
                      <a:rPr lang="en-US" sz="1800" b="0" i="0" smtClean="0">
                        <a:latin typeface="Cambria Math"/>
                      </a:rPr>
                      <m:t>−</m:t>
                    </m:r>
                    <m:sSub>
                      <m:sSubPr>
                        <m:ctrlPr>
                          <a:rPr lang="en-US" sz="1800" i="1">
                            <a:latin typeface="Cambria Math" panose="02040503050406030204" pitchFamily="18" charset="0"/>
                          </a:rPr>
                        </m:ctrlPr>
                      </m:sSubPr>
                      <m:e>
                        <m:r>
                          <m:rPr>
                            <m:sty m:val="p"/>
                          </m:rPr>
                          <a:rPr lang="en-US" sz="1800">
                            <a:latin typeface="Cambria Math"/>
                          </a:rPr>
                          <m:t>P</m:t>
                        </m:r>
                      </m:e>
                      <m:sub>
                        <m:r>
                          <a:rPr lang="en-US" sz="1800" b="0" i="0" smtClean="0">
                            <a:latin typeface="Cambria Math"/>
                          </a:rPr>
                          <m:t>2</m:t>
                        </m:r>
                      </m:sub>
                    </m:sSub>
                    <m:sSub>
                      <m:sSubPr>
                        <m:ctrlPr>
                          <a:rPr lang="en-US" sz="1800" i="1">
                            <a:latin typeface="Cambria Math" panose="02040503050406030204" pitchFamily="18" charset="0"/>
                          </a:rPr>
                        </m:ctrlPr>
                      </m:sSubPr>
                      <m:e>
                        <m:r>
                          <m:rPr>
                            <m:sty m:val="p"/>
                          </m:rPr>
                          <a:rPr lang="en-US" sz="1800">
                            <a:latin typeface="Cambria Math"/>
                          </a:rPr>
                          <m:t>A</m:t>
                        </m:r>
                      </m:e>
                      <m:sub>
                        <m:r>
                          <a:rPr lang="en-US" sz="1800" b="0" i="0" smtClean="0">
                            <a:latin typeface="Cambria Math"/>
                          </a:rPr>
                          <m:t>2</m:t>
                        </m:r>
                      </m:sub>
                    </m:sSub>
                    <m:r>
                      <m:rPr>
                        <m:sty m:val="p"/>
                      </m:rPr>
                      <a:rPr lang="en-US" sz="1800">
                        <a:latin typeface="Cambria Math"/>
                      </a:rPr>
                      <m:t>cos</m:t>
                    </m:r>
                    <m:r>
                      <m:rPr>
                        <m:sty m:val="p"/>
                      </m:rPr>
                      <a:rPr lang="en-US" sz="1800">
                        <a:latin typeface="Cambria Math"/>
                        <a:ea typeface="Cambria Math"/>
                      </a:rPr>
                      <m:t>θ</m:t>
                    </m:r>
                    <m:r>
                      <a:rPr lang="en-US" sz="1800" b="0" i="0" smtClean="0">
                        <a:latin typeface="Cambria Math"/>
                        <a:ea typeface="Cambria Math"/>
                      </a:rPr>
                      <m:t>−</m:t>
                    </m:r>
                    <m:sSub>
                      <m:sSubPr>
                        <m:ctrlPr>
                          <a:rPr lang="en-US" sz="1800" i="1">
                            <a:latin typeface="Cambria Math" panose="02040503050406030204" pitchFamily="18" charset="0"/>
                          </a:rPr>
                        </m:ctrlPr>
                      </m:sSub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F</m:t>
                                </m:r>
                              </m:e>
                              <m:sub>
                                <m:r>
                                  <m:rPr>
                                    <m:sty m:val="p"/>
                                  </m:rPr>
                                  <a:rPr lang="en-US" sz="1800">
                                    <a:latin typeface="Cambria Math"/>
                                  </a:rPr>
                                  <m:t>BF</m:t>
                                </m:r>
                              </m:sub>
                            </m:sSub>
                          </m:e>
                        </m:d>
                      </m:e>
                      <m:sub>
                        <m:r>
                          <m:rPr>
                            <m:sty m:val="p"/>
                          </m:rPr>
                          <a:rPr lang="en-US" sz="1800">
                            <a:latin typeface="Cambria Math"/>
                          </a:rPr>
                          <m:t>x</m:t>
                        </m:r>
                      </m:sub>
                    </m:sSub>
                    <m:r>
                      <a:rPr lang="en-US" sz="1800" b="0" i="0" smtClean="0">
                        <a:latin typeface="Cambria Math"/>
                        <a:ea typeface="Cambria Math"/>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1</m:t>
                        </m:r>
                      </m:sub>
                    </m:sSub>
                    <m:d>
                      <m:dPr>
                        <m:ctrlPr>
                          <a:rPr lang="en-US" sz="1800" i="1">
                            <a:latin typeface="Cambria Math" panose="02040503050406030204" pitchFamily="18" charset="0"/>
                          </a:rPr>
                        </m:ctrlPr>
                      </m:dPr>
                      <m:e>
                        <m:r>
                          <a:rPr lang="en-US" sz="1800">
                            <a:latin typeface="Cambria Math"/>
                          </a:rPr>
                          <m:t>−</m:t>
                        </m:r>
                        <m:sSub>
                          <m:sSubPr>
                            <m:ctrlPr>
                              <a:rPr lang="en-US" sz="1800" i="1">
                                <a:latin typeface="Cambria Math" panose="02040503050406030204" pitchFamily="18" charset="0"/>
                              </a:rPr>
                            </m:ctrlPr>
                          </m:sSubPr>
                          <m:e>
                            <m:r>
                              <m:rPr>
                                <m:sty m:val="p"/>
                              </m:rPr>
                              <a:rPr lang="en-US" sz="1800">
                                <a:latin typeface="Cambria Math"/>
                              </a:rPr>
                              <m:t>A</m:t>
                            </m:r>
                          </m:e>
                          <m:sub>
                            <m:r>
                              <a:rPr lang="en-US" sz="1800">
                                <a:latin typeface="Cambria Math"/>
                              </a:rPr>
                              <m:t>1</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1</m:t>
                            </m:r>
                          </m:sub>
                        </m:sSub>
                      </m:e>
                    </m:d>
                    <m:r>
                      <a:rPr lang="en-US" sz="1800">
                        <a:latin typeface="Cambria Math" panose="02040503050406030204" pitchFamily="18" charset="0"/>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2</m:t>
                        </m:r>
                      </m:sub>
                    </m:sSub>
                    <m:r>
                      <m:rPr>
                        <m:sty m:val="p"/>
                      </m:rPr>
                      <a:rPr lang="en-US" sz="1800">
                        <a:latin typeface="Cambria Math"/>
                      </a:rPr>
                      <m:t>cos</m:t>
                    </m:r>
                    <m:r>
                      <m:rPr>
                        <m:sty m:val="p"/>
                      </m:rPr>
                      <a:rPr lang="en-US" sz="1800">
                        <a:latin typeface="Cambria Math"/>
                        <a:ea typeface="Cambria Math"/>
                      </a:rPr>
                      <m:t>θ</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A</m:t>
                            </m:r>
                          </m:e>
                          <m:sub>
                            <m:r>
                              <a:rPr lang="en-US" sz="1800">
                                <a:latin typeface="Cambria Math"/>
                              </a:rPr>
                              <m:t>2</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2</m:t>
                            </m:r>
                          </m:sub>
                        </m:sSub>
                      </m:e>
                    </m:d>
                    <m:r>
                      <a:rPr lang="en-US" sz="1800" b="0" i="1" smtClean="0">
                        <a:latin typeface="Cambria Math"/>
                      </a:rPr>
                      <m:t>=</m:t>
                    </m:r>
                    <m:sSub>
                      <m:sSubPr>
                        <m:ctrlPr>
                          <a:rPr lang="en-US" sz="1800" i="1">
                            <a:latin typeface="Cambria Math" panose="02040503050406030204" pitchFamily="18" charset="0"/>
                          </a:rPr>
                        </m:ctrlPr>
                      </m:sSubPr>
                      <m:e>
                        <m:r>
                          <m:rPr>
                            <m:sty m:val="p"/>
                          </m:rPr>
                          <a:rPr lang="el-GR" sz="1800">
                            <a:latin typeface="Cambria Math"/>
                          </a:rPr>
                          <m:t>ρ</m:t>
                        </m:r>
                        <m:r>
                          <a:rPr lang="en-US" sz="1800" b="0" i="1" smtClean="0">
                            <a:latin typeface="Cambria Math"/>
                          </a:rPr>
                          <m:t>𝑄</m:t>
                        </m:r>
                        <m:r>
                          <a:rPr lang="en-US" sz="1800" b="0" i="1" smtClean="0">
                            <a:latin typeface="Cambria Math"/>
                          </a:rPr>
                          <m:t>(</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2</m:t>
                        </m:r>
                      </m:sub>
                    </m:sSub>
                    <m:r>
                      <m:rPr>
                        <m:sty m:val="p"/>
                      </m:rPr>
                      <a:rPr lang="en-US" sz="1800">
                        <a:latin typeface="Cambria Math"/>
                      </a:rPr>
                      <m:t>cos</m:t>
                    </m:r>
                    <m:r>
                      <m:rPr>
                        <m:sty m:val="p"/>
                      </m:rPr>
                      <a:rPr lang="en-US" sz="1800">
                        <a:latin typeface="Cambria Math"/>
                        <a:ea typeface="Cambria Math"/>
                      </a:rPr>
                      <m:t>θ</m:t>
                    </m:r>
                    <m:r>
                      <a:rPr lang="en-US" sz="1800" b="0" i="0" smtClean="0">
                        <a:latin typeface="Cambria Math"/>
                        <a:ea typeface="Cambria Math"/>
                      </a:rPr>
                      <m:t>−</m:t>
                    </m:r>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1</m:t>
                        </m:r>
                      </m:sub>
                    </m:sSub>
                  </m:oMath>
                </a14:m>
                <a:r>
                  <a:rPr lang="en-US" sz="1800" dirty="0" smtClean="0"/>
                  <a:t>)</a:t>
                </a:r>
              </a:p>
              <a:p>
                <a:endParaRPr lang="en-US" sz="2000" dirty="0" smtClean="0"/>
              </a:p>
              <a:p>
                <a:r>
                  <a:rPr lang="en-US" sz="2000" dirty="0" smtClean="0"/>
                  <a:t>Which, when rewritten for the force we</a:t>
                </a:r>
              </a:p>
              <a:p>
                <a:r>
                  <a:rPr lang="en-US" sz="2000" dirty="0" smtClean="0"/>
                  <a:t> wish to find, becomes</a:t>
                </a:r>
              </a:p>
              <a:p>
                <a:endParaRPr lang="en-US" sz="20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a:rPr>
                                    <m:t>F</m:t>
                                  </m:r>
                                </m:e>
                                <m:sub>
                                  <m:r>
                                    <m:rPr>
                                      <m:sty m:val="p"/>
                                    </m:rPr>
                                    <a:rPr lang="en-US" sz="2000">
                                      <a:latin typeface="Cambria Math"/>
                                    </a:rPr>
                                    <m:t>BF</m:t>
                                  </m:r>
                                </m:sub>
                              </m:sSub>
                            </m:e>
                          </m:d>
                        </m:e>
                        <m:sub>
                          <m:r>
                            <m:rPr>
                              <m:sty m:val="p"/>
                            </m:rPr>
                            <a:rPr lang="en-US" sz="2000">
                              <a:latin typeface="Cambria Math"/>
                            </a:rPr>
                            <m:t>x</m:t>
                          </m:r>
                        </m:sub>
                      </m:sSub>
                      <m:r>
                        <a:rPr lang="en-US" sz="2000" b="0" i="1" smtClean="0">
                          <a:latin typeface="Cambria Math"/>
                        </a:rPr>
                        <m:t>=</m:t>
                      </m:r>
                      <m:sSub>
                        <m:sSubPr>
                          <m:ctrlPr>
                            <a:rPr lang="en-US" sz="2000" i="1">
                              <a:latin typeface="Cambria Math" panose="02040503050406030204" pitchFamily="18" charset="0"/>
                            </a:rPr>
                          </m:ctrlPr>
                        </m:sSubPr>
                        <m:e>
                          <m:r>
                            <m:rPr>
                              <m:sty m:val="p"/>
                            </m:rPr>
                            <a:rPr lang="en-US" sz="2000">
                              <a:latin typeface="Cambria Math"/>
                            </a:rPr>
                            <m:t>P</m:t>
                          </m:r>
                        </m:e>
                        <m:sub>
                          <m:r>
                            <a:rPr lang="en-US" sz="2000">
                              <a:latin typeface="Cambria Math"/>
                            </a:rPr>
                            <m:t>1</m:t>
                          </m:r>
                        </m:sub>
                      </m:sSub>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1</m:t>
                          </m:r>
                        </m:sub>
                      </m:sSub>
                      <m:r>
                        <a:rPr lang="en-US" sz="2000">
                          <a:latin typeface="Cambria Math"/>
                        </a:rPr>
                        <m:t>−</m:t>
                      </m:r>
                      <m:sSub>
                        <m:sSubPr>
                          <m:ctrlPr>
                            <a:rPr lang="en-US" sz="2000" i="1">
                              <a:latin typeface="Cambria Math" panose="02040503050406030204" pitchFamily="18" charset="0"/>
                            </a:rPr>
                          </m:ctrlPr>
                        </m:sSubPr>
                        <m:e>
                          <m:r>
                            <m:rPr>
                              <m:sty m:val="p"/>
                            </m:rPr>
                            <a:rPr lang="en-US" sz="2000">
                              <a:latin typeface="Cambria Math"/>
                            </a:rPr>
                            <m:t>P</m:t>
                          </m:r>
                        </m:e>
                        <m:sub>
                          <m:r>
                            <a:rPr lang="en-US" sz="2000">
                              <a:latin typeface="Cambria Math"/>
                            </a:rPr>
                            <m:t>2</m:t>
                          </m:r>
                        </m:sub>
                      </m:sSub>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2</m:t>
                          </m:r>
                        </m:sub>
                      </m:sSub>
                      <m:r>
                        <m:rPr>
                          <m:sty m:val="p"/>
                        </m:rPr>
                        <a:rPr lang="en-US" sz="2000">
                          <a:latin typeface="Cambria Math"/>
                        </a:rPr>
                        <m:t>cos</m:t>
                      </m:r>
                      <m:r>
                        <m:rPr>
                          <m:sty m:val="p"/>
                        </m:rPr>
                        <a:rPr lang="en-US" sz="2000">
                          <a:latin typeface="Cambria Math"/>
                          <a:ea typeface="Cambria Math"/>
                        </a:rPr>
                        <m:t>θ</m:t>
                      </m:r>
                      <m:r>
                        <a:rPr lang="en-US" sz="2000" b="0" i="0" smtClean="0">
                          <a:latin typeface="Cambria Math"/>
                          <a:ea typeface="Cambria Math"/>
                        </a:rPr>
                        <m:t>−</m:t>
                      </m:r>
                      <m:sSub>
                        <m:sSubPr>
                          <m:ctrlPr>
                            <a:rPr lang="en-US" sz="2000" i="1">
                              <a:latin typeface="Cambria Math" panose="02040503050406030204" pitchFamily="18" charset="0"/>
                            </a:rPr>
                          </m:ctrlPr>
                        </m:sSubPr>
                        <m:e>
                          <m:r>
                            <m:rPr>
                              <m:sty m:val="p"/>
                            </m:rPr>
                            <a:rPr lang="el-GR" sz="2000">
                              <a:latin typeface="Cambria Math"/>
                            </a:rPr>
                            <m:t>ρ</m:t>
                          </m:r>
                          <m:r>
                            <a:rPr lang="en-US" sz="2000" i="1">
                              <a:latin typeface="Cambria Math"/>
                            </a:rPr>
                            <m:t>𝑄</m:t>
                          </m:r>
                          <m:r>
                            <a:rPr lang="en-US" sz="2000" i="1">
                              <a:latin typeface="Cambria Math"/>
                            </a:rPr>
                            <m:t>(</m:t>
                          </m:r>
                        </m:e>
                        <m:sub>
                          <m:r>
                            <a:rPr lang="en-US" sz="2000">
                              <a:latin typeface="Cambria Math"/>
                            </a:rPr>
                            <m:t> </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2</m:t>
                          </m:r>
                        </m:sub>
                      </m:sSub>
                      <m:r>
                        <m:rPr>
                          <m:sty m:val="p"/>
                        </m:rPr>
                        <a:rPr lang="en-US" sz="2000">
                          <a:latin typeface="Cambria Math"/>
                        </a:rPr>
                        <m:t>cos</m:t>
                      </m:r>
                      <m:r>
                        <m:rPr>
                          <m:sty m:val="p"/>
                        </m:rPr>
                        <a:rPr lang="en-US" sz="2000">
                          <a:latin typeface="Cambria Math"/>
                          <a:ea typeface="Cambria Math"/>
                        </a:rPr>
                        <m:t>θ</m:t>
                      </m:r>
                      <m:r>
                        <a:rPr lang="en-US" sz="2000">
                          <a:latin typeface="Cambria Math"/>
                          <a:ea typeface="Cambria Math"/>
                        </a:rPr>
                        <m:t>−</m:t>
                      </m:r>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1</m:t>
                          </m:r>
                        </m:sub>
                      </m:sSub>
                      <m:r>
                        <m:rPr>
                          <m:nor/>
                        </m:rPr>
                        <a:rPr lang="en-US" sz="2000" dirty="0"/>
                        <m:t>)</m:t>
                      </m:r>
                    </m:oMath>
                  </m:oMathPara>
                </a14:m>
                <a:endParaRPr lang="en-US" sz="2000" dirty="0" smtClean="0"/>
              </a:p>
              <a:p>
                <a:endParaRPr lang="en-US" sz="2000" dirty="0"/>
              </a:p>
              <a:p>
                <a:r>
                  <a:rPr lang="en-US" sz="2000" dirty="0" smtClean="0"/>
                  <a:t>Similarly , in y direction</a:t>
                </a:r>
              </a:p>
              <a:p>
                <a:endParaRPr lang="en-US" sz="2000" dirty="0"/>
              </a:p>
              <a:p>
                <a:endParaRPr lang="en-US" sz="2000" dirty="0"/>
              </a:p>
              <a:p>
                <a14:m>
                  <m:oMath xmlns:m="http://schemas.openxmlformats.org/officeDocument/2006/math">
                    <m:nary>
                      <m:naryPr>
                        <m:chr m:val="∑"/>
                        <m:subHide m:val="on"/>
                        <m:supHide m:val="on"/>
                        <m:ctrlPr>
                          <a:rPr lang="en-US" sz="2000" i="1">
                            <a:latin typeface="Cambria Math" panose="02040503050406030204" pitchFamily="18" charset="0"/>
                          </a:rPr>
                        </m:ctrlPr>
                      </m:naryPr>
                      <m:sub/>
                      <m:sup/>
                      <m:e>
                        <m:sSub>
                          <m:sSubPr>
                            <m:ctrlPr>
                              <a:rPr lang="en-US" sz="2000" i="1">
                                <a:latin typeface="Cambria Math" panose="02040503050406030204" pitchFamily="18" charset="0"/>
                              </a:rPr>
                            </m:ctrlPr>
                          </m:sSubPr>
                          <m:e>
                            <m:r>
                              <m:rPr>
                                <m:sty m:val="p"/>
                              </m:rPr>
                              <a:rPr lang="en-US" sz="2000">
                                <a:latin typeface="Cambria Math"/>
                              </a:rPr>
                              <m:t>F</m:t>
                            </m:r>
                          </m:e>
                          <m:sub>
                            <m:r>
                              <m:rPr>
                                <m:sty m:val="p"/>
                              </m:rPr>
                              <a:rPr lang="en-US" sz="2000" b="0" i="0" smtClean="0">
                                <a:latin typeface="Cambria Math"/>
                              </a:rPr>
                              <m:t>y</m:t>
                            </m:r>
                          </m:sub>
                        </m:sSub>
                        <m:r>
                          <a:rPr lang="en-US" sz="2000">
                            <a:latin typeface="Cambria Math"/>
                          </a:rPr>
                          <m:t>=</m:t>
                        </m:r>
                      </m:e>
                    </m:nary>
                    <m:r>
                      <a:rPr lang="en-US" sz="2000" b="0" i="1" smtClean="0">
                        <a:latin typeface="Cambria Math"/>
                      </a:rPr>
                      <m:t>0</m:t>
                    </m:r>
                    <m:r>
                      <a:rPr lang="en-US" sz="2000">
                        <a:latin typeface="Cambria Math"/>
                      </a:rPr>
                      <m:t>−</m:t>
                    </m:r>
                    <m:sSub>
                      <m:sSubPr>
                        <m:ctrlPr>
                          <a:rPr lang="en-US" sz="2000" i="1">
                            <a:latin typeface="Cambria Math" panose="02040503050406030204" pitchFamily="18" charset="0"/>
                          </a:rPr>
                        </m:ctrlPr>
                      </m:sSubPr>
                      <m:e>
                        <m:r>
                          <m:rPr>
                            <m:sty m:val="p"/>
                          </m:rPr>
                          <a:rPr lang="en-US" sz="2000">
                            <a:latin typeface="Cambria Math"/>
                          </a:rPr>
                          <m:t>P</m:t>
                        </m:r>
                      </m:e>
                      <m:sub>
                        <m:r>
                          <a:rPr lang="en-US" sz="2000">
                            <a:latin typeface="Cambria Math"/>
                          </a:rPr>
                          <m:t>2</m:t>
                        </m:r>
                      </m:sub>
                    </m:sSub>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2</m:t>
                        </m:r>
                      </m:sub>
                    </m:sSub>
                    <m:r>
                      <m:rPr>
                        <m:sty m:val="p"/>
                      </m:rPr>
                      <a:rPr lang="en-US" sz="2000" b="0" i="0" smtClean="0">
                        <a:latin typeface="Cambria Math"/>
                      </a:rPr>
                      <m:t>sin</m:t>
                    </m:r>
                    <m:r>
                      <m:rPr>
                        <m:sty m:val="p"/>
                      </m:rPr>
                      <a:rPr lang="en-US" sz="2000">
                        <a:latin typeface="Cambria Math"/>
                        <a:ea typeface="Cambria Math"/>
                      </a:rPr>
                      <m:t>θ</m:t>
                    </m:r>
                    <m:r>
                      <a:rPr lang="en-US" sz="2000" b="0" i="0" smtClean="0">
                        <a:latin typeface="Cambria Math"/>
                        <a:ea typeface="Cambria Math"/>
                      </a:rPr>
                      <m:t>+</m:t>
                    </m:r>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a:rPr>
                                  <m:t>F</m:t>
                                </m:r>
                              </m:e>
                              <m:sub>
                                <m:r>
                                  <m:rPr>
                                    <m:sty m:val="p"/>
                                  </m:rPr>
                                  <a:rPr lang="en-US" sz="2000">
                                    <a:latin typeface="Cambria Math"/>
                                  </a:rPr>
                                  <m:t>BF</m:t>
                                </m:r>
                              </m:sub>
                            </m:sSub>
                          </m:e>
                        </m:d>
                      </m:e>
                      <m:sub>
                        <m:r>
                          <m:rPr>
                            <m:sty m:val="p"/>
                          </m:rPr>
                          <a:rPr lang="en-US" sz="2000" b="0" i="0" smtClean="0">
                            <a:latin typeface="Cambria Math"/>
                          </a:rPr>
                          <m:t>y</m:t>
                        </m:r>
                      </m:sub>
                    </m:sSub>
                    <m:r>
                      <a:rPr lang="en-US" sz="2000">
                        <a:latin typeface="Cambria Math"/>
                        <a:ea typeface="Cambria Math"/>
                      </a:rPr>
                      <m:t>=</m:t>
                    </m:r>
                    <m:r>
                      <a:rPr lang="en-US" sz="2000" b="0" i="1" smtClean="0">
                        <a:latin typeface="Cambria Math"/>
                        <a:ea typeface="Cambria Math"/>
                      </a:rPr>
                      <m:t>0+</m:t>
                    </m:r>
                    <m:sSub>
                      <m:sSubPr>
                        <m:ctrlPr>
                          <a:rPr lang="en-US" sz="2000" i="1">
                            <a:latin typeface="Cambria Math" panose="02040503050406030204" pitchFamily="18" charset="0"/>
                          </a:rPr>
                        </m:ctrlPr>
                      </m:sSubPr>
                      <m:e>
                        <m:r>
                          <m:rPr>
                            <m:sty m:val="p"/>
                          </m:rPr>
                          <a:rPr lang="el-GR" sz="2000">
                            <a:latin typeface="Cambria Math"/>
                          </a:rPr>
                          <m:t>ρ</m:t>
                        </m:r>
                      </m:e>
                      <m:sub>
                        <m:r>
                          <a:rPr lang="en-US" sz="2000">
                            <a:latin typeface="Cambria Math"/>
                          </a:rPr>
                          <m:t> </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2</m:t>
                        </m:r>
                      </m:sub>
                    </m:sSub>
                    <m:r>
                      <m:rPr>
                        <m:sty m:val="p"/>
                      </m:rPr>
                      <a:rPr lang="en-US" sz="2000" b="0" i="0" smtClean="0">
                        <a:latin typeface="Cambria Math"/>
                      </a:rPr>
                      <m:t>sin</m:t>
                    </m:r>
                    <m:r>
                      <m:rPr>
                        <m:sty m:val="p"/>
                      </m:rPr>
                      <a:rPr lang="en-US" sz="2000">
                        <a:latin typeface="Cambria Math"/>
                        <a:ea typeface="Cambria Math"/>
                      </a:rPr>
                      <m:t>θ</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2</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2</m:t>
                            </m:r>
                          </m:sub>
                        </m:sSub>
                      </m:e>
                    </m:d>
                    <m:r>
                      <a:rPr lang="en-US" sz="2000" i="1">
                        <a:latin typeface="Cambria Math"/>
                      </a:rPr>
                      <m:t>=</m:t>
                    </m:r>
                    <m:sSub>
                      <m:sSubPr>
                        <m:ctrlPr>
                          <a:rPr lang="en-US" sz="2000" i="1">
                            <a:latin typeface="Cambria Math" panose="02040503050406030204" pitchFamily="18" charset="0"/>
                          </a:rPr>
                        </m:ctrlPr>
                      </m:sSubPr>
                      <m:e>
                        <m:r>
                          <m:rPr>
                            <m:sty m:val="p"/>
                          </m:rPr>
                          <a:rPr lang="el-GR" sz="2000">
                            <a:latin typeface="Cambria Math"/>
                          </a:rPr>
                          <m:t>ρ</m:t>
                        </m:r>
                        <m:r>
                          <a:rPr lang="en-US" sz="2000" i="1">
                            <a:latin typeface="Cambria Math"/>
                          </a:rPr>
                          <m:t>𝑄</m:t>
                        </m:r>
                        <m:r>
                          <a:rPr lang="en-US" sz="2000" i="1">
                            <a:latin typeface="Cambria Math"/>
                          </a:rPr>
                          <m:t>(</m:t>
                        </m:r>
                      </m:e>
                      <m:sub>
                        <m:r>
                          <a:rPr lang="en-US" sz="2000">
                            <a:latin typeface="Cambria Math"/>
                          </a:rPr>
                          <m:t> </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2</m:t>
                        </m:r>
                      </m:sub>
                    </m:sSub>
                    <m:r>
                      <m:rPr>
                        <m:sty m:val="p"/>
                      </m:rPr>
                      <a:rPr lang="en-US" sz="2000" b="0" i="0" smtClean="0">
                        <a:latin typeface="Cambria Math"/>
                      </a:rPr>
                      <m:t>sin</m:t>
                    </m:r>
                    <m:r>
                      <m:rPr>
                        <m:sty m:val="p"/>
                      </m:rPr>
                      <a:rPr lang="en-US" sz="2000">
                        <a:latin typeface="Cambria Math"/>
                        <a:ea typeface="Cambria Math"/>
                      </a:rPr>
                      <m:t>θ</m:t>
                    </m:r>
                    <m:r>
                      <a:rPr lang="en-US" sz="2000">
                        <a:latin typeface="Cambria Math"/>
                        <a:ea typeface="Cambria Math"/>
                      </a:rPr>
                      <m:t>−</m:t>
                    </m:r>
                    <m:r>
                      <a:rPr lang="en-US" sz="2000" b="0" i="1" smtClean="0">
                        <a:latin typeface="Cambria Math"/>
                      </a:rPr>
                      <m:t>0</m:t>
                    </m:r>
                  </m:oMath>
                </a14:m>
                <a:r>
                  <a:rPr lang="en-US" sz="2000" dirty="0" smtClean="0"/>
                  <a:t>)</a:t>
                </a:r>
              </a:p>
              <a:p>
                <a:endParaRPr lang="en-US" dirty="0"/>
              </a:p>
              <a:p>
                <a:r>
                  <a:rPr lang="en-US" dirty="0"/>
                  <a:t>Which, when rewritten </a:t>
                </a:r>
                <a:r>
                  <a:rPr lang="en-US" dirty="0" smtClean="0"/>
                  <a:t>becomes</a:t>
                </a:r>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BF</m:t>
                                  </m:r>
                                </m:sub>
                              </m:sSub>
                            </m:e>
                          </m:d>
                        </m:e>
                        <m:sub>
                          <m:r>
                            <m:rPr>
                              <m:sty m:val="p"/>
                            </m:rPr>
                            <a:rPr lang="en-US" b="0" i="0" smtClean="0">
                              <a:latin typeface="Cambria Math"/>
                            </a:rPr>
                            <m:t>y</m:t>
                          </m:r>
                        </m:sub>
                      </m:sSub>
                      <m:r>
                        <a:rPr lang="en-US" i="1">
                          <a:latin typeface="Cambria Math"/>
                        </a:rPr>
                        <m:t>=</m:t>
                      </m:r>
                      <m:sSub>
                        <m:sSubPr>
                          <m:ctrlPr>
                            <a:rPr lang="en-US" i="1">
                              <a:latin typeface="Cambria Math" panose="02040503050406030204" pitchFamily="18" charset="0"/>
                            </a:rPr>
                          </m:ctrlPr>
                        </m:sSubPr>
                        <m:e>
                          <m:r>
                            <m:rPr>
                              <m:sty m:val="p"/>
                            </m:rPr>
                            <a:rPr lang="en-US">
                              <a:latin typeface="Cambria Math"/>
                            </a:rPr>
                            <m:t>P</m:t>
                          </m:r>
                        </m:e>
                        <m:sub>
                          <m:r>
                            <a:rPr lang="en-US">
                              <a:latin typeface="Cambria Math"/>
                            </a:rPr>
                            <m:t>2</m:t>
                          </m:r>
                        </m:sub>
                      </m:sSub>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r>
                        <m:rPr>
                          <m:sty m:val="p"/>
                        </m:rPr>
                        <a:rPr lang="en-US" b="0" i="0" smtClean="0">
                          <a:latin typeface="Cambria Math"/>
                        </a:rPr>
                        <m:t>sin</m:t>
                      </m:r>
                      <m:r>
                        <m:rPr>
                          <m:sty m:val="p"/>
                        </m:rPr>
                        <a:rPr lang="en-US">
                          <a:latin typeface="Cambria Math"/>
                          <a:ea typeface="Cambria Math"/>
                        </a:rPr>
                        <m:t>θ</m:t>
                      </m:r>
                      <m:r>
                        <a:rPr lang="en-US" b="0" i="1" smtClean="0">
                          <a:latin typeface="Cambria Math"/>
                          <a:ea typeface="Cambria Math"/>
                        </a:rPr>
                        <m:t>+</m:t>
                      </m:r>
                      <m:sSub>
                        <m:sSubPr>
                          <m:ctrlPr>
                            <a:rPr lang="en-US" i="1">
                              <a:latin typeface="Cambria Math" panose="02040503050406030204" pitchFamily="18" charset="0"/>
                            </a:rPr>
                          </m:ctrlPr>
                        </m:sSubPr>
                        <m:e>
                          <m:r>
                            <m:rPr>
                              <m:sty m:val="p"/>
                            </m:rPr>
                            <a:rPr lang="el-GR">
                              <a:latin typeface="Cambria Math"/>
                            </a:rPr>
                            <m:t>ρ</m:t>
                          </m:r>
                          <m:r>
                            <a:rPr lang="en-US" i="1">
                              <a:latin typeface="Cambria Math"/>
                            </a:rPr>
                            <m:t>𝑄</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r>
                        <m:rPr>
                          <m:sty m:val="p"/>
                        </m:rPr>
                        <a:rPr lang="en-US" b="0" i="0" smtClean="0">
                          <a:latin typeface="Cambria Math"/>
                        </a:rPr>
                        <m:t>sin</m:t>
                      </m:r>
                      <m:r>
                        <m:rPr>
                          <m:sty m:val="p"/>
                        </m:rPr>
                        <a:rPr lang="en-US">
                          <a:latin typeface="Cambria Math"/>
                          <a:ea typeface="Cambria Math"/>
                        </a:rPr>
                        <m:t>θ</m:t>
                      </m:r>
                    </m:oMath>
                  </m:oMathPara>
                </a14:m>
                <a:endParaRPr lang="en-US" dirty="0"/>
              </a:p>
              <a:p>
                <a:endParaRPr lang="en-US" dirty="0"/>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292894" y="810870"/>
                <a:ext cx="8382000" cy="6340838"/>
              </a:xfrm>
              <a:prstGeom prst="rect">
                <a:avLst/>
              </a:prstGeom>
              <a:blipFill rotWithShape="0">
                <a:blip r:embed="rId2"/>
                <a:stretch>
                  <a:fillRect l="-4436"/>
                </a:stretch>
              </a:blipFill>
            </p:spPr>
            <p:txBody>
              <a:bodyPr/>
              <a:lstStyle/>
              <a:p>
                <a:r>
                  <a:rPr lang="en-US">
                    <a:noFill/>
                  </a:rPr>
                  <a:t> </a:t>
                </a:r>
              </a:p>
            </p:txBody>
          </p:sp>
        </mc:Fallback>
      </mc:AlternateContent>
      <p:sp>
        <p:nvSpPr>
          <p:cNvPr id="4" name="TextBox 3"/>
          <p:cNvSpPr txBox="1"/>
          <p:nvPr/>
        </p:nvSpPr>
        <p:spPr>
          <a:xfrm>
            <a:off x="8376314" y="1248823"/>
            <a:ext cx="767686" cy="400110"/>
          </a:xfrm>
          <a:prstGeom prst="rect">
            <a:avLst/>
          </a:prstGeom>
          <a:noFill/>
        </p:spPr>
        <p:txBody>
          <a:bodyPr wrap="square" rtlCol="0">
            <a:spAutoFit/>
          </a:bodyPr>
          <a:lstStyle/>
          <a:p>
            <a:r>
              <a:rPr lang="en-US" sz="2000" dirty="0" smtClean="0">
                <a:solidFill>
                  <a:srgbClr val="FFC000"/>
                </a:solidFill>
              </a:rPr>
              <a:t>14.17</a:t>
            </a:r>
            <a:endParaRPr lang="en-US" sz="2000" dirty="0">
              <a:solidFill>
                <a:srgbClr val="FFC000"/>
              </a:solidFill>
            </a:endParaRPr>
          </a:p>
        </p:txBody>
      </p:sp>
      <p:sp>
        <p:nvSpPr>
          <p:cNvPr id="5" name="TextBox 4"/>
          <p:cNvSpPr txBox="1"/>
          <p:nvPr/>
        </p:nvSpPr>
        <p:spPr>
          <a:xfrm>
            <a:off x="4572000" y="3200400"/>
            <a:ext cx="767686" cy="400110"/>
          </a:xfrm>
          <a:prstGeom prst="rect">
            <a:avLst/>
          </a:prstGeom>
          <a:noFill/>
        </p:spPr>
        <p:txBody>
          <a:bodyPr wrap="square" rtlCol="0">
            <a:spAutoFit/>
          </a:bodyPr>
          <a:lstStyle/>
          <a:p>
            <a:r>
              <a:rPr lang="en-US" sz="2000" dirty="0" smtClean="0">
                <a:solidFill>
                  <a:srgbClr val="FFC000"/>
                </a:solidFill>
              </a:rPr>
              <a:t>14.18</a:t>
            </a:r>
            <a:endParaRPr lang="en-US" sz="2000" dirty="0">
              <a:solidFill>
                <a:srgbClr val="FFC000"/>
              </a:solidFill>
            </a:endParaRPr>
          </a:p>
        </p:txBody>
      </p:sp>
      <p:sp>
        <p:nvSpPr>
          <p:cNvPr id="6" name="TextBox 5"/>
          <p:cNvSpPr txBox="1"/>
          <p:nvPr/>
        </p:nvSpPr>
        <p:spPr>
          <a:xfrm>
            <a:off x="8074357" y="4432573"/>
            <a:ext cx="767686" cy="400110"/>
          </a:xfrm>
          <a:prstGeom prst="rect">
            <a:avLst/>
          </a:prstGeom>
          <a:noFill/>
        </p:spPr>
        <p:txBody>
          <a:bodyPr wrap="square" rtlCol="0">
            <a:spAutoFit/>
          </a:bodyPr>
          <a:lstStyle/>
          <a:p>
            <a:r>
              <a:rPr lang="en-US" sz="2000" dirty="0" smtClean="0">
                <a:solidFill>
                  <a:srgbClr val="FFC000"/>
                </a:solidFill>
              </a:rPr>
              <a:t>14.19</a:t>
            </a:r>
            <a:endParaRPr lang="en-US" sz="2000" dirty="0">
              <a:solidFill>
                <a:srgbClr val="FFC000"/>
              </a:solidFill>
            </a:endParaRPr>
          </a:p>
        </p:txBody>
      </p:sp>
      <p:sp>
        <p:nvSpPr>
          <p:cNvPr id="7" name="TextBox 6"/>
          <p:cNvSpPr txBox="1"/>
          <p:nvPr/>
        </p:nvSpPr>
        <p:spPr>
          <a:xfrm>
            <a:off x="8291051" y="5939639"/>
            <a:ext cx="767686" cy="400110"/>
          </a:xfrm>
          <a:prstGeom prst="rect">
            <a:avLst/>
          </a:prstGeom>
          <a:noFill/>
        </p:spPr>
        <p:txBody>
          <a:bodyPr wrap="square" rtlCol="0">
            <a:spAutoFit/>
          </a:bodyPr>
          <a:lstStyle/>
          <a:p>
            <a:r>
              <a:rPr lang="en-US" sz="2000" dirty="0" smtClean="0">
                <a:solidFill>
                  <a:srgbClr val="FFC000"/>
                </a:solidFill>
              </a:rPr>
              <a:t>14.20</a:t>
            </a:r>
            <a:endParaRPr lang="en-US" sz="2000" dirty="0">
              <a:solidFill>
                <a:srgbClr val="FFC000"/>
              </a:solidFill>
            </a:endParaRPr>
          </a:p>
        </p:txBody>
      </p:sp>
      <p:pic>
        <p:nvPicPr>
          <p:cNvPr id="8" name="Picture 2"/>
          <p:cNvPicPr>
            <a:picLocks noChangeAspect="1" noChangeArrowheads="1"/>
          </p:cNvPicPr>
          <p:nvPr/>
        </p:nvPicPr>
        <p:blipFill>
          <a:blip r:embed="rId3" cstate="print"/>
          <a:srcRect/>
          <a:stretch>
            <a:fillRect/>
          </a:stretch>
        </p:blipFill>
        <p:spPr bwMode="auto">
          <a:xfrm rot="10800000">
            <a:off x="5496137" y="1829114"/>
            <a:ext cx="3650208" cy="2397535"/>
          </a:xfrm>
          <a:prstGeom prst="rect">
            <a:avLst/>
          </a:prstGeom>
          <a:noFill/>
          <a:ln w="9525">
            <a:noFill/>
            <a:miter lim="800000"/>
            <a:headEnd/>
            <a:tailEnd/>
          </a:ln>
        </p:spPr>
      </p:pic>
      <p:sp>
        <p:nvSpPr>
          <p:cNvPr id="9" name="TextBox 8"/>
          <p:cNvSpPr txBox="1"/>
          <p:nvPr/>
        </p:nvSpPr>
        <p:spPr>
          <a:xfrm>
            <a:off x="7086600" y="848535"/>
            <a:ext cx="767686" cy="400110"/>
          </a:xfrm>
          <a:prstGeom prst="rect">
            <a:avLst/>
          </a:prstGeom>
          <a:noFill/>
        </p:spPr>
        <p:txBody>
          <a:bodyPr wrap="square" rtlCol="0">
            <a:spAutoFit/>
          </a:bodyPr>
          <a:lstStyle/>
          <a:p>
            <a:r>
              <a:rPr lang="en-US" sz="2000" dirty="0" smtClean="0">
                <a:solidFill>
                  <a:srgbClr val="FFC000"/>
                </a:solidFill>
              </a:rPr>
              <a:t>14.16</a:t>
            </a:r>
            <a:endParaRPr lang="en-US" sz="2000" dirty="0">
              <a:solidFill>
                <a:srgbClr val="FFC000"/>
              </a:solidFill>
            </a:endParaRPr>
          </a:p>
        </p:txBody>
      </p:sp>
      <p:pic>
        <p:nvPicPr>
          <p:cNvPr id="10" name="Picture 9"/>
          <p:cNvPicPr>
            <a:picLocks noChangeAspect="1"/>
          </p:cNvPicPr>
          <p:nvPr/>
        </p:nvPicPr>
        <p:blipFill>
          <a:blip r:embed="rId4"/>
          <a:stretch>
            <a:fillRect/>
          </a:stretch>
        </p:blipFill>
        <p:spPr>
          <a:xfrm>
            <a:off x="7991093" y="310118"/>
            <a:ext cx="1158021" cy="1037534"/>
          </a:xfrm>
          <a:prstGeom prst="rect">
            <a:avLst/>
          </a:prstGeom>
        </p:spPr>
      </p:pic>
      <p:pic>
        <p:nvPicPr>
          <p:cNvPr id="11" name="Picture 10"/>
          <p:cNvPicPr>
            <a:picLocks noChangeAspect="1"/>
          </p:cNvPicPr>
          <p:nvPr/>
        </p:nvPicPr>
        <p:blipFill>
          <a:blip r:embed="rId5" cstate="print"/>
          <a:stretch>
            <a:fillRect/>
          </a:stretch>
        </p:blipFill>
        <p:spPr>
          <a:xfrm>
            <a:off x="8723785" y="4466225"/>
            <a:ext cx="420215" cy="376493"/>
          </a:xfrm>
          <a:prstGeom prst="rect">
            <a:avLst/>
          </a:prstGeom>
        </p:spPr>
      </p:pic>
    </p:spTree>
    <p:extLst>
      <p:ext uri="{BB962C8B-B14F-4D97-AF65-F5344CB8AC3E}">
        <p14:creationId xmlns="" xmlns:p14="http://schemas.microsoft.com/office/powerpoint/2010/main" val="568347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0"/>
            <a:ext cx="7772400" cy="1143000"/>
          </a:xfrm>
        </p:spPr>
        <p:txBody>
          <a:bodyPr/>
          <a:lstStyle/>
          <a:p>
            <a:r>
              <a:rPr lang="en-US" sz="3600" dirty="0" smtClean="0">
                <a:solidFill>
                  <a:srgbClr val="00B0F0"/>
                </a:solidFill>
              </a:rPr>
              <a:t>A2: Force exerted on reducer</a:t>
            </a:r>
            <a:endParaRPr lang="en-US" sz="3600" dirty="0"/>
          </a:p>
        </p:txBody>
      </p:sp>
      <p:sp>
        <p:nvSpPr>
          <p:cNvPr id="3" name="Content Placeholder 2"/>
          <p:cNvSpPr>
            <a:spLocks noGrp="1"/>
          </p:cNvSpPr>
          <p:nvPr>
            <p:ph idx="1"/>
          </p:nvPr>
        </p:nvSpPr>
        <p:spPr>
          <a:xfrm>
            <a:off x="714348" y="1142984"/>
            <a:ext cx="7772400" cy="4114800"/>
          </a:xfrm>
        </p:spPr>
        <p:txBody>
          <a:bodyPr/>
          <a:lstStyle/>
          <a:p>
            <a:pPr>
              <a:buFont typeface="Wingdings" pitchFamily="2" charset="2"/>
              <a:buChar char="Ø"/>
            </a:pPr>
            <a:r>
              <a:rPr lang="en-US" dirty="0" smtClean="0"/>
              <a:t>Analysis is similar to that of a bend</a:t>
            </a:r>
            <a:endParaRPr lang="en-US" dirty="0"/>
          </a:p>
        </p:txBody>
      </p:sp>
      <p:pic>
        <p:nvPicPr>
          <p:cNvPr id="37891" name="Picture 3"/>
          <p:cNvPicPr>
            <a:picLocks noChangeAspect="1" noChangeArrowheads="1"/>
          </p:cNvPicPr>
          <p:nvPr/>
        </p:nvPicPr>
        <p:blipFill>
          <a:blip r:embed="rId2"/>
          <a:srcRect/>
          <a:stretch>
            <a:fillRect/>
          </a:stretch>
        </p:blipFill>
        <p:spPr bwMode="auto">
          <a:xfrm>
            <a:off x="61913" y="2433638"/>
            <a:ext cx="9020175" cy="1990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dirty="0" smtClean="0">
                <a:solidFill>
                  <a:srgbClr val="00B0F0"/>
                </a:solidFill>
              </a:rPr>
              <a:t>A: </a:t>
            </a:r>
            <a:r>
              <a:rPr lang="en-US" sz="3600" dirty="0" smtClean="0">
                <a:solidFill>
                  <a:srgbClr val="00B0F0"/>
                </a:solidFill>
              </a:rPr>
              <a:t>Force exerted on a bend</a:t>
            </a:r>
            <a:endParaRPr lang="en-US" sz="3600" kern="0" dirty="0">
              <a:solidFill>
                <a:srgbClr val="00B0F0"/>
              </a:solidFill>
            </a:endParaRPr>
          </a:p>
        </p:txBody>
      </p:sp>
      <p:sp>
        <p:nvSpPr>
          <p:cNvPr id="2" name="TextBox 1"/>
          <p:cNvSpPr txBox="1"/>
          <p:nvPr/>
        </p:nvSpPr>
        <p:spPr>
          <a:xfrm>
            <a:off x="381000" y="676701"/>
            <a:ext cx="8382000" cy="707886"/>
          </a:xfrm>
          <a:prstGeom prst="rect">
            <a:avLst/>
          </a:prstGeom>
          <a:noFill/>
        </p:spPr>
        <p:txBody>
          <a:bodyPr wrap="square" rtlCol="0">
            <a:spAutoFit/>
          </a:bodyPr>
          <a:lstStyle/>
          <a:p>
            <a:r>
              <a:rPr lang="en-US" sz="2000" dirty="0" smtClean="0"/>
              <a:t>Example</a:t>
            </a:r>
          </a:p>
          <a:p>
            <a:endParaRPr lang="en-US" sz="2000" dirty="0"/>
          </a:p>
        </p:txBody>
      </p:sp>
      <p:pic>
        <p:nvPicPr>
          <p:cNvPr id="5122" name="Picture 2"/>
          <p:cNvPicPr>
            <a:picLocks noChangeAspect="1" noChangeArrowheads="1"/>
          </p:cNvPicPr>
          <p:nvPr/>
        </p:nvPicPr>
        <p:blipFill>
          <a:blip r:embed="rId2" cstate="print"/>
          <a:srcRect/>
          <a:stretch>
            <a:fillRect/>
          </a:stretch>
        </p:blipFill>
        <p:spPr bwMode="auto">
          <a:xfrm>
            <a:off x="595313" y="1328738"/>
            <a:ext cx="7953375" cy="4200525"/>
          </a:xfrm>
          <a:prstGeom prst="rect">
            <a:avLst/>
          </a:prstGeom>
          <a:noFill/>
          <a:ln w="9525">
            <a:noFill/>
            <a:miter lim="800000"/>
            <a:headEnd/>
            <a:tailEnd/>
          </a:ln>
        </p:spPr>
      </p:pic>
      <p:sp>
        <p:nvSpPr>
          <p:cNvPr id="5" name="Rectangle 4"/>
          <p:cNvSpPr/>
          <p:nvPr/>
        </p:nvSpPr>
        <p:spPr>
          <a:xfrm>
            <a:off x="4857752" y="2000240"/>
            <a:ext cx="3214710" cy="3143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85353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dirty="0" smtClean="0">
                <a:solidFill>
                  <a:srgbClr val="00B0F0"/>
                </a:solidFill>
              </a:rPr>
              <a:t>A: Force exerted on a bend</a:t>
            </a:r>
            <a:endParaRPr lang="en-US" sz="3600" kern="0" dirty="0">
              <a:solidFill>
                <a:srgbClr val="00B0F0"/>
              </a:solidFill>
            </a:endParaRPr>
          </a:p>
        </p:txBody>
      </p:sp>
      <p:sp>
        <p:nvSpPr>
          <p:cNvPr id="2" name="TextBox 1"/>
          <p:cNvSpPr txBox="1"/>
          <p:nvPr/>
        </p:nvSpPr>
        <p:spPr>
          <a:xfrm>
            <a:off x="381000" y="676701"/>
            <a:ext cx="8382000" cy="707886"/>
          </a:xfrm>
          <a:prstGeom prst="rect">
            <a:avLst/>
          </a:prstGeom>
          <a:noFill/>
        </p:spPr>
        <p:txBody>
          <a:bodyPr wrap="square" rtlCol="0">
            <a:spAutoFit/>
          </a:bodyPr>
          <a:lstStyle/>
          <a:p>
            <a:r>
              <a:rPr lang="en-US" sz="2000" dirty="0" smtClean="0"/>
              <a:t>Example</a:t>
            </a:r>
          </a:p>
          <a:p>
            <a:endParaRPr lang="en-US" sz="2000" dirty="0"/>
          </a:p>
        </p:txBody>
      </p:sp>
      <p:pic>
        <p:nvPicPr>
          <p:cNvPr id="6146" name="Picture 2"/>
          <p:cNvPicPr>
            <a:picLocks noChangeAspect="1" noChangeArrowheads="1"/>
          </p:cNvPicPr>
          <p:nvPr/>
        </p:nvPicPr>
        <p:blipFill>
          <a:blip r:embed="rId2" cstate="print"/>
          <a:srcRect/>
          <a:stretch>
            <a:fillRect/>
          </a:stretch>
        </p:blipFill>
        <p:spPr bwMode="auto">
          <a:xfrm>
            <a:off x="12032" y="1287657"/>
            <a:ext cx="9144000" cy="2142435"/>
          </a:xfrm>
          <a:prstGeom prst="rect">
            <a:avLst/>
          </a:prstGeom>
          <a:noFill/>
          <a:ln w="9525">
            <a:noFill/>
            <a:miter lim="800000"/>
            <a:headEnd/>
            <a:tailEnd/>
          </a:ln>
        </p:spPr>
      </p:pic>
      <p:pic>
        <p:nvPicPr>
          <p:cNvPr id="5" name="Picture 2"/>
          <p:cNvPicPr>
            <a:picLocks noChangeAspect="1" noChangeArrowheads="1"/>
          </p:cNvPicPr>
          <p:nvPr/>
        </p:nvPicPr>
        <p:blipFill rotWithShape="1">
          <a:blip r:embed="rId3" cstate="print"/>
          <a:srcRect l="7844" t="19161" r="6886" b="8277"/>
          <a:stretch/>
        </p:blipFill>
        <p:spPr bwMode="auto">
          <a:xfrm>
            <a:off x="1162050" y="3454155"/>
            <a:ext cx="6781800" cy="3048000"/>
          </a:xfrm>
          <a:prstGeom prst="rect">
            <a:avLst/>
          </a:prstGeom>
          <a:noFill/>
          <a:ln w="9525">
            <a:noFill/>
            <a:miter lim="800000"/>
            <a:headEnd/>
            <a:tailEnd/>
          </a:ln>
        </p:spPr>
      </p:pic>
    </p:spTree>
    <p:extLst>
      <p:ext uri="{BB962C8B-B14F-4D97-AF65-F5344CB8AC3E}">
        <p14:creationId xmlns="" xmlns:p14="http://schemas.microsoft.com/office/powerpoint/2010/main" val="885353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89310"/>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Forces on a bend</a:t>
            </a:r>
            <a:endParaRPr lang="en-US" sz="3600" kern="0" dirty="0">
              <a:solidFill>
                <a:srgbClr val="00B0F0"/>
              </a:solidFill>
            </a:endParaRPr>
          </a:p>
        </p:txBody>
      </p:sp>
      <p:sp>
        <p:nvSpPr>
          <p:cNvPr id="2" name="TextBox 1"/>
          <p:cNvSpPr txBox="1"/>
          <p:nvPr/>
        </p:nvSpPr>
        <p:spPr>
          <a:xfrm>
            <a:off x="381000" y="676701"/>
            <a:ext cx="8382000" cy="707886"/>
          </a:xfrm>
          <a:prstGeom prst="rect">
            <a:avLst/>
          </a:prstGeom>
          <a:noFill/>
        </p:spPr>
        <p:txBody>
          <a:bodyPr wrap="square" rtlCol="0">
            <a:spAutoFit/>
          </a:bodyPr>
          <a:lstStyle/>
          <a:p>
            <a:r>
              <a:rPr lang="en-US" sz="2000" dirty="0" smtClean="0"/>
              <a:t>Example</a:t>
            </a:r>
          </a:p>
          <a:p>
            <a:endParaRPr lang="en-US" sz="2000" dirty="0"/>
          </a:p>
        </p:txBody>
      </p:sp>
      <p:pic>
        <p:nvPicPr>
          <p:cNvPr id="7170" name="Picture 2"/>
          <p:cNvPicPr>
            <a:picLocks noChangeAspect="1" noChangeArrowheads="1"/>
          </p:cNvPicPr>
          <p:nvPr/>
        </p:nvPicPr>
        <p:blipFill>
          <a:blip r:embed="rId2" cstate="print"/>
          <a:srcRect/>
          <a:stretch>
            <a:fillRect/>
          </a:stretch>
        </p:blipFill>
        <p:spPr bwMode="auto">
          <a:xfrm rot="10800000">
            <a:off x="428596" y="571480"/>
            <a:ext cx="8286750" cy="4267200"/>
          </a:xfrm>
          <a:prstGeom prst="rect">
            <a:avLst/>
          </a:prstGeom>
          <a:noFill/>
          <a:ln w="9525">
            <a:noFill/>
            <a:miter lim="800000"/>
            <a:headEnd/>
            <a:tailEnd/>
          </a:ln>
        </p:spPr>
      </p:pic>
      <mc:AlternateContent xmlns:mc="http://schemas.openxmlformats.org/markup-compatibility/2006">
        <mc:Choice xmlns="" xmlns:a14="http://schemas.microsoft.com/office/drawing/2010/main" Requires="a14">
          <p:sp>
            <p:nvSpPr>
              <p:cNvPr id="4" name="Rectangle 3"/>
              <p:cNvSpPr/>
              <p:nvPr/>
            </p:nvSpPr>
            <p:spPr>
              <a:xfrm>
                <a:off x="4596618" y="3124200"/>
                <a:ext cx="4343400" cy="6335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en-US" sz="1600">
                                  <a:latin typeface="Cambria Math"/>
                                </a:rPr>
                                <m:t>p</m:t>
                              </m:r>
                            </m:e>
                            <m:sub>
                              <m:r>
                                <a:rPr lang="en-US" sz="1600">
                                  <a:latin typeface="Cambria Math"/>
                                </a:rPr>
                                <m:t>1</m:t>
                              </m:r>
                            </m:sub>
                          </m:sSub>
                        </m:num>
                        <m:den>
                          <m:r>
                            <m:rPr>
                              <m:sty m:val="p"/>
                            </m:rPr>
                            <a:rPr lang="en-US" sz="1600">
                              <a:latin typeface="Cambria Math"/>
                              <a:ea typeface="Cambria Math"/>
                            </a:rPr>
                            <m:t>ρ</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z</m:t>
                          </m:r>
                        </m:e>
                        <m:sub>
                          <m:r>
                            <a:rPr lang="en-US" sz="1600">
                              <a:latin typeface="Cambria Math"/>
                            </a:rPr>
                            <m:t>1</m:t>
                          </m:r>
                        </m:sub>
                      </m:sSub>
                      <m:r>
                        <a:rPr lang="en-US" sz="1600">
                          <a:latin typeface="Cambria Math"/>
                        </a:rPr>
                        <m:t>+</m:t>
                      </m:r>
                      <m:sSub>
                        <m:sSubPr>
                          <m:ctrlPr>
                            <a:rPr lang="en-US" sz="1600" i="1">
                              <a:latin typeface="Cambria Math" panose="02040503050406030204" pitchFamily="18" charset="0"/>
                              <a:ea typeface="Cambria Math"/>
                            </a:rPr>
                          </m:ctrlPr>
                        </m:sSubPr>
                        <m:e>
                          <m:r>
                            <a:rPr lang="en-US" sz="1600">
                              <a:latin typeface="Cambria Math"/>
                              <a:ea typeface="Cambria Math"/>
                            </a:rPr>
                            <m:t>∝</m:t>
                          </m:r>
                        </m:e>
                        <m:sub>
                          <m:r>
                            <a:rPr lang="en-US" sz="1600">
                              <a:latin typeface="Cambria Math"/>
                              <a:ea typeface="Cambria Math"/>
                            </a:rPr>
                            <m:t>1</m:t>
                          </m:r>
                        </m:sub>
                      </m:sSub>
                      <m:f>
                        <m:fPr>
                          <m:ctrlPr>
                            <a:rPr lang="en-US" sz="1600" i="1">
                              <a:latin typeface="Cambria Math" panose="02040503050406030204" pitchFamily="18" charset="0"/>
                            </a:rPr>
                          </m:ctrlPr>
                        </m:fPr>
                        <m:num>
                          <m:sSubSup>
                            <m:sSubSupPr>
                              <m:ctrlPr>
                                <a:rPr lang="en-US" sz="1600" i="1">
                                  <a:latin typeface="Cambria Math" panose="02040503050406030204" pitchFamily="18" charset="0"/>
                                </a:rPr>
                              </m:ctrlPr>
                            </m:sSubSupPr>
                            <m:e>
                              <m:r>
                                <m:rPr>
                                  <m:sty m:val="p"/>
                                </m:rPr>
                                <a:rPr lang="en-US" sz="1600">
                                  <a:latin typeface="Cambria Math"/>
                                </a:rPr>
                                <m:t>v</m:t>
                              </m:r>
                            </m:e>
                            <m:sub>
                              <m:r>
                                <a:rPr lang="en-US" sz="1600">
                                  <a:latin typeface="Cambria Math"/>
                                </a:rPr>
                                <m:t>1</m:t>
                              </m:r>
                            </m:sub>
                            <m:sup>
                              <m:r>
                                <a:rPr lang="en-US" sz="1600">
                                  <a:latin typeface="Cambria Math"/>
                                </a:rPr>
                                <m:t>2</m:t>
                              </m:r>
                            </m:sup>
                          </m:sSubSup>
                        </m:num>
                        <m:den>
                          <m:r>
                            <a:rPr lang="en-US" sz="1600">
                              <a:latin typeface="Cambria Math"/>
                            </a:rPr>
                            <m:t>2</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h</m:t>
                          </m:r>
                        </m:e>
                        <m:sub>
                          <m:r>
                            <m:rPr>
                              <m:sty m:val="p"/>
                            </m:rPr>
                            <a:rPr lang="en-US" sz="1600">
                              <a:latin typeface="Cambria Math"/>
                            </a:rPr>
                            <m:t>p</m:t>
                          </m:r>
                        </m:sub>
                      </m:sSub>
                      <m:r>
                        <a:rPr lang="en-US" sz="1600">
                          <a:latin typeface="Cambria Math"/>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en-US" sz="1600">
                                  <a:latin typeface="Cambria Math"/>
                                </a:rPr>
                                <m:t>p</m:t>
                              </m:r>
                            </m:e>
                            <m:sub>
                              <m:r>
                                <a:rPr lang="en-US" sz="1600">
                                  <a:latin typeface="Cambria Math"/>
                                </a:rPr>
                                <m:t>2</m:t>
                              </m:r>
                            </m:sub>
                          </m:sSub>
                        </m:num>
                        <m:den>
                          <m:r>
                            <m:rPr>
                              <m:sty m:val="p"/>
                            </m:rPr>
                            <a:rPr lang="en-US" sz="1600">
                              <a:latin typeface="Cambria Math"/>
                              <a:ea typeface="Cambria Math"/>
                            </a:rPr>
                            <m:t>ρ</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z</m:t>
                          </m:r>
                        </m:e>
                        <m:sub>
                          <m:r>
                            <a:rPr lang="en-US" sz="1600">
                              <a:latin typeface="Cambria Math"/>
                            </a:rPr>
                            <m:t>2</m:t>
                          </m:r>
                        </m:sub>
                      </m:sSub>
                      <m:r>
                        <a:rPr lang="en-US" sz="1600">
                          <a:latin typeface="Cambria Math"/>
                        </a:rPr>
                        <m:t>+</m:t>
                      </m:r>
                      <m:sSub>
                        <m:sSubPr>
                          <m:ctrlPr>
                            <a:rPr lang="en-US" sz="1600" i="1">
                              <a:latin typeface="Cambria Math" panose="02040503050406030204" pitchFamily="18" charset="0"/>
                              <a:ea typeface="Cambria Math"/>
                            </a:rPr>
                          </m:ctrlPr>
                        </m:sSubPr>
                        <m:e>
                          <m:r>
                            <a:rPr lang="en-US" sz="1600">
                              <a:latin typeface="Cambria Math"/>
                              <a:ea typeface="Cambria Math"/>
                            </a:rPr>
                            <m:t>∝</m:t>
                          </m:r>
                        </m:e>
                        <m:sub>
                          <m:r>
                            <a:rPr lang="en-US" sz="1600">
                              <a:latin typeface="Cambria Math"/>
                              <a:ea typeface="Cambria Math"/>
                            </a:rPr>
                            <m:t>2</m:t>
                          </m:r>
                        </m:sub>
                      </m:sSub>
                      <m:f>
                        <m:fPr>
                          <m:ctrlPr>
                            <a:rPr lang="en-US" sz="1600" i="1">
                              <a:latin typeface="Cambria Math" panose="02040503050406030204" pitchFamily="18" charset="0"/>
                            </a:rPr>
                          </m:ctrlPr>
                        </m:fPr>
                        <m:num>
                          <m:sSubSup>
                            <m:sSubSupPr>
                              <m:ctrlPr>
                                <a:rPr lang="en-US" sz="1600" i="1">
                                  <a:latin typeface="Cambria Math" panose="02040503050406030204" pitchFamily="18" charset="0"/>
                                </a:rPr>
                              </m:ctrlPr>
                            </m:sSubSupPr>
                            <m:e>
                              <m:r>
                                <m:rPr>
                                  <m:sty m:val="p"/>
                                </m:rPr>
                                <a:rPr lang="en-US" sz="1600">
                                  <a:latin typeface="Cambria Math"/>
                                </a:rPr>
                                <m:t>v</m:t>
                              </m:r>
                            </m:e>
                            <m:sub>
                              <m:r>
                                <a:rPr lang="en-US" sz="1600">
                                  <a:latin typeface="Cambria Math"/>
                                </a:rPr>
                                <m:t>2</m:t>
                              </m:r>
                            </m:sub>
                            <m:sup>
                              <m:r>
                                <a:rPr lang="en-US" sz="1600">
                                  <a:latin typeface="Cambria Math"/>
                                </a:rPr>
                                <m:t>2</m:t>
                              </m:r>
                            </m:sup>
                          </m:sSubSup>
                        </m:num>
                        <m:den>
                          <m:r>
                            <a:rPr lang="en-US" sz="1600">
                              <a:latin typeface="Cambria Math"/>
                            </a:rPr>
                            <m:t>2</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h</m:t>
                          </m:r>
                        </m:e>
                        <m:sub>
                          <m:r>
                            <m:rPr>
                              <m:sty m:val="p"/>
                            </m:rPr>
                            <a:rPr lang="en-US" sz="1600">
                              <a:latin typeface="Cambria Math"/>
                            </a:rPr>
                            <m:t>t</m:t>
                          </m:r>
                        </m:sub>
                      </m:sSub>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h</m:t>
                          </m:r>
                        </m:e>
                        <m:sub>
                          <m:r>
                            <m:rPr>
                              <m:sty m:val="p"/>
                            </m:rPr>
                            <a:rPr lang="en-US" sz="1600">
                              <a:latin typeface="Cambria Math"/>
                            </a:rPr>
                            <m:t>l</m:t>
                          </m:r>
                        </m:sub>
                      </m:sSub>
                    </m:oMath>
                  </m:oMathPara>
                </a14:m>
                <a:endParaRPr lang="en-US" sz="1600" dirty="0"/>
              </a:p>
            </p:txBody>
          </p:sp>
        </mc:Choice>
        <mc:Fallback>
          <p:sp>
            <p:nvSpPr>
              <p:cNvPr id="4" name="Rectangle 3"/>
              <p:cNvSpPr>
                <a:spLocks noRot="1" noChangeAspect="1" noMove="1" noResize="1" noEditPoints="1" noAdjustHandles="1" noChangeArrowheads="1" noChangeShapeType="1" noTextEdit="1"/>
              </p:cNvSpPr>
              <p:nvPr/>
            </p:nvSpPr>
            <p:spPr>
              <a:xfrm>
                <a:off x="4596618" y="3124200"/>
                <a:ext cx="4343400" cy="633507"/>
              </a:xfrm>
              <a:prstGeom prst="rect">
                <a:avLst/>
              </a:prstGeom>
              <a:blipFill rotWithShape="0">
                <a:blip r:embed="rId3" cstate="print"/>
                <a:stretch>
                  <a:fillRect/>
                </a:stretch>
              </a:blipFill>
            </p:spPr>
            <p:txBody>
              <a:bodyPr/>
              <a:lstStyle/>
              <a:p>
                <a:r>
                  <a:rPr lang="en-US">
                    <a:noFill/>
                  </a:rPr>
                  <a:t> </a:t>
                </a:r>
              </a:p>
            </p:txBody>
          </p:sp>
        </mc:Fallback>
      </mc:AlternateContent>
      <p:pic>
        <p:nvPicPr>
          <p:cNvPr id="6" name="Picture 2"/>
          <p:cNvPicPr>
            <a:picLocks noChangeAspect="1" noChangeArrowheads="1"/>
          </p:cNvPicPr>
          <p:nvPr/>
        </p:nvPicPr>
        <p:blipFill rotWithShape="1">
          <a:blip r:embed="rId4" cstate="print"/>
          <a:srcRect l="7844" t="19161" r="6886" b="8277"/>
          <a:stretch/>
        </p:blipFill>
        <p:spPr bwMode="auto">
          <a:xfrm>
            <a:off x="2209800" y="4734674"/>
            <a:ext cx="4724400" cy="2123326"/>
          </a:xfrm>
          <a:prstGeom prst="rect">
            <a:avLst/>
          </a:prstGeom>
          <a:noFill/>
          <a:ln w="9525">
            <a:noFill/>
            <a:miter lim="800000"/>
            <a:headEnd/>
            <a:tailEnd/>
          </a:ln>
        </p:spPr>
      </p:pic>
      <p:pic>
        <p:nvPicPr>
          <p:cNvPr id="7169" name="Picture 1"/>
          <p:cNvPicPr>
            <a:picLocks noChangeAspect="1" noChangeArrowheads="1"/>
          </p:cNvPicPr>
          <p:nvPr/>
        </p:nvPicPr>
        <p:blipFill>
          <a:blip r:embed="rId5"/>
          <a:srcRect/>
          <a:stretch>
            <a:fillRect/>
          </a:stretch>
        </p:blipFill>
        <p:spPr bwMode="auto">
          <a:xfrm>
            <a:off x="4724375" y="428604"/>
            <a:ext cx="4419625" cy="419437"/>
          </a:xfrm>
          <a:prstGeom prst="rect">
            <a:avLst/>
          </a:prstGeom>
          <a:noFill/>
          <a:ln w="9525">
            <a:noFill/>
            <a:miter lim="800000"/>
            <a:headEnd/>
            <a:tailEnd/>
          </a:ln>
          <a:effectLst/>
        </p:spPr>
      </p:pic>
    </p:spTree>
    <p:extLst>
      <p:ext uri="{BB962C8B-B14F-4D97-AF65-F5344CB8AC3E}">
        <p14:creationId xmlns="" xmlns:p14="http://schemas.microsoft.com/office/powerpoint/2010/main" val="885353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dirty="0" smtClean="0">
                <a:solidFill>
                  <a:srgbClr val="00B0F0"/>
                </a:solidFill>
              </a:rPr>
              <a:t>A: Force exerted on a bend</a:t>
            </a:r>
            <a:endParaRPr lang="en-US" sz="3600" kern="0" dirty="0">
              <a:solidFill>
                <a:srgbClr val="00B0F0"/>
              </a:solidFill>
            </a:endParaRPr>
          </a:p>
        </p:txBody>
      </p:sp>
      <p:sp>
        <p:nvSpPr>
          <p:cNvPr id="2" name="TextBox 1"/>
          <p:cNvSpPr txBox="1"/>
          <p:nvPr/>
        </p:nvSpPr>
        <p:spPr>
          <a:xfrm>
            <a:off x="381000" y="676701"/>
            <a:ext cx="8382000" cy="707886"/>
          </a:xfrm>
          <a:prstGeom prst="rect">
            <a:avLst/>
          </a:prstGeom>
          <a:noFill/>
        </p:spPr>
        <p:txBody>
          <a:bodyPr wrap="square" rtlCol="0">
            <a:spAutoFit/>
          </a:bodyPr>
          <a:lstStyle/>
          <a:p>
            <a:r>
              <a:rPr lang="en-US" sz="2000" dirty="0" smtClean="0"/>
              <a:t>Example</a:t>
            </a:r>
          </a:p>
          <a:p>
            <a:endParaRPr lang="en-US" sz="2000" dirty="0"/>
          </a:p>
        </p:txBody>
      </p:sp>
      <p:pic>
        <p:nvPicPr>
          <p:cNvPr id="8194" name="Picture 2"/>
          <p:cNvPicPr>
            <a:picLocks noChangeAspect="1" noChangeArrowheads="1"/>
          </p:cNvPicPr>
          <p:nvPr/>
        </p:nvPicPr>
        <p:blipFill>
          <a:blip r:embed="rId2" cstate="print"/>
          <a:srcRect/>
          <a:stretch>
            <a:fillRect/>
          </a:stretch>
        </p:blipFill>
        <p:spPr bwMode="auto">
          <a:xfrm rot="10800000">
            <a:off x="428596" y="714356"/>
            <a:ext cx="8105775" cy="4029075"/>
          </a:xfrm>
          <a:prstGeom prst="rect">
            <a:avLst/>
          </a:prstGeom>
          <a:noFill/>
          <a:ln w="9525">
            <a:noFill/>
            <a:miter lim="800000"/>
            <a:headEnd/>
            <a:tailEnd/>
          </a:ln>
        </p:spPr>
      </p:pic>
      <p:pic>
        <p:nvPicPr>
          <p:cNvPr id="5" name="Picture 2"/>
          <p:cNvPicPr>
            <a:picLocks noChangeAspect="1" noChangeArrowheads="1"/>
          </p:cNvPicPr>
          <p:nvPr/>
        </p:nvPicPr>
        <p:blipFill rotWithShape="1">
          <a:blip r:embed="rId3" cstate="print"/>
          <a:srcRect l="7844" t="19161" r="6886" b="8277"/>
          <a:stretch/>
        </p:blipFill>
        <p:spPr bwMode="auto">
          <a:xfrm>
            <a:off x="533400" y="4666179"/>
            <a:ext cx="4876800" cy="2191821"/>
          </a:xfrm>
          <a:prstGeom prst="rect">
            <a:avLst/>
          </a:prstGeom>
          <a:noFill/>
          <a:ln w="9525">
            <a:noFill/>
            <a:miter lim="800000"/>
            <a:headEnd/>
            <a:tailEnd/>
          </a:ln>
        </p:spPr>
      </p:pic>
      <p:pic>
        <p:nvPicPr>
          <p:cNvPr id="4" name="Picture 3"/>
          <p:cNvPicPr>
            <a:picLocks noChangeAspect="1"/>
          </p:cNvPicPr>
          <p:nvPr/>
        </p:nvPicPr>
        <p:blipFill>
          <a:blip r:embed="rId4" cstate="print"/>
          <a:stretch>
            <a:fillRect/>
          </a:stretch>
        </p:blipFill>
        <p:spPr>
          <a:xfrm>
            <a:off x="5610225" y="4686094"/>
            <a:ext cx="3533775" cy="2162175"/>
          </a:xfrm>
          <a:prstGeom prst="rect">
            <a:avLst/>
          </a:prstGeom>
        </p:spPr>
      </p:pic>
      <mc:AlternateContent xmlns:mc="http://schemas.openxmlformats.org/markup-compatibility/2006">
        <mc:Choice xmlns="" xmlns:a14="http://schemas.microsoft.com/office/drawing/2010/main" Requires="a14">
          <p:sp>
            <p:nvSpPr>
              <p:cNvPr id="6" name="Rectangle 5"/>
              <p:cNvSpPr/>
              <p:nvPr/>
            </p:nvSpPr>
            <p:spPr>
              <a:xfrm>
                <a:off x="3886199" y="1228333"/>
                <a:ext cx="4876800"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F</m:t>
                                  </m:r>
                                </m:e>
                                <m:sub>
                                  <m:r>
                                    <m:rPr>
                                      <m:sty m:val="p"/>
                                    </m:rPr>
                                    <a:rPr lang="en-US" sz="1800">
                                      <a:latin typeface="Cambria Math"/>
                                    </a:rPr>
                                    <m:t>BF</m:t>
                                  </m:r>
                                </m:sub>
                              </m:sSub>
                            </m:e>
                          </m:d>
                        </m:e>
                        <m:sub>
                          <m:r>
                            <m:rPr>
                              <m:sty m:val="p"/>
                            </m:rPr>
                            <a:rPr lang="en-US" sz="1800">
                              <a:latin typeface="Cambria Math"/>
                            </a:rPr>
                            <m:t>x</m:t>
                          </m:r>
                        </m:sub>
                      </m:sSub>
                      <m:r>
                        <a:rPr lang="en-US" sz="1800" i="1">
                          <a:latin typeface="Cambria Math"/>
                        </a:rPr>
                        <m:t>=</m:t>
                      </m:r>
                      <m:sSub>
                        <m:sSubPr>
                          <m:ctrlPr>
                            <a:rPr lang="en-US" sz="1800" i="1">
                              <a:latin typeface="Cambria Math" panose="02040503050406030204" pitchFamily="18" charset="0"/>
                            </a:rPr>
                          </m:ctrlPr>
                        </m:sSubPr>
                        <m:e>
                          <m:r>
                            <m:rPr>
                              <m:sty m:val="p"/>
                            </m:rPr>
                            <a:rPr lang="en-US" sz="1800">
                              <a:latin typeface="Cambria Math"/>
                            </a:rPr>
                            <m:t>P</m:t>
                          </m:r>
                        </m:e>
                        <m:sub>
                          <m:r>
                            <a:rPr lang="en-US" sz="1800">
                              <a:latin typeface="Cambria Math"/>
                            </a:rPr>
                            <m:t>1</m:t>
                          </m:r>
                        </m:sub>
                      </m:sSub>
                      <m:sSub>
                        <m:sSubPr>
                          <m:ctrlPr>
                            <a:rPr lang="en-US" sz="1800" i="1">
                              <a:latin typeface="Cambria Math" panose="02040503050406030204" pitchFamily="18" charset="0"/>
                            </a:rPr>
                          </m:ctrlPr>
                        </m:sSubPr>
                        <m:e>
                          <m:r>
                            <m:rPr>
                              <m:sty m:val="p"/>
                            </m:rPr>
                            <a:rPr lang="en-US" sz="1800">
                              <a:latin typeface="Cambria Math"/>
                            </a:rPr>
                            <m:t>A</m:t>
                          </m:r>
                        </m:e>
                        <m:sub>
                          <m:r>
                            <a:rPr lang="en-US" sz="1800">
                              <a:latin typeface="Cambria Math"/>
                            </a:rPr>
                            <m:t>1</m:t>
                          </m:r>
                        </m:sub>
                      </m:sSub>
                      <m:r>
                        <a:rPr lang="en-US" sz="1800">
                          <a:latin typeface="Cambria Math"/>
                        </a:rPr>
                        <m:t>−</m:t>
                      </m:r>
                      <m:sSub>
                        <m:sSubPr>
                          <m:ctrlPr>
                            <a:rPr lang="en-US" sz="1800" i="1">
                              <a:latin typeface="Cambria Math" panose="02040503050406030204" pitchFamily="18" charset="0"/>
                            </a:rPr>
                          </m:ctrlPr>
                        </m:sSubPr>
                        <m:e>
                          <m:r>
                            <m:rPr>
                              <m:sty m:val="p"/>
                            </m:rPr>
                            <a:rPr lang="en-US" sz="1800">
                              <a:latin typeface="Cambria Math"/>
                            </a:rPr>
                            <m:t>P</m:t>
                          </m:r>
                        </m:e>
                        <m:sub>
                          <m:r>
                            <a:rPr lang="en-US" sz="1800">
                              <a:latin typeface="Cambria Math"/>
                            </a:rPr>
                            <m:t>2</m:t>
                          </m:r>
                        </m:sub>
                      </m:sSub>
                      <m:sSub>
                        <m:sSubPr>
                          <m:ctrlPr>
                            <a:rPr lang="en-US" sz="1800" i="1">
                              <a:latin typeface="Cambria Math" panose="02040503050406030204" pitchFamily="18" charset="0"/>
                            </a:rPr>
                          </m:ctrlPr>
                        </m:sSubPr>
                        <m:e>
                          <m:r>
                            <m:rPr>
                              <m:sty m:val="p"/>
                            </m:rPr>
                            <a:rPr lang="en-US" sz="1800">
                              <a:latin typeface="Cambria Math"/>
                            </a:rPr>
                            <m:t>A</m:t>
                          </m:r>
                        </m:e>
                        <m:sub>
                          <m:r>
                            <a:rPr lang="en-US" sz="1800">
                              <a:latin typeface="Cambria Math"/>
                            </a:rPr>
                            <m:t>2</m:t>
                          </m:r>
                        </m:sub>
                      </m:sSub>
                      <m:r>
                        <m:rPr>
                          <m:sty m:val="p"/>
                        </m:rPr>
                        <a:rPr lang="en-US" sz="1800">
                          <a:latin typeface="Cambria Math"/>
                        </a:rPr>
                        <m:t>cos</m:t>
                      </m:r>
                      <m:r>
                        <m:rPr>
                          <m:sty m:val="p"/>
                        </m:rPr>
                        <a:rPr lang="en-US" sz="1800">
                          <a:latin typeface="Cambria Math"/>
                          <a:ea typeface="Cambria Math"/>
                        </a:rPr>
                        <m:t>θ</m:t>
                      </m:r>
                      <m:r>
                        <a:rPr lang="en-US" sz="1800">
                          <a:latin typeface="Cambria Math"/>
                          <a:ea typeface="Cambria Math"/>
                        </a:rPr>
                        <m:t>−</m:t>
                      </m:r>
                      <m:sSub>
                        <m:sSubPr>
                          <m:ctrlPr>
                            <a:rPr lang="en-US" sz="1800" i="1">
                              <a:latin typeface="Cambria Math" panose="02040503050406030204" pitchFamily="18" charset="0"/>
                            </a:rPr>
                          </m:ctrlPr>
                        </m:sSubPr>
                        <m:e>
                          <m:r>
                            <m:rPr>
                              <m:sty m:val="p"/>
                            </m:rPr>
                            <a:rPr lang="el-GR" sz="1800">
                              <a:latin typeface="Cambria Math"/>
                            </a:rPr>
                            <m:t>ρ</m:t>
                          </m:r>
                          <m:r>
                            <a:rPr lang="en-US" sz="1800" i="1">
                              <a:latin typeface="Cambria Math"/>
                            </a:rPr>
                            <m:t>𝑄</m:t>
                          </m:r>
                          <m:r>
                            <a:rPr lang="en-US" sz="1800" i="1">
                              <a:latin typeface="Cambria Math"/>
                            </a:rPr>
                            <m:t>(</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2</m:t>
                          </m:r>
                        </m:sub>
                      </m:sSub>
                      <m:r>
                        <m:rPr>
                          <m:sty m:val="p"/>
                        </m:rPr>
                        <a:rPr lang="en-US" sz="1800">
                          <a:latin typeface="Cambria Math"/>
                        </a:rPr>
                        <m:t>cos</m:t>
                      </m:r>
                      <m:r>
                        <m:rPr>
                          <m:sty m:val="p"/>
                        </m:rPr>
                        <a:rPr lang="en-US" sz="1800">
                          <a:latin typeface="Cambria Math"/>
                          <a:ea typeface="Cambria Math"/>
                        </a:rPr>
                        <m:t>θ</m:t>
                      </m:r>
                      <m:r>
                        <a:rPr lang="en-US" sz="1800">
                          <a:latin typeface="Cambria Math"/>
                          <a:ea typeface="Cambria Math"/>
                        </a:rPr>
                        <m:t>−</m:t>
                      </m:r>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1</m:t>
                          </m:r>
                        </m:sub>
                      </m:sSub>
                      <m:r>
                        <m:rPr>
                          <m:nor/>
                        </m:rPr>
                        <a:rPr lang="en-US" sz="1800" dirty="0"/>
                        <m:t>)</m:t>
                      </m:r>
                    </m:oMath>
                  </m:oMathPara>
                </a14:m>
                <a:endParaRPr lang="en-US" sz="1800" dirty="0"/>
              </a:p>
            </p:txBody>
          </p:sp>
        </mc:Choice>
        <mc:Fallback>
          <p:sp>
            <p:nvSpPr>
              <p:cNvPr id="6" name="Rectangle 5"/>
              <p:cNvSpPr>
                <a:spLocks noRot="1" noChangeAspect="1" noMove="1" noResize="1" noEditPoints="1" noAdjustHandles="1" noChangeArrowheads="1" noChangeShapeType="1" noTextEdit="1"/>
              </p:cNvSpPr>
              <p:nvPr/>
            </p:nvSpPr>
            <p:spPr>
              <a:xfrm>
                <a:off x="3886199" y="1228333"/>
                <a:ext cx="4876800" cy="369332"/>
              </a:xfrm>
              <a:prstGeom prst="rect">
                <a:avLst/>
              </a:prstGeom>
              <a:blipFill rotWithShape="0">
                <a:blip r:embed="rId5"/>
                <a:stretch>
                  <a:fillRect b="-14754"/>
                </a:stretch>
              </a:blipFill>
            </p:spPr>
            <p:txBody>
              <a:bodyPr/>
              <a:lstStyle/>
              <a:p>
                <a:r>
                  <a:rPr lang="en-US">
                    <a:noFill/>
                  </a:rPr>
                  <a:t> </a:t>
                </a:r>
              </a:p>
            </p:txBody>
          </p:sp>
        </mc:Fallback>
      </mc:AlternateContent>
      <p:sp>
        <p:nvSpPr>
          <p:cNvPr id="8" name="TextBox 7"/>
          <p:cNvSpPr txBox="1"/>
          <p:nvPr/>
        </p:nvSpPr>
        <p:spPr>
          <a:xfrm>
            <a:off x="8448214" y="1228333"/>
            <a:ext cx="767686" cy="400110"/>
          </a:xfrm>
          <a:prstGeom prst="rect">
            <a:avLst/>
          </a:prstGeom>
          <a:noFill/>
        </p:spPr>
        <p:txBody>
          <a:bodyPr wrap="square" rtlCol="0">
            <a:spAutoFit/>
          </a:bodyPr>
          <a:lstStyle/>
          <a:p>
            <a:r>
              <a:rPr lang="en-US" sz="2000" dirty="0" smtClean="0">
                <a:solidFill>
                  <a:srgbClr val="FFC000"/>
                </a:solidFill>
              </a:rPr>
              <a:t>14.18</a:t>
            </a:r>
            <a:endParaRPr lang="en-US" sz="2000" dirty="0">
              <a:solidFill>
                <a:srgbClr val="FFC000"/>
              </a:solidFill>
            </a:endParaRPr>
          </a:p>
        </p:txBody>
      </p:sp>
      <mc:AlternateContent xmlns:mc="http://schemas.openxmlformats.org/markup-compatibility/2006">
        <mc:Choice xmlns="" xmlns:a14="http://schemas.microsoft.com/office/drawing/2010/main" Requires="a14">
          <p:sp>
            <p:nvSpPr>
              <p:cNvPr id="7" name="Rectangle 6"/>
              <p:cNvSpPr/>
              <p:nvPr/>
            </p:nvSpPr>
            <p:spPr>
              <a:xfrm>
                <a:off x="120759" y="1261578"/>
                <a:ext cx="3783143" cy="688586"/>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nary>
                        <m:naryPr>
                          <m:chr m:val="∑"/>
                          <m:subHide m:val="on"/>
                          <m:supHide m:val="on"/>
                          <m:ctrlPr>
                            <a:rPr lang="en-US" sz="1600" i="1">
                              <a:latin typeface="Cambria Math" panose="02040503050406030204" pitchFamily="18" charset="0"/>
                            </a:rPr>
                          </m:ctrlPr>
                        </m:naryPr>
                        <m:sub/>
                        <m:sup/>
                        <m:e>
                          <m:sSub>
                            <m:sSubPr>
                              <m:ctrlPr>
                                <a:rPr lang="en-US" sz="1600" i="1">
                                  <a:latin typeface="Cambria Math" panose="02040503050406030204" pitchFamily="18" charset="0"/>
                                </a:rPr>
                              </m:ctrlPr>
                            </m:sSubPr>
                            <m:e>
                              <m:r>
                                <m:rPr>
                                  <m:sty m:val="p"/>
                                </m:rPr>
                                <a:rPr lang="en-US" sz="1600">
                                  <a:latin typeface="Cambria Math" panose="02040503050406030204" pitchFamily="18" charset="0"/>
                                </a:rPr>
                                <m:t>F</m:t>
                              </m:r>
                            </m:e>
                            <m:sub>
                              <m:r>
                                <m:rPr>
                                  <m:sty m:val="p"/>
                                </m:rPr>
                                <a:rPr lang="en-US" sz="1600">
                                  <a:latin typeface="Cambria Math" panose="02040503050406030204" pitchFamily="18" charset="0"/>
                                </a:rPr>
                                <m:t>x</m:t>
                              </m:r>
                            </m:sub>
                          </m:sSub>
                        </m:e>
                      </m:nary>
                      <m:r>
                        <a:rPr lang="en-US" sz="1600">
                          <a:latin typeface="Cambria Math"/>
                        </a:rPr>
                        <m:t>=</m:t>
                      </m:r>
                      <m:f>
                        <m:fPr>
                          <m:ctrlPr>
                            <a:rPr lang="en-US" sz="1600" i="1">
                              <a:latin typeface="Cambria Math" panose="02040503050406030204" pitchFamily="18" charset="0"/>
                            </a:rPr>
                          </m:ctrlPr>
                        </m:fPr>
                        <m:num>
                          <m:r>
                            <m:rPr>
                              <m:sty m:val="p"/>
                            </m:rPr>
                            <a:rPr lang="en-US" sz="1600">
                              <a:latin typeface="Cambria Math"/>
                            </a:rPr>
                            <m:t>d</m:t>
                          </m:r>
                          <m:r>
                            <a:rPr lang="en-US" sz="1600">
                              <a:latin typeface="Cambria Math"/>
                            </a:rPr>
                            <m:t>(</m:t>
                          </m:r>
                          <m:r>
                            <m:rPr>
                              <m:sty m:val="p"/>
                            </m:rPr>
                            <a:rPr lang="en-US" sz="1600">
                              <a:latin typeface="Cambria Math"/>
                            </a:rPr>
                            <m:t>m</m:t>
                          </m:r>
                          <m:sSub>
                            <m:sSubPr>
                              <m:ctrlPr>
                                <a:rPr lang="en-US" sz="1600" i="1">
                                  <a:latin typeface="Cambria Math" panose="02040503050406030204" pitchFamily="18" charset="0"/>
                                </a:rPr>
                              </m:ctrlPr>
                            </m:sSubPr>
                            <m:e>
                              <m:r>
                                <m:rPr>
                                  <m:sty m:val="p"/>
                                </m:rPr>
                                <a:rPr lang="en-US" sz="1600">
                                  <a:latin typeface="Cambria Math" panose="02040503050406030204" pitchFamily="18" charset="0"/>
                                </a:rPr>
                                <m:t>v</m:t>
                              </m:r>
                            </m:e>
                            <m:sub>
                              <m:r>
                                <m:rPr>
                                  <m:sty m:val="p"/>
                                </m:rPr>
                                <a:rPr lang="en-US" sz="1600">
                                  <a:latin typeface="Cambria Math" panose="02040503050406030204" pitchFamily="18" charset="0"/>
                                </a:rPr>
                                <m:t>x</m:t>
                              </m:r>
                            </m:sub>
                          </m:sSub>
                          <m:r>
                            <a:rPr lang="en-US" sz="1600">
                              <a:latin typeface="Cambria Math"/>
                            </a:rPr>
                            <m:t>)</m:t>
                          </m:r>
                        </m:num>
                        <m:den>
                          <m:r>
                            <m:rPr>
                              <m:sty m:val="p"/>
                            </m:rPr>
                            <a:rPr lang="en-US" sz="1600">
                              <a:latin typeface="Cambria Math"/>
                            </a:rPr>
                            <m:t>dt</m:t>
                          </m:r>
                        </m:den>
                      </m:f>
                      <m:r>
                        <a:rPr lang="en-US" sz="1600">
                          <a:latin typeface="Cambria Math" panose="02040503050406030204" pitchFamily="18" charset="0"/>
                        </a:rPr>
                        <m:t>=</m:t>
                      </m:r>
                      <m:r>
                        <m:rPr>
                          <m:sty m:val="p"/>
                        </m:rPr>
                        <a:rPr lang="en-US" sz="1600">
                          <a:latin typeface="Cambria Math"/>
                          <a:ea typeface="Cambria Math"/>
                        </a:rPr>
                        <m:t>ρQ</m:t>
                      </m:r>
                      <m:d>
                        <m:dPr>
                          <m:ctrlPr>
                            <a:rPr lang="en-US" sz="1600" i="1">
                              <a:latin typeface="Cambria Math" panose="02040503050406030204" pitchFamily="18" charset="0"/>
                            </a:rPr>
                          </m:ctrlPr>
                        </m:dPr>
                        <m:e>
                          <m:r>
                            <a:rPr lang="en-US" sz="1600">
                              <a:latin typeface="Cambria Math"/>
                              <a:ea typeface="Cambria Math"/>
                            </a:rPr>
                            <m:t>∆</m:t>
                          </m:r>
                          <m:r>
                            <m:rPr>
                              <m:sty m:val="p"/>
                            </m:rPr>
                            <a:rPr lang="en-US" sz="1600">
                              <a:latin typeface="Cambria Math"/>
                              <a:ea typeface="Cambria Math"/>
                            </a:rPr>
                            <m:t>v</m:t>
                          </m:r>
                        </m:e>
                      </m:d>
                    </m:oMath>
                  </m:oMathPara>
                </a14:m>
                <a:endParaRPr lang="en-US" sz="1600" dirty="0"/>
              </a:p>
            </p:txBody>
          </p:sp>
        </mc:Choice>
        <mc:Fallback>
          <p:sp>
            <p:nvSpPr>
              <p:cNvPr id="7" name="Rectangle 6"/>
              <p:cNvSpPr>
                <a:spLocks noRot="1" noChangeAspect="1" noMove="1" noResize="1" noEditPoints="1" noAdjustHandles="1" noChangeArrowheads="1" noChangeShapeType="1" noTextEdit="1"/>
              </p:cNvSpPr>
              <p:nvPr/>
            </p:nvSpPr>
            <p:spPr>
              <a:xfrm>
                <a:off x="120759" y="1261578"/>
                <a:ext cx="3783143" cy="688586"/>
              </a:xfrm>
              <a:prstGeom prst="rect">
                <a:avLst/>
              </a:prstGeom>
              <a:blipFill rotWithShape="0">
                <a:blip r:embed="rId6"/>
                <a:stretch>
                  <a:fillRect/>
                </a:stretch>
              </a:blipFill>
            </p:spPr>
            <p:txBody>
              <a:bodyPr/>
              <a:lstStyle/>
              <a:p>
                <a:r>
                  <a:rPr lang="en-US">
                    <a:noFill/>
                  </a:rPr>
                  <a:t> </a:t>
                </a:r>
              </a:p>
            </p:txBody>
          </p:sp>
        </mc:Fallback>
      </mc:AlternateContent>
      <p:sp>
        <p:nvSpPr>
          <p:cNvPr id="9" name="Right Arrow 8"/>
          <p:cNvSpPr/>
          <p:nvPr/>
        </p:nvSpPr>
        <p:spPr>
          <a:xfrm rot="20867019">
            <a:off x="3407441" y="1488442"/>
            <a:ext cx="39528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05425" y="5762089"/>
            <a:ext cx="304800" cy="338554"/>
          </a:xfrm>
          <a:prstGeom prst="rect">
            <a:avLst/>
          </a:prstGeom>
          <a:noFill/>
        </p:spPr>
        <p:txBody>
          <a:bodyPr wrap="square" rtlCol="0">
            <a:spAutoFit/>
          </a:bodyPr>
          <a:lstStyle/>
          <a:p>
            <a:r>
              <a:rPr lang="en-US" sz="1600" dirty="0" smtClean="0"/>
              <a:t>x</a:t>
            </a:r>
            <a:endParaRPr lang="en-US" sz="1600" dirty="0"/>
          </a:p>
        </p:txBody>
      </p:sp>
      <p:sp>
        <p:nvSpPr>
          <p:cNvPr id="11" name="TextBox 10"/>
          <p:cNvSpPr txBox="1"/>
          <p:nvPr/>
        </p:nvSpPr>
        <p:spPr>
          <a:xfrm>
            <a:off x="120759" y="2107312"/>
            <a:ext cx="2165241" cy="830997"/>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Better to use this equation or 14.16 than 14.18</a:t>
            </a:r>
            <a:endParaRPr lang="en-US" sz="1600" b="1" dirty="0">
              <a:solidFill>
                <a:schemeClr val="accent1">
                  <a:lumMod val="50000"/>
                </a:schemeClr>
              </a:solidFill>
            </a:endParaRPr>
          </a:p>
        </p:txBody>
      </p:sp>
      <p:cxnSp>
        <p:nvCxnSpPr>
          <p:cNvPr id="13" name="Straight Arrow Connector 12"/>
          <p:cNvCxnSpPr/>
          <p:nvPr/>
        </p:nvCxnSpPr>
        <p:spPr>
          <a:xfrm flipV="1">
            <a:off x="519112" y="1597666"/>
            <a:ext cx="242888" cy="509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15" name="Rectangle 14"/>
              <p:cNvSpPr/>
              <p:nvPr/>
            </p:nvSpPr>
            <p:spPr>
              <a:xfrm>
                <a:off x="2019364" y="996647"/>
                <a:ext cx="6705588" cy="33855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sSub>
                        <m:sSubPr>
                          <m:ctrlPr>
                            <a:rPr lang="en-US" sz="1600" i="1">
                              <a:latin typeface="Cambria Math" panose="02040503050406030204" pitchFamily="18" charset="0"/>
                            </a:rPr>
                          </m:ctrlPr>
                        </m:sSub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m:rPr>
                                      <m:sty m:val="p"/>
                                    </m:rPr>
                                    <a:rPr lang="en-US" sz="1600">
                                      <a:latin typeface="Cambria Math"/>
                                    </a:rPr>
                                    <m:t>F</m:t>
                                  </m:r>
                                </m:e>
                                <m:sub>
                                  <m:r>
                                    <m:rPr>
                                      <m:sty m:val="p"/>
                                    </m:rPr>
                                    <a:rPr lang="en-US" sz="1600">
                                      <a:latin typeface="Cambria Math"/>
                                    </a:rPr>
                                    <m:t>BF</m:t>
                                  </m:r>
                                </m:sub>
                              </m:sSub>
                            </m:e>
                          </m:d>
                        </m:e>
                        <m:sub>
                          <m:r>
                            <m:rPr>
                              <m:sty m:val="p"/>
                            </m:rPr>
                            <a:rPr lang="en-US" sz="1600">
                              <a:latin typeface="Cambria Math"/>
                            </a:rPr>
                            <m:t>x</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m:rPr>
                              <m:sty m:val="p"/>
                            </m:rPr>
                            <a:rPr lang="en-US" sz="1600">
                              <a:latin typeface="Cambria Math"/>
                            </a:rPr>
                            <m:t>P</m:t>
                          </m:r>
                        </m:e>
                        <m:sub>
                          <m:r>
                            <a:rPr lang="en-US" sz="1600">
                              <a:latin typeface="Cambria Math"/>
                            </a:rPr>
                            <m:t>1</m:t>
                          </m:r>
                        </m:sub>
                      </m:sSub>
                      <m:sSub>
                        <m:sSubPr>
                          <m:ctrlPr>
                            <a:rPr lang="en-US" sz="1600" i="1">
                              <a:latin typeface="Cambria Math" panose="02040503050406030204" pitchFamily="18" charset="0"/>
                            </a:rPr>
                          </m:ctrlPr>
                        </m:sSubPr>
                        <m:e>
                          <m:r>
                            <m:rPr>
                              <m:sty m:val="p"/>
                            </m:rPr>
                            <a:rPr lang="en-US" sz="1600">
                              <a:latin typeface="Cambria Math"/>
                            </a:rPr>
                            <m:t>A</m:t>
                          </m:r>
                        </m:e>
                        <m:sub>
                          <m:r>
                            <a:rPr lang="en-US" sz="1600">
                              <a:latin typeface="Cambria Math"/>
                            </a:rPr>
                            <m:t>1</m:t>
                          </m:r>
                        </m:sub>
                      </m:sSub>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P</m:t>
                          </m:r>
                        </m:e>
                        <m:sub>
                          <m:r>
                            <a:rPr lang="en-US" sz="1600">
                              <a:latin typeface="Cambria Math"/>
                            </a:rPr>
                            <m:t>2</m:t>
                          </m:r>
                        </m:sub>
                      </m:sSub>
                      <m:sSub>
                        <m:sSubPr>
                          <m:ctrlPr>
                            <a:rPr lang="en-US" sz="1600" i="1">
                              <a:latin typeface="Cambria Math" panose="02040503050406030204" pitchFamily="18" charset="0"/>
                            </a:rPr>
                          </m:ctrlPr>
                        </m:sSubPr>
                        <m:e>
                          <m:r>
                            <m:rPr>
                              <m:sty m:val="p"/>
                            </m:rPr>
                            <a:rPr lang="en-US" sz="1600">
                              <a:latin typeface="Cambria Math"/>
                            </a:rPr>
                            <m:t>A</m:t>
                          </m:r>
                        </m:e>
                        <m:sub>
                          <m:r>
                            <a:rPr lang="en-US" sz="1600">
                              <a:latin typeface="Cambria Math"/>
                            </a:rPr>
                            <m:t>2</m:t>
                          </m:r>
                        </m:sub>
                      </m:sSub>
                      <m:r>
                        <m:rPr>
                          <m:sty m:val="p"/>
                        </m:rPr>
                        <a:rPr lang="en-US" sz="1600">
                          <a:latin typeface="Cambria Math"/>
                        </a:rPr>
                        <m:t>cos</m:t>
                      </m:r>
                      <m:r>
                        <m:rPr>
                          <m:sty m:val="p"/>
                        </m:rPr>
                        <a:rPr lang="en-US" sz="1600">
                          <a:latin typeface="Cambria Math"/>
                          <a:ea typeface="Cambria Math"/>
                        </a:rPr>
                        <m:t>θ</m:t>
                      </m:r>
                      <m:r>
                        <a:rPr lang="en-US" sz="1600">
                          <a:latin typeface="Cambria Math"/>
                          <a:ea typeface="Cambria Math"/>
                        </a:rPr>
                        <m:t>=</m:t>
                      </m:r>
                      <m:sSub>
                        <m:sSubPr>
                          <m:ctrlPr>
                            <a:rPr lang="en-US" sz="1600" i="1">
                              <a:latin typeface="Cambria Math" panose="02040503050406030204" pitchFamily="18" charset="0"/>
                            </a:rPr>
                          </m:ctrlPr>
                        </m:sSubPr>
                        <m:e>
                          <m:r>
                            <m:rPr>
                              <m:sty m:val="p"/>
                            </m:rPr>
                            <a:rPr lang="el-GR" sz="1600">
                              <a:latin typeface="Cambria Math"/>
                            </a:rPr>
                            <m:t>ρ</m:t>
                          </m:r>
                        </m:e>
                        <m:sub>
                          <m:r>
                            <a:rPr lang="en-US" sz="1600">
                              <a:latin typeface="Cambria Math"/>
                            </a:rPr>
                            <m:t> </m:t>
                          </m:r>
                        </m:sub>
                      </m:sSub>
                      <m:sSub>
                        <m:sSubPr>
                          <m:ctrlPr>
                            <a:rPr lang="en-US" sz="1600" i="1">
                              <a:latin typeface="Cambria Math" panose="02040503050406030204" pitchFamily="18" charset="0"/>
                            </a:rPr>
                          </m:ctrlPr>
                        </m:sSubPr>
                        <m:e>
                          <m:r>
                            <m:rPr>
                              <m:sty m:val="p"/>
                            </m:rPr>
                            <a:rPr lang="en-US" sz="1600">
                              <a:latin typeface="Cambria Math"/>
                            </a:rPr>
                            <m:t>v</m:t>
                          </m:r>
                        </m:e>
                        <m:sub>
                          <m:r>
                            <a:rPr lang="en-US" sz="1600">
                              <a:latin typeface="Cambria Math"/>
                            </a:rPr>
                            <m:t>1</m:t>
                          </m:r>
                        </m:sub>
                      </m:sSub>
                      <m:d>
                        <m:dPr>
                          <m:ctrlPr>
                            <a:rPr lang="en-US" sz="1600" i="1">
                              <a:latin typeface="Cambria Math" panose="02040503050406030204" pitchFamily="18" charset="0"/>
                            </a:rPr>
                          </m:ctrlPr>
                        </m:dPr>
                        <m:e>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A</m:t>
                              </m:r>
                            </m:e>
                            <m:sub>
                              <m:r>
                                <a:rPr lang="en-US" sz="1600">
                                  <a:latin typeface="Cambria Math"/>
                                </a:rPr>
                                <m:t>1</m:t>
                              </m:r>
                            </m:sub>
                          </m:sSub>
                          <m:sSub>
                            <m:sSubPr>
                              <m:ctrlPr>
                                <a:rPr lang="en-US" sz="1600" i="1">
                                  <a:latin typeface="Cambria Math" panose="02040503050406030204" pitchFamily="18" charset="0"/>
                                </a:rPr>
                              </m:ctrlPr>
                            </m:sSubPr>
                            <m:e>
                              <m:r>
                                <m:rPr>
                                  <m:sty m:val="p"/>
                                </m:rPr>
                                <a:rPr lang="en-US" sz="1600">
                                  <a:latin typeface="Cambria Math"/>
                                </a:rPr>
                                <m:t>v</m:t>
                              </m:r>
                            </m:e>
                            <m:sub>
                              <m:r>
                                <a:rPr lang="en-US" sz="1600">
                                  <a:latin typeface="Cambria Math"/>
                                </a:rPr>
                                <m:t>1</m:t>
                              </m:r>
                            </m:sub>
                          </m:sSub>
                        </m:e>
                      </m:d>
                      <m:r>
                        <a:rPr lang="en-US" sz="1600">
                          <a:latin typeface="Cambria Math"/>
                        </a:rPr>
                        <m:t>+</m:t>
                      </m:r>
                      <m:sSub>
                        <m:sSubPr>
                          <m:ctrlPr>
                            <a:rPr lang="en-US" sz="1600" i="1">
                              <a:latin typeface="Cambria Math" panose="02040503050406030204" pitchFamily="18" charset="0"/>
                            </a:rPr>
                          </m:ctrlPr>
                        </m:sSubPr>
                        <m:e>
                          <m:r>
                            <m:rPr>
                              <m:sty m:val="p"/>
                            </m:rPr>
                            <a:rPr lang="el-GR" sz="1600">
                              <a:latin typeface="Cambria Math"/>
                            </a:rPr>
                            <m:t>ρ</m:t>
                          </m:r>
                        </m:e>
                        <m:sub>
                          <m:r>
                            <a:rPr lang="en-US" sz="1600">
                              <a:latin typeface="Cambria Math"/>
                            </a:rPr>
                            <m:t> </m:t>
                          </m:r>
                        </m:sub>
                      </m:sSub>
                      <m:sSub>
                        <m:sSubPr>
                          <m:ctrlPr>
                            <a:rPr lang="en-US" sz="1600" i="1">
                              <a:latin typeface="Cambria Math" panose="02040503050406030204" pitchFamily="18" charset="0"/>
                            </a:rPr>
                          </m:ctrlPr>
                        </m:sSubPr>
                        <m:e>
                          <m:r>
                            <m:rPr>
                              <m:sty m:val="p"/>
                            </m:rPr>
                            <a:rPr lang="en-US" sz="1600">
                              <a:latin typeface="Cambria Math"/>
                            </a:rPr>
                            <m:t>v</m:t>
                          </m:r>
                        </m:e>
                        <m:sub>
                          <m:r>
                            <a:rPr lang="en-US" sz="1600">
                              <a:latin typeface="Cambria Math"/>
                            </a:rPr>
                            <m:t>2</m:t>
                          </m:r>
                        </m:sub>
                      </m:sSub>
                      <m:r>
                        <m:rPr>
                          <m:sty m:val="p"/>
                        </m:rPr>
                        <a:rPr lang="en-US" sz="1600">
                          <a:latin typeface="Cambria Math"/>
                        </a:rPr>
                        <m:t>cos</m:t>
                      </m:r>
                      <m:r>
                        <m:rPr>
                          <m:sty m:val="p"/>
                        </m:rPr>
                        <a:rPr lang="en-US" sz="1600">
                          <a:latin typeface="Cambria Math"/>
                          <a:ea typeface="Cambria Math"/>
                        </a:rPr>
                        <m:t>θ</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m:rPr>
                                  <m:sty m:val="p"/>
                                </m:rPr>
                                <a:rPr lang="en-US" sz="1600">
                                  <a:latin typeface="Cambria Math"/>
                                </a:rPr>
                                <m:t>A</m:t>
                              </m:r>
                            </m:e>
                            <m:sub>
                              <m:r>
                                <a:rPr lang="en-US" sz="1600">
                                  <a:latin typeface="Cambria Math"/>
                                </a:rPr>
                                <m:t>2</m:t>
                              </m:r>
                            </m:sub>
                          </m:sSub>
                          <m:sSub>
                            <m:sSubPr>
                              <m:ctrlPr>
                                <a:rPr lang="en-US" sz="1600" i="1">
                                  <a:latin typeface="Cambria Math" panose="02040503050406030204" pitchFamily="18" charset="0"/>
                                </a:rPr>
                              </m:ctrlPr>
                            </m:sSubPr>
                            <m:e>
                              <m:r>
                                <m:rPr>
                                  <m:sty m:val="p"/>
                                </m:rPr>
                                <a:rPr lang="en-US" sz="1600">
                                  <a:latin typeface="Cambria Math"/>
                                </a:rPr>
                                <m:t>v</m:t>
                              </m:r>
                            </m:e>
                            <m:sub>
                              <m:r>
                                <a:rPr lang="en-US" sz="1600">
                                  <a:latin typeface="Cambria Math"/>
                                </a:rPr>
                                <m:t>2</m:t>
                              </m:r>
                            </m:sub>
                          </m:sSub>
                        </m:e>
                      </m:d>
                    </m:oMath>
                  </m:oMathPara>
                </a14:m>
                <a:endParaRPr lang="en-US" sz="1600" dirty="0"/>
              </a:p>
            </p:txBody>
          </p:sp>
        </mc:Choice>
        <mc:Fallback>
          <p:sp>
            <p:nvSpPr>
              <p:cNvPr id="15" name="Rectangle 14"/>
              <p:cNvSpPr>
                <a:spLocks noRot="1" noChangeAspect="1" noMove="1" noResize="1" noEditPoints="1" noAdjustHandles="1" noChangeArrowheads="1" noChangeShapeType="1" noTextEdit="1"/>
              </p:cNvSpPr>
              <p:nvPr/>
            </p:nvSpPr>
            <p:spPr>
              <a:xfrm>
                <a:off x="2019364" y="996647"/>
                <a:ext cx="6705588" cy="338554"/>
              </a:xfrm>
              <a:prstGeom prst="rect">
                <a:avLst/>
              </a:prstGeom>
              <a:blipFill rotWithShape="0">
                <a:blip r:embed="rId7"/>
                <a:stretch>
                  <a:fillRect b="-5357"/>
                </a:stretch>
              </a:blipFill>
            </p:spPr>
            <p:txBody>
              <a:bodyPr/>
              <a:lstStyle/>
              <a:p>
                <a:r>
                  <a:rPr lang="en-US">
                    <a:noFill/>
                  </a:rPr>
                  <a:t> </a:t>
                </a:r>
              </a:p>
            </p:txBody>
          </p:sp>
        </mc:Fallback>
      </mc:AlternateContent>
      <p:sp>
        <p:nvSpPr>
          <p:cNvPr id="17" name="TextBox 16"/>
          <p:cNvSpPr txBox="1"/>
          <p:nvPr/>
        </p:nvSpPr>
        <p:spPr>
          <a:xfrm>
            <a:off x="8448214" y="960672"/>
            <a:ext cx="767686" cy="400110"/>
          </a:xfrm>
          <a:prstGeom prst="rect">
            <a:avLst/>
          </a:prstGeom>
          <a:noFill/>
        </p:spPr>
        <p:txBody>
          <a:bodyPr wrap="square" rtlCol="0">
            <a:spAutoFit/>
          </a:bodyPr>
          <a:lstStyle/>
          <a:p>
            <a:r>
              <a:rPr lang="en-US" sz="2000" dirty="0" smtClean="0">
                <a:solidFill>
                  <a:srgbClr val="FFC000"/>
                </a:solidFill>
              </a:rPr>
              <a:t>14.16</a:t>
            </a:r>
            <a:endParaRPr lang="en-US" sz="2000" dirty="0">
              <a:solidFill>
                <a:srgbClr val="FFC000"/>
              </a:solidFill>
            </a:endParaRPr>
          </a:p>
        </p:txBody>
      </p:sp>
      <mc:AlternateContent xmlns:mc="http://schemas.openxmlformats.org/markup-compatibility/2006">
        <mc:Choice xmlns="" xmlns:a14="http://schemas.microsoft.com/office/drawing/2010/main" Requires="a14">
          <p:sp>
            <p:nvSpPr>
              <p:cNvPr id="18" name="Rectangle 17"/>
              <p:cNvSpPr/>
              <p:nvPr/>
            </p:nvSpPr>
            <p:spPr>
              <a:xfrm>
                <a:off x="3803089" y="3127577"/>
                <a:ext cx="1114729" cy="361189"/>
              </a:xfrm>
              <a:prstGeom prst="rect">
                <a:avLst/>
              </a:prstGeom>
              <a:solidFill>
                <a:schemeClr val="bg1"/>
              </a:solidFill>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en-US" sz="1600" b="0" i="0" smtClean="0">
                              <a:latin typeface="Cambria Math" panose="02040503050406030204" pitchFamily="18" charset="0"/>
                            </a:rPr>
                            <m:t>R</m:t>
                          </m:r>
                        </m:e>
                        <m:sub>
                          <m:r>
                            <m:rPr>
                              <m:sty m:val="p"/>
                            </m:rPr>
                            <a:rPr lang="en-US" sz="1600" b="0" i="0" smtClean="0">
                              <a:latin typeface="Cambria Math" panose="02040503050406030204" pitchFamily="18" charset="0"/>
                            </a:rPr>
                            <m:t>y</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m:rPr>
                              <m:sty m:val="p"/>
                            </m:rPr>
                            <a:rPr lang="en-US" sz="1600">
                              <a:latin typeface="Cambria Math"/>
                            </a:rPr>
                            <m:t>P</m:t>
                          </m:r>
                        </m:e>
                        <m:sub>
                          <m:r>
                            <a:rPr lang="en-US" sz="1600" b="0" i="0" smtClean="0">
                              <a:latin typeface="Cambria Math" panose="02040503050406030204" pitchFamily="18" charset="0"/>
                            </a:rPr>
                            <m:t>2</m:t>
                          </m:r>
                        </m:sub>
                      </m:sSub>
                      <m:sSub>
                        <m:sSubPr>
                          <m:ctrlPr>
                            <a:rPr lang="en-US" sz="1600" i="1">
                              <a:latin typeface="Cambria Math" panose="02040503050406030204" pitchFamily="18" charset="0"/>
                            </a:rPr>
                          </m:ctrlPr>
                        </m:sSubPr>
                        <m:e>
                          <m:r>
                            <m:rPr>
                              <m:sty m:val="p"/>
                            </m:rPr>
                            <a:rPr lang="en-US" sz="1600">
                              <a:latin typeface="Cambria Math"/>
                            </a:rPr>
                            <m:t>A</m:t>
                          </m:r>
                        </m:e>
                        <m:sub>
                          <m:r>
                            <a:rPr lang="en-US" sz="1600" b="0" i="0" smtClean="0">
                              <a:latin typeface="Cambria Math" panose="02040503050406030204" pitchFamily="18" charset="0"/>
                            </a:rPr>
                            <m:t>2</m:t>
                          </m:r>
                        </m:sub>
                      </m:sSub>
                    </m:oMath>
                  </m:oMathPara>
                </a14:m>
                <a:endParaRPr lang="en-US" sz="1600" dirty="0"/>
              </a:p>
            </p:txBody>
          </p:sp>
        </mc:Choice>
        <mc:Fallback>
          <p:sp>
            <p:nvSpPr>
              <p:cNvPr id="18" name="Rectangle 17"/>
              <p:cNvSpPr>
                <a:spLocks noRot="1" noChangeAspect="1" noMove="1" noResize="1" noEditPoints="1" noAdjustHandles="1" noChangeArrowheads="1" noChangeShapeType="1" noTextEdit="1"/>
              </p:cNvSpPr>
              <p:nvPr/>
            </p:nvSpPr>
            <p:spPr>
              <a:xfrm>
                <a:off x="3803089" y="3127577"/>
                <a:ext cx="1114729" cy="361189"/>
              </a:xfrm>
              <a:prstGeom prst="rect">
                <a:avLst/>
              </a:prstGeom>
              <a:blipFill rotWithShape="0">
                <a:blip r:embed="rId8"/>
                <a:stretch>
                  <a:fillRect b="-3390"/>
                </a:stretch>
              </a:blipFill>
            </p:spPr>
            <p:txBody>
              <a:bodyPr/>
              <a:lstStyle/>
              <a:p>
                <a:r>
                  <a:rPr lang="en-US">
                    <a:noFill/>
                  </a:rPr>
                  <a:t> </a:t>
                </a:r>
              </a:p>
            </p:txBody>
          </p:sp>
        </mc:Fallback>
      </mc:AlternateContent>
      <p:cxnSp>
        <p:nvCxnSpPr>
          <p:cNvPr id="20" name="Straight Arrow Connector 19"/>
          <p:cNvCxnSpPr/>
          <p:nvPr/>
        </p:nvCxnSpPr>
        <p:spPr>
          <a:xfrm flipV="1">
            <a:off x="4360453" y="3127577"/>
            <a:ext cx="368683" cy="40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48200" y="2938309"/>
            <a:ext cx="269618" cy="276999"/>
          </a:xfrm>
          <a:prstGeom prst="rect">
            <a:avLst/>
          </a:prstGeom>
          <a:noFill/>
        </p:spPr>
        <p:txBody>
          <a:bodyPr wrap="square" rtlCol="0">
            <a:spAutoFit/>
          </a:bodyPr>
          <a:lstStyle/>
          <a:p>
            <a:r>
              <a:rPr lang="en-US" sz="1200" dirty="0" smtClean="0"/>
              <a:t>0</a:t>
            </a:r>
            <a:endParaRPr lang="en-US" sz="1200" dirty="0"/>
          </a:p>
        </p:txBody>
      </p:sp>
      <p:cxnSp>
        <p:nvCxnSpPr>
          <p:cNvPr id="22" name="Straight Arrow Connector 21"/>
          <p:cNvCxnSpPr/>
          <p:nvPr/>
        </p:nvCxnSpPr>
        <p:spPr>
          <a:xfrm>
            <a:off x="3286116" y="1357298"/>
            <a:ext cx="1214446"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357554" y="1571612"/>
            <a:ext cx="85725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5607851" y="1678769"/>
            <a:ext cx="714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393537" y="1678769"/>
            <a:ext cx="100013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72132" y="1285860"/>
            <a:ext cx="1071570"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2"/>
          </p:cNvCxnSpPr>
          <p:nvPr/>
        </p:nvCxnSpPr>
        <p:spPr>
          <a:xfrm rot="5400000">
            <a:off x="4889593" y="1803426"/>
            <a:ext cx="950791" cy="14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85353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15765</TotalTime>
  <Words>686</Words>
  <Application>Microsoft Office PowerPoint</Application>
  <PresentationFormat>On-screen Show (4:3)</PresentationFormat>
  <Paragraphs>124</Paragraphs>
  <Slides>27</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Default Design</vt:lpstr>
      <vt:lpstr>Equation</vt:lpstr>
      <vt:lpstr>Microsoft Equation 3.0</vt:lpstr>
      <vt:lpstr>Slide 1</vt:lpstr>
      <vt:lpstr>A1: Force exerted on pressure conduits</vt:lpstr>
      <vt:lpstr>Slide 3</vt:lpstr>
      <vt:lpstr>Slide 4</vt:lpstr>
      <vt:lpstr>A2: Force exerted on reducer</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D: Jet deflected by a moving vane or blade</vt:lpstr>
      <vt:lpstr>D: Jet deflected by a moving vane or blade</vt:lpstr>
      <vt:lpstr>Slide 21</vt:lpstr>
      <vt:lpstr>Slide 22</vt:lpstr>
      <vt:lpstr>Slide 23</vt:lpstr>
      <vt:lpstr>Slide 24</vt:lpstr>
      <vt:lpstr>Slide 25</vt:lpstr>
      <vt:lpstr>Slide 26</vt:lpstr>
      <vt:lpstr>Summary</vt:lpstr>
    </vt:vector>
  </TitlesOfParts>
  <Company>UNZA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SOE</dc:creator>
  <cp:lastModifiedBy>lubinga handia</cp:lastModifiedBy>
  <cp:revision>428</cp:revision>
  <dcterms:created xsi:type="dcterms:W3CDTF">2005-09-01T13:03:02Z</dcterms:created>
  <dcterms:modified xsi:type="dcterms:W3CDTF">2020-08-30T09:33:47Z</dcterms:modified>
</cp:coreProperties>
</file>