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326" r:id="rId3"/>
    <p:sldId id="327" r:id="rId4"/>
    <p:sldId id="328" r:id="rId5"/>
    <p:sldId id="338" r:id="rId6"/>
    <p:sldId id="329" r:id="rId7"/>
    <p:sldId id="330" r:id="rId8"/>
    <p:sldId id="335" r:id="rId9"/>
    <p:sldId id="336" r:id="rId10"/>
    <p:sldId id="337" r:id="rId11"/>
    <p:sldId id="331" r:id="rId12"/>
  </p:sldIdLst>
  <p:sldSz cx="9144000" cy="6858000" type="screen4x3"/>
  <p:notesSz cx="9931400" cy="67976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ubinga" initials="l" lastIdx="9" clrIdx="0"/>
  <p:cmAuthor id="1" name="Caroline Handia" initials="CH" lastIdx="1" clrIdx="1">
    <p:extLst>
      <p:ext uri="{19B8F6BF-5375-455C-9EA6-DF929625EA0E}">
        <p15:presenceInfo xmlns="" xmlns:p15="http://schemas.microsoft.com/office/powerpoint/2012/main" userId="S-1-5-21-1736132715-3221829228-73618809-181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9933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2787"/>
    <p:restoredTop sz="90929"/>
  </p:normalViewPr>
  <p:slideViewPr>
    <p:cSldViewPr>
      <p:cViewPr varScale="1">
        <p:scale>
          <a:sx n="66" d="100"/>
          <a:sy n="66" d="100"/>
        </p:scale>
        <p:origin x="-127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607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5495" y="0"/>
            <a:ext cx="4303607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BEC495-DEE8-4187-B865-E93E42B051A2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3607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5495" y="6456612"/>
            <a:ext cx="4303607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77E55F-DE08-4B81-A40D-36DD54C4711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713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6100" y="0"/>
            <a:ext cx="4303713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810A24-E66F-410E-AB9D-D0A129AECF6B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65488" y="509588"/>
            <a:ext cx="34004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3775" y="3228975"/>
            <a:ext cx="7943850" cy="30591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3713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6100" y="6456363"/>
            <a:ext cx="4303713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F929C1-10C6-40B4-870C-41ECE057B1E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F929C1-10C6-40B4-870C-41ECE057B1EE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9DE075-6F5F-4BB8-9513-4B0E83728A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1042237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CA6757-48C6-4E68-89B3-E6A436D2E9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3583657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62748B-624D-4744-8A22-EC2B1B4F79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2461798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27338A-6811-44D9-8CD4-781797FD95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257453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36BE01-69FB-4EEC-BDD4-3345624E65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2236692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BAF024-97F3-4974-A378-74969573E7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366666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460864-CC4A-4838-B167-83DF654A73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3523263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C10AE6-FEC1-458F-9369-3B730E3E74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3507293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A6558C-D2A1-4CF2-BD6F-E66B5C123C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661847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2D5D91-3342-4161-9BEC-99CEF78517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3019656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E0A782-5F48-4B63-A0C7-BB8B44005C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3897364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E3FE758-D6A4-4ECB-90AB-851E8433F6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5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381000"/>
            <a:ext cx="6400800" cy="6248400"/>
          </a:xfrm>
        </p:spPr>
        <p:txBody>
          <a:bodyPr/>
          <a:lstStyle/>
          <a:p>
            <a:pPr eaLnBrk="1" hangingPunct="1"/>
            <a:endParaRPr lang="en-US" altLang="en-US" sz="4000" dirty="0" smtClean="0"/>
          </a:p>
          <a:p>
            <a:pPr eaLnBrk="1" hangingPunct="1"/>
            <a:r>
              <a:rPr lang="en-US" altLang="en-US" sz="4000" dirty="0">
                <a:solidFill>
                  <a:srgbClr val="CC3300"/>
                </a:solidFill>
              </a:rPr>
              <a:t>Fluid Mechanics CEE 3311</a:t>
            </a:r>
          </a:p>
          <a:p>
            <a:pPr eaLnBrk="1" hangingPunct="1"/>
            <a:r>
              <a:rPr lang="en-US" altLang="en-US" sz="4000" dirty="0" smtClean="0">
                <a:solidFill>
                  <a:srgbClr val="CC3300"/>
                </a:solidFill>
              </a:rPr>
              <a:t>LECTURE 10</a:t>
            </a:r>
          </a:p>
          <a:p>
            <a:pPr eaLnBrk="1" hangingPunct="1"/>
            <a:endParaRPr lang="en-US" altLang="en-US" sz="4000" dirty="0" smtClean="0">
              <a:solidFill>
                <a:srgbClr val="CC3300"/>
              </a:solidFill>
            </a:endParaRPr>
          </a:p>
          <a:p>
            <a:pPr eaLnBrk="1" hangingPunct="1"/>
            <a:r>
              <a:rPr lang="en-US" altLang="en-US" sz="2400" b="1" dirty="0" smtClean="0">
                <a:solidFill>
                  <a:srgbClr val="CC3300"/>
                </a:solidFill>
              </a:rPr>
              <a:t>Conservation of energy</a:t>
            </a:r>
          </a:p>
          <a:p>
            <a:pPr eaLnBrk="1" hangingPunct="1"/>
            <a:r>
              <a:rPr lang="en-US" altLang="en-US" sz="4000" b="1" dirty="0" smtClean="0">
                <a:solidFill>
                  <a:srgbClr val="CC3300"/>
                </a:solidFill>
              </a:rPr>
              <a:t>Simplified forms of the energy equation</a:t>
            </a:r>
          </a:p>
          <a:p>
            <a:pPr eaLnBrk="1" hangingPunct="1"/>
            <a:endParaRPr lang="en-US" altLang="en-US" sz="4000" dirty="0" smtClean="0">
              <a:solidFill>
                <a:srgbClr val="CC3300"/>
              </a:solidFill>
            </a:endParaRPr>
          </a:p>
          <a:p>
            <a:pPr eaLnBrk="1" hangingPunct="1"/>
            <a:r>
              <a:rPr lang="en-US" altLang="en-US" sz="4000" dirty="0" smtClean="0">
                <a:solidFill>
                  <a:srgbClr val="CC3300"/>
                </a:solidFill>
              </a:rPr>
              <a:t>L. </a:t>
            </a:r>
            <a:r>
              <a:rPr lang="en-US" altLang="en-US" sz="4000" dirty="0" err="1" smtClean="0">
                <a:solidFill>
                  <a:srgbClr val="CC3300"/>
                </a:solidFill>
              </a:rPr>
              <a:t>Handia</a:t>
            </a:r>
            <a:endParaRPr lang="en-US" altLang="en-US" sz="4000" dirty="0" smtClean="0">
              <a:solidFill>
                <a:srgbClr val="CC3300"/>
              </a:solidFill>
            </a:endParaRPr>
          </a:p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0"/>
            <a:ext cx="8763000" cy="1739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09800"/>
            <a:ext cx="9053512" cy="1145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271093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2819400"/>
            <a:ext cx="3810000" cy="579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altLang="en-US" sz="2800" b="1" dirty="0"/>
              <a:t>Energy equation for </a:t>
            </a:r>
            <a:r>
              <a:rPr lang="en-US" altLang="en-US" sz="2800" b="1" dirty="0" smtClean="0"/>
              <a:t>non-viscous steady</a:t>
            </a:r>
            <a:r>
              <a:rPr lang="en-US" altLang="en-US" sz="2800" b="1" dirty="0"/>
              <a:t>, one dimensional incompressible flow in a pipe</a:t>
            </a:r>
            <a:br>
              <a:rPr lang="en-US" altLang="en-US" sz="2800" b="1" dirty="0"/>
            </a:br>
            <a:endParaRPr lang="en-US" sz="2800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1143000"/>
                <a:ext cx="7772400" cy="4953000"/>
              </a:xfrm>
            </p:spPr>
            <p:txBody>
              <a:bodyPr/>
              <a:lstStyle/>
              <a:p>
                <a:pPr>
                  <a:buFont typeface="Wingdings" panose="05000000000000000000" pitchFamily="2" charset="2"/>
                  <a:buChar char="q"/>
                </a:pPr>
                <a:r>
                  <a:rPr lang="en-US" sz="2400" dirty="0" smtClean="0"/>
                  <a:t>If :</a:t>
                </a:r>
              </a:p>
              <a:p>
                <a:r>
                  <a:rPr lang="en-US" sz="2400" dirty="0" smtClean="0"/>
                  <a:t>the losses are negligible</a:t>
                </a:r>
              </a:p>
              <a:p>
                <a:r>
                  <a:rPr lang="en-US" sz="2400" dirty="0"/>
                  <a:t>t</a:t>
                </a:r>
                <a:r>
                  <a:rPr lang="en-US" sz="2400" dirty="0" smtClean="0"/>
                  <a:t>here is no shaft work</a:t>
                </a:r>
              </a:p>
              <a:p>
                <a:r>
                  <a:rPr lang="en-US" sz="2400" dirty="0" smtClean="0"/>
                  <a:t>the flow is incompressible</a:t>
                </a:r>
              </a:p>
              <a:p>
                <a:pPr marL="0" indent="0">
                  <a:buNone/>
                </a:pPr>
                <a:r>
                  <a:rPr lang="en-US" sz="2400" dirty="0" smtClean="0"/>
                  <a:t>The energy equation becomes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v</m:t>
                              </m:r>
                            </m:e>
                            <m:sub>
                              <m:r>
                                <a:rPr lang="en-US">
                                  <a:latin typeface="Cambria Math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>
                              <a:latin typeface="Cambria Math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g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p</m:t>
                              </m:r>
                            </m:e>
                            <m:sub>
                              <m:r>
                                <a:rPr lang="en-US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  <a:ea typeface="Cambria Math"/>
                            </a:rPr>
                            <m:t>ρ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g</m:t>
                          </m:r>
                        </m:den>
                      </m:f>
                      <m:r>
                        <a:rPr lang="en-US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z</m:t>
                          </m:r>
                        </m:e>
                        <m:sub>
                          <m:r>
                            <a:rPr lang="en-US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v</m:t>
                              </m:r>
                            </m:e>
                            <m:sub>
                              <m:r>
                                <a:rPr lang="en-US">
                                  <a:latin typeface="Cambria Math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>
                              <a:latin typeface="Cambria Math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g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p</m:t>
                              </m:r>
                            </m:e>
                            <m:sub>
                              <m:r>
                                <a:rPr lang="en-US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  <a:ea typeface="Cambria Math"/>
                            </a:rPr>
                            <m:t>ρ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g</m:t>
                          </m:r>
                        </m:den>
                      </m:f>
                      <m:r>
                        <a:rPr lang="en-US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z</m:t>
                          </m:r>
                        </m:e>
                        <m:sub>
                          <m:r>
                            <a:rPr lang="en-US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sz="2800" dirty="0" smtClean="0"/>
                  <a:t>The energy equation has been reduced to a form identical with the Bernoulli equation. Assumptions are similar in both equations.</a:t>
                </a:r>
                <a:endParaRPr lang="en-US" sz="28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143000"/>
                <a:ext cx="7772400" cy="4953000"/>
              </a:xfrm>
              <a:blipFill rotWithShape="1">
                <a:blip r:embed="rId4" cstate="print"/>
                <a:stretch>
                  <a:fillRect l="-1647" t="-9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7924800" y="3733800"/>
            <a:ext cx="8984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C000"/>
                </a:solidFill>
              </a:rPr>
              <a:t>11.12</a:t>
            </a:r>
            <a:endParaRPr lang="en-US" sz="20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4552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32824"/>
                <a:ext cx="8763000" cy="667277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altLang="en-US" sz="2000" b="1" dirty="0" smtClean="0"/>
                  <a:t>Simplified forms of the energy equation</a:t>
                </a:r>
              </a:p>
              <a:p>
                <a:pPr marL="0" indent="0">
                  <a:buNone/>
                </a:pPr>
                <a:r>
                  <a:rPr lang="en-US" altLang="en-US" sz="2000" b="1" dirty="0" smtClean="0"/>
                  <a:t>Energy equation for steady, one dimensional incompressible flow in a pipe</a:t>
                </a:r>
              </a:p>
              <a:p>
                <a:pPr marL="0" indent="0">
                  <a:buNone/>
                </a:pPr>
                <a:r>
                  <a:rPr lang="en-US" altLang="en-US" sz="2000" dirty="0" smtClean="0"/>
                  <a:t>Consider flow through the pipe system shown below. </a:t>
                </a:r>
                <a:endParaRPr lang="en-US" sz="1900" dirty="0"/>
              </a:p>
              <a:p>
                <a:pPr marL="0" indent="0">
                  <a:buNone/>
                </a:pPr>
                <a:endParaRPr lang="en-US" sz="1900" dirty="0" smtClean="0"/>
              </a:p>
              <a:p>
                <a:pPr marL="0" indent="0">
                  <a:buNone/>
                </a:pPr>
                <a:endParaRPr lang="en-US" sz="1900" dirty="0"/>
              </a:p>
              <a:p>
                <a:pPr marL="0" indent="0">
                  <a:buNone/>
                </a:pPr>
                <a:endParaRPr lang="en-US" sz="1900" dirty="0" smtClean="0"/>
              </a:p>
              <a:p>
                <a:pPr marL="0" indent="0">
                  <a:buNone/>
                </a:pPr>
                <a:endParaRPr lang="en-US" sz="1900" dirty="0" smtClean="0"/>
              </a:p>
              <a:p>
                <a:pPr marL="0" indent="0">
                  <a:buNone/>
                </a:pPr>
                <a:r>
                  <a:rPr lang="en-US" sz="1900" dirty="0" smtClean="0"/>
                  <a:t>Fig 11.1 Pipe system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200">
                            <a:latin typeface="Cambria Math" panose="02040503050406030204" pitchFamily="18" charset="0"/>
                          </a:rPr>
                          <m:t>dQ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200">
                            <a:latin typeface="Cambria Math" panose="02040503050406030204" pitchFamily="18" charset="0"/>
                          </a:rPr>
                          <m:t>dt</m:t>
                        </m:r>
                      </m:den>
                    </m:f>
                    <m:r>
                      <a:rPr lang="en-US" sz="220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200">
                                <a:latin typeface="Cambria Math" panose="02040503050406030204" pitchFamily="18" charset="0"/>
                              </a:rPr>
                              <m:t>dW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200">
                                <a:latin typeface="Cambria Math" panose="02040503050406030204" pitchFamily="18" charset="0"/>
                              </a:rPr>
                              <m:t>s</m:t>
                            </m:r>
                          </m:sub>
                        </m:sSub>
                      </m:num>
                      <m:den>
                        <m:r>
                          <m:rPr>
                            <m:sty m:val="p"/>
                          </m:rPr>
                          <a:rPr lang="en-US" sz="2200">
                            <a:latin typeface="Cambria Math" panose="02040503050406030204" pitchFamily="18" charset="0"/>
                          </a:rPr>
                          <m:t>dt</m:t>
                        </m:r>
                      </m:den>
                    </m:f>
                    <m:r>
                      <a:rPr lang="en-US" sz="2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200">
                            <a:latin typeface="Cambria Math"/>
                          </a:rPr>
                          <m:t>d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200">
                            <a:latin typeface="Cambria Math"/>
                          </a:rPr>
                          <m:t>dt</m:t>
                        </m:r>
                      </m:den>
                    </m:f>
                    <m:nary>
                      <m:nary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  <m:brk m:alnAt="23"/>
                          </m:rPr>
                          <a:rPr lang="en-US" sz="2200">
                            <a:latin typeface="Cambria Math"/>
                          </a:rPr>
                          <m:t>c</m:t>
                        </m:r>
                        <m:r>
                          <m:rPr>
                            <m:sty m:val="p"/>
                          </m:rPr>
                          <a:rPr lang="en-US" sz="2200">
                            <a:latin typeface="Cambria Math"/>
                          </a:rPr>
                          <m:t>v</m:t>
                        </m:r>
                      </m:sub>
                      <m:sup/>
                      <m:e>
                        <m:r>
                          <a:rPr lang="en-US" sz="2200">
                            <a:latin typeface="Cambria Math"/>
                          </a:rPr>
                          <m:t>(</m:t>
                        </m:r>
                        <m:f>
                          <m:f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200">
                                    <a:latin typeface="Cambria Math"/>
                                  </a:rPr>
                                  <m:t>v</m:t>
                                </m:r>
                              </m:e>
                              <m:sup>
                                <m:r>
                                  <a:rPr lang="en-US" sz="220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200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r>
                          <a:rPr lang="en-US" sz="2200">
                            <a:latin typeface="Cambria Math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2200">
                            <a:latin typeface="Cambria Math"/>
                          </a:rPr>
                          <m:t>gz</m:t>
                        </m:r>
                        <m:r>
                          <m:rPr>
                            <m:nor/>
                          </m:rPr>
                          <a:rPr lang="en-US" sz="2200" dirty="0"/>
                          <m:t> </m:t>
                        </m:r>
                        <m:r>
                          <a:rPr lang="en-US" sz="2200">
                            <a:latin typeface="Cambria Math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2200">
                            <a:latin typeface="Cambria Math"/>
                          </a:rPr>
                          <m:t>u</m:t>
                        </m:r>
                        <m:r>
                          <a:rPr lang="en-US" sz="2200">
                            <a:latin typeface="Cambria Math"/>
                          </a:rPr>
                          <m:t>)</m:t>
                        </m:r>
                        <m:r>
                          <m:rPr>
                            <m:sty m:val="p"/>
                          </m:rPr>
                          <a:rPr lang="en-US" altLang="en-US" sz="2200">
                            <a:latin typeface="Cambria Math"/>
                            <a:ea typeface="Cambria Math"/>
                          </a:rPr>
                          <m:t>ρ</m:t>
                        </m:r>
                        <m:r>
                          <a:rPr lang="en-US" altLang="en-US" sz="2200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en-US" sz="2200">
                            <a:latin typeface="Cambria Math"/>
                            <a:ea typeface="Cambria Math"/>
                          </a:rPr>
                          <m:t>dV</m:t>
                        </m:r>
                      </m:e>
                    </m:nary>
                    <m:r>
                      <a:rPr lang="en-US" altLang="en-US" sz="2200">
                        <a:latin typeface="Cambria Math"/>
                        <a:ea typeface="Cambria Math"/>
                      </a:rPr>
                      <m:t>+</m:t>
                    </m:r>
                    <m:nary>
                      <m:naryPr>
                        <m:ctrlPr>
                          <a:rPr lang="en-US" sz="22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naryPr>
                      <m:sub>
                        <m:r>
                          <m:rPr>
                            <m:sty m:val="p"/>
                            <m:brk m:alnAt="23"/>
                          </m:rPr>
                          <a:rPr lang="en-US" sz="2200">
                            <a:latin typeface="Cambria Math"/>
                            <a:ea typeface="Cambria Math"/>
                          </a:rPr>
                          <m:t>c</m:t>
                        </m:r>
                        <m:r>
                          <m:rPr>
                            <m:sty m:val="p"/>
                          </m:rPr>
                          <a:rPr lang="en-US" sz="2200">
                            <a:latin typeface="Cambria Math"/>
                            <a:ea typeface="Cambria Math"/>
                          </a:rPr>
                          <m:t>s</m:t>
                        </m:r>
                      </m:sub>
                      <m:sup/>
                      <m:e>
                        <m:r>
                          <a:rPr lang="en-US" sz="2200">
                            <a:latin typeface="Cambria Math"/>
                          </a:rPr>
                          <m:t>(</m:t>
                        </m:r>
                        <m:f>
                          <m:f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200">
                                    <a:latin typeface="Cambria Math"/>
                                  </a:rPr>
                                  <m:t>v</m:t>
                                </m:r>
                              </m:e>
                              <m:sup>
                                <m:r>
                                  <a:rPr lang="en-US" sz="220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200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r>
                          <a:rPr lang="en-US" sz="2200">
                            <a:latin typeface="Cambria Math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2200">
                            <a:latin typeface="Cambria Math"/>
                          </a:rPr>
                          <m:t>gz</m:t>
                        </m:r>
                        <m:r>
                          <m:rPr>
                            <m:nor/>
                          </m:rPr>
                          <a:rPr lang="en-US" sz="2200" dirty="0"/>
                          <m:t> </m:t>
                        </m:r>
                        <m:r>
                          <a:rPr lang="en-US" sz="2200">
                            <a:latin typeface="Cambria Math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2200">
                            <a:latin typeface="Cambria Math"/>
                          </a:rPr>
                          <m:t>u</m:t>
                        </m:r>
                        <m:r>
                          <a:rPr lang="en-US" sz="2200"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sz="2200">
                                <a:latin typeface="Cambria Math"/>
                              </a:rPr>
                              <m:t>p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sz="2200">
                                <a:latin typeface="Cambria Math"/>
                                <a:ea typeface="Cambria Math"/>
                              </a:rPr>
                              <m:t>ρ</m:t>
                            </m:r>
                          </m:den>
                        </m:f>
                        <m:r>
                          <a:rPr lang="en-US" sz="2200">
                            <a:latin typeface="Cambria Math"/>
                          </a:rPr>
                          <m:t>)</m:t>
                        </m:r>
                        <m:r>
                          <m:rPr>
                            <m:sty m:val="p"/>
                          </m:rPr>
                          <a:rPr lang="el-GR" sz="2200">
                            <a:latin typeface="Cambria Math"/>
                            <a:ea typeface="Cambria Math"/>
                          </a:rPr>
                          <m:t>ρ</m:t>
                        </m:r>
                        <m:r>
                          <a:rPr lang="en-US" sz="2200">
                            <a:latin typeface="Cambria Math"/>
                            <a:ea typeface="Cambria Math"/>
                          </a:rPr>
                          <m:t> (</m:t>
                        </m:r>
                        <m:acc>
                          <m:accPr>
                            <m:chr m:val="⃗"/>
                            <m:ctrlPr>
                              <a:rPr lang="en-US" sz="22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2200">
                                <a:latin typeface="Cambria Math"/>
                                <a:ea typeface="Cambria Math"/>
                              </a:rPr>
                              <m:t>v</m:t>
                            </m:r>
                          </m:e>
                        </m:acc>
                        <m:r>
                          <a:rPr lang="en-US" sz="2200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200">
                            <a:latin typeface="Cambria Math"/>
                            <a:ea typeface="Cambria Math"/>
                          </a:rPr>
                          <m:t>d</m:t>
                        </m:r>
                        <m:acc>
                          <m:accPr>
                            <m:chr m:val="⃗"/>
                            <m:ctrlPr>
                              <a:rPr lang="en-US" sz="22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2200">
                                <a:latin typeface="Cambria Math"/>
                                <a:ea typeface="Cambria Math"/>
                              </a:rPr>
                              <m:t>A</m:t>
                            </m:r>
                          </m:e>
                        </m:acc>
                        <m:r>
                          <a:rPr lang="en-US" sz="2200">
                            <a:latin typeface="Cambria Math"/>
                            <a:ea typeface="Cambria Math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sz="1900" dirty="0"/>
                  <a:t/>
                </a:r>
                <a:endParaRPr lang="en-US" sz="1900" dirty="0" smtClean="0"/>
              </a:p>
              <a:p>
                <a:pPr marL="0" indent="0">
                  <a:buNone/>
                </a:pPr>
                <a:endParaRPr lang="en-US" sz="1900" dirty="0" smtClean="0"/>
              </a:p>
              <a:p>
                <a:pPr marL="0" indent="0">
                  <a:buNone/>
                </a:pPr>
                <a:r>
                  <a:rPr lang="en-US" sz="1900" dirty="0" smtClean="0"/>
                  <a:t>For  a steady flow situation in which there is one entrance and one exit across which </a:t>
                </a:r>
                <a:r>
                  <a:rPr lang="en-US" sz="1900" b="1" dirty="0" smtClean="0"/>
                  <a:t>uniform</a:t>
                </a:r>
                <a:r>
                  <a:rPr lang="en-US" sz="1900" dirty="0" smtClean="0"/>
                  <a:t> profiles can be assumed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dQ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dt</m:t>
                          </m:r>
                        </m:den>
                      </m:f>
                      <m:r>
                        <a:rPr lang="en-US" sz="200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dW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s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dt</m:t>
                          </m:r>
                        </m:den>
                      </m:f>
                      <m:r>
                        <a:rPr lang="en-US" sz="2400" i="1"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</a:rPr>
                        <m:t>0</m:t>
                      </m:r>
                      <m:r>
                        <a:rPr lang="en-US" altLang="en-US" sz="2400">
                          <a:latin typeface="Cambria Math"/>
                          <a:ea typeface="Cambria Math"/>
                        </a:rPr>
                        <m:t>+</m:t>
                      </m:r>
                      <m:nary>
                        <m:nary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  <m:brk m:alnAt="23"/>
                            </m:rPr>
                            <a:rPr lang="en-US" sz="2400">
                              <a:latin typeface="Cambria Math"/>
                              <a:ea typeface="Cambria Math"/>
                            </a:rPr>
                            <m:t>c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latin typeface="Cambria Math"/>
                              <a:ea typeface="Cambria Math"/>
                            </a:rPr>
                            <m:t>s</m:t>
                          </m:r>
                        </m:sub>
                        <m:sup/>
                        <m:e>
                          <m:r>
                            <a:rPr lang="en-US" sz="2400">
                              <a:latin typeface="Cambria Math"/>
                            </a:rPr>
                            <m:t>(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latin typeface="Cambria Math"/>
                                    </a:rPr>
                                    <m:t>v</m:t>
                                  </m:r>
                                </m:e>
                                <m:sup>
                                  <m:r>
                                    <a:rPr lang="en-US" sz="24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40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400">
                              <a:latin typeface="Cambria Math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latin typeface="Cambria Math"/>
                            </a:rPr>
                            <m:t>gz</m:t>
                          </m:r>
                          <m:r>
                            <m:rPr>
                              <m:nor/>
                            </m:rPr>
                            <a:rPr lang="en-US" sz="2400" dirty="0"/>
                            <m:t> </m:t>
                          </m:r>
                          <m:r>
                            <a:rPr lang="en-US" sz="2400">
                              <a:latin typeface="Cambria Math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latin typeface="Cambria Math"/>
                            </a:rPr>
                            <m:t>u</m:t>
                          </m:r>
                          <m:r>
                            <a:rPr lang="en-US" sz="2400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/>
                                </a:rPr>
                                <m:t>p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/>
                                  <a:ea typeface="Cambria Math"/>
                                </a:rPr>
                                <m:t>ρ</m:t>
                              </m:r>
                            </m:den>
                          </m:f>
                          <m:r>
                            <a:rPr lang="en-US" sz="2400">
                              <a:latin typeface="Cambria Math"/>
                            </a:rPr>
                            <m:t>)</m:t>
                          </m:r>
                          <m:r>
                            <m:rPr>
                              <m:sty m:val="p"/>
                            </m:rPr>
                            <a:rPr lang="el-GR" sz="2400">
                              <a:latin typeface="Cambria Math"/>
                              <a:ea typeface="Cambria Math"/>
                            </a:rPr>
                            <m:t>ρ</m:t>
                          </m:r>
                          <m:r>
                            <a:rPr lang="en-US" sz="2400">
                              <a:latin typeface="Cambria Math"/>
                              <a:ea typeface="Cambria Math"/>
                            </a:rPr>
                            <m:t> (</m:t>
                          </m:r>
                          <m:acc>
                            <m:accPr>
                              <m:chr m:val="⃗"/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/>
                                  <a:ea typeface="Cambria Math"/>
                                </a:rPr>
                                <m:t>v</m:t>
                              </m:r>
                            </m:e>
                          </m:acc>
                          <m:r>
                            <a:rPr lang="en-US" sz="240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latin typeface="Cambria Math"/>
                              <a:ea typeface="Cambria Math"/>
                            </a:rPr>
                            <m:t>d</m:t>
                          </m:r>
                          <m:acc>
                            <m:accPr>
                              <m:chr m:val="⃗"/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/>
                                  <a:ea typeface="Cambria Math"/>
                                </a:rPr>
                                <m:t>A</m:t>
                              </m:r>
                            </m:e>
                          </m:acc>
                          <m:r>
                            <a:rPr lang="en-US" sz="2400"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1900" dirty="0" smtClean="0"/>
              </a:p>
              <a:p>
                <a:pPr marL="0" indent="0">
                  <a:buNone/>
                </a:pPr>
                <a:endParaRPr lang="en-US" sz="19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1600" i="0">
                              <a:latin typeface="Cambria Math" panose="02040503050406030204" pitchFamily="18" charset="0"/>
                            </a:rPr>
                            <m:t>dQ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1600" i="0">
                              <a:latin typeface="Cambria Math" panose="02040503050406030204" pitchFamily="18" charset="0"/>
                            </a:rPr>
                            <m:t>dt</m:t>
                          </m:r>
                        </m:den>
                      </m:f>
                      <m:r>
                        <a:rPr lang="en-US" sz="1600" i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600" i="0">
                                  <a:latin typeface="Cambria Math" panose="02040503050406030204" pitchFamily="18" charset="0"/>
                                </a:rPr>
                                <m:t>dW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600" i="0">
                                  <a:latin typeface="Cambria Math" panose="02040503050406030204" pitchFamily="18" charset="0"/>
                                </a:rPr>
                                <m:t>s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sty m:val="p"/>
                            </m:rPr>
                            <a:rPr lang="en-US" sz="1600" i="0">
                              <a:latin typeface="Cambria Math" panose="02040503050406030204" pitchFamily="18" charset="0"/>
                            </a:rPr>
                            <m:t>dt</m:t>
                          </m:r>
                        </m:den>
                      </m:f>
                      <m:r>
                        <a:rPr lang="en-US" sz="1600" i="0"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600" i="0">
                                  <a:latin typeface="Cambria Math"/>
                                  <a:ea typeface="Cambria Math"/>
                                </a:rPr>
                                <m:t>A</m:t>
                              </m:r>
                            </m:e>
                            <m:sub>
                              <m:r>
                                <a:rPr lang="en-US" sz="1600" i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</m:sub>
                        <m:sup/>
                        <m:e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1600" i="0">
                                          <a:latin typeface="Cambria Math"/>
                                        </a:rPr>
                                        <m:t>v</m:t>
                                      </m:r>
                                    </m:e>
                                    <m:sub>
                                      <m:r>
                                        <a:rPr lang="en-US" sz="1600" i="0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en-US" sz="1600" i="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bSup>
                                </m:num>
                                <m:den>
                                  <m:r>
                                    <a:rPr lang="en-US" sz="1600" i="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sz="1600" i="0">
                                  <a:latin typeface="Cambria Math"/>
                                </a:rPr>
                                <m:t>+</m:t>
                              </m:r>
                              <m:r>
                                <m:rPr>
                                  <m:sty m:val="p"/>
                                </m:rPr>
                                <a:rPr lang="en-US" sz="1600" i="0">
                                  <a:latin typeface="Cambria Math"/>
                                </a:rPr>
                                <m:t>g</m:t>
                              </m:r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600" i="0">
                                      <a:latin typeface="Cambria Math"/>
                                    </a:rPr>
                                    <m:t>z</m:t>
                                  </m:r>
                                </m:e>
                                <m:sub>
                                  <m:r>
                                    <a:rPr lang="en-US" sz="1600" i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1600" i="0"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600" i="0">
                                      <a:latin typeface="Cambria Math"/>
                                    </a:rPr>
                                    <m:t>u</m:t>
                                  </m:r>
                                </m:e>
                                <m:sub>
                                  <m:r>
                                    <a:rPr lang="en-US" sz="1600" i="0">
                                      <a:latin typeface="Cambria Math"/>
                                    </a:rPr>
                                    <m:t>1+</m:t>
                                  </m:r>
                                </m:sub>
                              </m:sSub>
                              <m:r>
                                <a:rPr lang="en-US" sz="1600" i="0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1600" i="0">
                                          <a:latin typeface="Cambria Math"/>
                                        </a:rPr>
                                        <m:t>p</m:t>
                                      </m:r>
                                    </m:e>
                                    <m:sub>
                                      <m:r>
                                        <a:rPr lang="en-US" sz="1600" i="0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1600" i="0">
                                          <a:latin typeface="Cambria Math"/>
                                          <a:ea typeface="Cambria Math"/>
                                        </a:rPr>
                                        <m:t>ρ</m:t>
                                      </m:r>
                                    </m:e>
                                    <m:sub>
                                      <m:r>
                                        <a:rPr lang="en-US" sz="1600" i="0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600" i="0">
                                  <a:latin typeface="Cambria Math"/>
                                  <a:ea typeface="Cambria Math"/>
                                </a:rPr>
                                <m:t>ρ</m:t>
                              </m:r>
                            </m:e>
                            <m:sub>
                              <m:r>
                                <a:rPr lang="en-US" sz="1600" i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600" i="0">
                              <a:latin typeface="Cambria Math"/>
                              <a:ea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i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n-US" sz="1600" i="0">
                                  <a:latin typeface="Cambria Math"/>
                                  <a:ea typeface="Cambria Math"/>
                                </a:rPr>
                                <m:t>v</m:t>
                              </m:r>
                            </m:e>
                            <m:sub>
                              <m:r>
                                <a:rPr lang="en-US" sz="1600" i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600" i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1600" i="0">
                              <a:latin typeface="Cambria Math"/>
                              <a:ea typeface="Cambria Math"/>
                            </a:rPr>
                            <m:t>d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600" i="0">
                                  <a:latin typeface="Cambria Math"/>
                                  <a:ea typeface="Cambria Math"/>
                                </a:rPr>
                                <m:t>A</m:t>
                              </m:r>
                            </m:e>
                            <m:sub>
                              <m:r>
                                <a:rPr lang="en-US" sz="1600" i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600" i="0"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</m:nary>
                      <m:r>
                        <a:rPr lang="en-US" altLang="en-US" sz="1600" i="0">
                          <a:latin typeface="Cambria Math"/>
                          <a:ea typeface="Cambria Math"/>
                        </a:rPr>
                        <m:t>+</m:t>
                      </m:r>
                      <m:nary>
                        <m:nary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600" i="0">
                                  <a:latin typeface="Cambria Math"/>
                                  <a:ea typeface="Cambria Math"/>
                                </a:rPr>
                                <m:t>A</m:t>
                              </m:r>
                            </m:e>
                            <m:sub>
                              <m:r>
                                <a:rPr lang="en-US" sz="1600" b="0" i="0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</m:sub>
                        <m:sup/>
                        <m:e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1600" i="0">
                                          <a:latin typeface="Cambria Math"/>
                                        </a:rPr>
                                        <m:t>v</m:t>
                                      </m:r>
                                    </m:e>
                                    <m:sub>
                                      <m:r>
                                        <a:rPr lang="en-US" sz="1600" i="0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  <m:sup>
                                      <m:r>
                                        <a:rPr lang="en-US" sz="1600" i="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bSup>
                                </m:num>
                                <m:den>
                                  <m:r>
                                    <a:rPr lang="en-US" sz="1600" i="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sz="1600" i="0">
                                  <a:latin typeface="Cambria Math"/>
                                </a:rPr>
                                <m:t>+</m:t>
                              </m:r>
                              <m:r>
                                <m:rPr>
                                  <m:sty m:val="p"/>
                                </m:rPr>
                                <a:rPr lang="en-US" sz="1600" i="0">
                                  <a:latin typeface="Cambria Math"/>
                                </a:rPr>
                                <m:t>g</m:t>
                              </m:r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600" i="0">
                                      <a:latin typeface="Cambria Math"/>
                                    </a:rPr>
                                    <m:t>z</m:t>
                                  </m:r>
                                </m:e>
                                <m:sub>
                                  <m:r>
                                    <a:rPr lang="en-US" sz="1600" i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1600" i="0"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600" i="0">
                                      <a:latin typeface="Cambria Math"/>
                                    </a:rPr>
                                    <m:t>u</m:t>
                                  </m:r>
                                </m:e>
                                <m:sub>
                                  <m:r>
                                    <a:rPr lang="en-US" sz="1600" i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1600" i="0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1600" i="0">
                                          <a:latin typeface="Cambria Math"/>
                                        </a:rPr>
                                        <m:t>p</m:t>
                                      </m:r>
                                    </m:e>
                                    <m:sub>
                                      <m:r>
                                        <a:rPr lang="en-US" sz="1600" i="0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1600" i="0">
                                          <a:latin typeface="Cambria Math"/>
                                          <a:ea typeface="Cambria Math"/>
                                        </a:rPr>
                                        <m:t>ρ</m:t>
                                      </m:r>
                                    </m:e>
                                    <m:sub>
                                      <m:r>
                                        <a:rPr lang="en-US" sz="1600" i="0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600" i="0">
                                  <a:latin typeface="Cambria Math"/>
                                  <a:ea typeface="Cambria Math"/>
                                </a:rPr>
                                <m:t>ρ</m:t>
                              </m:r>
                            </m:e>
                            <m:sub>
                              <m:r>
                                <a:rPr lang="en-US" sz="1600" i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600" i="0">
                              <a:latin typeface="Cambria Math"/>
                              <a:ea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600" i="0">
                                  <a:latin typeface="Cambria Math"/>
                                  <a:ea typeface="Cambria Math"/>
                                </a:rPr>
                                <m:t>v</m:t>
                              </m:r>
                            </m:e>
                            <m:sub>
                              <m:r>
                                <a:rPr lang="en-US" sz="1600" i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600" i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1600" i="0">
                              <a:latin typeface="Cambria Math"/>
                              <a:ea typeface="Cambria Math"/>
                            </a:rPr>
                            <m:t>d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600" i="0">
                                  <a:latin typeface="Cambria Math"/>
                                  <a:ea typeface="Cambria Math"/>
                                </a:rPr>
                                <m:t>A</m:t>
                              </m:r>
                            </m:e>
                            <m:sub>
                              <m:r>
                                <a:rPr lang="en-US" sz="1600" i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600" i="0"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1700" dirty="0"/>
              </a:p>
              <a:p>
                <a:pPr marL="0" indent="0">
                  <a:buNone/>
                </a:pPr>
                <a:endParaRPr lang="en-US" sz="1900" dirty="0" smtClean="0"/>
              </a:p>
              <a:p>
                <a:pPr marL="0" indent="0">
                  <a:buNone/>
                </a:pPr>
                <a:endParaRPr lang="en-US" sz="19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32824"/>
                <a:ext cx="8763000" cy="6672775"/>
              </a:xfrm>
              <a:blipFill rotWithShape="0">
                <a:blip r:embed="rId2" cstate="print"/>
                <a:stretch>
                  <a:fillRect l="-695" t="-4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8383172" y="4675395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11.2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8627012" y="5878415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11.3</a:t>
            </a:r>
            <a:endParaRPr 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143000"/>
            <a:ext cx="3162299" cy="1733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458200" y="3045302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11.1</a:t>
            </a:r>
            <a:endParaRPr lang="en-US" sz="2000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990600" y="2590800"/>
            <a:ext cx="2362200" cy="1676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2743200" y="1371600"/>
            <a:ext cx="2819400" cy="1676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18825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228600"/>
                <a:ext cx="8763000" cy="3173660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1600" i="0">
                              <a:latin typeface="Cambria Math" panose="02040503050406030204" pitchFamily="18" charset="0"/>
                            </a:rPr>
                            <m:t>dQ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1600" i="0">
                              <a:latin typeface="Cambria Math" panose="02040503050406030204" pitchFamily="18" charset="0"/>
                            </a:rPr>
                            <m:t>dt</m:t>
                          </m:r>
                        </m:den>
                      </m:f>
                      <m:r>
                        <a:rPr lang="en-US" sz="1600" i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600" i="0">
                                  <a:latin typeface="Cambria Math" panose="02040503050406030204" pitchFamily="18" charset="0"/>
                                </a:rPr>
                                <m:t>dW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600" i="0">
                                  <a:latin typeface="Cambria Math" panose="02040503050406030204" pitchFamily="18" charset="0"/>
                                </a:rPr>
                                <m:t>s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sty m:val="p"/>
                            </m:rPr>
                            <a:rPr lang="en-US" sz="1600" i="0">
                              <a:latin typeface="Cambria Math" panose="02040503050406030204" pitchFamily="18" charset="0"/>
                            </a:rPr>
                            <m:t>dt</m:t>
                          </m:r>
                        </m:den>
                      </m:f>
                      <m:r>
                        <a:rPr lang="en-US" sz="1600" i="0"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latin typeface="Cambria Math"/>
                                  <a:ea typeface="Cambria Math"/>
                                </a:rPr>
                                <m:t>A</m:t>
                              </m:r>
                            </m:e>
                            <m:sub>
                              <m:r>
                                <a:rPr lang="en-US" sz="1600" b="0" i="0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</m:sub>
                        <m:sup/>
                        <m:e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1600" b="0" i="0" smtClean="0">
                                          <a:latin typeface="Cambria Math"/>
                                        </a:rPr>
                                        <m:t>v</m:t>
                                      </m:r>
                                    </m:e>
                                    <m:sub>
                                      <m:r>
                                        <a:rPr lang="en-US" sz="1600" i="0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en-US" sz="1600" i="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bSup>
                                </m:num>
                                <m:den>
                                  <m:r>
                                    <a:rPr lang="en-US" sz="1600" i="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sz="1600" i="0">
                                  <a:latin typeface="Cambria Math"/>
                                </a:rPr>
                                <m:t>+</m:t>
                              </m:r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latin typeface="Cambria Math"/>
                                </a:rPr>
                                <m:t>g</m:t>
                              </m:r>
                              <m:sSub>
                                <m:sSub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600" b="0" i="0" smtClean="0">
                                      <a:latin typeface="Cambria Math"/>
                                    </a:rPr>
                                    <m:t>z</m:t>
                                  </m:r>
                                </m:e>
                                <m:sub>
                                  <m:r>
                                    <a:rPr lang="en-US" sz="1600" b="0" i="0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1600" i="0"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600" b="0" i="0" smtClean="0">
                                      <a:latin typeface="Cambria Math"/>
                                    </a:rPr>
                                    <m:t>u</m:t>
                                  </m:r>
                                </m:e>
                                <m:sub>
                                  <m:r>
                                    <a:rPr lang="en-US" sz="1600" i="0">
                                      <a:latin typeface="Cambria Math"/>
                                    </a:rPr>
                                    <m:t>1</m:t>
                                  </m:r>
                                  <m:r>
                                    <a:rPr lang="en-US" sz="1600" b="0" i="0" smtClean="0">
                                      <a:latin typeface="Cambria Math"/>
                                    </a:rPr>
                                    <m:t>+</m:t>
                                  </m:r>
                                </m:sub>
                              </m:sSub>
                              <m:r>
                                <a:rPr lang="en-US" sz="1600" b="0" i="0" smtClean="0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1600" i="0">
                                          <a:latin typeface="Cambria Math"/>
                                        </a:rPr>
                                        <m:t>p</m:t>
                                      </m:r>
                                    </m:e>
                                    <m:sub>
                                      <m:r>
                                        <a:rPr lang="en-US" sz="1600" i="0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1600" i="0">
                                          <a:latin typeface="Cambria Math"/>
                                          <a:ea typeface="Cambria Math"/>
                                        </a:rPr>
                                        <m:t>ρ</m:t>
                                      </m:r>
                                    </m:e>
                                    <m:sub>
                                      <m:r>
                                        <a:rPr lang="en-US" sz="1600" i="0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600" i="0">
                                  <a:latin typeface="Cambria Math"/>
                                  <a:ea typeface="Cambria Math"/>
                                </a:rPr>
                                <m:t>ρ</m:t>
                              </m:r>
                            </m:e>
                            <m:sub>
                              <m:r>
                                <a:rPr lang="en-US" sz="1600" i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600" i="0">
                              <a:latin typeface="Cambria Math"/>
                              <a:ea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b="0" i="0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latin typeface="Cambria Math"/>
                                  <a:ea typeface="Cambria Math"/>
                                </a:rPr>
                                <m:t>v</m:t>
                              </m:r>
                            </m:e>
                            <m:sub>
                              <m:r>
                                <a:rPr lang="en-US" sz="1600" b="0" i="0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600" b="0" i="0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/>
                              <a:ea typeface="Cambria Math"/>
                            </a:rPr>
                            <m:t>d</m:t>
                          </m:r>
                          <m:sSub>
                            <m:sSub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latin typeface="Cambria Math"/>
                                  <a:ea typeface="Cambria Math"/>
                                </a:rPr>
                                <m:t>A</m:t>
                              </m:r>
                            </m:e>
                            <m:sub>
                              <m:r>
                                <a:rPr lang="en-US" sz="1600" b="0" i="0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600" i="0"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</m:nary>
                      <m:r>
                        <a:rPr lang="en-US" altLang="en-US" sz="1600" i="0">
                          <a:latin typeface="Cambria Math"/>
                          <a:ea typeface="Cambria Math"/>
                        </a:rPr>
                        <m:t>+</m:t>
                      </m:r>
                      <m:nary>
                        <m:nary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600" i="0">
                                  <a:latin typeface="Cambria Math"/>
                                  <a:ea typeface="Cambria Math"/>
                                </a:rPr>
                                <m:t>A</m:t>
                              </m:r>
                            </m:e>
                            <m:sub>
                              <m:r>
                                <a:rPr lang="en-US" sz="1600" b="0" i="0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</m:sub>
                        <m:sup/>
                        <m:e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1600" i="0">
                                          <a:latin typeface="Cambria Math"/>
                                        </a:rPr>
                                        <m:t>v</m:t>
                                      </m:r>
                                    </m:e>
                                    <m:sub>
                                      <m:r>
                                        <a:rPr lang="en-US" sz="1600" b="0" i="0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  <m:sup>
                                      <m:r>
                                        <a:rPr lang="en-US" sz="1600" i="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bSup>
                                </m:num>
                                <m:den>
                                  <m:r>
                                    <a:rPr lang="en-US" sz="1600" i="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sz="1600" i="0">
                                  <a:latin typeface="Cambria Math"/>
                                </a:rPr>
                                <m:t>+</m:t>
                              </m:r>
                              <m:r>
                                <m:rPr>
                                  <m:sty m:val="p"/>
                                </m:rPr>
                                <a:rPr lang="en-US" sz="1600" i="0">
                                  <a:latin typeface="Cambria Math"/>
                                </a:rPr>
                                <m:t>g</m:t>
                              </m:r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600" i="0">
                                      <a:latin typeface="Cambria Math"/>
                                    </a:rPr>
                                    <m:t>z</m:t>
                                  </m:r>
                                </m:e>
                                <m:sub>
                                  <m:r>
                                    <a:rPr lang="en-US" sz="1600" b="0" i="0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1600" i="0"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600" i="0">
                                      <a:latin typeface="Cambria Math"/>
                                    </a:rPr>
                                    <m:t>u</m:t>
                                  </m:r>
                                </m:e>
                                <m:sub>
                                  <m:r>
                                    <a:rPr lang="en-US" sz="1600" b="0" i="0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1600" i="0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1600" i="0">
                                          <a:latin typeface="Cambria Math"/>
                                        </a:rPr>
                                        <m:t>p</m:t>
                                      </m:r>
                                    </m:e>
                                    <m:sub>
                                      <m:r>
                                        <a:rPr lang="en-US" sz="1600" b="0" i="0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1600" i="0">
                                          <a:latin typeface="Cambria Math"/>
                                          <a:ea typeface="Cambria Math"/>
                                        </a:rPr>
                                        <m:t>ρ</m:t>
                                      </m:r>
                                    </m:e>
                                    <m:sub>
                                      <m:r>
                                        <a:rPr lang="en-US" sz="1600" b="0" i="0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600" i="0">
                                  <a:latin typeface="Cambria Math"/>
                                  <a:ea typeface="Cambria Math"/>
                                </a:rPr>
                                <m:t>ρ</m:t>
                              </m:r>
                            </m:e>
                            <m:sub>
                              <m:r>
                                <a:rPr lang="en-US" sz="1600" i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600" i="0">
                              <a:latin typeface="Cambria Math"/>
                              <a:ea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600" i="0">
                                  <a:latin typeface="Cambria Math"/>
                                  <a:ea typeface="Cambria Math"/>
                                </a:rPr>
                                <m:t>v</m:t>
                              </m:r>
                            </m:e>
                            <m:sub>
                              <m:r>
                                <a:rPr lang="en-US" sz="1600" b="0" i="0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600" b="0" i="0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1600" i="0">
                              <a:latin typeface="Cambria Math"/>
                              <a:ea typeface="Cambria Math"/>
                            </a:rPr>
                            <m:t>d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600" i="0">
                                  <a:latin typeface="Cambria Math"/>
                                  <a:ea typeface="Cambria Math"/>
                                </a:rPr>
                                <m:t>A</m:t>
                              </m:r>
                            </m:e>
                            <m:sub>
                              <m:r>
                                <a:rPr lang="en-US" sz="1600" b="0" i="0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600" i="0"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1600" dirty="0" smtClean="0"/>
              </a:p>
              <a:p>
                <a:pPr marL="0" indent="0">
                  <a:buNone/>
                </a:pPr>
                <a:r>
                  <a:rPr lang="en-US" sz="1700" dirty="0" smtClean="0"/>
                  <a:t>For a flow the term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m:rPr>
                                    <m:sty m:val="p"/>
                                  </m:rPr>
                                  <a:rPr lang="en-US" sz="1800" i="0">
                                    <a:latin typeface="Cambria Math"/>
                                  </a:rPr>
                                  <m:t>v</m:t>
                                </m:r>
                              </m:e>
                              <m:sub/>
                              <m:sup>
                                <m:r>
                                  <a:rPr lang="en-US" sz="1800" i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r>
                              <a:rPr lang="en-US" sz="1800" i="0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r>
                          <a:rPr lang="en-US" sz="1800" i="0">
                            <a:latin typeface="Cambria Math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1800" i="0">
                            <a:latin typeface="Cambria Math"/>
                          </a:rPr>
                          <m:t>g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800" i="0">
                                <a:latin typeface="Cambria Math"/>
                              </a:rPr>
                              <m:t>z</m:t>
                            </m:r>
                          </m:e>
                          <m:sub/>
                        </m:sSub>
                        <m:r>
                          <a:rPr lang="en-US" sz="1800" i="0"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1800" i="0">
                                    <a:latin typeface="Cambria Math"/>
                                  </a:rPr>
                                  <m:t>p</m:t>
                                </m:r>
                              </m:e>
                              <m:sub/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1800" i="0">
                                    <a:latin typeface="Cambria Math"/>
                                    <a:ea typeface="Cambria Math"/>
                                  </a:rPr>
                                  <m:t>ρ</m:t>
                                </m:r>
                              </m:e>
                              <m:sub/>
                            </m:sSub>
                          </m:den>
                        </m:f>
                      </m:e>
                    </m:d>
                  </m:oMath>
                </a14:m>
                <a:r>
                  <a:rPr lang="en-US" sz="1700" dirty="0" smtClean="0"/>
                  <a:t> in </a:t>
                </a:r>
                <a:r>
                  <a:rPr lang="en-US" sz="1700" dirty="0" err="1" smtClean="0"/>
                  <a:t>eq</a:t>
                </a:r>
                <a:r>
                  <a:rPr lang="en-US" sz="1700" dirty="0" smtClean="0"/>
                  <a:t> is constant across the cross section because v is constant (we assume a uniform velocity profile) and the sum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/>
                              </a:rPr>
                              <m:t>𝑝</m:t>
                            </m:r>
                          </m:e>
                          <m:sub/>
                        </m:sSub>
                      </m:num>
                      <m:den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/>
                                <a:ea typeface="Cambria Math"/>
                              </a:rPr>
                              <m:t>𝜌</m:t>
                            </m:r>
                          </m:e>
                          <m:sub/>
                        </m:sSub>
                      </m:den>
                    </m:f>
                    <m:r>
                      <a:rPr lang="en-US" sz="1800" b="0" i="1" smtClean="0">
                        <a:latin typeface="Cambria Math"/>
                      </a:rPr>
                      <m:t>+</m:t>
                    </m:r>
                    <m:r>
                      <m:rPr>
                        <m:sty m:val="p"/>
                      </m:rPr>
                      <a:rPr lang="en-US" sz="1800">
                        <a:latin typeface="Cambria Math"/>
                      </a:rPr>
                      <m:t>g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/>
                          </a:rPr>
                          <m:t>𝑧</m:t>
                        </m:r>
                      </m:e>
                      <m:sub/>
                    </m:sSub>
                  </m:oMath>
                </a14:m>
                <a:r>
                  <a:rPr lang="en-US" sz="1700" dirty="0" smtClean="0"/>
                  <a:t>is constant if the streamlines at each section are parallel. Therefore, we take the term outside the integral and separating the velocity term integral</a:t>
                </a:r>
                <a:endParaRPr lang="en-US" sz="19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3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1300" i="0">
                              <a:latin typeface="Cambria Math" panose="02040503050406030204" pitchFamily="18" charset="0"/>
                            </a:rPr>
                            <m:t>dQ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1300" i="0">
                              <a:latin typeface="Cambria Math" panose="02040503050406030204" pitchFamily="18" charset="0"/>
                            </a:rPr>
                            <m:t>dt</m:t>
                          </m:r>
                        </m:den>
                      </m:f>
                      <m:r>
                        <a:rPr lang="en-US" sz="1300" i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3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3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300" i="0">
                                  <a:latin typeface="Cambria Math" panose="02040503050406030204" pitchFamily="18" charset="0"/>
                                </a:rPr>
                                <m:t>dW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300" i="0">
                                  <a:latin typeface="Cambria Math" panose="02040503050406030204" pitchFamily="18" charset="0"/>
                                </a:rPr>
                                <m:t>s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sty m:val="p"/>
                            </m:rPr>
                            <a:rPr lang="en-US" sz="1300" i="0">
                              <a:latin typeface="Cambria Math" panose="02040503050406030204" pitchFamily="18" charset="0"/>
                            </a:rPr>
                            <m:t>dt</m:t>
                          </m:r>
                        </m:den>
                      </m:f>
                      <m:r>
                        <a:rPr lang="en-US" sz="1300" b="0" i="0" smtClean="0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sz="13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3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13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300" i="0">
                                      <a:latin typeface="Cambria Math"/>
                                    </a:rPr>
                                    <m:t>p</m:t>
                                  </m:r>
                                </m:e>
                                <m:sub>
                                  <m:r>
                                    <a:rPr lang="en-US" sz="1300" i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13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300" i="0">
                                      <a:latin typeface="Cambria Math"/>
                                      <a:ea typeface="Cambria Math"/>
                                    </a:rPr>
                                    <m:t>ρ</m:t>
                                  </m:r>
                                </m:e>
                                <m:sub>
                                  <m:r>
                                    <a:rPr lang="en-US" sz="1300" i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  <m:r>
                            <a:rPr lang="en-US" sz="1300" i="0">
                              <a:latin typeface="Cambria Math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n-US" sz="1300" i="0">
                              <a:latin typeface="Cambria Math"/>
                            </a:rPr>
                            <m:t>g</m:t>
                          </m:r>
                          <m:sSub>
                            <m:sSubPr>
                              <m:ctrlPr>
                                <a:rPr lang="en-US" sz="13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300" i="0">
                                  <a:latin typeface="Cambria Math"/>
                                </a:rPr>
                                <m:t>z</m:t>
                              </m:r>
                            </m:e>
                            <m:sub>
                              <m:r>
                                <a:rPr lang="en-US" sz="1300" i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300" i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3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300" i="0">
                                  <a:latin typeface="Cambria Math"/>
                                </a:rPr>
                                <m:t>u</m:t>
                              </m:r>
                            </m:e>
                            <m:sub>
                              <m:r>
                                <a:rPr lang="en-US" sz="1300" i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nary>
                        <m:naryPr>
                          <m:ctrlPr>
                            <a:rPr lang="en-US" sz="13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13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300" i="0">
                                  <a:latin typeface="Cambria Math"/>
                                  <a:ea typeface="Cambria Math"/>
                                </a:rPr>
                                <m:t>A</m:t>
                              </m:r>
                            </m:e>
                            <m:sub>
                              <m:r>
                                <a:rPr lang="en-US" sz="1300" i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</m:sub>
                        <m:sup/>
                        <m:e>
                          <m:sSub>
                            <m:sSubPr>
                              <m:ctrlPr>
                                <a:rPr lang="en-US" sz="13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300" i="0">
                                  <a:latin typeface="Cambria Math"/>
                                  <a:ea typeface="Cambria Math"/>
                                </a:rPr>
                                <m:t>ρ</m:t>
                              </m:r>
                            </m:e>
                            <m:sub>
                              <m:r>
                                <a:rPr lang="en-US" sz="1300" i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3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300" b="0" i="0" smtClean="0"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1300" i="0">
                                  <a:latin typeface="Cambria Math"/>
                                  <a:ea typeface="Cambria Math"/>
                                </a:rPr>
                                <m:t>v</m:t>
                              </m:r>
                            </m:e>
                            <m:sub>
                              <m:r>
                                <a:rPr lang="en-US" sz="1300" i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300" i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1300" i="0">
                              <a:latin typeface="Cambria Math"/>
                              <a:ea typeface="Cambria Math"/>
                            </a:rPr>
                            <m:t>d</m:t>
                          </m:r>
                          <m:sSub>
                            <m:sSubPr>
                              <m:ctrlPr>
                                <a:rPr lang="en-US" sz="13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300" i="0">
                                  <a:latin typeface="Cambria Math"/>
                                  <a:ea typeface="Cambria Math"/>
                                </a:rPr>
                                <m:t>A</m:t>
                              </m:r>
                            </m:e>
                            <m:sub>
                              <m:r>
                                <a:rPr lang="en-US" sz="1300" i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300" b="0" i="0" smtClean="0">
                              <a:latin typeface="Cambria Math"/>
                              <a:ea typeface="Cambria Math"/>
                            </a:rPr>
                            <m:t>+ </m:t>
                          </m:r>
                        </m:e>
                      </m:nary>
                      <m:nary>
                        <m:naryPr>
                          <m:ctrlPr>
                            <a:rPr lang="en-US" sz="13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13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300" i="0">
                                  <a:latin typeface="Cambria Math"/>
                                  <a:ea typeface="Cambria Math"/>
                                </a:rPr>
                                <m:t>A</m:t>
                              </m:r>
                            </m:e>
                            <m:sub>
                              <m:r>
                                <a:rPr lang="en-US" sz="1300" i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</m:sub>
                        <m:sup/>
                        <m:e>
                          <m:f>
                            <m:fPr>
                              <m:ctrlPr>
                                <a:rPr lang="en-US" sz="13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sz="13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sSub>
                                    <m:sSubPr>
                                      <m:ctrlPr>
                                        <a:rPr lang="en-US" sz="13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1300" i="0">
                                          <a:latin typeface="Cambria Math"/>
                                          <a:ea typeface="Cambria Math"/>
                                        </a:rPr>
                                        <m:t>ρ</m:t>
                                      </m:r>
                                    </m:e>
                                    <m:sub>
                                      <m:r>
                                        <a:rPr lang="en-US" sz="1300" i="0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m:rPr>
                                      <m:sty m:val="p"/>
                                    </m:rPr>
                                    <a:rPr lang="en-US" sz="1300" i="0">
                                      <a:latin typeface="Cambria Math"/>
                                    </a:rPr>
                                    <m:t>v</m:t>
                                  </m:r>
                                </m:e>
                                <m:sub>
                                  <m:r>
                                    <a:rPr lang="en-US" sz="1300" i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1300" b="0" i="0" smtClean="0"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bSup>
                            </m:num>
                            <m:den>
                              <m:r>
                                <a:rPr lang="en-US" sz="1300" i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m:rPr>
                              <m:sty m:val="p"/>
                            </m:rPr>
                            <a:rPr lang="en-US" sz="1300" i="0">
                              <a:latin typeface="Cambria Math"/>
                              <a:ea typeface="Cambria Math"/>
                            </a:rPr>
                            <m:t>d</m:t>
                          </m:r>
                          <m:sSub>
                            <m:sSubPr>
                              <m:ctrlPr>
                                <a:rPr lang="en-US" sz="13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300" i="0">
                                  <a:latin typeface="Cambria Math"/>
                                  <a:ea typeface="Cambria Math"/>
                                </a:rPr>
                                <m:t>A</m:t>
                              </m:r>
                            </m:e>
                            <m:sub>
                              <m:r>
                                <a:rPr lang="en-US" sz="1300" i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300" b="0" i="0" smtClean="0">
                              <a:latin typeface="Cambria Math"/>
                              <a:ea typeface="Cambria Math"/>
                            </a:rPr>
                            <m:t>=</m:t>
                          </m:r>
                          <m:r>
                            <a:rPr lang="en-US" sz="1300" i="0">
                              <a:latin typeface="Cambria Math"/>
                              <a:ea typeface="Cambria Math"/>
                            </a:rPr>
                            <m:t> </m:t>
                          </m:r>
                        </m:e>
                      </m:nary>
                      <m:d>
                        <m:dPr>
                          <m:ctrlPr>
                            <a:rPr lang="en-US" sz="13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3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13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300" i="0">
                                      <a:latin typeface="Cambria Math"/>
                                    </a:rPr>
                                    <m:t>p</m:t>
                                  </m:r>
                                </m:e>
                                <m:sub>
                                  <m:r>
                                    <a:rPr lang="en-US" sz="1300" b="0" i="0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13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300" i="0">
                                      <a:latin typeface="Cambria Math"/>
                                      <a:ea typeface="Cambria Math"/>
                                    </a:rPr>
                                    <m:t>ρ</m:t>
                                  </m:r>
                                </m:e>
                                <m:sub>
                                  <m:r>
                                    <a:rPr lang="en-US" sz="1300" b="0" i="0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  <m:r>
                            <a:rPr lang="en-US" sz="1300" i="0">
                              <a:latin typeface="Cambria Math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n-US" sz="1300" i="0">
                              <a:latin typeface="Cambria Math"/>
                            </a:rPr>
                            <m:t>g</m:t>
                          </m:r>
                          <m:sSub>
                            <m:sSubPr>
                              <m:ctrlPr>
                                <a:rPr lang="en-US" sz="13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300" i="0">
                                  <a:latin typeface="Cambria Math"/>
                                </a:rPr>
                                <m:t>z</m:t>
                              </m:r>
                            </m:e>
                            <m:sub>
                              <m:r>
                                <a:rPr lang="en-US" sz="1300" b="0" i="0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300" i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3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300" i="0">
                                  <a:latin typeface="Cambria Math"/>
                                </a:rPr>
                                <m:t>u</m:t>
                              </m:r>
                            </m:e>
                            <m:sub>
                              <m:r>
                                <a:rPr lang="en-US" sz="1300" b="0" i="0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nary>
                        <m:naryPr>
                          <m:ctrlPr>
                            <a:rPr lang="en-US" sz="13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13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300" i="0">
                                  <a:latin typeface="Cambria Math"/>
                                  <a:ea typeface="Cambria Math"/>
                                </a:rPr>
                                <m:t>A</m:t>
                              </m:r>
                            </m:e>
                            <m:sub>
                              <m:r>
                                <a:rPr lang="en-US" sz="1300" b="0" i="0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</m:sub>
                        <m:sup/>
                        <m:e>
                          <m:sSub>
                            <m:sSubPr>
                              <m:ctrlPr>
                                <a:rPr lang="en-US" sz="13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300" i="0">
                                  <a:latin typeface="Cambria Math"/>
                                  <a:ea typeface="Cambria Math"/>
                                </a:rPr>
                                <m:t>ρ</m:t>
                              </m:r>
                            </m:e>
                            <m:sub>
                              <m:r>
                                <a:rPr lang="en-US" sz="1300" b="0" i="0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3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300" i="0"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1300" i="0">
                                  <a:latin typeface="Cambria Math"/>
                                  <a:ea typeface="Cambria Math"/>
                                </a:rPr>
                                <m:t>v</m:t>
                              </m:r>
                            </m:e>
                            <m:sub>
                              <m:r>
                                <a:rPr lang="en-US" sz="1300" b="0" i="0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300" i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1300" i="0">
                              <a:latin typeface="Cambria Math"/>
                              <a:ea typeface="Cambria Math"/>
                            </a:rPr>
                            <m:t>d</m:t>
                          </m:r>
                          <m:sSub>
                            <m:sSubPr>
                              <m:ctrlPr>
                                <a:rPr lang="en-US" sz="13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300" i="0">
                                  <a:latin typeface="Cambria Math"/>
                                  <a:ea typeface="Cambria Math"/>
                                </a:rPr>
                                <m:t>A</m:t>
                              </m:r>
                            </m:e>
                            <m:sub>
                              <m:r>
                                <a:rPr lang="en-US" sz="1300" b="0" i="0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300" i="0">
                              <a:latin typeface="Cambria Math"/>
                              <a:ea typeface="Cambria Math"/>
                            </a:rPr>
                            <m:t>+ </m:t>
                          </m:r>
                        </m:e>
                      </m:nary>
                      <m:nary>
                        <m:naryPr>
                          <m:ctrlPr>
                            <a:rPr lang="en-US" sz="13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13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300" i="0">
                                  <a:latin typeface="Cambria Math"/>
                                  <a:ea typeface="Cambria Math"/>
                                </a:rPr>
                                <m:t>A</m:t>
                              </m:r>
                            </m:e>
                            <m:sub>
                              <m:r>
                                <a:rPr lang="en-US" sz="1300" b="0" i="0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</m:sub>
                        <m:sup/>
                        <m:e>
                          <m:f>
                            <m:fPr>
                              <m:ctrlPr>
                                <a:rPr lang="en-US" sz="13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sz="13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sSub>
                                    <m:sSubPr>
                                      <m:ctrlPr>
                                        <a:rPr lang="en-US" sz="13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1300" i="0">
                                          <a:latin typeface="Cambria Math"/>
                                          <a:ea typeface="Cambria Math"/>
                                        </a:rPr>
                                        <m:t>ρ</m:t>
                                      </m:r>
                                    </m:e>
                                    <m:sub>
                                      <m:r>
                                        <a:rPr lang="en-US" sz="1300" b="0" i="0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m:rPr>
                                      <m:sty m:val="p"/>
                                    </m:rPr>
                                    <a:rPr lang="en-US" sz="1300" i="0">
                                      <a:latin typeface="Cambria Math"/>
                                    </a:rPr>
                                    <m:t>v</m:t>
                                  </m:r>
                                </m:e>
                                <m:sub>
                                  <m:r>
                                    <a:rPr lang="en-US" sz="1300" b="0" i="0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sz="1300" i="0"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bSup>
                            </m:num>
                            <m:den>
                              <m:r>
                                <a:rPr lang="en-US" sz="1300" i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m:rPr>
                              <m:sty m:val="p"/>
                            </m:rPr>
                            <a:rPr lang="en-US" sz="1300" i="0">
                              <a:latin typeface="Cambria Math"/>
                              <a:ea typeface="Cambria Math"/>
                            </a:rPr>
                            <m:t>d</m:t>
                          </m:r>
                          <m:sSub>
                            <m:sSubPr>
                              <m:ctrlPr>
                                <a:rPr lang="en-US" sz="13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300" i="0">
                                  <a:latin typeface="Cambria Math"/>
                                  <a:ea typeface="Cambria Math"/>
                                </a:rPr>
                                <m:t>A</m:t>
                              </m:r>
                            </m:e>
                            <m:sub>
                              <m:r>
                                <a:rPr lang="en-US" sz="1300" b="0" i="0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1300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228600"/>
                <a:ext cx="8763000" cy="3173660"/>
              </a:xfrm>
              <a:blipFill rotWithShape="0">
                <a:blip r:embed="rId2" cstate="print"/>
                <a:stretch>
                  <a:fillRect l="-487" b="-209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7010400" y="3124199"/>
                <a:ext cx="1981626" cy="2827121"/>
              </a:xfrm>
              <a:prstGeom prst="rect">
                <a:avLst/>
              </a:prstGeom>
              <a:noFill/>
              <a:ln>
                <a:solidFill>
                  <a:schemeClr val="accent1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400">
                        <a:latin typeface="Cambria Math"/>
                      </a:rPr>
                      <m:t>α</m:t>
                    </m:r>
                    <m:r>
                      <a:rPr lang="en-US" sz="140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1400">
                            <a:latin typeface="Cambria Math"/>
                          </a:rPr>
                          <m:t>A</m:t>
                        </m:r>
                      </m:den>
                    </m:f>
                    <m:nary>
                      <m:naryPr>
                        <m:subHide m:val="on"/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sty m:val="p"/>
                                      </m:rPr>
                                      <a:rPr lang="en-US" sz="1400">
                                        <a:latin typeface="Cambria Math"/>
                                      </a:rPr>
                                      <m:t>v</m:t>
                                    </m:r>
                                  </m:num>
                                  <m:den>
                                    <m:acc>
                                      <m:accPr>
                                        <m:chr m:val="̅"/>
                                        <m:ctrlPr>
                                          <a:rPr lang="en-US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400">
                                            <a:latin typeface="Cambria Math"/>
                                          </a:rPr>
                                          <m:t>v</m:t>
                                        </m:r>
                                      </m:e>
                                    </m:acc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1400"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e>
                    </m:nary>
                    <m:r>
                      <m:rPr>
                        <m:sty m:val="p"/>
                      </m:rPr>
                      <a:rPr lang="en-US" sz="1400">
                        <a:latin typeface="Cambria Math"/>
                      </a:rPr>
                      <m:t>d</m:t>
                    </m:r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400">
                            <a:latin typeface="Cambria Math"/>
                          </a:rPr>
                          <m:t>A</m:t>
                        </m:r>
                      </m:e>
                      <m:sub/>
                    </m:sSub>
                    <m:r>
                      <a:rPr lang="en-US" sz="1400">
                        <a:latin typeface="Cambria Math"/>
                      </a:rPr>
                      <m:t>=</m:t>
                    </m:r>
                  </m:oMath>
                </a14:m>
                <a:r>
                  <a:rPr lang="en-US" sz="1400" dirty="0"/>
                  <a:t> kinetic energy correction factor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400">
                        <a:latin typeface="Cambria Math"/>
                      </a:rPr>
                      <m:t>α</m:t>
                    </m:r>
                    <m:r>
                      <a:rPr lang="en-US" sz="1400">
                        <a:latin typeface="Cambria Math"/>
                      </a:rPr>
                      <m:t>=1</m:t>
                    </m:r>
                  </m:oMath>
                </a14:m>
                <a:r>
                  <a:rPr lang="en-US" sz="1400" dirty="0"/>
                  <a:t> for uniform flow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400">
                        <a:latin typeface="Cambria Math"/>
                      </a:rPr>
                      <m:t>v</m:t>
                    </m:r>
                    <m:r>
                      <a:rPr lang="en-US" sz="1400">
                        <a:latin typeface="Cambria Math"/>
                      </a:rPr>
                      <m:t>=</m:t>
                    </m:r>
                    <m:acc>
                      <m:accPr>
                        <m:chr m:val="̅"/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1400">
                            <a:latin typeface="Cambria Math"/>
                          </a:rPr>
                          <m:t>v</m:t>
                        </m:r>
                      </m:e>
                    </m:acc>
                  </m:oMath>
                </a14:m>
                <a:r>
                  <a:rPr lang="en-US" sz="1400" dirty="0"/>
                  <a:t>)</a:t>
                </a:r>
              </a:p>
              <a:p>
                <a:pPr marL="0" indent="0">
                  <a:buNone/>
                </a:pPr>
                <a:r>
                  <a:rPr lang="en-US" sz="1400" dirty="0"/>
                  <a:t>For most cases of turbulent flow,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400">
                        <a:latin typeface="Cambria Math"/>
                      </a:rPr>
                      <m:t>α</m:t>
                    </m:r>
                    <m:r>
                      <a:rPr lang="en-US" sz="1400">
                        <a:latin typeface="Cambria Math"/>
                      </a:rPr>
                      <m:t>≈1.05. </m:t>
                    </m:r>
                  </m:oMath>
                </a14:m>
                <a:r>
                  <a:rPr lang="en-US" sz="1400" dirty="0"/>
                  <a:t>because this is very close to unity, it is common practice in engineering applications to 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400">
                        <a:latin typeface="Cambria Math"/>
                      </a:rPr>
                      <m:t>α</m:t>
                    </m:r>
                    <m:r>
                      <a:rPr lang="en-US" sz="1400">
                        <a:latin typeface="Cambria Math"/>
                      </a:rPr>
                      <m:t>=1</m:t>
                    </m:r>
                  </m:oMath>
                </a14:m>
                <a:r>
                  <a:rPr lang="en-US" sz="1400" dirty="0"/>
                  <a:t>. </a:t>
                </a: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0400" y="3124199"/>
                <a:ext cx="1981626" cy="2827121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306" t="-10086" r="-1529" b="-858"/>
                </a:stretch>
              </a:blipFill>
              <a:ln>
                <a:solidFill>
                  <a:schemeClr val="accent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371475" y="3227583"/>
                <a:ext cx="6781800" cy="25480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indent="0">
                  <a:buNone/>
                </a:pPr>
                <a:r>
                  <a:rPr lang="en-US" sz="2000" dirty="0" smtClean="0"/>
                  <a:t>It can be seen that </a:t>
                </a:r>
                <a14:m>
                  <m:oMath xmlns:m="http://schemas.openxmlformats.org/officeDocument/2006/math">
                    <m:nary>
                      <m:naryPr>
                        <m:subHide m:val="on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 i="0">
                                <a:latin typeface="Cambria Math"/>
                              </a:rPr>
                              <m:t>ρ</m:t>
                            </m:r>
                          </m:e>
                          <m:sub/>
                        </m:sSub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0">
                                <a:latin typeface="Cambria Math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000" i="0">
                                <a:latin typeface="Cambria Math"/>
                              </a:rPr>
                              <m:t>v</m:t>
                            </m:r>
                          </m:e>
                          <m:sub/>
                        </m:sSub>
                        <m:r>
                          <a:rPr lang="en-US" sz="2000" i="0"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000" i="0">
                            <a:latin typeface="Cambria Math"/>
                          </a:rPr>
                          <m:t>d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 i="0">
                                <a:latin typeface="Cambria Math"/>
                              </a:rPr>
                              <m:t>A</m:t>
                            </m:r>
                          </m:e>
                          <m:sub/>
                        </m:sSub>
                        <m:r>
                          <a:rPr lang="en-US" sz="2000" i="0">
                            <a:latin typeface="Cambria Math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 sz="2000" i="0">
                            <a:latin typeface="Cambria Math"/>
                          </a:rPr>
                          <m:t>ρ</m:t>
                        </m:r>
                        <m:acc>
                          <m:accPr>
                            <m:chr m:val="̅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2000" i="0">
                                <a:latin typeface="Cambria Math"/>
                              </a:rPr>
                              <m:t>v</m:t>
                            </m:r>
                          </m:e>
                        </m:acc>
                        <m:r>
                          <m:rPr>
                            <m:sty m:val="p"/>
                            <m:brk m:alnAt="15"/>
                          </m:rPr>
                          <a:rPr lang="en-US" sz="2000" i="0">
                            <a:latin typeface="Cambria Math"/>
                          </a:rPr>
                          <m:t>A</m:t>
                        </m:r>
                        <m:r>
                          <a:rPr lang="en-US" sz="2000" i="0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dm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dt</m:t>
                            </m:r>
                          </m:den>
                        </m:f>
                        <m:r>
                          <m:rPr>
                            <m:brk m:alnAt="15"/>
                          </m:rPr>
                          <a:rPr lang="en-US" sz="2000" i="0">
                            <a:latin typeface="Cambria Math"/>
                          </a:rPr>
                          <m:t>=</m:t>
                        </m:r>
                      </m:e>
                    </m:nary>
                  </m:oMath>
                </a14:m>
                <a:r>
                  <a:rPr lang="en-US" sz="2000" dirty="0"/>
                  <a:t> mass rate of flow. Where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/>
                          </a:rPr>
                          <m:t>v</m:t>
                        </m:r>
                      </m:e>
                    </m:acc>
                  </m:oMath>
                </a14:m>
                <a:r>
                  <a:rPr lang="en-US" sz="2000" dirty="0"/>
                  <a:t> is the mean or average velocity over a cross section.</a:t>
                </a:r>
              </a:p>
              <a:p>
                <a:pPr marL="0" indent="0">
                  <a:buNone/>
                </a:pPr>
                <a:r>
                  <a:rPr lang="en-US" sz="2000" dirty="0"/>
                  <a:t>However,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dm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dt</m:t>
                        </m:r>
                      </m:den>
                    </m:f>
                  </m:oMath>
                </a14:m>
                <a:r>
                  <a:rPr lang="en-US" sz="2000" dirty="0" smtClean="0"/>
                  <a:t> does </a:t>
                </a:r>
                <a:r>
                  <a:rPr lang="en-US" sz="2000" dirty="0"/>
                  <a:t>not appear as a factor of </a:t>
                </a:r>
                <a14:m>
                  <m:oMath xmlns:m="http://schemas.openxmlformats.org/officeDocument/2006/math">
                    <m:nary>
                      <m:naryPr>
                        <m:subHide m:val="on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000">
                                        <a:latin typeface="Cambria Math"/>
                                      </a:rPr>
                                      <m:t>ρ</m:t>
                                    </m:r>
                                  </m:e>
                                  <m:sub/>
                                </m:sSub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latin typeface="Cambria Math"/>
                                  </a:rPr>
                                  <m:t>v</m:t>
                                </m:r>
                              </m:e>
                              <m:sub/>
                              <m:sup>
                                <m:r>
                                  <a:rPr lang="en-US" sz="2000">
                                    <a:latin typeface="Cambria Math"/>
                                  </a:rPr>
                                  <m:t>3</m:t>
                                </m:r>
                              </m:sup>
                            </m:sSubSup>
                          </m:num>
                          <m:den>
                            <m:r>
                              <a:rPr lang="en-US" sz="2000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r>
                          <m:rPr>
                            <m:sty m:val="p"/>
                          </m:rPr>
                          <a:rPr lang="en-US" sz="2000">
                            <a:latin typeface="Cambria Math"/>
                          </a:rPr>
                          <m:t>d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/>
                              </a:rPr>
                              <m:t>A</m:t>
                            </m:r>
                          </m:e>
                          <m:sub/>
                        </m:sSub>
                      </m:e>
                    </m:nary>
                  </m:oMath>
                </a14:m>
                <a:r>
                  <a:rPr lang="en-US" sz="2000" dirty="0"/>
                  <a:t> in </a:t>
                </a:r>
                <a:r>
                  <a:rPr lang="en-US" sz="2000" dirty="0" err="1"/>
                  <a:t>eq</a:t>
                </a:r>
                <a:r>
                  <a:rPr lang="en-US" sz="2000" dirty="0"/>
                  <a:t/>
                </a:r>
                <a:r>
                  <a:rPr lang="en-US" sz="2000" dirty="0" smtClean="0"/>
                  <a:t>11.4; </a:t>
                </a:r>
                <a:r>
                  <a:rPr lang="en-US" sz="2000" dirty="0"/>
                  <a:t>so it is common to express </a:t>
                </a:r>
                <a14:m>
                  <m:oMath xmlns:m="http://schemas.openxmlformats.org/officeDocument/2006/math">
                    <m:nary>
                      <m:naryPr>
                        <m:subHide m:val="on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000">
                                        <a:latin typeface="Cambria Math"/>
                                      </a:rPr>
                                      <m:t>ρ</m:t>
                                    </m:r>
                                  </m:e>
                                  <m:sub/>
                                </m:sSub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latin typeface="Cambria Math"/>
                                  </a:rPr>
                                  <m:t>v</m:t>
                                </m:r>
                              </m:e>
                              <m:sub/>
                              <m:sup>
                                <m:r>
                                  <a:rPr lang="en-US" sz="2000">
                                    <a:latin typeface="Cambria Math"/>
                                  </a:rPr>
                                  <m:t>3</m:t>
                                </m:r>
                              </m:sup>
                            </m:sSubSup>
                          </m:num>
                          <m:den>
                            <m:r>
                              <a:rPr lang="en-US" sz="2000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r>
                          <m:rPr>
                            <m:sty m:val="p"/>
                          </m:rPr>
                          <a:rPr lang="en-US" sz="2000">
                            <a:latin typeface="Cambria Math"/>
                          </a:rPr>
                          <m:t>d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/>
                              </a:rPr>
                              <m:t>A</m:t>
                            </m:r>
                          </m:e>
                          <m:sub/>
                        </m:sSub>
                      </m:e>
                    </m:nary>
                    <m:r>
                      <a:rPr lang="en-US" sz="2000"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/>
                  <a:t>as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000">
                        <a:latin typeface="Cambria Math"/>
                      </a:rPr>
                      <m:t>α</m:t>
                    </m:r>
                    <m:r>
                      <a:rPr lang="en-US" sz="200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000">
                        <a:latin typeface="Cambria Math"/>
                      </a:rPr>
                      <m:t>ρ</m:t>
                    </m:r>
                    <m:r>
                      <a:rPr lang="en-US" sz="2000">
                        <a:latin typeface="Cambria Math"/>
                      </a:rPr>
                      <m:t> 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acc>
                                  <m:accPr>
                                    <m:chr m:val="̅"/>
                                    <m:ctrlPr>
                                      <a:rPr lang="el-GR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000">
                                        <a:latin typeface="Cambria Math"/>
                                      </a:rPr>
                                      <m:t>v</m:t>
                                    </m:r>
                                  </m:e>
                                </m:acc>
                              </m:e>
                              <m:sub/>
                              <m:sup>
                                <m:r>
                                  <a:rPr lang="en-US" sz="2000">
                                    <a:latin typeface="Cambria Math"/>
                                  </a:rPr>
                                  <m:t>3</m:t>
                                </m:r>
                              </m:sup>
                            </m:sSubSup>
                          </m:num>
                          <m:den>
                            <m:r>
                              <a:rPr lang="en-US" sz="2000"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2000" b="0" i="1" smtClean="0">
                        <a:latin typeface="Cambria Math"/>
                      </a:rPr>
                      <m:t>𝐴</m:t>
                    </m:r>
                    <m:r>
                      <a:rPr lang="en-US" sz="2000" b="0" i="1" smtClean="0">
                        <a:latin typeface="Cambria Math"/>
                      </a:rPr>
                      <m:t>.</m:t>
                    </m:r>
                  </m:oMath>
                </a14:m>
                <a:r>
                  <a:rPr lang="en-US" sz="2000" dirty="0" smtClean="0"/>
                  <a:t/>
                </a:r>
                <a:r>
                  <a:rPr lang="en-US" sz="2000" dirty="0"/>
                  <a:t>equation </a:t>
                </a:r>
                <a:r>
                  <a:rPr lang="en-US" sz="2000" dirty="0" smtClean="0"/>
                  <a:t>11.4 </a:t>
                </a:r>
                <a:r>
                  <a:rPr lang="en-US" sz="2000" dirty="0"/>
                  <a:t>now becomes </a:t>
                </a:r>
                <a:endParaRPr lang="en-US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475" y="3227583"/>
                <a:ext cx="6781800" cy="2548070"/>
              </a:xfrm>
              <a:prstGeom prst="rect">
                <a:avLst/>
              </a:prstGeom>
              <a:blipFill rotWithShape="0">
                <a:blip r:embed="rId4" cstate="print"/>
                <a:stretch>
                  <a:fillRect l="-989" b="-33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386260" y="5951320"/>
                <a:ext cx="8620551" cy="10940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1800" i="0">
                              <a:latin typeface="Cambria Math" panose="02040503050406030204" pitchFamily="18" charset="0"/>
                            </a:rPr>
                            <m:t>dQ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1800" i="0">
                              <a:latin typeface="Cambria Math" panose="02040503050406030204" pitchFamily="18" charset="0"/>
                            </a:rPr>
                            <m:t>dt</m:t>
                          </m:r>
                        </m:den>
                      </m:f>
                      <m:r>
                        <a:rPr lang="en-US" sz="1800" i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800" i="0">
                                  <a:latin typeface="Cambria Math" panose="02040503050406030204" pitchFamily="18" charset="0"/>
                                </a:rPr>
                                <m:t>dW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800" i="0">
                                  <a:latin typeface="Cambria Math" panose="02040503050406030204" pitchFamily="18" charset="0"/>
                                </a:rPr>
                                <m:t>s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sty m:val="p"/>
                            </m:rPr>
                            <a:rPr lang="en-US" sz="1800" i="0">
                              <a:latin typeface="Cambria Math" panose="02040503050406030204" pitchFamily="18" charset="0"/>
                            </a:rPr>
                            <m:t>dt</m:t>
                          </m:r>
                        </m:den>
                      </m:f>
                      <m:r>
                        <a:rPr lang="en-US" sz="1800" i="0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800" i="0">
                                      <a:latin typeface="Cambria Math"/>
                                    </a:rPr>
                                    <m:t>p</m:t>
                                  </m:r>
                                </m:e>
                                <m:sub>
                                  <m:r>
                                    <a:rPr lang="en-US" sz="1800" i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800" i="0">
                                      <a:latin typeface="Cambria Math"/>
                                      <a:ea typeface="Cambria Math"/>
                                    </a:rPr>
                                    <m:t>ρ</m:t>
                                  </m:r>
                                </m:e>
                                <m:sub>
                                  <m:r>
                                    <a:rPr lang="en-US" sz="1800" i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  <m:r>
                            <a:rPr lang="en-US" sz="1800" i="0">
                              <a:latin typeface="Cambria Math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n-US" sz="1800" i="0">
                              <a:latin typeface="Cambria Math"/>
                            </a:rPr>
                            <m:t>g</m:t>
                          </m:r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800" i="0">
                                  <a:latin typeface="Cambria Math"/>
                                </a:rPr>
                                <m:t>z</m:t>
                              </m:r>
                            </m:e>
                            <m:sub>
                              <m:r>
                                <a:rPr lang="en-US" sz="1800" i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800" i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800" i="0">
                                  <a:latin typeface="Cambria Math"/>
                                </a:rPr>
                                <m:t>u</m:t>
                              </m:r>
                            </m:e>
                            <m:sub>
                              <m:r>
                                <a:rPr lang="en-US" sz="1800" i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f>
                            <m:f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 sz="1800" i="0">
                                  <a:latin typeface="Cambria Math" panose="02040503050406030204" pitchFamily="18" charset="0"/>
                                </a:rPr>
                                <m:t>dm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US" sz="1800" i="0">
                                  <a:latin typeface="Cambria Math" panose="02040503050406030204" pitchFamily="18" charset="0"/>
                                </a:rPr>
                                <m:t>dt</m:t>
                              </m:r>
                            </m:den>
                          </m:f>
                          <m:r>
                            <a:rPr lang="en-US" sz="1800" i="0">
                              <a:latin typeface="Cambria Math"/>
                            </a:rPr>
                            <m:t>+</m:t>
                          </m:r>
                          <m:r>
                            <a:rPr lang="en-US" sz="1800" i="0">
                              <a:latin typeface="Cambria Math"/>
                              <a:ea typeface="Cambria Math"/>
                            </a:rPr>
                            <m:t>∝</m:t>
                          </m:r>
                        </m:e>
                        <m:sub>
                          <m:r>
                            <a:rPr lang="en-US" sz="1800" i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̅"/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800" i="0">
                                      <a:latin typeface="Cambria Math"/>
                                    </a:rPr>
                                    <m:t>v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1800" i="0">
                                  <a:latin typeface="Cambria Math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1800" i="0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sz="1800" i="0">
                              <a:latin typeface="Cambria Math"/>
                            </a:rPr>
                            <m:t>2</m:t>
                          </m:r>
                        </m:den>
                      </m:f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1800" i="0">
                              <a:latin typeface="Cambria Math" panose="02040503050406030204" pitchFamily="18" charset="0"/>
                            </a:rPr>
                            <m:t>dm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1800" i="0">
                              <a:latin typeface="Cambria Math" panose="02040503050406030204" pitchFamily="18" charset="0"/>
                            </a:rPr>
                            <m:t>dt</m:t>
                          </m:r>
                        </m:den>
                      </m:f>
                      <m:r>
                        <a:rPr lang="en-US" sz="1800" i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800" i="0">
                                      <a:latin typeface="Cambria Math"/>
                                    </a:rPr>
                                    <m:t>p</m:t>
                                  </m:r>
                                </m:e>
                                <m:sub>
                                  <m:r>
                                    <a:rPr lang="en-US" sz="1800" i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800" i="0">
                                      <a:latin typeface="Cambria Math"/>
                                      <a:ea typeface="Cambria Math"/>
                                    </a:rPr>
                                    <m:t>ρ</m:t>
                                  </m:r>
                                </m:e>
                                <m:sub>
                                  <m:r>
                                    <a:rPr lang="en-US" sz="1800" i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  <m:r>
                            <a:rPr lang="en-US" sz="1800" i="0">
                              <a:latin typeface="Cambria Math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n-US" sz="1800" i="0">
                              <a:latin typeface="Cambria Math"/>
                            </a:rPr>
                            <m:t>g</m:t>
                          </m:r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800" i="0">
                                  <a:latin typeface="Cambria Math"/>
                                </a:rPr>
                                <m:t>z</m:t>
                              </m:r>
                            </m:e>
                            <m:sub>
                              <m:r>
                                <a:rPr lang="en-US" sz="1800" i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800" i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800" i="0">
                                  <a:latin typeface="Cambria Math"/>
                                </a:rPr>
                                <m:t>u</m:t>
                              </m:r>
                            </m:e>
                            <m:sub>
                              <m:r>
                                <a:rPr lang="en-US" sz="1800" i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f>
                            <m:f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 sz="1800" i="0">
                                  <a:latin typeface="Cambria Math" panose="02040503050406030204" pitchFamily="18" charset="0"/>
                                </a:rPr>
                                <m:t>dm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US" sz="1800" i="0">
                                  <a:latin typeface="Cambria Math" panose="02040503050406030204" pitchFamily="18" charset="0"/>
                                </a:rPr>
                                <m:t>dt</m:t>
                              </m:r>
                            </m:den>
                          </m:f>
                          <m:r>
                            <a:rPr lang="en-US" sz="1800" i="0">
                              <a:latin typeface="Cambria Math"/>
                            </a:rPr>
                            <m:t>+</m:t>
                          </m:r>
                          <m:r>
                            <a:rPr lang="en-US" sz="1800" i="0">
                              <a:latin typeface="Cambria Math"/>
                              <a:ea typeface="Cambria Math"/>
                            </a:rPr>
                            <m:t>∝</m:t>
                          </m:r>
                        </m:e>
                        <m:sub>
                          <m:r>
                            <a:rPr lang="en-US" sz="1800" b="0" i="0" smtClean="0">
                              <a:latin typeface="Cambria Math" panose="02040503050406030204" pitchFamily="18" charset="0"/>
                              <a:ea typeface="Cambria Math"/>
                            </a:rPr>
                            <m:t>2</m:t>
                          </m:r>
                        </m:sub>
                      </m:sSub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̅"/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800" i="0">
                                      <a:latin typeface="Cambria Math"/>
                                    </a:rPr>
                                    <m:t>v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1800" i="0">
                                  <a:latin typeface="Cambria Math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1800" i="0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sz="1800" i="0">
                              <a:latin typeface="Cambria Math"/>
                            </a:rPr>
                            <m:t>2</m:t>
                          </m:r>
                        </m:den>
                      </m:f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1800" i="0">
                              <a:latin typeface="Cambria Math" panose="02040503050406030204" pitchFamily="18" charset="0"/>
                            </a:rPr>
                            <m:t>dm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1800" i="0">
                              <a:latin typeface="Cambria Math" panose="02040503050406030204" pitchFamily="18" charset="0"/>
                            </a:rPr>
                            <m:t>dt</m:t>
                          </m:r>
                        </m:den>
                      </m:f>
                    </m:oMath>
                  </m:oMathPara>
                </a14:m>
                <a:endParaRPr lang="en-US" sz="1800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260" y="5951320"/>
                <a:ext cx="8620551" cy="1094017"/>
              </a:xfrm>
              <a:prstGeom prst="rect">
                <a:avLst/>
              </a:prstGeom>
              <a:blipFill rotWithShape="0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8448390" y="6155471"/>
            <a:ext cx="8984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C000"/>
                </a:solidFill>
              </a:rPr>
              <a:t>11.5</a:t>
            </a:r>
            <a:endParaRPr lang="en-US" sz="2000" dirty="0">
              <a:solidFill>
                <a:srgbClr val="FFC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557572" y="396130"/>
            <a:ext cx="8984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C000"/>
                </a:solidFill>
              </a:rPr>
              <a:t>11.3</a:t>
            </a:r>
            <a:endParaRPr lang="en-US" sz="2000" dirty="0">
              <a:solidFill>
                <a:srgbClr val="FFC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42361" y="2374774"/>
            <a:ext cx="8984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C000"/>
                </a:solidFill>
              </a:rPr>
              <a:t>11.4</a:t>
            </a:r>
            <a:endParaRPr lang="en-US" sz="2000" dirty="0">
              <a:solidFill>
                <a:srgbClr val="FFC000"/>
              </a:solidFill>
            </a:endParaRPr>
          </a:p>
        </p:txBody>
      </p:sp>
      <p:cxnSp>
        <p:nvCxnSpPr>
          <p:cNvPr id="7" name="Straight Arrow Connector 6"/>
          <p:cNvCxnSpPr>
            <a:endCxn id="2" idx="0"/>
          </p:cNvCxnSpPr>
          <p:nvPr/>
        </p:nvCxnSpPr>
        <p:spPr>
          <a:xfrm>
            <a:off x="4610100" y="3733800"/>
            <a:ext cx="86436" cy="22175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489846" y="3733800"/>
            <a:ext cx="86436" cy="22175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438400" y="838200"/>
            <a:ext cx="1828800" cy="1524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2362200" y="990600"/>
            <a:ext cx="762000" cy="1524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Left Brace 15"/>
          <p:cNvSpPr/>
          <p:nvPr/>
        </p:nvSpPr>
        <p:spPr>
          <a:xfrm rot="16200000">
            <a:off x="3124200" y="228600"/>
            <a:ext cx="304800" cy="13716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715000" y="3048000"/>
            <a:ext cx="1295400" cy="246221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See also Lecture </a:t>
            </a:r>
            <a:r>
              <a:rPr lang="en-US" sz="1000" dirty="0" smtClean="0"/>
              <a:t>8</a:t>
            </a:r>
            <a:endParaRPr lang="en-US" sz="1000" dirty="0"/>
          </a:p>
        </p:txBody>
      </p:sp>
      <p:cxnSp>
        <p:nvCxnSpPr>
          <p:cNvPr id="18" name="Straight Arrow Connector 17"/>
          <p:cNvCxnSpPr/>
          <p:nvPr/>
        </p:nvCxnSpPr>
        <p:spPr>
          <a:xfrm rot="10800000" flipV="1">
            <a:off x="5410200" y="3276600"/>
            <a:ext cx="2286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870914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228600" y="47625"/>
                <a:ext cx="8686800" cy="68653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1800">
                              <a:latin typeface="Cambria Math" panose="02040503050406030204" pitchFamily="18" charset="0"/>
                            </a:rPr>
                            <m:t>dQ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1800">
                              <a:latin typeface="Cambria Math" panose="02040503050406030204" pitchFamily="18" charset="0"/>
                            </a:rPr>
                            <m:t>dt</m:t>
                          </m:r>
                        </m:den>
                      </m:f>
                      <m:r>
                        <a:rPr lang="en-US" sz="180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800">
                                  <a:latin typeface="Cambria Math" panose="02040503050406030204" pitchFamily="18" charset="0"/>
                                </a:rPr>
                                <m:t>dW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800">
                                  <a:latin typeface="Cambria Math" panose="02040503050406030204" pitchFamily="18" charset="0"/>
                                </a:rPr>
                                <m:t>s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sty m:val="p"/>
                            </m:rPr>
                            <a:rPr lang="en-US" sz="1800">
                              <a:latin typeface="Cambria Math" panose="02040503050406030204" pitchFamily="18" charset="0"/>
                            </a:rPr>
                            <m:t>dt</m:t>
                          </m:r>
                        </m:den>
                      </m:f>
                      <m:r>
                        <a:rPr lang="en-US" sz="1800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800">
                                      <a:latin typeface="Cambria Math"/>
                                    </a:rPr>
                                    <m:t>p</m:t>
                                  </m:r>
                                </m:e>
                                <m:sub>
                                  <m:r>
                                    <a:rPr lang="en-US" sz="180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800">
                                      <a:latin typeface="Cambria Math"/>
                                      <a:ea typeface="Cambria Math"/>
                                    </a:rPr>
                                    <m:t>ρ</m:t>
                                  </m:r>
                                </m:e>
                                <m:sub>
                                  <m:r>
                                    <a:rPr lang="en-US" sz="180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  <m:r>
                            <a:rPr lang="en-US" sz="1800">
                              <a:latin typeface="Cambria Math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n-US" sz="1800">
                              <a:latin typeface="Cambria Math"/>
                            </a:rPr>
                            <m:t>g</m:t>
                          </m:r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800">
                                  <a:latin typeface="Cambria Math"/>
                                </a:rPr>
                                <m:t>z</m:t>
                              </m:r>
                            </m:e>
                            <m:sub>
                              <m:r>
                                <a:rPr lang="en-US" sz="180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80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800">
                                  <a:latin typeface="Cambria Math"/>
                                </a:rPr>
                                <m:t>u</m:t>
                              </m:r>
                            </m:e>
                            <m:sub>
                              <m:r>
                                <a:rPr lang="en-US" sz="180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f>
                            <m:f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 sz="1800">
                                  <a:latin typeface="Cambria Math" panose="02040503050406030204" pitchFamily="18" charset="0"/>
                                </a:rPr>
                                <m:t>dm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US" sz="1800">
                                  <a:latin typeface="Cambria Math" panose="02040503050406030204" pitchFamily="18" charset="0"/>
                                </a:rPr>
                                <m:t>dt</m:t>
                              </m:r>
                            </m:den>
                          </m:f>
                          <m:r>
                            <a:rPr lang="en-US" sz="1800">
                              <a:latin typeface="Cambria Math"/>
                            </a:rPr>
                            <m:t>+</m:t>
                          </m:r>
                          <m:r>
                            <a:rPr lang="en-US" sz="1800">
                              <a:latin typeface="Cambria Math"/>
                              <a:ea typeface="Cambria Math"/>
                            </a:rPr>
                            <m:t>∝</m:t>
                          </m:r>
                        </m:e>
                        <m:sub>
                          <m:r>
                            <a:rPr lang="en-US" sz="180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̅"/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800">
                                      <a:latin typeface="Cambria Math"/>
                                    </a:rPr>
                                    <m:t>v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1800">
                                  <a:latin typeface="Cambria Math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1800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sz="1800">
                              <a:latin typeface="Cambria Math"/>
                            </a:rPr>
                            <m:t>2</m:t>
                          </m:r>
                        </m:den>
                      </m:f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1800">
                              <a:latin typeface="Cambria Math" panose="02040503050406030204" pitchFamily="18" charset="0"/>
                            </a:rPr>
                            <m:t>dm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1800">
                              <a:latin typeface="Cambria Math" panose="02040503050406030204" pitchFamily="18" charset="0"/>
                            </a:rPr>
                            <m:t>dt</m:t>
                          </m:r>
                        </m:den>
                      </m:f>
                      <m:r>
                        <a:rPr lang="en-US" sz="180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800">
                                      <a:latin typeface="Cambria Math"/>
                                    </a:rPr>
                                    <m:t>p</m:t>
                                  </m:r>
                                </m:e>
                                <m:sub>
                                  <m:r>
                                    <a:rPr lang="en-US" sz="180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800">
                                      <a:latin typeface="Cambria Math"/>
                                      <a:ea typeface="Cambria Math"/>
                                    </a:rPr>
                                    <m:t>ρ</m:t>
                                  </m:r>
                                </m:e>
                                <m:sub>
                                  <m:r>
                                    <a:rPr lang="en-US" sz="180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  <m:r>
                            <a:rPr lang="en-US" sz="1800">
                              <a:latin typeface="Cambria Math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n-US" sz="1800">
                              <a:latin typeface="Cambria Math"/>
                            </a:rPr>
                            <m:t>g</m:t>
                          </m:r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800">
                                  <a:latin typeface="Cambria Math"/>
                                </a:rPr>
                                <m:t>z</m:t>
                              </m:r>
                            </m:e>
                            <m:sub>
                              <m:r>
                                <a:rPr lang="en-US" sz="180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80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800">
                                  <a:latin typeface="Cambria Math"/>
                                </a:rPr>
                                <m:t>u</m:t>
                              </m:r>
                            </m:e>
                            <m:sub>
                              <m:r>
                                <a:rPr lang="en-US" sz="180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f>
                            <m:f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 sz="1800">
                                  <a:latin typeface="Cambria Math" panose="02040503050406030204" pitchFamily="18" charset="0"/>
                                </a:rPr>
                                <m:t>dm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US" sz="1800">
                                  <a:latin typeface="Cambria Math" panose="02040503050406030204" pitchFamily="18" charset="0"/>
                                </a:rPr>
                                <m:t>dt</m:t>
                              </m:r>
                            </m:den>
                          </m:f>
                          <m:r>
                            <a:rPr lang="en-US" sz="1800">
                              <a:latin typeface="Cambria Math"/>
                            </a:rPr>
                            <m:t>+</m:t>
                          </m:r>
                          <m:r>
                            <a:rPr lang="en-US" sz="1800">
                              <a:latin typeface="Cambria Math"/>
                              <a:ea typeface="Cambria Math"/>
                            </a:rPr>
                            <m:t>∝</m:t>
                          </m:r>
                        </m:e>
                        <m:sub>
                          <m:r>
                            <a:rPr lang="en-US" sz="1800">
                              <a:latin typeface="Cambria Math" panose="02040503050406030204" pitchFamily="18" charset="0"/>
                              <a:ea typeface="Cambria Math"/>
                            </a:rPr>
                            <m:t>2</m:t>
                          </m:r>
                        </m:sub>
                      </m:sSub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̅"/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800">
                                      <a:latin typeface="Cambria Math"/>
                                    </a:rPr>
                                    <m:t>v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1800">
                                  <a:latin typeface="Cambria Math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1800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sz="1800">
                              <a:latin typeface="Cambria Math"/>
                            </a:rPr>
                            <m:t>2</m:t>
                          </m:r>
                        </m:den>
                      </m:f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1800">
                              <a:latin typeface="Cambria Math" panose="02040503050406030204" pitchFamily="18" charset="0"/>
                            </a:rPr>
                            <m:t>dm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1800">
                              <a:latin typeface="Cambria Math" panose="02040503050406030204" pitchFamily="18" charset="0"/>
                            </a:rPr>
                            <m:t>dt</m:t>
                          </m:r>
                        </m:den>
                      </m:f>
                    </m:oMath>
                  </m:oMathPara>
                </a14:m>
                <a:endParaRPr lang="en-US" sz="1800" dirty="0" smtClean="0"/>
              </a:p>
              <a:p>
                <a:endParaRPr lang="en-US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dQ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dt</m:t>
                          </m:r>
                        </m:den>
                      </m:f>
                      <m:r>
                        <a:rPr lang="en-US" sz="200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dW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s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dt</m:t>
                          </m:r>
                        </m:den>
                      </m:f>
                      <m:r>
                        <a:rPr lang="en-US" sz="2000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latin typeface="Cambria Math"/>
                                    </a:rPr>
                                    <m:t>p</m:t>
                                  </m:r>
                                </m:e>
                                <m:sub>
                                  <m:r>
                                    <a:rPr lang="en-US" sz="200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latin typeface="Cambria Math"/>
                                      <a:ea typeface="Cambria Math"/>
                                    </a:rPr>
                                    <m:t>ρ</m:t>
                                  </m:r>
                                </m:e>
                                <m:sub>
                                  <m:r>
                                    <a:rPr lang="en-US" sz="200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  <m:r>
                            <a:rPr lang="en-US" sz="2000">
                              <a:latin typeface="Cambria Math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n-US" sz="2000">
                              <a:latin typeface="Cambria Math"/>
                            </a:rPr>
                            <m:t>g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/>
                                </a:rPr>
                                <m:t>z</m:t>
                              </m:r>
                            </m:e>
                            <m:sub>
                              <m:r>
                                <a:rPr lang="en-US" sz="200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/>
                                </a:rPr>
                                <m:t>u</m:t>
                              </m:r>
                            </m:e>
                            <m:sub>
                              <m:r>
                                <a:rPr lang="en-US" sz="200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>
                                  <a:latin typeface="Cambria Math"/>
                                  <a:ea typeface="Cambria Math"/>
                                </a:rPr>
                                <m:t>∝</m:t>
                              </m:r>
                            </m:e>
                            <m:sub>
                              <m:r>
                                <a:rPr lang="en-US" sz="200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000">
                                          <a:latin typeface="Cambria Math"/>
                                        </a:rPr>
                                        <m:t>v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00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0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r>
                                <a:rPr lang="en-US" sz="200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dm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dt</m:t>
                          </m:r>
                        </m:den>
                      </m:f>
                      <m:r>
                        <a:rPr lang="en-US" sz="200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latin typeface="Cambria Math"/>
                                    </a:rPr>
                                    <m:t>p</m:t>
                                  </m:r>
                                </m:e>
                                <m:sub>
                                  <m:r>
                                    <a:rPr lang="en-US" sz="200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latin typeface="Cambria Math"/>
                                      <a:ea typeface="Cambria Math"/>
                                    </a:rPr>
                                    <m:t>ρ</m:t>
                                  </m:r>
                                </m:e>
                                <m:sub>
                                  <m:r>
                                    <a:rPr lang="en-US" sz="200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  <m:r>
                            <a:rPr lang="en-US" sz="2000">
                              <a:latin typeface="Cambria Math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n-US" sz="2000">
                              <a:latin typeface="Cambria Math"/>
                            </a:rPr>
                            <m:t>g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/>
                                </a:rPr>
                                <m:t>z</m:t>
                              </m:r>
                            </m:e>
                            <m:sub>
                              <m:r>
                                <a:rPr lang="en-US" sz="200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00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/>
                                </a:rPr>
                                <m:t>u</m:t>
                              </m:r>
                            </m:e>
                            <m:sub>
                              <m:r>
                                <a:rPr lang="en-US" sz="200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00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>
                                  <a:latin typeface="Cambria Math"/>
                                  <a:ea typeface="Cambria Math"/>
                                </a:rPr>
                                <m:t>∝</m:t>
                              </m:r>
                            </m:e>
                            <m:sub>
                              <m:r>
                                <a:rPr lang="en-US" sz="200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000">
                                          <a:latin typeface="Cambria Math"/>
                                        </a:rPr>
                                        <m:t>v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00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sz="20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r>
                                <a:rPr lang="en-US" sz="200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dm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dt</m:t>
                          </m:r>
                        </m:den>
                      </m:f>
                    </m:oMath>
                  </m:oMathPara>
                </a14:m>
                <a:endParaRPr lang="en-US" sz="2000" i="1" dirty="0" smtClean="0">
                  <a:latin typeface="Cambria Math" panose="02040503050406030204" pitchFamily="18" charset="0"/>
                </a:endParaRPr>
              </a:p>
              <a:p>
                <a:endParaRPr lang="en-US" sz="2000" dirty="0" smtClean="0"/>
              </a:p>
              <a:p>
                <a:r>
                  <a:rPr lang="en-US" sz="2000" dirty="0" smtClean="0"/>
                  <a:t>Dividing by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dm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dt</m:t>
                        </m:r>
                      </m:den>
                    </m:f>
                  </m:oMath>
                </a14:m>
                <a:endParaRPr lang="en-US" sz="20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0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dm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dt</m:t>
                              </m:r>
                            </m:den>
                          </m:f>
                        </m:den>
                      </m:f>
                      <m:d>
                        <m:d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dQ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dt</m:t>
                              </m:r>
                            </m:den>
                          </m:f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latin typeface="Cambria Math" panose="02040503050406030204" pitchFamily="18" charset="0"/>
                                    </a:rPr>
                                    <m:t>dW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latin typeface="Cambria Math" panose="02040503050406030204" pitchFamily="18" charset="0"/>
                                    </a:rPr>
                                    <m:t>s</m:t>
                                  </m:r>
                                </m:sub>
                              </m:sSub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dt</m:t>
                              </m:r>
                            </m:den>
                          </m:f>
                        </m:e>
                      </m:d>
                      <m:r>
                        <a:rPr lang="en-US" sz="2000" i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 i="0">
                                  <a:latin typeface="Cambria Math"/>
                                </a:rPr>
                                <m:t>p</m:t>
                              </m:r>
                            </m:e>
                            <m:sub>
                              <m:r>
                                <a:rPr lang="en-US" sz="2000" i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 i="0">
                                  <a:latin typeface="Cambria Math"/>
                                  <a:ea typeface="Cambria Math"/>
                                </a:rPr>
                                <m:t>ρ</m:t>
                              </m:r>
                            </m:e>
                            <m:sub>
                              <m:r>
                                <a:rPr lang="en-US" sz="2000" i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2000" i="0">
                          <a:latin typeface="Cambria Math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2000" i="0">
                          <a:latin typeface="Cambria Math"/>
                        </a:rPr>
                        <m:t>g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i="0">
                              <a:latin typeface="Cambria Math"/>
                            </a:rPr>
                            <m:t>z</m:t>
                          </m:r>
                        </m:e>
                        <m:sub>
                          <m:r>
                            <a:rPr lang="en-US" sz="2000" i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000" i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i="0">
                              <a:latin typeface="Cambria Math"/>
                            </a:rPr>
                            <m:t>u</m:t>
                          </m:r>
                        </m:e>
                        <m:sub>
                          <m:r>
                            <a:rPr lang="en-US" sz="2000" i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000" i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i="0">
                              <a:latin typeface="Cambria Math"/>
                              <a:ea typeface="Cambria Math"/>
                            </a:rPr>
                            <m:t>∝</m:t>
                          </m:r>
                        </m:e>
                        <m:sub>
                          <m:r>
                            <a:rPr lang="en-US" sz="2000" i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̅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 i="0">
                                      <a:latin typeface="Cambria Math"/>
                                    </a:rPr>
                                    <m:t>v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000" i="0">
                                  <a:latin typeface="Cambria Math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000" i="0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sz="2000" i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000" i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 i="0">
                                  <a:latin typeface="Cambria Math"/>
                                </a:rPr>
                                <m:t>p</m:t>
                              </m:r>
                            </m:e>
                            <m:sub>
                              <m:r>
                                <a:rPr lang="en-US" sz="2000" i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 i="0">
                                  <a:latin typeface="Cambria Math"/>
                                  <a:ea typeface="Cambria Math"/>
                                </a:rPr>
                                <m:t>ρ</m:t>
                              </m:r>
                            </m:e>
                            <m:sub>
                              <m:r>
                                <a:rPr lang="en-US" sz="2000" i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2000" i="0">
                          <a:latin typeface="Cambria Math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2000" i="0">
                          <a:latin typeface="Cambria Math"/>
                        </a:rPr>
                        <m:t>g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i="0">
                              <a:latin typeface="Cambria Math"/>
                            </a:rPr>
                            <m:t>z</m:t>
                          </m:r>
                        </m:e>
                        <m:sub>
                          <m:r>
                            <a:rPr lang="en-US" sz="2000" i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000" i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i="0">
                              <a:latin typeface="Cambria Math"/>
                            </a:rPr>
                            <m:t>u</m:t>
                          </m:r>
                        </m:e>
                        <m:sub>
                          <m:r>
                            <a:rPr lang="en-US" sz="2000" i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000" i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i="0">
                              <a:latin typeface="Cambria Math"/>
                              <a:ea typeface="Cambria Math"/>
                            </a:rPr>
                            <m:t>∝</m:t>
                          </m:r>
                        </m:e>
                        <m:sub>
                          <m:r>
                            <a:rPr lang="en-US" sz="2000" i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̅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 i="0">
                                      <a:latin typeface="Cambria Math"/>
                                    </a:rPr>
                                    <m:t>v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000" i="0">
                                  <a:latin typeface="Cambria Math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2000" i="0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sz="2000" i="0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000" dirty="0" smtClean="0"/>
              </a:p>
              <a:p>
                <a:r>
                  <a:rPr lang="en-US" sz="2000" dirty="0" smtClean="0"/>
                  <a:t>The shaft work term is usually the result of a turbine or pump in the flow system. It is therefore convenient to represent the shaft work term as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/>
                            </a:rPr>
                            <m:t>W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/>
                            </a:rPr>
                            <m:t>s</m:t>
                          </m:r>
                        </m:sub>
                      </m:sSub>
                      <m:r>
                        <a:rPr lang="en-US" sz="2000" b="0" i="0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/>
                            </a:rPr>
                            <m:t>W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/>
                            </a:rPr>
                            <m:t>t</m:t>
                          </m:r>
                        </m:sub>
                      </m:sSub>
                      <m:r>
                        <a:rPr lang="en-US" sz="2000" b="0" i="0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/>
                            </a:rPr>
                            <m:t>W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/>
                            </a:rPr>
                            <m:t>p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  <a:p>
                <a:r>
                  <a:rPr lang="en-US" sz="2000" dirty="0" smtClean="0"/>
                  <a:t>where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i="0">
                            <a:latin typeface="Cambria Math"/>
                          </a:rPr>
                          <m:t>W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i="0">
                            <a:latin typeface="Cambria Math"/>
                          </a:rPr>
                          <m:t>t</m:t>
                        </m:r>
                      </m:sub>
                    </m:sSub>
                    <m:r>
                      <a:rPr lang="en-US" sz="2000" b="0" i="0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sz="2000" b="0" dirty="0" smtClean="0">
                    <a:latin typeface="Cambria Math"/>
                  </a:rPr>
                  <a:t>power delivered by a turbine</a:t>
                </a:r>
              </a:p>
              <a:p>
                <a:r>
                  <a:rPr lang="en-US" sz="2000" dirty="0" smtClean="0"/>
                  <a:t/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i="0">
                            <a:latin typeface="Cambria Math"/>
                          </a:rPr>
                          <m:t>W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i="0">
                            <a:latin typeface="Cambria Math"/>
                          </a:rPr>
                          <m:t>p</m:t>
                        </m:r>
                      </m:sub>
                    </m:sSub>
                    <m:r>
                      <a:rPr lang="en-US" sz="2000" b="0" i="0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sz="2000" dirty="0" smtClean="0"/>
                  <a:t> power supplied by a pump</a:t>
                </a:r>
              </a:p>
              <a:p>
                <a:r>
                  <a:rPr lang="en-US" sz="2000" dirty="0" smtClean="0"/>
                  <a:t>Substituting </a:t>
                </a:r>
                <a:r>
                  <a:rPr lang="en-US" sz="2000" dirty="0" err="1" smtClean="0"/>
                  <a:t>eq</a:t>
                </a:r>
                <a:r>
                  <a:rPr lang="en-US" sz="2000" dirty="0" smtClean="0"/>
                  <a:t> 11.8 into </a:t>
                </a:r>
                <a:r>
                  <a:rPr lang="en-US" sz="2000" dirty="0" err="1" smtClean="0"/>
                  <a:t>eq</a:t>
                </a:r>
                <a:r>
                  <a:rPr lang="en-US" sz="2000" dirty="0" smtClean="0"/>
                  <a:t> 11.7 and divided by g results in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800" i="0">
                                      <a:latin typeface="Cambria Math" panose="02040503050406030204" pitchFamily="18" charset="0"/>
                                    </a:rPr>
                                    <m:t>dW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800" i="0">
                                      <a:latin typeface="Cambria Math" panose="02040503050406030204" pitchFamily="18" charset="0"/>
                                    </a:rPr>
                                    <m:t>p</m:t>
                                  </m:r>
                                </m:sub>
                              </m:sSub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US" sz="1800" i="0">
                                  <a:latin typeface="Cambria Math" panose="02040503050406030204" pitchFamily="18" charset="0"/>
                                </a:rPr>
                                <m:t>dt</m:t>
                              </m:r>
                            </m:den>
                          </m:f>
                        </m:num>
                        <m:den>
                          <m:r>
                            <m:rPr>
                              <m:sty m:val="p"/>
                            </m:rPr>
                            <a:rPr lang="en-US" sz="1800" i="0" smtClean="0">
                              <a:latin typeface="Cambria Math"/>
                            </a:rPr>
                            <m:t>g</m:t>
                          </m:r>
                          <m:f>
                            <m:f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 sz="1800" i="0">
                                  <a:latin typeface="Cambria Math" panose="02040503050406030204" pitchFamily="18" charset="0"/>
                                </a:rPr>
                                <m:t>dm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US" sz="1800" i="0">
                                  <a:latin typeface="Cambria Math" panose="02040503050406030204" pitchFamily="18" charset="0"/>
                                </a:rPr>
                                <m:t>dt</m:t>
                              </m:r>
                            </m:den>
                          </m:f>
                        </m:den>
                      </m:f>
                      <m:r>
                        <a:rPr lang="en-US" sz="1800" i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800" i="0">
                                  <a:latin typeface="Cambria Math"/>
                                </a:rPr>
                                <m:t>p</m:t>
                              </m:r>
                            </m:e>
                            <m:sub>
                              <m:r>
                                <a:rPr lang="en-US" sz="1800" i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sty m:val="p"/>
                            </m:rPr>
                            <a:rPr lang="en-US" sz="1800" i="0">
                              <a:latin typeface="Cambria Math"/>
                              <a:ea typeface="Cambria Math"/>
                            </a:rPr>
                            <m:t>ρ</m:t>
                          </m:r>
                          <m:r>
                            <m:rPr>
                              <m:sty m:val="p"/>
                            </m:rPr>
                            <a:rPr lang="en-US" sz="1800" i="0">
                              <a:latin typeface="Cambria Math"/>
                            </a:rPr>
                            <m:t>g</m:t>
                          </m:r>
                        </m:den>
                      </m:f>
                      <m:r>
                        <a:rPr lang="en-US" sz="1800" i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800" i="0">
                              <a:latin typeface="Cambria Math"/>
                            </a:rPr>
                            <m:t>z</m:t>
                          </m:r>
                        </m:e>
                        <m:sub>
                          <m:r>
                            <a:rPr lang="en-US" sz="1800" i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1800" i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800" i="0">
                              <a:latin typeface="Cambria Math"/>
                              <a:ea typeface="Cambria Math"/>
                            </a:rPr>
                            <m:t>∝</m:t>
                          </m:r>
                        </m:e>
                        <m:sub>
                          <m:r>
                            <a:rPr lang="en-US" sz="1800" i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 sz="1800" i="0">
                                  <a:latin typeface="Cambria Math"/>
                                </a:rPr>
                                <m:t>v</m:t>
                              </m:r>
                            </m:e>
                            <m:sub>
                              <m:r>
                                <a:rPr lang="en-US" sz="1800" i="0">
                                  <a:latin typeface="Cambria Math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1800" i="0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sz="1800" i="0">
                              <a:latin typeface="Cambria Math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en-US" sz="1800" i="0">
                              <a:latin typeface="Cambria Math"/>
                            </a:rPr>
                            <m:t>g</m:t>
                          </m:r>
                        </m:den>
                      </m:f>
                      <m:r>
                        <a:rPr lang="en-US" sz="1800" i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800" i="0">
                                      <a:latin typeface="Cambria Math" panose="02040503050406030204" pitchFamily="18" charset="0"/>
                                    </a:rPr>
                                    <m:t>dW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800" b="0" i="0" smtClean="0">
                                      <a:latin typeface="Cambria Math" panose="02040503050406030204" pitchFamily="18" charset="0"/>
                                    </a:rPr>
                                    <m:t>t</m:t>
                                  </m:r>
                                </m:sub>
                              </m:sSub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US" sz="1800" i="0">
                                  <a:latin typeface="Cambria Math" panose="02040503050406030204" pitchFamily="18" charset="0"/>
                                </a:rPr>
                                <m:t>dt</m:t>
                              </m:r>
                            </m:den>
                          </m:f>
                        </m:num>
                        <m:den>
                          <m:r>
                            <m:rPr>
                              <m:sty m:val="p"/>
                            </m:rPr>
                            <a:rPr lang="en-US" sz="1800" i="0" smtClean="0">
                              <a:latin typeface="Cambria Math"/>
                            </a:rPr>
                            <m:t>g</m:t>
                          </m:r>
                          <m:f>
                            <m:f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 sz="1800" i="0">
                                  <a:latin typeface="Cambria Math" panose="02040503050406030204" pitchFamily="18" charset="0"/>
                                </a:rPr>
                                <m:t>dm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US" sz="1800" i="0">
                                  <a:latin typeface="Cambria Math" panose="02040503050406030204" pitchFamily="18" charset="0"/>
                                </a:rPr>
                                <m:t>dt</m:t>
                              </m:r>
                            </m:den>
                          </m:f>
                        </m:den>
                      </m:f>
                      <m:r>
                        <a:rPr lang="en-US" sz="1800" i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800" i="0">
                                  <a:latin typeface="Cambria Math"/>
                                </a:rPr>
                                <m:t>p</m:t>
                              </m:r>
                            </m:e>
                            <m:sub>
                              <m:r>
                                <a:rPr lang="en-US" sz="1800" i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sty m:val="p"/>
                            </m:rPr>
                            <a:rPr lang="en-US" sz="1800" i="0">
                              <a:latin typeface="Cambria Math"/>
                              <a:ea typeface="Cambria Math"/>
                            </a:rPr>
                            <m:t>ρ</m:t>
                          </m:r>
                          <m:r>
                            <m:rPr>
                              <m:sty m:val="p"/>
                            </m:rPr>
                            <a:rPr lang="en-US" sz="1800" i="0">
                              <a:latin typeface="Cambria Math"/>
                            </a:rPr>
                            <m:t>g</m:t>
                          </m:r>
                        </m:den>
                      </m:f>
                      <m:r>
                        <a:rPr lang="en-US" sz="1800" i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800" i="0">
                              <a:latin typeface="Cambria Math"/>
                            </a:rPr>
                            <m:t>z</m:t>
                          </m:r>
                        </m:e>
                        <m:sub>
                          <m:r>
                            <a:rPr lang="en-US" sz="1800" i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1800" i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800" i="0">
                              <a:latin typeface="Cambria Math"/>
                              <a:ea typeface="Cambria Math"/>
                            </a:rPr>
                            <m:t>∝</m:t>
                          </m:r>
                        </m:e>
                        <m:sub>
                          <m:r>
                            <a:rPr lang="en-US" sz="1800" i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 sz="1800" i="0">
                                  <a:latin typeface="Cambria Math"/>
                                </a:rPr>
                                <m:t>v</m:t>
                              </m:r>
                            </m:e>
                            <m:sub>
                              <m:r>
                                <a:rPr lang="en-US" sz="1800" i="0">
                                  <a:latin typeface="Cambria Math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1800" i="0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sz="1800" i="0">
                              <a:latin typeface="Cambria Math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en-US" sz="1800" i="0">
                              <a:latin typeface="Cambria Math"/>
                            </a:rPr>
                            <m:t>g</m:t>
                          </m:r>
                        </m:den>
                      </m:f>
                      <m:r>
                        <a:rPr lang="en-US" sz="1800" i="0">
                          <a:latin typeface="Cambria Math"/>
                        </a:rPr>
                        <m:t>+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US" sz="1800" i="0">
                                  <a:latin typeface="Cambria Math"/>
                                </a:rPr>
                                <m:t>g</m:t>
                              </m:r>
                            </m:den>
                          </m:f>
                          <m:d>
                            <m:d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0"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1800" i="0">
                                      <a:latin typeface="Cambria Math"/>
                                    </a:rPr>
                                    <m:t>u</m:t>
                                  </m:r>
                                </m:e>
                                <m:sub>
                                  <m:r>
                                    <a:rPr lang="en-US" sz="1800" i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1800" i="0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800" i="0">
                                      <a:latin typeface="Cambria Math"/>
                                    </a:rPr>
                                    <m:t>u</m:t>
                                  </m:r>
                                </m:e>
                                <m:sub>
                                  <m:r>
                                    <a:rPr lang="en-US" sz="1800" i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1800" i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>
                                <m:f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US" sz="1800" i="0">
                                      <a:latin typeface="Cambria Math" panose="02040503050406030204" pitchFamily="18" charset="0"/>
                                    </a:rPr>
                                    <m:t>dQ</m:t>
                                  </m:r>
                                </m:num>
                                <m:den>
                                  <m:r>
                                    <m:rPr>
                                      <m:sty m:val="p"/>
                                    </m:rPr>
                                    <a:rPr lang="en-US" sz="1800" i="0">
                                      <a:latin typeface="Cambria Math" panose="02040503050406030204" pitchFamily="18" charset="0"/>
                                    </a:rPr>
                                    <m:t>dt</m:t>
                                  </m:r>
                                </m:den>
                              </m:f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US" sz="1800" b="0" i="0" smtClean="0">
                                  <a:latin typeface="Cambria Math"/>
                                </a:rPr>
                                <m:t>g</m:t>
                              </m:r>
                              <m:f>
                                <m:f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US" sz="1800" i="0">
                                      <a:latin typeface="Cambria Math" panose="02040503050406030204" pitchFamily="18" charset="0"/>
                                    </a:rPr>
                                    <m:t>dm</m:t>
                                  </m:r>
                                </m:num>
                                <m:den>
                                  <m:r>
                                    <m:rPr>
                                      <m:sty m:val="p"/>
                                    </m:rPr>
                                    <a:rPr lang="en-US" sz="1800" i="0">
                                      <a:latin typeface="Cambria Math" panose="02040503050406030204" pitchFamily="18" charset="0"/>
                                    </a:rPr>
                                    <m:t>dt</m:t>
                                  </m:r>
                                </m:den>
                              </m:f>
                            </m:den>
                          </m:f>
                        </m:e>
                      </m:d>
                    </m:oMath>
                  </m:oMathPara>
                </a14:m>
                <a:endParaRPr lang="en-US" sz="1800" dirty="0" smtClean="0"/>
              </a:p>
              <a:p>
                <a:endParaRPr lang="en-US" sz="2000" dirty="0" smtClean="0"/>
              </a:p>
              <a:p>
                <a:endParaRPr lang="en-US" sz="2000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47625"/>
                <a:ext cx="8686800" cy="6865341"/>
              </a:xfrm>
              <a:prstGeom prst="rect">
                <a:avLst/>
              </a:prstGeom>
              <a:blipFill rotWithShape="0">
                <a:blip r:embed="rId2" cstate="print"/>
                <a:stretch>
                  <a:fillRect l="-772" r="-7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8492319" y="1142758"/>
            <a:ext cx="8984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C000"/>
                </a:solidFill>
              </a:rPr>
              <a:t>11.6</a:t>
            </a:r>
            <a:endParaRPr lang="en-US" sz="2000" dirty="0">
              <a:solidFill>
                <a:srgbClr val="FFC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449810" y="2638001"/>
            <a:ext cx="8984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C000"/>
                </a:solidFill>
              </a:rPr>
              <a:t>11.7</a:t>
            </a:r>
            <a:endParaRPr lang="en-US" sz="2000" dirty="0">
              <a:solidFill>
                <a:srgbClr val="FFC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34319" y="3933189"/>
            <a:ext cx="8589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C000"/>
                </a:solidFill>
              </a:rPr>
              <a:t>11.8</a:t>
            </a:r>
            <a:endParaRPr lang="en-US" sz="2000" dirty="0">
              <a:solidFill>
                <a:srgbClr val="FFC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51569" y="5535543"/>
            <a:ext cx="8984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C000"/>
                </a:solidFill>
              </a:rPr>
              <a:t>11.9</a:t>
            </a:r>
            <a:endParaRPr lang="en-US" sz="2000" dirty="0">
              <a:solidFill>
                <a:srgbClr val="FFC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rot="5400000">
            <a:off x="4304506" y="800100"/>
            <a:ext cx="381794" cy="1531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0800000" flipV="1">
            <a:off x="1600200" y="4267200"/>
            <a:ext cx="3429000" cy="1066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5400000">
            <a:off x="3886200" y="4495800"/>
            <a:ext cx="9906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1752600" y="3124200"/>
            <a:ext cx="5638800" cy="2362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2743200" y="2971800"/>
            <a:ext cx="1447800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4419600"/>
            <a:ext cx="3257550" cy="360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5715000" y="4114800"/>
            <a:ext cx="3429000" cy="646331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Lecture </a:t>
            </a:r>
            <a:r>
              <a:rPr lang="en-US" sz="1200" dirty="0" smtClean="0"/>
              <a:t>9 </a:t>
            </a:r>
            <a:r>
              <a:rPr lang="en-US" sz="1200" dirty="0" smtClean="0"/>
              <a:t>slide 11</a:t>
            </a:r>
            <a:endParaRPr lang="en-US" sz="1200" dirty="0" smtClean="0"/>
          </a:p>
          <a:p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 rot="10800000">
            <a:off x="4953000" y="4191000"/>
            <a:ext cx="6858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005784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228600" y="47625"/>
                <a:ext cx="8686800" cy="29364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18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200" i="0">
                                      <a:latin typeface="Cambria Math" panose="02040503050406030204" pitchFamily="18" charset="0"/>
                                    </a:rPr>
                                    <m:t>dW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200" i="0">
                                      <a:latin typeface="Cambria Math" panose="02040503050406030204" pitchFamily="18" charset="0"/>
                                    </a:rPr>
                                    <m:t>p</m:t>
                                  </m:r>
                                </m:sub>
                              </m:sSub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US" sz="2200" i="0">
                                  <a:latin typeface="Cambria Math" panose="02040503050406030204" pitchFamily="18" charset="0"/>
                                </a:rPr>
                                <m:t>dt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 sz="2200" i="0">
                                  <a:latin typeface="Cambria Math" panose="02040503050406030204" pitchFamily="18" charset="0"/>
                                </a:rPr>
                                <m:t>d</m:t>
                              </m:r>
                              <m:r>
                                <m:rPr>
                                  <m:sty m:val="p"/>
                                </m:rPr>
                                <a:rPr lang="en-US" sz="2200" b="0" i="0" smtClean="0">
                                  <a:latin typeface="Cambria Math" panose="02040503050406030204" pitchFamily="18" charset="0"/>
                                </a:rPr>
                                <m:t>w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US" sz="2200" i="0">
                                  <a:latin typeface="Cambria Math" panose="02040503050406030204" pitchFamily="18" charset="0"/>
                                </a:rPr>
                                <m:t>dt</m:t>
                              </m:r>
                            </m:den>
                          </m:f>
                        </m:den>
                      </m:f>
                      <m:r>
                        <a:rPr lang="en-US" sz="2200" i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200" i="0">
                                  <a:latin typeface="Cambria Math"/>
                                </a:rPr>
                                <m:t>p</m:t>
                              </m:r>
                            </m:e>
                            <m:sub>
                              <m:r>
                                <a:rPr lang="en-US" sz="2200" i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sty m:val="p"/>
                            </m:rPr>
                            <a:rPr lang="en-US" sz="2200" i="0">
                              <a:latin typeface="Cambria Math"/>
                              <a:ea typeface="Cambria Math"/>
                            </a:rPr>
                            <m:t>ρ</m:t>
                          </m:r>
                          <m:r>
                            <m:rPr>
                              <m:sty m:val="p"/>
                            </m:rPr>
                            <a:rPr lang="en-US" sz="2200" i="0">
                              <a:latin typeface="Cambria Math"/>
                            </a:rPr>
                            <m:t>g</m:t>
                          </m:r>
                        </m:den>
                      </m:f>
                      <m:r>
                        <a:rPr lang="en-US" sz="2200" i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200" i="0">
                              <a:latin typeface="Cambria Math"/>
                            </a:rPr>
                            <m:t>z</m:t>
                          </m:r>
                        </m:e>
                        <m:sub>
                          <m:r>
                            <a:rPr lang="en-US" sz="2200" i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200" i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200" i="0">
                              <a:latin typeface="Cambria Math"/>
                              <a:ea typeface="Cambria Math"/>
                            </a:rPr>
                            <m:t>∝</m:t>
                          </m:r>
                        </m:e>
                        <m:sub>
                          <m:r>
                            <a:rPr lang="en-US" sz="2200" i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 sz="2200" i="0">
                                  <a:latin typeface="Cambria Math"/>
                                </a:rPr>
                                <m:t>v</m:t>
                              </m:r>
                            </m:e>
                            <m:sub>
                              <m:r>
                                <a:rPr lang="en-US" sz="2200" i="0">
                                  <a:latin typeface="Cambria Math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200" i="0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sz="2200" i="0">
                              <a:latin typeface="Cambria Math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en-US" sz="2200" i="0">
                              <a:latin typeface="Cambria Math"/>
                            </a:rPr>
                            <m:t>g</m:t>
                          </m:r>
                        </m:den>
                      </m:f>
                      <m:r>
                        <a:rPr lang="en-US" sz="2200" i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200" i="0">
                                      <a:latin typeface="Cambria Math" panose="02040503050406030204" pitchFamily="18" charset="0"/>
                                    </a:rPr>
                                    <m:t>dW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200" i="0">
                                      <a:latin typeface="Cambria Math" panose="02040503050406030204" pitchFamily="18" charset="0"/>
                                    </a:rPr>
                                    <m:t>t</m:t>
                                  </m:r>
                                </m:sub>
                              </m:sSub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US" sz="2200" i="0">
                                  <a:latin typeface="Cambria Math" panose="02040503050406030204" pitchFamily="18" charset="0"/>
                                </a:rPr>
                                <m:t>dt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 sz="2200" i="0">
                                  <a:latin typeface="Cambria Math" panose="02040503050406030204" pitchFamily="18" charset="0"/>
                                </a:rPr>
                                <m:t>d</m:t>
                              </m:r>
                              <m:r>
                                <m:rPr>
                                  <m:sty m:val="p"/>
                                </m:rPr>
                                <a:rPr lang="en-US" sz="2200" b="0" i="0" smtClean="0">
                                  <a:latin typeface="Cambria Math" panose="02040503050406030204" pitchFamily="18" charset="0"/>
                                </a:rPr>
                                <m:t>w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US" sz="2200" i="0">
                                  <a:latin typeface="Cambria Math" panose="02040503050406030204" pitchFamily="18" charset="0"/>
                                </a:rPr>
                                <m:t>dt</m:t>
                              </m:r>
                            </m:den>
                          </m:f>
                        </m:den>
                      </m:f>
                      <m:r>
                        <a:rPr lang="en-US" sz="2200" i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200" i="0">
                                  <a:latin typeface="Cambria Math"/>
                                </a:rPr>
                                <m:t>p</m:t>
                              </m:r>
                            </m:e>
                            <m:sub>
                              <m:r>
                                <a:rPr lang="en-US" sz="2200" i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sty m:val="p"/>
                            </m:rPr>
                            <a:rPr lang="en-US" sz="2200" i="0">
                              <a:latin typeface="Cambria Math"/>
                              <a:ea typeface="Cambria Math"/>
                            </a:rPr>
                            <m:t>ρ</m:t>
                          </m:r>
                          <m:r>
                            <m:rPr>
                              <m:sty m:val="p"/>
                            </m:rPr>
                            <a:rPr lang="en-US" sz="2200" i="0">
                              <a:latin typeface="Cambria Math"/>
                            </a:rPr>
                            <m:t>g</m:t>
                          </m:r>
                        </m:den>
                      </m:f>
                      <m:r>
                        <a:rPr lang="en-US" sz="2200" i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200" i="0">
                              <a:latin typeface="Cambria Math"/>
                            </a:rPr>
                            <m:t>z</m:t>
                          </m:r>
                        </m:e>
                        <m:sub>
                          <m:r>
                            <a:rPr lang="en-US" sz="2200" i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200" i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200" i="0">
                              <a:latin typeface="Cambria Math"/>
                              <a:ea typeface="Cambria Math"/>
                            </a:rPr>
                            <m:t>∝</m:t>
                          </m:r>
                        </m:e>
                        <m:sub>
                          <m:r>
                            <a:rPr lang="en-US" sz="2200" i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 sz="2200" i="0">
                                  <a:latin typeface="Cambria Math"/>
                                </a:rPr>
                                <m:t>v</m:t>
                              </m:r>
                            </m:e>
                            <m:sub>
                              <m:r>
                                <a:rPr lang="en-US" sz="2200" i="0">
                                  <a:latin typeface="Cambria Math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2200" i="0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sz="2200" i="0">
                              <a:latin typeface="Cambria Math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en-US" sz="2200" i="0">
                              <a:latin typeface="Cambria Math"/>
                            </a:rPr>
                            <m:t>g</m:t>
                          </m:r>
                        </m:den>
                      </m:f>
                      <m:r>
                        <a:rPr lang="en-US" sz="2200" i="0">
                          <a:latin typeface="Cambria Math"/>
                        </a:rPr>
                        <m:t>+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US" sz="2200" i="0">
                                  <a:latin typeface="Cambria Math"/>
                                </a:rPr>
                                <m:t>g</m:t>
                              </m:r>
                            </m:den>
                          </m:f>
                          <m:d>
                            <m:d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0"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200" i="0">
                                      <a:latin typeface="Cambria Math"/>
                                    </a:rPr>
                                    <m:t>u</m:t>
                                  </m:r>
                                </m:e>
                                <m:sub>
                                  <m:r>
                                    <a:rPr lang="en-US" sz="2200" i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200" i="0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200" i="0">
                                      <a:latin typeface="Cambria Math"/>
                                    </a:rPr>
                                    <m:t>u</m:t>
                                  </m:r>
                                </m:e>
                                <m:sub>
                                  <m:r>
                                    <a:rPr lang="en-US" sz="2200" i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200" i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>
                                <m:f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US" sz="2200" i="0">
                                      <a:latin typeface="Cambria Math" panose="02040503050406030204" pitchFamily="18" charset="0"/>
                                    </a:rPr>
                                    <m:t>dQ</m:t>
                                  </m:r>
                                </m:num>
                                <m:den>
                                  <m:r>
                                    <m:rPr>
                                      <m:sty m:val="p"/>
                                    </m:rPr>
                                    <a:rPr lang="en-US" sz="2200" i="0">
                                      <a:latin typeface="Cambria Math" panose="02040503050406030204" pitchFamily="18" charset="0"/>
                                    </a:rPr>
                                    <m:t>dt</m:t>
                                  </m:r>
                                </m:den>
                              </m:f>
                            </m:num>
                            <m:den>
                              <m:f>
                                <m:f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US" sz="2200" i="0">
                                      <a:latin typeface="Cambria Math" panose="02040503050406030204" pitchFamily="18" charset="0"/>
                                    </a:rPr>
                                    <m:t>d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200" b="0" i="0" smtClean="0">
                                      <a:latin typeface="Cambria Math" panose="02040503050406030204" pitchFamily="18" charset="0"/>
                                    </a:rPr>
                                    <m:t>w</m:t>
                                  </m:r>
                                </m:num>
                                <m:den>
                                  <m:r>
                                    <m:rPr>
                                      <m:sty m:val="p"/>
                                    </m:rPr>
                                    <a:rPr lang="en-US" sz="2200" i="0">
                                      <a:latin typeface="Cambria Math" panose="02040503050406030204" pitchFamily="18" charset="0"/>
                                    </a:rPr>
                                    <m:t>dt</m:t>
                                  </m:r>
                                </m:den>
                              </m:f>
                            </m:den>
                          </m:f>
                        </m:e>
                      </m:d>
                    </m:oMath>
                  </m:oMathPara>
                </a14:m>
                <a:endParaRPr lang="en-US" sz="2200" dirty="0" smtClean="0"/>
              </a:p>
              <a:p>
                <a:endParaRPr lang="en-US" sz="2000" dirty="0" smtClean="0"/>
              </a:p>
              <a:p>
                <a:endParaRPr lang="en-US" sz="2000" dirty="0" smtClean="0"/>
              </a:p>
              <a:p>
                <a:r>
                  <a:rPr lang="en-US" sz="2000" dirty="0" smtClean="0"/>
                  <a:t>Where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dw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dt</m:t>
                        </m:r>
                      </m:den>
                    </m:f>
                    <m:r>
                      <a:rPr lang="en-US" sz="2000" b="0" i="0" smtClean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/>
                        <a:ea typeface="Cambria Math"/>
                      </a:rPr>
                      <m:t>g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m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dt</m:t>
                        </m:r>
                      </m:den>
                    </m:f>
                  </m:oMath>
                </a14:m>
                <a:r>
                  <a:rPr lang="en-US" sz="2000" dirty="0" smtClean="0"/>
                  <a:t> weight flow rate (from w = gm)</a:t>
                </a:r>
              </a:p>
              <a:p>
                <a:endParaRPr lang="en-US" sz="2000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47625"/>
                <a:ext cx="8686800" cy="2936445"/>
              </a:xfrm>
              <a:prstGeom prst="rect">
                <a:avLst/>
              </a:prstGeom>
              <a:blipFill rotWithShape="0">
                <a:blip r:embed="rId2" cstate="print"/>
                <a:stretch>
                  <a:fillRect l="-7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8610600" y="609600"/>
            <a:ext cx="8984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C000"/>
                </a:solidFill>
              </a:rPr>
              <a:t>11.9</a:t>
            </a:r>
            <a:endParaRPr lang="en-US" sz="20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75413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52400"/>
                <a:ext cx="8686800" cy="655320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200">
                                    <a:latin typeface="Cambria Math" panose="02040503050406030204" pitchFamily="18" charset="0"/>
                                  </a:rPr>
                                  <m:t>dW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200">
                                    <a:latin typeface="Cambria Math" panose="02040503050406030204" pitchFamily="18" charset="0"/>
                                  </a:rPr>
                                  <m:t>p</m:t>
                                </m:r>
                              </m:sub>
                            </m:sSub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sz="2200">
                                <a:latin typeface="Cambria Math" panose="02040503050406030204" pitchFamily="18" charset="0"/>
                              </a:rPr>
                              <m:t>dt</m:t>
                            </m:r>
                          </m:den>
                        </m:f>
                      </m:num>
                      <m:den>
                        <m:f>
                          <m:f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sz="2200">
                                <a:latin typeface="Cambria Math" panose="02040503050406030204" pitchFamily="18" charset="0"/>
                              </a:rPr>
                              <m:t>dw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sz="2200">
                                <a:latin typeface="Cambria Math" panose="02040503050406030204" pitchFamily="18" charset="0"/>
                              </a:rPr>
                              <m:t>dt</m:t>
                            </m:r>
                          </m:den>
                        </m:f>
                      </m:den>
                    </m:f>
                    <m:r>
                      <a:rPr lang="en-US" sz="220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200">
                                <a:latin typeface="Cambria Math"/>
                              </a:rPr>
                              <m:t>p</m:t>
                            </m:r>
                          </m:e>
                          <m:sub>
                            <m:r>
                              <a:rPr lang="en-US" sz="220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m:rPr>
                            <m:sty m:val="p"/>
                          </m:rPr>
                          <a:rPr lang="en-US" sz="2200">
                            <a:latin typeface="Cambria Math"/>
                            <a:ea typeface="Cambria Math"/>
                          </a:rPr>
                          <m:t>ρ</m:t>
                        </m:r>
                        <m:r>
                          <m:rPr>
                            <m:sty m:val="p"/>
                          </m:rPr>
                          <a:rPr lang="en-US" sz="2200">
                            <a:latin typeface="Cambria Math"/>
                          </a:rPr>
                          <m:t>g</m:t>
                        </m:r>
                      </m:den>
                    </m:f>
                    <m:r>
                      <a:rPr lang="en-US" sz="220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>
                            <a:latin typeface="Cambria Math"/>
                          </a:rPr>
                          <m:t>z</m:t>
                        </m:r>
                      </m:e>
                      <m:sub>
                        <m:r>
                          <a:rPr lang="en-US" sz="220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20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2200">
                            <a:latin typeface="Cambria Math"/>
                            <a:ea typeface="Cambria Math"/>
                          </a:rPr>
                          <m:t>∝</m:t>
                        </m:r>
                      </m:e>
                      <m:sub>
                        <m:r>
                          <a:rPr lang="en-US" sz="2200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sz="2200">
                                <a:latin typeface="Cambria Math"/>
                              </a:rPr>
                              <m:t>v</m:t>
                            </m:r>
                          </m:e>
                          <m:sub>
                            <m:r>
                              <a:rPr lang="en-US" sz="2200">
                                <a:latin typeface="Cambria Math"/>
                              </a:rPr>
                              <m:t>1</m:t>
                            </m:r>
                          </m:sub>
                          <m:sup>
                            <m:r>
                              <a:rPr lang="en-US" sz="2200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r>
                          <a:rPr lang="en-US" sz="2200">
                            <a:latin typeface="Cambria Math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sz="2200">
                            <a:latin typeface="Cambria Math"/>
                          </a:rPr>
                          <m:t>g</m:t>
                        </m:r>
                      </m:den>
                    </m:f>
                    <m:r>
                      <a:rPr lang="en-US" sz="220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200">
                                    <a:latin typeface="Cambria Math" panose="02040503050406030204" pitchFamily="18" charset="0"/>
                                  </a:rPr>
                                  <m:t>dW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20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sub>
                            </m:sSub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sz="2200">
                                <a:latin typeface="Cambria Math" panose="02040503050406030204" pitchFamily="18" charset="0"/>
                              </a:rPr>
                              <m:t>dt</m:t>
                            </m:r>
                          </m:den>
                        </m:f>
                      </m:num>
                      <m:den>
                        <m:f>
                          <m:f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sz="2200">
                                <a:latin typeface="Cambria Math" panose="02040503050406030204" pitchFamily="18" charset="0"/>
                              </a:rPr>
                              <m:t>dw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sz="2200">
                                <a:latin typeface="Cambria Math" panose="02040503050406030204" pitchFamily="18" charset="0"/>
                              </a:rPr>
                              <m:t>dt</m:t>
                            </m:r>
                          </m:den>
                        </m:f>
                      </m:den>
                    </m:f>
                    <m:r>
                      <a:rPr lang="en-US" sz="220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200">
                                <a:latin typeface="Cambria Math"/>
                              </a:rPr>
                              <m:t>p</m:t>
                            </m:r>
                          </m:e>
                          <m:sub>
                            <m:r>
                              <a:rPr lang="en-US" sz="220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m:rPr>
                            <m:sty m:val="p"/>
                          </m:rPr>
                          <a:rPr lang="en-US" sz="2200">
                            <a:latin typeface="Cambria Math"/>
                            <a:ea typeface="Cambria Math"/>
                          </a:rPr>
                          <m:t>ρ</m:t>
                        </m:r>
                        <m:r>
                          <m:rPr>
                            <m:sty m:val="p"/>
                          </m:rPr>
                          <a:rPr lang="en-US" sz="2200">
                            <a:latin typeface="Cambria Math"/>
                          </a:rPr>
                          <m:t>g</m:t>
                        </m:r>
                      </m:den>
                    </m:f>
                    <m:r>
                      <a:rPr lang="en-US" sz="220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>
                            <a:latin typeface="Cambria Math"/>
                          </a:rPr>
                          <m:t>z</m:t>
                        </m:r>
                      </m:e>
                      <m:sub>
                        <m:r>
                          <a:rPr lang="en-US" sz="220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20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2200">
                            <a:latin typeface="Cambria Math"/>
                            <a:ea typeface="Cambria Math"/>
                          </a:rPr>
                          <m:t>∝</m:t>
                        </m:r>
                      </m:e>
                      <m:sub>
                        <m:r>
                          <a:rPr lang="en-US" sz="2200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sz="2200">
                                <a:latin typeface="Cambria Math"/>
                              </a:rPr>
                              <m:t>v</m:t>
                            </m:r>
                          </m:e>
                          <m:sub>
                            <m:r>
                              <a:rPr lang="en-US" sz="2200">
                                <a:latin typeface="Cambria Math"/>
                              </a:rPr>
                              <m:t>2</m:t>
                            </m:r>
                          </m:sub>
                          <m:sup>
                            <m:r>
                              <a:rPr lang="en-US" sz="2200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r>
                          <a:rPr lang="en-US" sz="2200">
                            <a:latin typeface="Cambria Math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sz="2200">
                            <a:latin typeface="Cambria Math"/>
                          </a:rPr>
                          <m:t>g</m:t>
                        </m:r>
                      </m:den>
                    </m:f>
                    <m:r>
                      <a:rPr lang="en-US" sz="2200">
                        <a:latin typeface="Cambria Math"/>
                      </a:rPr>
                      <m:t>+</m:t>
                    </m:r>
                    <m:d>
                      <m:dPr>
                        <m:begChr m:val="{"/>
                        <m:endChr m:val="}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20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sz="2200">
                                <a:latin typeface="Cambria Math"/>
                              </a:rPr>
                              <m:t>g</m:t>
                            </m:r>
                          </m:den>
                        </m:f>
                        <m:d>
                          <m:d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>
                                    <a:latin typeface="Cambria Math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200">
                                    <a:latin typeface="Cambria Math"/>
                                  </a:rPr>
                                  <m:t>u</m:t>
                                </m:r>
                              </m:e>
                              <m:sub>
                                <m:r>
                                  <a:rPr lang="en-US" sz="2200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200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200">
                                    <a:latin typeface="Cambria Math"/>
                                  </a:rPr>
                                  <m:t>u</m:t>
                                </m:r>
                              </m:e>
                              <m:sub>
                                <m:r>
                                  <a:rPr lang="en-US" sz="2200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sz="2200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>
                              <m:fPr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sty m:val="p"/>
                                  </m:rPr>
                                  <a:rPr lang="en-US" sz="2200">
                                    <a:latin typeface="Cambria Math" panose="02040503050406030204" pitchFamily="18" charset="0"/>
                                  </a:rPr>
                                  <m:t>dQ</m:t>
                                </m:r>
                              </m:num>
                              <m:den>
                                <m:r>
                                  <m:rPr>
                                    <m:sty m:val="p"/>
                                  </m:rPr>
                                  <a:rPr lang="en-US" sz="2200">
                                    <a:latin typeface="Cambria Math" panose="02040503050406030204" pitchFamily="18" charset="0"/>
                                  </a:rPr>
                                  <m:t>dt</m:t>
                                </m:r>
                              </m:den>
                            </m:f>
                          </m:num>
                          <m:den>
                            <m:f>
                              <m:fPr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sty m:val="p"/>
                                  </m:rPr>
                                  <a:rPr lang="en-US" sz="2200">
                                    <a:latin typeface="Cambria Math" panose="02040503050406030204" pitchFamily="18" charset="0"/>
                                  </a:rPr>
                                  <m:t>dw</m:t>
                                </m:r>
                              </m:num>
                              <m:den>
                                <m:r>
                                  <m:rPr>
                                    <m:sty m:val="p"/>
                                  </m:rPr>
                                  <a:rPr lang="en-US" sz="2200">
                                    <a:latin typeface="Cambria Math" panose="02040503050406030204" pitchFamily="18" charset="0"/>
                                  </a:rPr>
                                  <m:t>dt</m:t>
                                </m:r>
                              </m:den>
                            </m:f>
                          </m:den>
                        </m:f>
                      </m:e>
                    </m:d>
                  </m:oMath>
                </a14:m>
                <a:endParaRPr lang="en-US" sz="2200" dirty="0" smtClean="0"/>
              </a:p>
              <a:p>
                <a:r>
                  <a:rPr lang="en-US" sz="2400" dirty="0" smtClean="0"/>
                  <a:t>All </a:t>
                </a:r>
                <a:r>
                  <a:rPr lang="en-US" sz="2400" dirty="0"/>
                  <a:t>of the terms of </a:t>
                </a:r>
                <a:r>
                  <a:rPr lang="en-US" sz="2400" dirty="0" err="1"/>
                  <a:t>eq</a:t>
                </a:r>
                <a:r>
                  <a:rPr lang="en-US" sz="2400" dirty="0"/>
                  <a:t/>
                </a:r>
                <a:r>
                  <a:rPr lang="en-US" sz="2400" dirty="0" smtClean="0"/>
                  <a:t>11.10 </a:t>
                </a:r>
                <a:r>
                  <a:rPr lang="en-US" sz="2400" dirty="0"/>
                  <a:t>have one dimension: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energy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unit</m:t>
                        </m:r>
                        <m:r>
                          <a:rPr lang="en-US" sz="2400"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weight</m:t>
                        </m:r>
                        <m:r>
                          <a:rPr lang="en-US" sz="2400"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of</m:t>
                        </m:r>
                        <m:r>
                          <a:rPr lang="en-US" sz="2400"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fluid</m:t>
                        </m:r>
                      </m:den>
                    </m:f>
                    <m:r>
                      <a:rPr lang="en-US" sz="240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["/>
                            <m:endChr m:val="]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/>
                              </a:rPr>
                              <m:t>FORCE</m:t>
                            </m:r>
                          </m:e>
                        </m:d>
                        <m:d>
                          <m:dPr>
                            <m:begChr m:val="["/>
                            <m:endChr m:val="]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/>
                              </a:rPr>
                              <m:t>LENGTH</m:t>
                            </m:r>
                          </m:e>
                        </m:d>
                      </m:num>
                      <m:den>
                        <m:d>
                          <m:dPr>
                            <m:begChr m:val="["/>
                            <m:endChr m:val="]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/>
                              </a:rPr>
                              <m:t>FORCE</m:t>
                            </m:r>
                          </m:e>
                        </m:d>
                      </m:den>
                    </m:f>
                    <m:r>
                      <a:rPr lang="en-US" sz="2400"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LENGTH</m:t>
                        </m:r>
                      </m:e>
                    </m:d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 smtClean="0"/>
                  <a:t>Hence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dW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p</m:t>
                                </m:r>
                              </m:sub>
                            </m:sSub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dt</m:t>
                            </m:r>
                          </m:den>
                        </m:f>
                      </m:num>
                      <m:den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dw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dt</m:t>
                            </m:r>
                          </m:den>
                        </m:f>
                      </m:den>
                    </m:f>
                  </m:oMath>
                </a14:m>
                <a:r>
                  <a:rPr lang="en-US" sz="2400" dirty="0" smtClean="0"/>
                  <a:t> may be designated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</a:rPr>
                          <m:t>p</m:t>
                        </m:r>
                      </m:sub>
                    </m:sSub>
                  </m:oMath>
                </a14:m>
                <a:r>
                  <a:rPr lang="en-US" sz="2400" dirty="0" smtClean="0"/>
                  <a:t> (</a:t>
                </a:r>
                <a:r>
                  <a:rPr lang="en-US" sz="2400" b="1" dirty="0" smtClean="0"/>
                  <a:t>pump head</a:t>
                </a:r>
                <a:r>
                  <a:rPr lang="en-US" sz="2400" dirty="0" smtClean="0"/>
                  <a:t>) and similarly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dW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sub>
                            </m:sSub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dt</m:t>
                            </m:r>
                          </m:den>
                        </m:f>
                      </m:num>
                      <m:den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dw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dt</m:t>
                            </m:r>
                          </m:den>
                        </m:f>
                      </m:den>
                    </m:f>
                  </m:oMath>
                </a14:m>
                <a:r>
                  <a:rPr lang="en-US" sz="2400" dirty="0" smtClean="0"/>
                  <a:t>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i="0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</a:rPr>
                          <m:t>t</m:t>
                        </m:r>
                      </m:sub>
                    </m:sSub>
                  </m:oMath>
                </a14:m>
                <a:r>
                  <a:rPr lang="en-US" sz="2400" dirty="0" smtClean="0"/>
                  <a:t> (</a:t>
                </a:r>
                <a:r>
                  <a:rPr lang="en-US" sz="2400" b="1" dirty="0" smtClean="0"/>
                  <a:t>turbine head</a:t>
                </a:r>
                <a:r>
                  <a:rPr lang="en-US" sz="2400" dirty="0" smtClean="0"/>
                  <a:t>). </a:t>
                </a:r>
              </a:p>
              <a:p>
                <a:pPr marL="0" indent="0">
                  <a:buNone/>
                </a:pPr>
                <a:r>
                  <a:rPr lang="en-US" sz="2400" dirty="0" smtClean="0"/>
                  <a:t>The term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/>
                      </a:rPr>
                      <m:t> </m:t>
                    </m:r>
                    <m:d>
                      <m:dPr>
                        <m:begChr m:val="{"/>
                        <m:endChr m:val="}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/>
                              </a:rPr>
                              <m:t>g</m:t>
                            </m:r>
                          </m:den>
                        </m:f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>
                                    <a:latin typeface="Cambria Math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latin typeface="Cambria Math"/>
                                  </a:rPr>
                                  <m:t>u</m:t>
                                </m:r>
                              </m:e>
                              <m:sub>
                                <m:r>
                                  <a:rPr lang="en-US" sz="2400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400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latin typeface="Cambria Math"/>
                                  </a:rPr>
                                  <m:t>u</m:t>
                                </m:r>
                              </m:e>
                              <m:sub>
                                <m:r>
                                  <a:rPr lang="en-US" sz="2400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sz="2400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>
                              <m:f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dQ</m:t>
                                </m:r>
                              </m:num>
                              <m:den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dt</m:t>
                                </m:r>
                              </m:den>
                            </m:f>
                          </m:num>
                          <m:den>
                            <m:f>
                              <m:f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dw</m:t>
                                </m:r>
                              </m:num>
                              <m:den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dt</m:t>
                                </m:r>
                              </m:den>
                            </m:f>
                          </m:den>
                        </m:f>
                      </m:e>
                    </m:d>
                  </m:oMath>
                </a14:m>
                <a:r>
                  <a:rPr lang="en-US" sz="2400" dirty="0" smtClean="0"/>
                  <a:t> represents a loss of mechanical energy due to viscous stresses, which is usually lumped together in a single term called head loss and </a:t>
                </a:r>
                <a:r>
                  <a:rPr lang="en-US" sz="2400" dirty="0" err="1" smtClean="0"/>
                  <a:t>symbolised</a:t>
                </a:r>
                <a:r>
                  <a:rPr lang="en-US" sz="2400" dirty="0" smtClean="0"/>
                  <a:t>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i="0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</a:rPr>
                          <m:t>l</m:t>
                        </m:r>
                      </m:sub>
                    </m:sSub>
                  </m:oMath>
                </a14:m>
                <a:r>
                  <a:rPr lang="en-US" sz="2400" dirty="0" smtClean="0"/>
                  <a:t>. Thus </a:t>
                </a:r>
                <a:r>
                  <a:rPr lang="en-US" sz="2400" dirty="0" err="1" smtClean="0"/>
                  <a:t>eq</a:t>
                </a:r>
                <a:r>
                  <a:rPr lang="en-US" sz="2400" dirty="0" smtClean="0"/>
                  <a:t> 11.10 becomes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800" i="0">
                                  <a:latin typeface="Cambria Math"/>
                                </a:rPr>
                                <m:t>p</m:t>
                              </m:r>
                            </m:e>
                            <m:sub>
                              <m:r>
                                <a:rPr lang="en-US" sz="2800" i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sty m:val="p"/>
                            </m:rPr>
                            <a:rPr lang="en-US" sz="2800" i="0">
                              <a:latin typeface="Cambria Math"/>
                              <a:ea typeface="Cambria Math"/>
                            </a:rPr>
                            <m:t>ρ</m:t>
                          </m:r>
                          <m:r>
                            <m:rPr>
                              <m:sty m:val="p"/>
                            </m:rPr>
                            <a:rPr lang="en-US" sz="2800" i="0">
                              <a:latin typeface="Cambria Math"/>
                            </a:rPr>
                            <m:t>g</m:t>
                          </m:r>
                        </m:den>
                      </m:f>
                      <m:r>
                        <a:rPr lang="en-US" sz="2800" i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i="0">
                              <a:latin typeface="Cambria Math"/>
                            </a:rPr>
                            <m:t>z</m:t>
                          </m:r>
                        </m:e>
                        <m:sub>
                          <m:r>
                            <a:rPr lang="en-US" sz="2800" i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800" i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800" i="0">
                              <a:latin typeface="Cambria Math"/>
                              <a:ea typeface="Cambria Math"/>
                            </a:rPr>
                            <m:t>∝</m:t>
                          </m:r>
                        </m:e>
                        <m:sub>
                          <m:r>
                            <a:rPr lang="en-US" sz="2800" i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 sz="2800" i="0">
                                  <a:latin typeface="Cambria Math"/>
                                </a:rPr>
                                <m:t>v</m:t>
                              </m:r>
                            </m:e>
                            <m:sub>
                              <m:r>
                                <a:rPr lang="en-US" sz="2800" i="0">
                                  <a:latin typeface="Cambria Math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800" i="0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sz="2800" i="0">
                              <a:latin typeface="Cambria Math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en-US" sz="2800" i="0">
                              <a:latin typeface="Cambria Math"/>
                            </a:rPr>
                            <m:t>g</m:t>
                          </m:r>
                        </m:den>
                      </m:f>
                      <m:r>
                        <a:rPr lang="en-US" sz="2800" b="0" i="0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</a:rPr>
                            <m:t>p</m:t>
                          </m:r>
                        </m:sub>
                      </m:sSub>
                      <m:r>
                        <a:rPr lang="en-US" sz="2800" i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800" i="0">
                                  <a:latin typeface="Cambria Math"/>
                                </a:rPr>
                                <m:t>p</m:t>
                              </m:r>
                            </m:e>
                            <m:sub>
                              <m:r>
                                <a:rPr lang="en-US" sz="2800" i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sty m:val="p"/>
                            </m:rPr>
                            <a:rPr lang="en-US" sz="2800" i="0">
                              <a:latin typeface="Cambria Math"/>
                              <a:ea typeface="Cambria Math"/>
                            </a:rPr>
                            <m:t>ρ</m:t>
                          </m:r>
                          <m:r>
                            <m:rPr>
                              <m:sty m:val="p"/>
                            </m:rPr>
                            <a:rPr lang="en-US" sz="2800" i="0">
                              <a:latin typeface="Cambria Math"/>
                            </a:rPr>
                            <m:t>g</m:t>
                          </m:r>
                        </m:den>
                      </m:f>
                      <m:r>
                        <a:rPr lang="en-US" sz="2800" i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i="0">
                              <a:latin typeface="Cambria Math"/>
                            </a:rPr>
                            <m:t>z</m:t>
                          </m:r>
                        </m:e>
                        <m:sub>
                          <m:r>
                            <a:rPr lang="en-US" sz="2800" i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800" i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800" i="0">
                              <a:latin typeface="Cambria Math"/>
                              <a:ea typeface="Cambria Math"/>
                            </a:rPr>
                            <m:t>∝</m:t>
                          </m:r>
                        </m:e>
                        <m:sub>
                          <m:r>
                            <a:rPr lang="en-US" sz="2800" i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 sz="2800" i="0">
                                  <a:latin typeface="Cambria Math"/>
                                </a:rPr>
                                <m:t>v</m:t>
                              </m:r>
                            </m:e>
                            <m:sub>
                              <m:r>
                                <a:rPr lang="en-US" sz="2800" i="0">
                                  <a:latin typeface="Cambria Math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2800" i="0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sz="2800" i="0">
                              <a:latin typeface="Cambria Math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en-US" sz="2800" i="0">
                              <a:latin typeface="Cambria Math"/>
                            </a:rPr>
                            <m:t>g</m:t>
                          </m:r>
                        </m:den>
                      </m:f>
                      <m:r>
                        <a:rPr lang="en-US" sz="2800" i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</a:rPr>
                            <m:t>t</m:t>
                          </m:r>
                        </m:sub>
                      </m:sSub>
                      <m:r>
                        <a:rPr lang="en-US" sz="2800" b="0" i="0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</a:rPr>
                            <m:t>l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  <a:p>
                <a:pPr marL="0" indent="0">
                  <a:buNone/>
                </a:pPr>
                <a:r>
                  <a:rPr lang="en-US" sz="2800" dirty="0" smtClean="0"/>
                  <a:t>This is the steady flow energy equation. </a:t>
                </a:r>
                <a:endParaRPr lang="en-US" sz="28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52400"/>
                <a:ext cx="8686800" cy="6553200"/>
              </a:xfrm>
              <a:blipFill rotWithShape="0">
                <a:blip r:embed="rId2" cstate="print"/>
                <a:stretch>
                  <a:fillRect l="-1474" b="-4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8466161" y="5715000"/>
            <a:ext cx="8984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C000"/>
                </a:solidFill>
              </a:rPr>
              <a:t>11.11</a:t>
            </a:r>
            <a:endParaRPr lang="en-US" sz="2000" dirty="0">
              <a:solidFill>
                <a:srgbClr val="FFC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66161" y="304800"/>
            <a:ext cx="8984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C000"/>
                </a:solidFill>
              </a:rPr>
              <a:t>11.10</a:t>
            </a:r>
            <a:endParaRPr lang="en-US" sz="2000" dirty="0">
              <a:solidFill>
                <a:srgbClr val="FFC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rot="16200000" flipH="1">
            <a:off x="495300" y="1562100"/>
            <a:ext cx="12192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6200000" flipH="1">
            <a:off x="5295900" y="3009900"/>
            <a:ext cx="47244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810000" y="914400"/>
            <a:ext cx="4191000" cy="1600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6200000" flipH="1">
            <a:off x="1485900" y="3543300"/>
            <a:ext cx="2286000" cy="1752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5400000">
            <a:off x="6705600" y="4038600"/>
            <a:ext cx="22860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34074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52400"/>
                <a:ext cx="8686800" cy="6553200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0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3000">
                              <a:latin typeface="Cambria Math"/>
                              <a:ea typeface="Cambria Math"/>
                            </a:rPr>
                            <m:t>∝</m:t>
                          </m:r>
                        </m:e>
                        <m:sub>
                          <m:r>
                            <a:rPr lang="en-US" sz="300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f>
                        <m:fPr>
                          <m:ctrlPr>
                            <a:rPr lang="en-US" sz="3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3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 sz="3000">
                                  <a:latin typeface="Cambria Math"/>
                                </a:rPr>
                                <m:t>v</m:t>
                              </m:r>
                            </m:e>
                            <m:sub>
                              <m:r>
                                <a:rPr lang="en-US" sz="3000">
                                  <a:latin typeface="Cambria Math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3000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sz="3000">
                              <a:latin typeface="Cambria Math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en-US" sz="3000">
                              <a:latin typeface="Cambria Math"/>
                            </a:rPr>
                            <m:t>g</m:t>
                          </m:r>
                        </m:den>
                      </m:f>
                      <m:r>
                        <a:rPr lang="en-US" sz="30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3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3000" i="0">
                                  <a:latin typeface="Cambria Math"/>
                                </a:rPr>
                                <m:t>p</m:t>
                              </m:r>
                            </m:e>
                            <m:sub>
                              <m:r>
                                <a:rPr lang="en-US" sz="3000" i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sty m:val="p"/>
                            </m:rPr>
                            <a:rPr lang="en-US" sz="3000" i="0">
                              <a:latin typeface="Cambria Math"/>
                              <a:ea typeface="Cambria Math"/>
                            </a:rPr>
                            <m:t>ρ</m:t>
                          </m:r>
                          <m:r>
                            <m:rPr>
                              <m:sty m:val="p"/>
                            </m:rPr>
                            <a:rPr lang="en-US" sz="3000" i="0">
                              <a:latin typeface="Cambria Math"/>
                            </a:rPr>
                            <m:t>g</m:t>
                          </m:r>
                        </m:den>
                      </m:f>
                      <m:r>
                        <a:rPr lang="en-US" sz="3000" i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3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000" i="0">
                              <a:latin typeface="Cambria Math"/>
                            </a:rPr>
                            <m:t>z</m:t>
                          </m:r>
                        </m:e>
                        <m:sub>
                          <m:r>
                            <a:rPr lang="en-US" sz="3000" i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3000" b="0" i="0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3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000" b="0" i="0" smtClean="0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3000" b="0" i="0" smtClean="0">
                              <a:latin typeface="Cambria Math"/>
                            </a:rPr>
                            <m:t>p</m:t>
                          </m:r>
                        </m:sub>
                      </m:sSub>
                      <m:r>
                        <a:rPr lang="en-US" sz="3000" i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30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3000">
                              <a:latin typeface="Cambria Math"/>
                              <a:ea typeface="Cambria Math"/>
                            </a:rPr>
                            <m:t>∝</m:t>
                          </m:r>
                        </m:e>
                        <m:sub>
                          <m:r>
                            <a:rPr lang="en-US" sz="300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f>
                        <m:fPr>
                          <m:ctrlPr>
                            <a:rPr lang="en-US" sz="3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3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 sz="3000">
                                  <a:latin typeface="Cambria Math"/>
                                </a:rPr>
                                <m:t>v</m:t>
                              </m:r>
                            </m:e>
                            <m:sub>
                              <m:r>
                                <a:rPr lang="en-US" sz="3000">
                                  <a:latin typeface="Cambria Math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3000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sz="3000">
                              <a:latin typeface="Cambria Math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en-US" sz="3000">
                              <a:latin typeface="Cambria Math"/>
                            </a:rPr>
                            <m:t>g</m:t>
                          </m:r>
                        </m:den>
                      </m:f>
                      <m:r>
                        <a:rPr lang="en-US" sz="30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3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3000" i="0">
                                  <a:latin typeface="Cambria Math"/>
                                </a:rPr>
                                <m:t>p</m:t>
                              </m:r>
                            </m:e>
                            <m:sub>
                              <m:r>
                                <a:rPr lang="en-US" sz="3000" i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sty m:val="p"/>
                            </m:rPr>
                            <a:rPr lang="en-US" sz="3000" i="0">
                              <a:latin typeface="Cambria Math"/>
                              <a:ea typeface="Cambria Math"/>
                            </a:rPr>
                            <m:t>ρ</m:t>
                          </m:r>
                          <m:r>
                            <m:rPr>
                              <m:sty m:val="p"/>
                            </m:rPr>
                            <a:rPr lang="en-US" sz="3000" i="0">
                              <a:latin typeface="Cambria Math"/>
                            </a:rPr>
                            <m:t>g</m:t>
                          </m:r>
                        </m:den>
                      </m:f>
                      <m:r>
                        <a:rPr lang="en-US" sz="3000" i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3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000" i="0">
                              <a:latin typeface="Cambria Math"/>
                            </a:rPr>
                            <m:t>z</m:t>
                          </m:r>
                        </m:e>
                        <m:sub>
                          <m:r>
                            <a:rPr lang="en-US" sz="3000" i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3000" i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3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000" b="0" i="0" smtClean="0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3000" b="0" i="0" smtClean="0">
                              <a:latin typeface="Cambria Math"/>
                            </a:rPr>
                            <m:t>t</m:t>
                          </m:r>
                        </m:sub>
                      </m:sSub>
                      <m:r>
                        <a:rPr lang="en-US" sz="3000" b="0" i="0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3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000" b="0" i="0" smtClean="0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3000" b="0" i="0" smtClean="0">
                              <a:latin typeface="Cambria Math"/>
                            </a:rPr>
                            <m:t>l</m:t>
                          </m:r>
                        </m:sub>
                      </m:sSub>
                    </m:oMath>
                  </m:oMathPara>
                </a14:m>
                <a:endParaRPr lang="en-US" sz="3000" dirty="0"/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dirty="0" smtClean="0"/>
                  <a:t>The sum of the terms on the left hand side of </a:t>
                </a:r>
                <a:r>
                  <a:rPr lang="en-US" dirty="0" err="1" smtClean="0"/>
                  <a:t>eq</a:t>
                </a:r>
                <a:r>
                  <a:rPr lang="en-US" dirty="0" smtClean="0"/>
                  <a:t> represents the total energy, stated in energy per unit weight of flowing liquid, plus the </a:t>
                </a:r>
                <a:r>
                  <a:rPr lang="en-US" i="1" dirty="0" smtClean="0"/>
                  <a:t>energy supplied</a:t>
                </a:r>
                <a:r>
                  <a:rPr lang="en-US" dirty="0" smtClean="0"/>
                  <a:t> by a pump.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dirty="0" smtClean="0"/>
                  <a:t>The sum of the terms on the right hand side represents the total energy per unit weight at the downstream section plus the </a:t>
                </a:r>
                <a:r>
                  <a:rPr lang="en-US" i="1" dirty="0" smtClean="0"/>
                  <a:t>energy given up </a:t>
                </a:r>
                <a:r>
                  <a:rPr lang="en-US" dirty="0" smtClean="0"/>
                  <a:t>to a turbine and energy lost to friction between the two sections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52400"/>
                <a:ext cx="8686800" cy="6553200"/>
              </a:xfrm>
              <a:blipFill rotWithShape="0">
                <a:blip r:embed="rId2" cstate="print"/>
                <a:stretch>
                  <a:fillRect l="-1614" r="-1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753576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422429">
            <a:off x="128110" y="671652"/>
            <a:ext cx="8741376" cy="4373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800600"/>
            <a:ext cx="9144000" cy="713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16055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8839200" cy="273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3200400"/>
            <a:ext cx="8534400" cy="3099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 l="8900" t="18778" r="12712"/>
          <a:stretch>
            <a:fillRect/>
          </a:stretch>
        </p:blipFill>
        <p:spPr bwMode="auto">
          <a:xfrm rot="21422429">
            <a:off x="-1740" y="1529700"/>
            <a:ext cx="3215604" cy="1667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62283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14062</TotalTime>
  <Words>54</Words>
  <Application>Microsoft Office PowerPoint</Application>
  <PresentationFormat>On-screen Show (4:3)</PresentationFormat>
  <Paragraphs>36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Energy equation for non-viscous steady, one dimensional incompressible flow in a pipe </vt:lpstr>
    </vt:vector>
  </TitlesOfParts>
  <Company>UNZA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SOE</dc:creator>
  <cp:lastModifiedBy>lubinga handia</cp:lastModifiedBy>
  <cp:revision>389</cp:revision>
  <dcterms:created xsi:type="dcterms:W3CDTF">2005-09-01T13:03:02Z</dcterms:created>
  <dcterms:modified xsi:type="dcterms:W3CDTF">2020-08-27T20:52:54Z</dcterms:modified>
</cp:coreProperties>
</file>