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327" r:id="rId4"/>
    <p:sldId id="321" r:id="rId5"/>
    <p:sldId id="322" r:id="rId6"/>
    <p:sldId id="328" r:id="rId7"/>
    <p:sldId id="329" r:id="rId8"/>
    <p:sldId id="332" r:id="rId9"/>
    <p:sldId id="323" r:id="rId10"/>
    <p:sldId id="324" r:id="rId11"/>
    <p:sldId id="325" r:id="rId12"/>
    <p:sldId id="333" r:id="rId13"/>
  </p:sldIdLst>
  <p:sldSz cx="9144000" cy="6858000" type="screen4x3"/>
  <p:notesSz cx="9931400" cy="67976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66" d="100"/>
          <a:sy n="66" d="100"/>
        </p:scale>
        <p:origin x="-1272"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5495" y="0"/>
            <a:ext cx="4303607" cy="339884"/>
          </a:xfrm>
          <a:prstGeom prst="rect">
            <a:avLst/>
          </a:prstGeom>
        </p:spPr>
        <p:txBody>
          <a:bodyPr vert="horz" lIns="91440" tIns="45720" rIns="91440" bIns="45720" rtlCol="0"/>
          <a:lstStyle>
            <a:lvl1pPr algn="r">
              <a:defRPr sz="1200"/>
            </a:lvl1pPr>
          </a:lstStyle>
          <a:p>
            <a:fld id="{A848C88C-D381-4A98-923E-446E2657EC3F}" type="datetimeFigureOut">
              <a:rPr lang="en-US" smtClean="0"/>
              <a:pPr/>
              <a:t>8/27/2020</a:t>
            </a:fld>
            <a:endParaRPr lang="en-US"/>
          </a:p>
        </p:txBody>
      </p:sp>
      <p:sp>
        <p:nvSpPr>
          <p:cNvPr id="4" name="Footer Placeholder 3"/>
          <p:cNvSpPr>
            <a:spLocks noGrp="1"/>
          </p:cNvSpPr>
          <p:nvPr>
            <p:ph type="ftr" sz="quarter" idx="2"/>
          </p:nvPr>
        </p:nvSpPr>
        <p:spPr>
          <a:xfrm>
            <a:off x="0" y="6456612"/>
            <a:ext cx="4303607"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5495" y="6456612"/>
            <a:ext cx="4303607" cy="339884"/>
          </a:xfrm>
          <a:prstGeom prst="rect">
            <a:avLst/>
          </a:prstGeom>
        </p:spPr>
        <p:txBody>
          <a:bodyPr vert="horz" lIns="91440" tIns="45720" rIns="91440" bIns="45720" rtlCol="0" anchor="b"/>
          <a:lstStyle>
            <a:lvl1pPr algn="r">
              <a:defRPr sz="1200"/>
            </a:lvl1pPr>
          </a:lstStyle>
          <a:p>
            <a:fld id="{0C505C08-077F-499D-BE50-33F8B2C33CB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6100" y="0"/>
            <a:ext cx="4303713" cy="339725"/>
          </a:xfrm>
          <a:prstGeom prst="rect">
            <a:avLst/>
          </a:prstGeom>
        </p:spPr>
        <p:txBody>
          <a:bodyPr vert="horz" lIns="91440" tIns="45720" rIns="91440" bIns="45720" rtlCol="0"/>
          <a:lstStyle>
            <a:lvl1pPr algn="r">
              <a:defRPr sz="1200"/>
            </a:lvl1pPr>
          </a:lstStyle>
          <a:p>
            <a:fld id="{ED269FE4-6FBB-4EA6-9BDA-0E609D65E94A}" type="datetimeFigureOut">
              <a:rPr lang="en-US" smtClean="0"/>
              <a:pPr/>
              <a:t>8/27/2020</a:t>
            </a:fld>
            <a:endParaRPr lang="en-US"/>
          </a:p>
        </p:txBody>
      </p:sp>
      <p:sp>
        <p:nvSpPr>
          <p:cNvPr id="4" name="Slide Image Placeholder 3"/>
          <p:cNvSpPr>
            <a:spLocks noGrp="1" noRot="1" noChangeAspect="1"/>
          </p:cNvSpPr>
          <p:nvPr>
            <p:ph type="sldImg" idx="2"/>
          </p:nvPr>
        </p:nvSpPr>
        <p:spPr>
          <a:xfrm>
            <a:off x="3265488" y="509588"/>
            <a:ext cx="34004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775" y="3228975"/>
            <a:ext cx="7943850" cy="30591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363"/>
            <a:ext cx="4303713"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6100" y="6456363"/>
            <a:ext cx="4303713" cy="339725"/>
          </a:xfrm>
          <a:prstGeom prst="rect">
            <a:avLst/>
          </a:prstGeom>
        </p:spPr>
        <p:txBody>
          <a:bodyPr vert="horz" lIns="91440" tIns="45720" rIns="91440" bIns="45720" rtlCol="0" anchor="b"/>
          <a:lstStyle>
            <a:lvl1pPr algn="r">
              <a:defRPr sz="1200"/>
            </a:lvl1pPr>
          </a:lstStyle>
          <a:p>
            <a:fld id="{13DC0777-0C61-47C4-871A-64F2E170F7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DC0777-0C61-47C4-871A-64F2E170F735}"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a:p>
        </p:txBody>
      </p:sp>
    </p:spTree>
    <p:extLst>
      <p:ext uri="{BB962C8B-B14F-4D97-AF65-F5344CB8AC3E}">
        <p14:creationId xmlns="" xmlns:p14="http://schemas.microsoft.com/office/powerpoint/2010/main"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a:p>
        </p:txBody>
      </p:sp>
    </p:spTree>
    <p:extLst>
      <p:ext uri="{BB962C8B-B14F-4D97-AF65-F5344CB8AC3E}">
        <p14:creationId xmlns="" xmlns:p14="http://schemas.microsoft.com/office/powerpoint/2010/main"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a:p>
        </p:txBody>
      </p:sp>
    </p:spTree>
    <p:extLst>
      <p:ext uri="{BB962C8B-B14F-4D97-AF65-F5344CB8AC3E}">
        <p14:creationId xmlns="" xmlns:p14="http://schemas.microsoft.com/office/powerpoint/2010/main"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a:p>
        </p:txBody>
      </p:sp>
    </p:spTree>
    <p:extLst>
      <p:ext uri="{BB962C8B-B14F-4D97-AF65-F5344CB8AC3E}">
        <p14:creationId xmlns="" xmlns:p14="http://schemas.microsoft.com/office/powerpoint/2010/main"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a:p>
        </p:txBody>
      </p:sp>
    </p:spTree>
    <p:extLst>
      <p:ext uri="{BB962C8B-B14F-4D97-AF65-F5344CB8AC3E}">
        <p14:creationId xmlns="" xmlns:p14="http://schemas.microsoft.com/office/powerpoint/2010/main"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a:p>
        </p:txBody>
      </p:sp>
    </p:spTree>
    <p:extLst>
      <p:ext uri="{BB962C8B-B14F-4D97-AF65-F5344CB8AC3E}">
        <p14:creationId xmlns="" xmlns:p14="http://schemas.microsoft.com/office/powerpoint/2010/main"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a:p>
        </p:txBody>
      </p:sp>
    </p:spTree>
    <p:extLst>
      <p:ext uri="{BB962C8B-B14F-4D97-AF65-F5344CB8AC3E}">
        <p14:creationId xmlns="" xmlns:p14="http://schemas.microsoft.com/office/powerpoint/2010/main"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a:p>
        </p:txBody>
      </p:sp>
    </p:spTree>
    <p:extLst>
      <p:ext uri="{BB962C8B-B14F-4D97-AF65-F5344CB8AC3E}">
        <p14:creationId xmlns="" xmlns:p14="http://schemas.microsoft.com/office/powerpoint/2010/main"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a:p>
        </p:txBody>
      </p:sp>
    </p:spTree>
    <p:extLst>
      <p:ext uri="{BB962C8B-B14F-4D97-AF65-F5344CB8AC3E}">
        <p14:creationId xmlns="" xmlns:p14="http://schemas.microsoft.com/office/powerpoint/2010/main"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a:p>
        </p:txBody>
      </p:sp>
    </p:spTree>
    <p:extLst>
      <p:ext uri="{BB962C8B-B14F-4D97-AF65-F5344CB8AC3E}">
        <p14:creationId xmlns="" xmlns:p14="http://schemas.microsoft.com/office/powerpoint/2010/main"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a:p>
        </p:txBody>
      </p:sp>
    </p:spTree>
    <p:extLst>
      <p:ext uri="{BB962C8B-B14F-4D97-AF65-F5344CB8AC3E}">
        <p14:creationId xmlns="" xmlns:p14="http://schemas.microsoft.com/office/powerpoint/2010/main"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
        <p:nvSpPr>
          <p:cNvPr id="2050" name="Rectangle 3"/>
          <p:cNvSpPr>
            <a:spLocks noGrp="1" noChangeArrowheads="1"/>
          </p:cNvSpPr>
          <p:nvPr>
            <p:ph type="subTitle" idx="1"/>
          </p:nvPr>
        </p:nvSpPr>
        <p:spPr>
          <a:xfrm>
            <a:off x="1066800" y="609600"/>
            <a:ext cx="6400800" cy="5334000"/>
          </a:xfrm>
        </p:spPr>
        <p:txBody>
          <a:bodyPr/>
          <a:lstStyle/>
          <a:p>
            <a:pPr eaLnBrk="1" hangingPunct="1"/>
            <a:endParaRPr lang="en-US" altLang="en-US" sz="4000" dirty="0" smtClean="0"/>
          </a:p>
          <a:p>
            <a:pPr eaLnBrk="1" hangingPunct="1"/>
            <a:r>
              <a:rPr lang="en-US" altLang="en-US" sz="4000" b="1" dirty="0">
                <a:solidFill>
                  <a:srgbClr val="C00000"/>
                </a:solidFill>
              </a:rPr>
              <a:t>Fluid Mechanics CEE 3311</a:t>
            </a:r>
          </a:p>
          <a:p>
            <a:pPr eaLnBrk="1" hangingPunct="1"/>
            <a:r>
              <a:rPr lang="en-US" altLang="en-US" sz="4000" b="1" dirty="0" smtClean="0">
                <a:solidFill>
                  <a:srgbClr val="C00000"/>
                </a:solidFill>
              </a:rPr>
              <a:t>LECTURE </a:t>
            </a:r>
            <a:r>
              <a:rPr lang="en-US" altLang="en-US" sz="4000" b="1" dirty="0" smtClean="0">
                <a:solidFill>
                  <a:srgbClr val="C00000"/>
                </a:solidFill>
              </a:rPr>
              <a:t>9</a:t>
            </a:r>
            <a:endParaRPr lang="en-US" altLang="en-US" sz="4000" b="1" dirty="0" smtClean="0">
              <a:solidFill>
                <a:srgbClr val="C00000"/>
              </a:solidFill>
            </a:endParaRPr>
          </a:p>
          <a:p>
            <a:pPr eaLnBrk="1" hangingPunct="1"/>
            <a:endParaRPr lang="en-US" altLang="en-US" sz="4000" b="1" dirty="0" smtClean="0">
              <a:solidFill>
                <a:srgbClr val="C00000"/>
              </a:solidFill>
            </a:endParaRPr>
          </a:p>
          <a:p>
            <a:pPr eaLnBrk="1" hangingPunct="1"/>
            <a:r>
              <a:rPr lang="en-US" altLang="en-US" sz="4000" b="1" dirty="0" smtClean="0">
                <a:solidFill>
                  <a:srgbClr val="C00000"/>
                </a:solidFill>
              </a:rPr>
              <a:t>Conservation of energy</a:t>
            </a:r>
          </a:p>
          <a:p>
            <a:pPr eaLnBrk="1" hangingPunct="1"/>
            <a:endParaRPr lang="en-US" altLang="en-US" sz="4000" b="1" dirty="0" smtClean="0">
              <a:solidFill>
                <a:srgbClr val="C00000"/>
              </a:solidFill>
            </a:endParaRPr>
          </a:p>
          <a:p>
            <a:pPr eaLnBrk="1" hangingPunct="1"/>
            <a:r>
              <a:rPr lang="en-US" altLang="en-US" sz="4000" b="1" dirty="0" smtClean="0">
                <a:solidFill>
                  <a:srgbClr val="C00000"/>
                </a:solidFill>
              </a:rPr>
              <a:t>L. </a:t>
            </a:r>
            <a:r>
              <a:rPr lang="en-US" altLang="en-US" sz="4000" b="1" dirty="0" err="1" smtClean="0">
                <a:solidFill>
                  <a:srgbClr val="C00000"/>
                </a:solidFill>
              </a:rPr>
              <a:t>Handia</a:t>
            </a:r>
            <a:endParaRPr lang="en-US" altLang="en-US" sz="4000" b="1" dirty="0" smtClean="0">
              <a:solidFill>
                <a:srgbClr val="C00000"/>
              </a:solidFill>
            </a:endParaRP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304800" y="9378"/>
                <a:ext cx="8594678" cy="6848622"/>
              </a:xfrm>
            </p:spPr>
            <p:txBody>
              <a:bodyPr/>
              <a:lstStyle/>
              <a:p>
                <a:pPr marL="0" indent="0">
                  <a:buNone/>
                </a:pPr>
                <a14:m>
                  <m:oMath xmlns:m="http://schemas.openxmlformats.org/officeDocument/2006/math">
                    <m:r>
                      <a:rPr lang="en-US" sz="2800" i="0" smtClean="0">
                        <a:latin typeface="Cambria Math"/>
                        <a:ea typeface="Cambria Math"/>
                      </a:rPr>
                      <m:t>∆</m:t>
                    </m:r>
                    <m:sSub>
                      <m:sSubPr>
                        <m:ctrlPr>
                          <a:rPr lang="en-US" sz="2800" i="1" smtClean="0">
                            <a:latin typeface="Cambria Math" panose="02040503050406030204" pitchFamily="18" charset="0"/>
                            <a:ea typeface="Cambria Math"/>
                          </a:rPr>
                        </m:ctrlPr>
                      </m:sSubPr>
                      <m:e>
                        <m:r>
                          <m:rPr>
                            <m:sty m:val="p"/>
                          </m:rPr>
                          <a:rPr lang="en-US" sz="2800" b="0" i="0" smtClean="0">
                            <a:latin typeface="Cambria Math"/>
                            <a:ea typeface="Cambria Math"/>
                          </a:rPr>
                          <m:t>W</m:t>
                        </m:r>
                      </m:e>
                      <m:sub>
                        <m:r>
                          <m:rPr>
                            <m:sty m:val="p"/>
                          </m:rPr>
                          <a:rPr lang="en-US" sz="2800" b="0" i="0" smtClean="0">
                            <a:latin typeface="Cambria Math"/>
                            <a:ea typeface="Cambria Math"/>
                          </a:rPr>
                          <m:t>f</m:t>
                        </m:r>
                        <m:r>
                          <a:rPr lang="en-US" sz="2800" b="0" i="0" smtClean="0">
                            <a:latin typeface="Cambria Math"/>
                            <a:ea typeface="Cambria Math"/>
                          </a:rPr>
                          <m:t>,2</m:t>
                        </m:r>
                      </m:sub>
                    </m:sSub>
                    <m:r>
                      <a:rPr lang="en-US" sz="2800" b="0" i="0" smtClean="0">
                        <a:latin typeface="Cambria Math"/>
                        <a:ea typeface="Cambria Math"/>
                      </a:rPr>
                      <m:t>=</m:t>
                    </m:r>
                  </m:oMath>
                </a14:m>
                <a:r>
                  <a:rPr lang="en-US" sz="2800" dirty="0"/>
                  <a:t/>
                </a:r>
                <a14:m>
                  <m:oMath xmlns:m="http://schemas.openxmlformats.org/officeDocument/2006/math">
                    <m:sSub>
                      <m:sSubPr>
                        <m:ctrlPr>
                          <a:rPr lang="en-US" sz="2800" i="1">
                            <a:latin typeface="Cambria Math" panose="02040503050406030204" pitchFamily="18" charset="0"/>
                          </a:rPr>
                        </m:ctrlPr>
                      </m:sSubPr>
                      <m:e>
                        <m:r>
                          <m:rPr>
                            <m:sty m:val="p"/>
                          </m:rPr>
                          <a:rPr lang="en-US" sz="2800" i="0">
                            <a:latin typeface="Cambria Math"/>
                          </a:rPr>
                          <m:t>p</m:t>
                        </m:r>
                      </m:e>
                      <m:sub>
                        <m:r>
                          <a:rPr lang="en-US" sz="2800" i="0">
                            <a:latin typeface="Cambria Math"/>
                          </a:rPr>
                          <m:t>2</m:t>
                        </m:r>
                      </m:sub>
                    </m:sSub>
                    <m:sSub>
                      <m:sSubPr>
                        <m:ctrlPr>
                          <a:rPr lang="en-US" sz="2800" i="1">
                            <a:latin typeface="Cambria Math" panose="02040503050406030204" pitchFamily="18" charset="0"/>
                          </a:rPr>
                        </m:ctrlPr>
                      </m:sSubPr>
                      <m:e>
                        <m:r>
                          <m:rPr>
                            <m:sty m:val="p"/>
                          </m:rPr>
                          <a:rPr lang="en-US" sz="2800" i="0">
                            <a:latin typeface="Cambria Math"/>
                          </a:rPr>
                          <m:t>A</m:t>
                        </m:r>
                      </m:e>
                      <m:sub>
                        <m:r>
                          <a:rPr lang="en-US" sz="2800" i="0">
                            <a:latin typeface="Cambria Math"/>
                          </a:rPr>
                          <m:t>2</m:t>
                        </m:r>
                      </m:sub>
                    </m:sSub>
                  </m:oMath>
                </a14:m>
                <a:r>
                  <a:rPr lang="en-US" sz="2800" dirty="0">
                    <a:ea typeface="Cambria Math"/>
                  </a:rPr>
                  <a:t/>
                </a:r>
                <a14:m>
                  <m:oMath xmlns:m="http://schemas.openxmlformats.org/officeDocument/2006/math">
                    <m:sSub>
                      <m:sSubPr>
                        <m:ctrlPr>
                          <a:rPr lang="en-US" sz="2800" i="1">
                            <a:latin typeface="Cambria Math" panose="02040503050406030204" pitchFamily="18" charset="0"/>
                          </a:rPr>
                        </m:ctrlPr>
                      </m:sSubPr>
                      <m:e>
                        <m:r>
                          <m:rPr>
                            <m:sty m:val="p"/>
                          </m:rPr>
                          <a:rPr lang="en-US" sz="2800" i="0">
                            <a:latin typeface="Cambria Math"/>
                          </a:rPr>
                          <m:t>v</m:t>
                        </m:r>
                      </m:e>
                      <m:sub>
                        <m:r>
                          <a:rPr lang="en-US" sz="2800" i="0">
                            <a:latin typeface="Cambria Math"/>
                          </a:rPr>
                          <m:t>2</m:t>
                        </m:r>
                      </m:sub>
                    </m:sSub>
                  </m:oMath>
                </a14:m>
                <a:r>
                  <a:rPr lang="en-US" sz="2800" dirty="0">
                    <a:ea typeface="Cambria Math"/>
                  </a:rPr>
                  <a:t/>
                </a:r>
                <a14:m>
                  <m:oMath xmlns:m="http://schemas.openxmlformats.org/officeDocument/2006/math">
                    <m:r>
                      <a:rPr lang="en-US" sz="2800" i="0">
                        <a:latin typeface="Cambria Math"/>
                        <a:ea typeface="Cambria Math"/>
                      </a:rPr>
                      <m:t>∆</m:t>
                    </m:r>
                    <m:r>
                      <m:rPr>
                        <m:sty m:val="p"/>
                      </m:rPr>
                      <a:rPr lang="en-US" sz="2800" i="0">
                        <a:latin typeface="Cambria Math"/>
                        <a:ea typeface="Cambria Math"/>
                      </a:rPr>
                      <m:t>t</m:t>
                    </m:r>
                  </m:oMath>
                </a14:m>
                <a:endParaRPr lang="en-US" sz="2800" dirty="0" smtClean="0"/>
              </a:p>
              <a:p>
                <a:pPr marL="0" indent="0">
                  <a:buNone/>
                </a:pPr>
                <a:r>
                  <a:rPr lang="en-US" sz="2800" dirty="0" smtClean="0"/>
                  <a:t>The rate of flow work (</a:t>
                </a:r>
                <a14:m>
                  <m:oMath xmlns:m="http://schemas.openxmlformats.org/officeDocument/2006/math">
                    <m:r>
                      <m:rPr>
                        <m:sty m:val="p"/>
                      </m:rPr>
                      <a:rPr lang="en-US" sz="2800" b="0" i="0" smtClean="0">
                        <a:latin typeface="Cambria Math"/>
                      </a:rPr>
                      <m:t>W</m:t>
                    </m:r>
                    <m:r>
                      <a:rPr lang="en-US" sz="2800" b="0" i="0" smtClean="0">
                        <a:latin typeface="Cambria Math"/>
                      </a:rPr>
                      <m:t>/</m:t>
                    </m:r>
                    <m:r>
                      <m:rPr>
                        <m:sty m:val="p"/>
                      </m:rPr>
                      <a:rPr lang="en-US" sz="2800" b="0" i="0" smtClean="0">
                        <a:latin typeface="Cambria Math"/>
                      </a:rPr>
                      <m:t>t</m:t>
                    </m:r>
                    <m:r>
                      <a:rPr lang="en-US" sz="2800" b="0" i="0" smtClean="0">
                        <a:latin typeface="Cambria Math"/>
                      </a:rPr>
                      <m:t>)</m:t>
                    </m:r>
                  </m:oMath>
                </a14:m>
                <a:r>
                  <a:rPr lang="en-US" sz="2800" dirty="0" smtClean="0"/>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dW</m:t>
                            </m:r>
                          </m:e>
                          <m:sub>
                            <m:r>
                              <m:rPr>
                                <m:sty m:val="p"/>
                              </m:rPr>
                              <a:rPr lang="en-US" sz="2800">
                                <a:latin typeface="Cambria Math" panose="02040503050406030204" pitchFamily="18" charset="0"/>
                              </a:rPr>
                              <m:t>f</m:t>
                            </m:r>
                            <m:r>
                              <a:rPr lang="en-US" sz="2800" b="0" i="0" smtClean="0">
                                <a:latin typeface="Cambria Math" panose="02040503050406030204" pitchFamily="18" charset="0"/>
                              </a:rPr>
                              <m:t>,2</m:t>
                            </m:r>
                          </m:sub>
                        </m:sSub>
                      </m:num>
                      <m:den>
                        <m:r>
                          <m:rPr>
                            <m:sty m:val="p"/>
                          </m:rPr>
                          <a:rPr lang="en-US" sz="2800">
                            <a:latin typeface="Cambria Math" panose="02040503050406030204" pitchFamily="18" charset="0"/>
                          </a:rPr>
                          <m:t>dt</m:t>
                        </m:r>
                      </m:den>
                    </m:f>
                    <m:r>
                      <a:rPr lang="en-US" sz="2800" i="0">
                        <a:latin typeface="Cambria Math"/>
                        <a:ea typeface="Cambria Math"/>
                      </a:rPr>
                      <m:t>=</m:t>
                    </m:r>
                  </m:oMath>
                </a14:m>
                <a:r>
                  <a:rPr lang="en-US" sz="2800" dirty="0"/>
                  <a:t/>
                </a:r>
                <a14:m>
                  <m:oMath xmlns:m="http://schemas.openxmlformats.org/officeDocument/2006/math">
                    <m:sSub>
                      <m:sSubPr>
                        <m:ctrlPr>
                          <a:rPr lang="en-US" sz="2800" i="1">
                            <a:latin typeface="Cambria Math" panose="02040503050406030204" pitchFamily="18" charset="0"/>
                          </a:rPr>
                        </m:ctrlPr>
                      </m:sSubPr>
                      <m:e>
                        <m:r>
                          <m:rPr>
                            <m:sty m:val="p"/>
                          </m:rPr>
                          <a:rPr lang="en-US" sz="2800" i="0">
                            <a:latin typeface="Cambria Math"/>
                          </a:rPr>
                          <m:t>p</m:t>
                        </m:r>
                      </m:e>
                      <m:sub>
                        <m:r>
                          <a:rPr lang="en-US" sz="2800" i="0">
                            <a:latin typeface="Cambria Math"/>
                          </a:rPr>
                          <m:t>2</m:t>
                        </m:r>
                      </m:sub>
                    </m:sSub>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m:rPr>
                                <m:sty m:val="p"/>
                              </m:rPr>
                              <a:rPr lang="en-US" sz="2800" i="0">
                                <a:latin typeface="Cambria Math"/>
                              </a:rPr>
                              <m:t>v</m:t>
                            </m:r>
                          </m:e>
                          <m:sub>
                            <m:r>
                              <a:rPr lang="en-US" sz="2800" i="0">
                                <a:latin typeface="Cambria Math"/>
                              </a:rPr>
                              <m:t>2</m:t>
                            </m:r>
                          </m:sub>
                        </m:sSub>
                        <m:r>
                          <m:rPr>
                            <m:sty m:val="p"/>
                          </m:rPr>
                          <a:rPr lang="en-US" sz="2800" i="0">
                            <a:latin typeface="Cambria Math"/>
                          </a:rPr>
                          <m:t>A</m:t>
                        </m:r>
                      </m:e>
                      <m:sub>
                        <m:r>
                          <a:rPr lang="en-US" sz="2800" i="0">
                            <a:latin typeface="Cambria Math"/>
                          </a:rPr>
                          <m:t>2</m:t>
                        </m:r>
                      </m:sub>
                    </m:sSub>
                  </m:oMath>
                </a14:m>
                <a:endParaRPr lang="en-US" sz="2800" dirty="0" smtClean="0"/>
              </a:p>
              <a:p>
                <a:pPr marL="0" indent="0">
                  <a:buNone/>
                </a:pPr>
                <a:r>
                  <a:rPr lang="en-US" sz="2800" dirty="0" smtClean="0"/>
                  <a:t>And similarly 		</a:t>
                </a: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dW</m:t>
                            </m:r>
                          </m:e>
                          <m:sub>
                            <m:r>
                              <m:rPr>
                                <m:sty m:val="p"/>
                              </m:rPr>
                              <a:rPr lang="en-US" sz="2800">
                                <a:latin typeface="Cambria Math" panose="02040503050406030204" pitchFamily="18" charset="0"/>
                              </a:rPr>
                              <m:t>f</m:t>
                            </m:r>
                            <m:r>
                              <a:rPr lang="en-US" sz="2800">
                                <a:latin typeface="Cambria Math" panose="02040503050406030204" pitchFamily="18" charset="0"/>
                              </a:rPr>
                              <m:t>,1</m:t>
                            </m:r>
                          </m:sub>
                        </m:sSub>
                      </m:num>
                      <m:den>
                        <m:r>
                          <m:rPr>
                            <m:sty m:val="p"/>
                          </m:rPr>
                          <a:rPr lang="en-US" sz="2800">
                            <a:latin typeface="Cambria Math" panose="02040503050406030204" pitchFamily="18" charset="0"/>
                          </a:rPr>
                          <m:t>dt</m:t>
                        </m:r>
                      </m:den>
                    </m:f>
                    <m:r>
                      <a:rPr lang="en-US" sz="2800" i="0">
                        <a:latin typeface="Cambria Math"/>
                        <a:ea typeface="Cambria Math"/>
                      </a:rPr>
                      <m:t>=</m:t>
                    </m:r>
                  </m:oMath>
                </a14:m>
                <a:r>
                  <a:rPr lang="en-US" sz="2800" dirty="0"/>
                  <a:t/>
                </a:r>
                <a:r>
                  <a:rPr lang="en-US" sz="2800" dirty="0" smtClean="0"/>
                  <a:t>-</a:t>
                </a:r>
                <a14:m>
                  <m:oMath xmlns:m="http://schemas.openxmlformats.org/officeDocument/2006/math">
                    <m:sSub>
                      <m:sSubPr>
                        <m:ctrlPr>
                          <a:rPr lang="en-US" sz="2800" i="1">
                            <a:latin typeface="Cambria Math" panose="02040503050406030204" pitchFamily="18" charset="0"/>
                          </a:rPr>
                        </m:ctrlPr>
                      </m:sSubPr>
                      <m:e>
                        <m:r>
                          <m:rPr>
                            <m:sty m:val="p"/>
                          </m:rPr>
                          <a:rPr lang="en-US" sz="2800" i="0">
                            <a:latin typeface="Cambria Math"/>
                          </a:rPr>
                          <m:t>p</m:t>
                        </m:r>
                      </m:e>
                      <m:sub>
                        <m:r>
                          <a:rPr lang="en-US" sz="2800" b="0" i="0" smtClean="0">
                            <a:latin typeface="Cambria Math"/>
                          </a:rPr>
                          <m:t>1</m:t>
                        </m:r>
                      </m:sub>
                    </m:sSub>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m:rPr>
                                <m:sty m:val="p"/>
                              </m:rPr>
                              <a:rPr lang="en-US" sz="2800" i="0">
                                <a:latin typeface="Cambria Math"/>
                              </a:rPr>
                              <m:t>v</m:t>
                            </m:r>
                          </m:e>
                          <m:sub>
                            <m:r>
                              <a:rPr lang="en-US" sz="2800" b="0" i="0" smtClean="0">
                                <a:latin typeface="Cambria Math"/>
                              </a:rPr>
                              <m:t>1</m:t>
                            </m:r>
                          </m:sub>
                        </m:sSub>
                        <m:r>
                          <m:rPr>
                            <m:sty m:val="p"/>
                          </m:rPr>
                          <a:rPr lang="en-US" sz="2800" i="0">
                            <a:latin typeface="Cambria Math"/>
                          </a:rPr>
                          <m:t>A</m:t>
                        </m:r>
                      </m:e>
                      <m:sub>
                        <m:r>
                          <a:rPr lang="en-US" sz="2800" b="0" i="0" smtClean="0">
                            <a:latin typeface="Cambria Math"/>
                          </a:rPr>
                          <m:t>1</m:t>
                        </m:r>
                      </m:sub>
                    </m:sSub>
                  </m:oMath>
                </a14:m>
                <a:endParaRPr lang="en-US" sz="2800" dirty="0" smtClean="0"/>
              </a:p>
              <a:p>
                <a:pPr marL="0" indent="0">
                  <a:buNone/>
                </a:pPr>
                <a:r>
                  <a:rPr lang="en-US" sz="2800" dirty="0" smtClean="0"/>
                  <a:t>The negative sign </a:t>
                </a:r>
                <a:r>
                  <a:rPr lang="en-US" sz="2800" dirty="0" smtClean="0"/>
                  <a:t>indicates that the force and displacement are in opposite directions. </a:t>
                </a:r>
                <a:r>
                  <a:rPr lang="en-US" sz="2800" dirty="0" smtClean="0"/>
                  <a:t>In terms of vector dot product, </a:t>
                </a:r>
                <a:r>
                  <a:rPr lang="en-US" sz="2800" dirty="0" err="1" smtClean="0"/>
                  <a:t>eqn</a:t>
                </a:r>
                <a:r>
                  <a:rPr lang="en-US" sz="2800" dirty="0" smtClean="0"/>
                  <a:t> can be written as </a:t>
                </a:r>
              </a:p>
              <a:p>
                <a:pPr marL="0" indent="0">
                  <a:buNone/>
                </a:pPr>
                <a14:m>
                  <m:oMath xmlns:m="http://schemas.openxmlformats.org/officeDocument/2006/math">
                    <m:f>
                      <m:fPr>
                        <m:ctrlPr>
                          <a:rPr lang="en-US" sz="2800" i="1">
                            <a:latin typeface="Cambria Math" panose="02040503050406030204" pitchFamily="18" charset="0"/>
                          </a:rPr>
                        </m:ctrlPr>
                      </m:fPr>
                      <m:num>
                        <m:sSub>
                          <m:sSubPr>
                            <m:ctrlPr>
                              <a:rPr lang="en-US" sz="2800" i="1" smtClean="0">
                                <a:latin typeface="Cambria Math" panose="02040503050406030204" pitchFamily="18" charset="0"/>
                              </a:rPr>
                            </m:ctrlPr>
                          </m:sSubPr>
                          <m:e>
                            <m:r>
                              <m:rPr>
                                <m:sty m:val="p"/>
                              </m:rPr>
                              <a:rPr lang="en-US" sz="2800" i="0">
                                <a:latin typeface="Cambria Math" panose="02040503050406030204" pitchFamily="18" charset="0"/>
                              </a:rPr>
                              <m:t>dW</m:t>
                            </m:r>
                          </m:e>
                          <m:sub>
                            <m:r>
                              <m:rPr>
                                <m:sty m:val="p"/>
                              </m:rPr>
                              <a:rPr lang="en-US" sz="2800" b="0" i="0" smtClean="0">
                                <a:latin typeface="Cambria Math" panose="02040503050406030204" pitchFamily="18" charset="0"/>
                              </a:rPr>
                              <m:t>f</m:t>
                            </m:r>
                          </m:sub>
                        </m:sSub>
                      </m:num>
                      <m:den>
                        <m:r>
                          <m:rPr>
                            <m:sty m:val="p"/>
                          </m:rPr>
                          <a:rPr lang="en-US" sz="2800" i="0">
                            <a:latin typeface="Cambria Math" panose="02040503050406030204" pitchFamily="18" charset="0"/>
                          </a:rPr>
                          <m:t>dt</m:t>
                        </m:r>
                      </m:den>
                    </m:f>
                    <m:r>
                      <a:rPr lang="en-US" sz="2800" i="0">
                        <a:latin typeface="Cambria Math"/>
                        <a:ea typeface="Cambria Math"/>
                      </a:rPr>
                      <m:t>=</m:t>
                    </m:r>
                  </m:oMath>
                </a14:m>
                <a:r>
                  <a:rPr lang="en-US" sz="2800" dirty="0"/>
                  <a:t/>
                </a:r>
                <a14:m>
                  <m:oMath xmlns:m="http://schemas.openxmlformats.org/officeDocument/2006/math">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r>
                              <m:rPr>
                                <m:sty m:val="p"/>
                              </m:rPr>
                              <a:rPr lang="en-US" sz="2800" b="0" i="0" smtClean="0">
                                <a:latin typeface="Cambria Math"/>
                              </a:rPr>
                              <m:t>p</m:t>
                            </m:r>
                            <m:r>
                              <a:rPr lang="en-US" sz="2800" b="0" i="0" smtClean="0">
                                <a:latin typeface="Cambria Math"/>
                              </a:rPr>
                              <m:t>.</m:t>
                            </m:r>
                            <m:d>
                              <m:dPr>
                                <m:ctrlPr>
                                  <a:rPr lang="en-US" sz="2800" b="0" i="1" smtClean="0">
                                    <a:latin typeface="Cambria Math" panose="02040503050406030204" pitchFamily="18" charset="0"/>
                                  </a:rPr>
                                </m:ctrlPr>
                              </m:dPr>
                              <m:e>
                                <m:acc>
                                  <m:accPr>
                                    <m:chr m:val="⃗"/>
                                    <m:ctrlPr>
                                      <a:rPr lang="en-US" sz="2800" b="0" i="1" smtClean="0">
                                        <a:latin typeface="Cambria Math" panose="02040503050406030204" pitchFamily="18" charset="0"/>
                                      </a:rPr>
                                    </m:ctrlPr>
                                  </m:accPr>
                                  <m:e>
                                    <m:r>
                                      <m:rPr>
                                        <m:sty m:val="p"/>
                                      </m:rPr>
                                      <a:rPr lang="en-US" sz="2800" b="0" i="0" smtClean="0">
                                        <a:latin typeface="Cambria Math"/>
                                      </a:rPr>
                                      <m:t>v</m:t>
                                    </m:r>
                                  </m:e>
                                </m:acc>
                                <m:acc>
                                  <m:accPr>
                                    <m:chr m:val="⃗"/>
                                    <m:ctrlPr>
                                      <a:rPr lang="en-US" sz="2800" i="1" smtClean="0">
                                        <a:latin typeface="Cambria Math" panose="02040503050406030204" pitchFamily="18" charset="0"/>
                                      </a:rPr>
                                    </m:ctrlPr>
                                  </m:accPr>
                                  <m:e>
                                    <m:r>
                                      <m:rPr>
                                        <m:sty m:val="p"/>
                                      </m:rPr>
                                      <a:rPr lang="en-US" sz="2800" b="0" i="0" smtClean="0">
                                        <a:latin typeface="Cambria Math"/>
                                      </a:rPr>
                                      <m:t>A</m:t>
                                    </m:r>
                                  </m:e>
                                </m:acc>
                              </m:e>
                            </m:d>
                            <m:r>
                              <a:rPr lang="en-US" sz="2800" b="0" i="0" smtClean="0">
                                <a:latin typeface="Cambria Math"/>
                              </a:rPr>
                              <m:t> </m:t>
                            </m:r>
                          </m:e>
                          <m:sub/>
                        </m:sSub>
                      </m:e>
                      <m:sub/>
                    </m:sSub>
                  </m:oMath>
                </a14:m>
                <a:endParaRPr lang="en-US" sz="2800" dirty="0" smtClean="0"/>
              </a:p>
              <a:p>
                <a:pPr marL="0" indent="0">
                  <a:buNone/>
                </a:pPr>
                <a:r>
                  <a:rPr lang="en-US" sz="2800" dirty="0" smtClean="0"/>
                  <a:t>Then the rate at which flow work is done on the system’s surroundings is obtained by summing </a:t>
                </a:r>
                <a:r>
                  <a:rPr lang="en-US" sz="2800" dirty="0" err="1" smtClean="0"/>
                  <a:t>eq</a:t>
                </a:r>
                <a:r>
                  <a:rPr lang="en-US" sz="2800" dirty="0" smtClean="0"/>
                  <a:t> 10.11 for all streams passing the control surface; in general </a:t>
                </a:r>
              </a:p>
              <a:p>
                <a:pPr marL="0" indent="0">
                  <a:buNone/>
                </a:pPr>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dW</m:t>
                            </m:r>
                          </m:e>
                          <m:sub>
                            <m:r>
                              <m:rPr>
                                <m:sty m:val="p"/>
                              </m:rPr>
                              <a:rPr lang="en-US" sz="2800">
                                <a:latin typeface="Cambria Math" panose="02040503050406030204" pitchFamily="18" charset="0"/>
                              </a:rPr>
                              <m:t>f</m:t>
                            </m:r>
                          </m:sub>
                        </m:sSub>
                      </m:num>
                      <m:den>
                        <m:r>
                          <m:rPr>
                            <m:sty m:val="p"/>
                          </m:rPr>
                          <a:rPr lang="en-US" sz="2800">
                            <a:latin typeface="Cambria Math" panose="02040503050406030204" pitchFamily="18" charset="0"/>
                          </a:rPr>
                          <m:t>dt</m:t>
                        </m:r>
                      </m:den>
                    </m:f>
                    <m:r>
                      <a:rPr lang="en-US" sz="2800" i="0">
                        <a:latin typeface="Cambria Math"/>
                        <a:ea typeface="Cambria Math"/>
                      </a:rPr>
                      <m:t>=</m:t>
                    </m:r>
                  </m:oMath>
                </a14:m>
                <a:r>
                  <a:rPr lang="en-US" sz="2800" dirty="0"/>
                  <a:t/>
                </a:r>
                <a14:m>
                  <m:oMath xmlns:m="http://schemas.openxmlformats.org/officeDocument/2006/math">
                    <m:sSub>
                      <m:sSubPr>
                        <m:ctrlPr>
                          <a:rPr lang="en-US" sz="2800" i="1">
                            <a:latin typeface="Cambria Math" panose="02040503050406030204" pitchFamily="18" charset="0"/>
                          </a:rPr>
                        </m:ctrlPr>
                      </m:sSubPr>
                      <m:e>
                        <m:sSub>
                          <m:sSubPr>
                            <m:ctrlPr>
                              <a:rPr lang="en-US" sz="2800" i="1">
                                <a:latin typeface="Cambria Math" panose="02040503050406030204" pitchFamily="18" charset="0"/>
                              </a:rPr>
                            </m:ctrlPr>
                          </m:sSubPr>
                          <m:e>
                            <m:nary>
                              <m:naryPr>
                                <m:chr m:val="∑"/>
                                <m:limLoc m:val="subSup"/>
                                <m:supHide m:val="on"/>
                                <m:ctrlPr>
                                  <a:rPr lang="en-US" sz="2800" i="1" smtClean="0">
                                    <a:latin typeface="Cambria Math" panose="02040503050406030204" pitchFamily="18" charset="0"/>
                                  </a:rPr>
                                </m:ctrlPr>
                              </m:naryPr>
                              <m:sub>
                                <m:r>
                                  <m:rPr>
                                    <m:sty m:val="p"/>
                                    <m:brk m:alnAt="9"/>
                                  </m:rPr>
                                  <a:rPr lang="en-US" sz="2800" b="0" i="0" smtClean="0">
                                    <a:latin typeface="Cambria Math"/>
                                  </a:rPr>
                                  <m:t>c</m:t>
                                </m:r>
                                <m:r>
                                  <m:rPr>
                                    <m:sty m:val="p"/>
                                  </m:rPr>
                                  <a:rPr lang="en-US" sz="2800" b="0" i="0" smtClean="0">
                                    <a:latin typeface="Cambria Math"/>
                                  </a:rPr>
                                  <m:t>s</m:t>
                                </m:r>
                              </m:sub>
                              <m:sup/>
                              <m:e>
                                <m:r>
                                  <m:rPr>
                                    <m:sty m:val="p"/>
                                  </m:rPr>
                                  <a:rPr lang="en-US" sz="2800" i="0">
                                    <a:latin typeface="Cambria Math"/>
                                  </a:rPr>
                                  <m:t>p</m:t>
                                </m:r>
                                <m:r>
                                  <a:rPr lang="en-US" sz="2800" i="0">
                                    <a:latin typeface="Cambria Math"/>
                                  </a:rPr>
                                  <m:t>.</m:t>
                                </m:r>
                                <m:d>
                                  <m:dPr>
                                    <m:ctrlPr>
                                      <a:rPr lang="en-US" sz="2800" i="1">
                                        <a:latin typeface="Cambria Math" panose="02040503050406030204" pitchFamily="18" charset="0"/>
                                      </a:rPr>
                                    </m:ctrlPr>
                                  </m:dPr>
                                  <m:e>
                                    <m:acc>
                                      <m:accPr>
                                        <m:chr m:val="⃗"/>
                                        <m:ctrlPr>
                                          <a:rPr lang="en-US" sz="2800" i="1">
                                            <a:latin typeface="Cambria Math" panose="02040503050406030204" pitchFamily="18" charset="0"/>
                                          </a:rPr>
                                        </m:ctrlPr>
                                      </m:accPr>
                                      <m:e>
                                        <m:r>
                                          <m:rPr>
                                            <m:sty m:val="p"/>
                                          </m:rPr>
                                          <a:rPr lang="en-US" sz="2800" i="0">
                                            <a:latin typeface="Cambria Math"/>
                                          </a:rPr>
                                          <m:t>v</m:t>
                                        </m:r>
                                      </m:e>
                                    </m:acc>
                                    <m:acc>
                                      <m:accPr>
                                        <m:chr m:val="⃗"/>
                                        <m:ctrlPr>
                                          <a:rPr lang="en-US" sz="2800" i="1">
                                            <a:latin typeface="Cambria Math" panose="02040503050406030204" pitchFamily="18" charset="0"/>
                                          </a:rPr>
                                        </m:ctrlPr>
                                      </m:accPr>
                                      <m:e>
                                        <m:r>
                                          <m:rPr>
                                            <m:sty m:val="p"/>
                                          </m:rPr>
                                          <a:rPr lang="en-US" sz="2800" i="0">
                                            <a:latin typeface="Cambria Math"/>
                                          </a:rPr>
                                          <m:t>A</m:t>
                                        </m:r>
                                      </m:e>
                                    </m:acc>
                                  </m:e>
                                </m:d>
                              </m:e>
                            </m:nary>
                            <m:r>
                              <a:rPr lang="en-US" sz="2800" i="0">
                                <a:latin typeface="Cambria Math"/>
                              </a:rPr>
                              <m:t> </m:t>
                            </m:r>
                          </m:e>
                          <m:sub/>
                        </m:sSub>
                      </m:e>
                      <m:sub/>
                    </m:sSub>
                  </m:oMath>
                </a14:m>
                <a:endParaRPr lang="en-US" sz="2800" dirty="0"/>
              </a:p>
              <a:p>
                <a:pPr marL="0" indent="0">
                  <a:buNone/>
                </a:pPr>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9378"/>
                <a:ext cx="8594678" cy="6848622"/>
              </a:xfrm>
              <a:blipFill rotWithShape="0">
                <a:blip r:embed="rId2" cstate="print"/>
                <a:stretch>
                  <a:fillRect l="-1418" r="-2270"/>
                </a:stretch>
              </a:blipFill>
            </p:spPr>
            <p:txBody>
              <a:bodyPr/>
              <a:lstStyle/>
              <a:p>
                <a:r>
                  <a:rPr lang="en-US">
                    <a:noFill/>
                  </a:rPr>
                  <a:t> </a:t>
                </a:r>
              </a:p>
            </p:txBody>
          </p:sp>
        </mc:Fallback>
      </mc:AlternateContent>
      <p:sp>
        <p:nvSpPr>
          <p:cNvPr id="4" name="TextBox 3"/>
          <p:cNvSpPr txBox="1"/>
          <p:nvPr/>
        </p:nvSpPr>
        <p:spPr>
          <a:xfrm>
            <a:off x="8001000" y="99879"/>
            <a:ext cx="898478" cy="400110"/>
          </a:xfrm>
          <a:prstGeom prst="rect">
            <a:avLst/>
          </a:prstGeom>
          <a:noFill/>
        </p:spPr>
        <p:txBody>
          <a:bodyPr wrap="square" rtlCol="0">
            <a:spAutoFit/>
          </a:bodyPr>
          <a:lstStyle/>
          <a:p>
            <a:r>
              <a:rPr lang="en-US" sz="2000" dirty="0" smtClean="0">
                <a:solidFill>
                  <a:srgbClr val="FFC000"/>
                </a:solidFill>
              </a:rPr>
              <a:t>10.8</a:t>
            </a:r>
            <a:endParaRPr lang="en-US" sz="2000" dirty="0">
              <a:solidFill>
                <a:srgbClr val="FFC000"/>
              </a:solidFill>
            </a:endParaRPr>
          </a:p>
        </p:txBody>
      </p:sp>
      <p:sp>
        <p:nvSpPr>
          <p:cNvPr id="5" name="TextBox 4"/>
          <p:cNvSpPr txBox="1"/>
          <p:nvPr/>
        </p:nvSpPr>
        <p:spPr>
          <a:xfrm>
            <a:off x="8001000" y="611884"/>
            <a:ext cx="898478" cy="400110"/>
          </a:xfrm>
          <a:prstGeom prst="rect">
            <a:avLst/>
          </a:prstGeom>
          <a:noFill/>
        </p:spPr>
        <p:txBody>
          <a:bodyPr wrap="square" rtlCol="0">
            <a:spAutoFit/>
          </a:bodyPr>
          <a:lstStyle/>
          <a:p>
            <a:r>
              <a:rPr lang="en-US" sz="2000" dirty="0" smtClean="0">
                <a:solidFill>
                  <a:srgbClr val="FFC000"/>
                </a:solidFill>
              </a:rPr>
              <a:t>10.9</a:t>
            </a:r>
            <a:endParaRPr lang="en-US" sz="2000" dirty="0">
              <a:solidFill>
                <a:srgbClr val="FFC000"/>
              </a:solidFill>
            </a:endParaRPr>
          </a:p>
        </p:txBody>
      </p:sp>
      <p:sp>
        <p:nvSpPr>
          <p:cNvPr id="6" name="TextBox 5"/>
          <p:cNvSpPr txBox="1"/>
          <p:nvPr/>
        </p:nvSpPr>
        <p:spPr>
          <a:xfrm>
            <a:off x="7965558" y="1436719"/>
            <a:ext cx="898478" cy="400110"/>
          </a:xfrm>
          <a:prstGeom prst="rect">
            <a:avLst/>
          </a:prstGeom>
          <a:noFill/>
        </p:spPr>
        <p:txBody>
          <a:bodyPr wrap="square" rtlCol="0">
            <a:spAutoFit/>
          </a:bodyPr>
          <a:lstStyle/>
          <a:p>
            <a:r>
              <a:rPr lang="en-US" sz="2000" dirty="0" smtClean="0">
                <a:solidFill>
                  <a:srgbClr val="FFC000"/>
                </a:solidFill>
              </a:rPr>
              <a:t>10.10</a:t>
            </a:r>
            <a:endParaRPr lang="en-US" sz="2000" dirty="0">
              <a:solidFill>
                <a:srgbClr val="FFC000"/>
              </a:solidFill>
            </a:endParaRPr>
          </a:p>
        </p:txBody>
      </p:sp>
      <p:sp>
        <p:nvSpPr>
          <p:cNvPr id="7" name="TextBox 6"/>
          <p:cNvSpPr txBox="1"/>
          <p:nvPr/>
        </p:nvSpPr>
        <p:spPr>
          <a:xfrm>
            <a:off x="7934456" y="3566304"/>
            <a:ext cx="898478" cy="400110"/>
          </a:xfrm>
          <a:prstGeom prst="rect">
            <a:avLst/>
          </a:prstGeom>
          <a:noFill/>
        </p:spPr>
        <p:txBody>
          <a:bodyPr wrap="square" rtlCol="0">
            <a:spAutoFit/>
          </a:bodyPr>
          <a:lstStyle/>
          <a:p>
            <a:r>
              <a:rPr lang="en-US" sz="2000" dirty="0" smtClean="0">
                <a:solidFill>
                  <a:srgbClr val="FFC000"/>
                </a:solidFill>
              </a:rPr>
              <a:t>10.11</a:t>
            </a:r>
            <a:endParaRPr lang="en-US" sz="2000" dirty="0">
              <a:solidFill>
                <a:srgbClr val="FFC000"/>
              </a:solidFill>
            </a:endParaRPr>
          </a:p>
        </p:txBody>
      </p:sp>
      <p:sp>
        <p:nvSpPr>
          <p:cNvPr id="8" name="TextBox 7"/>
          <p:cNvSpPr txBox="1"/>
          <p:nvPr/>
        </p:nvSpPr>
        <p:spPr>
          <a:xfrm>
            <a:off x="8028992" y="5867400"/>
            <a:ext cx="898478" cy="400110"/>
          </a:xfrm>
          <a:prstGeom prst="rect">
            <a:avLst/>
          </a:prstGeom>
          <a:noFill/>
        </p:spPr>
        <p:txBody>
          <a:bodyPr wrap="square" rtlCol="0">
            <a:spAutoFit/>
          </a:bodyPr>
          <a:lstStyle/>
          <a:p>
            <a:r>
              <a:rPr lang="en-US" sz="2000" dirty="0" smtClean="0">
                <a:solidFill>
                  <a:srgbClr val="FFC000"/>
                </a:solidFill>
              </a:rPr>
              <a:t>10.12</a:t>
            </a:r>
            <a:endParaRPr lang="en-US" sz="2000" dirty="0">
              <a:solidFill>
                <a:srgbClr val="FFC000"/>
              </a:solidFill>
            </a:endParaRPr>
          </a:p>
        </p:txBody>
      </p:sp>
    </p:spTree>
    <p:extLst>
      <p:ext uri="{BB962C8B-B14F-4D97-AF65-F5344CB8AC3E}">
        <p14:creationId xmlns="" xmlns:p14="http://schemas.microsoft.com/office/powerpoint/2010/main" val="828402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228600" y="152400"/>
                <a:ext cx="8763000" cy="6705600"/>
              </a:xfrm>
            </p:spPr>
            <p:txBody>
              <a:bodyPr/>
              <a:lstStyle/>
              <a:p>
                <a:r>
                  <a:rPr lang="en-US" dirty="0" smtClean="0"/>
                  <a:t>Shaft work</a:t>
                </a:r>
              </a:p>
              <a:p>
                <a:pPr marL="0" indent="0">
                  <a:buNone/>
                </a:pPr>
                <a:r>
                  <a:rPr lang="en-US" dirty="0" smtClean="0"/>
                  <a:t>Shaft work is defined as any work other than flow work. It is usually in the form of a shaft that either</a:t>
                </a:r>
              </a:p>
              <a:p>
                <a:pPr lvl="1">
                  <a:buFont typeface="Arial" panose="020B0604020202020204" pitchFamily="34" charset="0"/>
                  <a:buChar char="•"/>
                </a:pPr>
                <a:r>
                  <a:rPr lang="en-US" dirty="0" smtClean="0"/>
                  <a:t>Takes energy out of the system (work on a mechanism like a turbine blade)</a:t>
                </a:r>
              </a:p>
              <a:p>
                <a:pPr lvl="1">
                  <a:buFont typeface="Arial" panose="020B0604020202020204" pitchFamily="34" charset="0"/>
                  <a:buChar char="•"/>
                </a:pPr>
                <a:r>
                  <a:rPr lang="en-US" dirty="0" smtClean="0"/>
                  <a:t>Puts energy into the </a:t>
                </a:r>
                <a:r>
                  <a:rPr lang="en-US" dirty="0"/>
                  <a:t>system </a:t>
                </a:r>
                <a:r>
                  <a:rPr lang="en-US" dirty="0" smtClean="0"/>
                  <a:t>(shaft attached to a </a:t>
                </a:r>
                <a:r>
                  <a:rPr lang="en-US" dirty="0"/>
                  <a:t>mechanism like a </a:t>
                </a:r>
                <a:r>
                  <a:rPr lang="en-US" dirty="0" smtClean="0"/>
                  <a:t>pump that does work on the system)</a:t>
                </a:r>
              </a:p>
              <a:p>
                <a:pPr marL="0" indent="0">
                  <a:buNone/>
                </a:pPr>
                <a:r>
                  <a:rPr lang="en-US" dirty="0" smtClean="0"/>
                  <a:t>In the latter case, the fluid system is doing negative work on its surrounding.</a:t>
                </a:r>
              </a:p>
              <a:p>
                <a:pPr marL="0" indent="0">
                  <a:buNone/>
                </a:pPr>
                <a:r>
                  <a:rPr lang="en-US" dirty="0" smtClean="0"/>
                  <a:t>If we substitute for</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dW</m:t>
                            </m:r>
                          </m:e>
                          <m:sub/>
                        </m:sSub>
                      </m:num>
                      <m:den>
                        <m:r>
                          <m:rPr>
                            <m:sty m:val="p"/>
                          </m:rPr>
                          <a:rPr lang="en-US">
                            <a:latin typeface="Cambria Math" panose="02040503050406030204" pitchFamily="18" charset="0"/>
                          </a:rPr>
                          <m:t>dt</m:t>
                        </m:r>
                      </m:den>
                    </m:f>
                  </m:oMath>
                </a14:m>
                <a:r>
                  <a:rPr lang="en-US" dirty="0" smtClean="0"/>
                  <a:t>in </a:t>
                </a:r>
                <a:r>
                  <a:rPr lang="en-US" dirty="0" err="1" smtClean="0"/>
                  <a:t>eq</a:t>
                </a:r>
                <a:r>
                  <a:rPr lang="en-US" dirty="0" smtClean="0"/>
                  <a:t> 10.7 the sum of the shaft work</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dW</m:t>
                            </m:r>
                          </m:e>
                          <m:sub>
                            <m:r>
                              <m:rPr>
                                <m:sty m:val="p"/>
                              </m:rPr>
                              <a:rPr lang="en-US" b="0" i="0" smtClean="0">
                                <a:latin typeface="Cambria Math" panose="02040503050406030204" pitchFamily="18" charset="0"/>
                              </a:rPr>
                              <m:t>s</m:t>
                            </m:r>
                          </m:sub>
                        </m:sSub>
                      </m:num>
                      <m:den>
                        <m:r>
                          <m:rPr>
                            <m:sty m:val="p"/>
                          </m:rPr>
                          <a:rPr lang="en-US">
                            <a:latin typeface="Cambria Math" panose="02040503050406030204" pitchFamily="18" charset="0"/>
                          </a:rPr>
                          <m:t>dt</m:t>
                        </m:r>
                      </m:den>
                    </m:f>
                  </m:oMath>
                </a14:m>
                <a:r>
                  <a:rPr lang="en-US" dirty="0" smtClean="0"/>
                  <a:t>and the flow work rate </a:t>
                </a:r>
                <a:r>
                  <a:rPr lang="en-US" dirty="0" err="1" smtClean="0"/>
                  <a:t>eq</a:t>
                </a:r>
                <a:r>
                  <a:rPr lang="en-US" dirty="0" smtClean="0"/>
                  <a:t> 10.12, we obtain</a:t>
                </a: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52400"/>
                <a:ext cx="8763000" cy="6705600"/>
              </a:xfrm>
              <a:blipFill rotWithShape="0">
                <a:blip r:embed="rId2" cstate="print"/>
                <a:stretch>
                  <a:fillRect l="-1809" t="-1273" r="-1601" b="-2364"/>
                </a:stretch>
              </a:blipFill>
            </p:spPr>
            <p:txBody>
              <a:bodyPr/>
              <a:lstStyle/>
              <a:p>
                <a:r>
                  <a:rPr lang="en-US" dirty="0">
                    <a:noFill/>
                  </a:rPr>
                  <a:t> </a:t>
                </a:r>
              </a:p>
            </p:txBody>
          </p:sp>
        </mc:Fallback>
      </mc:AlternateContent>
      <p:sp>
        <p:nvSpPr>
          <p:cNvPr id="4" name="TextBox 3"/>
          <p:cNvSpPr txBox="1"/>
          <p:nvPr/>
        </p:nvSpPr>
        <p:spPr>
          <a:xfrm>
            <a:off x="228600" y="0"/>
            <a:ext cx="3505200" cy="646331"/>
          </a:xfrm>
          <a:prstGeom prst="rect">
            <a:avLst/>
          </a:prstGeom>
          <a:solidFill>
            <a:schemeClr val="bg1"/>
          </a:solidFill>
        </p:spPr>
        <p:txBody>
          <a:bodyPr wrap="square" rtlCol="0">
            <a:spAutoFit/>
          </a:bodyPr>
          <a:lstStyle/>
          <a:p>
            <a:r>
              <a:rPr lang="en-US" sz="3600" b="1" dirty="0" smtClean="0">
                <a:solidFill>
                  <a:srgbClr val="0070C0"/>
                </a:solidFill>
              </a:rPr>
              <a:t>Shaft work</a:t>
            </a:r>
            <a:endParaRPr lang="en-US" sz="3600" b="1" dirty="0">
              <a:solidFill>
                <a:srgbClr val="0070C0"/>
              </a:solidFill>
            </a:endParaRPr>
          </a:p>
        </p:txBody>
      </p:sp>
    </p:spTree>
    <p:extLst>
      <p:ext uri="{BB962C8B-B14F-4D97-AF65-F5344CB8AC3E}">
        <p14:creationId xmlns="" xmlns:p14="http://schemas.microsoft.com/office/powerpoint/2010/main" val="341617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z="2400" dirty="0" smtClean="0"/>
              <a:t>Rate of change of work </a:t>
            </a:r>
            <a:r>
              <a:rPr lang="en-US" sz="2400" dirty="0" err="1" smtClean="0"/>
              <a:t>dW</a:t>
            </a:r>
            <a:r>
              <a:rPr lang="en-US" sz="2400" dirty="0" smtClean="0"/>
              <a:t>/</a:t>
            </a:r>
            <a:r>
              <a:rPr lang="en-US" sz="2400" dirty="0" err="1" smtClean="0"/>
              <a:t>dt</a:t>
            </a:r>
            <a:r>
              <a:rPr lang="en-US" sz="2400" dirty="0" smtClean="0"/>
              <a:t> is the sum of the shaft work </a:t>
            </a:r>
            <a:r>
              <a:rPr lang="en-US" sz="2400" dirty="0" err="1" smtClean="0"/>
              <a:t>dWs</a:t>
            </a:r>
            <a:r>
              <a:rPr lang="en-US" sz="2400" dirty="0" smtClean="0"/>
              <a:t>/</a:t>
            </a:r>
            <a:r>
              <a:rPr lang="en-US" sz="2400" dirty="0" err="1" smtClean="0"/>
              <a:t>dt</a:t>
            </a:r>
            <a:r>
              <a:rPr lang="en-US" sz="2400" dirty="0" smtClean="0"/>
              <a:t> and the flow work rate eq. 10.12</a:t>
            </a:r>
          </a:p>
          <a:p>
            <a:endParaRPr lang="en-US" sz="2400" dirty="0" smtClean="0"/>
          </a:p>
          <a:p>
            <a:r>
              <a:rPr lang="en-US" sz="2400" dirty="0" smtClean="0"/>
              <a:t>If we substitute for </a:t>
            </a:r>
            <a:r>
              <a:rPr lang="en-US" sz="2400" dirty="0" err="1" smtClean="0"/>
              <a:t>dW</a:t>
            </a:r>
            <a:r>
              <a:rPr lang="en-US" sz="2400" dirty="0" smtClean="0"/>
              <a:t>/</a:t>
            </a:r>
            <a:r>
              <a:rPr lang="en-US" sz="2400" dirty="0" err="1" smtClean="0"/>
              <a:t>dt</a:t>
            </a:r>
            <a:r>
              <a:rPr lang="en-US" sz="2400" dirty="0" smtClean="0"/>
              <a:t> </a:t>
            </a:r>
            <a:r>
              <a:rPr lang="en-US" sz="2400" dirty="0" smtClean="0"/>
              <a:t>into </a:t>
            </a:r>
            <a:r>
              <a:rPr lang="en-US" sz="2400" dirty="0" smtClean="0"/>
              <a:t>Eq. </a:t>
            </a:r>
            <a:r>
              <a:rPr lang="en-US" sz="2400" dirty="0" smtClean="0"/>
              <a:t>10.7				    </a:t>
            </a:r>
            <a:r>
              <a:rPr lang="en-US" sz="1200" dirty="0" smtClean="0"/>
              <a:t>we get</a:t>
            </a:r>
          </a:p>
          <a:p>
            <a:pPr>
              <a:buNone/>
            </a:pPr>
            <a:endParaRPr lang="en-US" sz="2400" dirty="0" smtClean="0"/>
          </a:p>
          <a:p>
            <a:pPr>
              <a:buNone/>
            </a:pPr>
            <a:endParaRPr lang="en-US" sz="2400" dirty="0" smtClean="0"/>
          </a:p>
          <a:p>
            <a:pPr>
              <a:buFont typeface="Arial" pitchFamily="34" charset="0"/>
              <a:buChar char="•"/>
            </a:pPr>
            <a:r>
              <a:rPr lang="en-US" sz="2400" dirty="0" smtClean="0"/>
              <a:t>Putting  </a:t>
            </a:r>
            <a:r>
              <a:rPr lang="en-US" sz="2400" dirty="0" err="1" smtClean="0"/>
              <a:t>Eq</a:t>
            </a:r>
            <a:r>
              <a:rPr lang="en-US" sz="2400" dirty="0" smtClean="0"/>
              <a:t> 10.12			into above </a:t>
            </a:r>
            <a:r>
              <a:rPr lang="en-US" sz="2400" dirty="0" err="1" smtClean="0"/>
              <a:t>Eq</a:t>
            </a:r>
            <a:r>
              <a:rPr lang="en-US" sz="2400" dirty="0" smtClean="0"/>
              <a:t> we obtain</a:t>
            </a:r>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r>
              <a:rPr lang="en-US" sz="2400" dirty="0" smtClean="0"/>
              <a:t>Replacing summation </a:t>
            </a:r>
            <a:r>
              <a:rPr lang="en-US" sz="2400" smtClean="0"/>
              <a:t>by integration </a:t>
            </a:r>
            <a:r>
              <a:rPr lang="en-US" sz="2400" dirty="0" smtClean="0"/>
              <a:t>and introducing </a:t>
            </a:r>
            <a:r>
              <a:rPr lang="el-GR" sz="2400" dirty="0" smtClean="0"/>
              <a:t>ρ</a:t>
            </a:r>
            <a:r>
              <a:rPr lang="en-US" sz="2400" dirty="0" smtClean="0"/>
              <a:t>/</a:t>
            </a:r>
            <a:r>
              <a:rPr lang="el-GR" sz="2400" dirty="0" smtClean="0"/>
              <a:t>ρ</a:t>
            </a: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pPr>
              <a:buNone/>
            </a:pPr>
            <a:r>
              <a:rPr lang="en-US" sz="2400" dirty="0" smtClean="0"/>
              <a:t>	or</a:t>
            </a: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endParaRPr lang="en-US" sz="2400" dirty="0" smtClean="0"/>
          </a:p>
          <a:p>
            <a:endParaRPr lang="en-US" dirty="0"/>
          </a:p>
        </p:txBody>
      </p:sp>
      <p:graphicFrame>
        <p:nvGraphicFramePr>
          <p:cNvPr id="3075" name="Object 3"/>
          <p:cNvGraphicFramePr>
            <a:graphicFrameLocks noChangeAspect="1"/>
          </p:cNvGraphicFramePr>
          <p:nvPr/>
        </p:nvGraphicFramePr>
        <p:xfrm>
          <a:off x="5410200" y="1371600"/>
          <a:ext cx="3124200" cy="377444"/>
        </p:xfrm>
        <a:graphic>
          <a:graphicData uri="http://schemas.openxmlformats.org/presentationml/2006/ole">
            <p:oleObj spid="_x0000_s3075" name="Equation" r:id="rId3" imgW="3784320" imgH="457200" progId="Equation.3">
              <p:embed/>
            </p:oleObj>
          </a:graphicData>
        </a:graphic>
      </p:graphicFrame>
      <p:graphicFrame>
        <p:nvGraphicFramePr>
          <p:cNvPr id="3077" name="Object 5"/>
          <p:cNvGraphicFramePr>
            <a:graphicFrameLocks noChangeAspect="1"/>
          </p:cNvGraphicFramePr>
          <p:nvPr/>
        </p:nvGraphicFramePr>
        <p:xfrm>
          <a:off x="4876800" y="381000"/>
          <a:ext cx="1828800" cy="656257"/>
        </p:xfrm>
        <a:graphic>
          <a:graphicData uri="http://schemas.openxmlformats.org/presentationml/2006/ole">
            <p:oleObj spid="_x0000_s3077" name="Equation" r:id="rId4" imgW="1168200" imgH="419040" progId="Equation.3">
              <p:embed/>
            </p:oleObj>
          </a:graphicData>
        </a:graphic>
      </p:graphicFrame>
      <p:graphicFrame>
        <p:nvGraphicFramePr>
          <p:cNvPr id="3078" name="Object 6"/>
          <p:cNvGraphicFramePr>
            <a:graphicFrameLocks noChangeAspect="1"/>
          </p:cNvGraphicFramePr>
          <p:nvPr/>
        </p:nvGraphicFramePr>
        <p:xfrm>
          <a:off x="457200" y="1752600"/>
          <a:ext cx="8334375" cy="915988"/>
        </p:xfrm>
        <a:graphic>
          <a:graphicData uri="http://schemas.openxmlformats.org/presentationml/2006/ole">
            <p:oleObj spid="_x0000_s3078" name="Equation" r:id="rId5" imgW="4394160" imgH="482400" progId="Equation.3">
              <p:embed/>
            </p:oleObj>
          </a:graphicData>
        </a:graphic>
      </p:graphicFrame>
      <p:graphicFrame>
        <p:nvGraphicFramePr>
          <p:cNvPr id="3079" name="Object 7"/>
          <p:cNvGraphicFramePr>
            <a:graphicFrameLocks noChangeAspect="1"/>
          </p:cNvGraphicFramePr>
          <p:nvPr/>
        </p:nvGraphicFramePr>
        <p:xfrm>
          <a:off x="2743200" y="2667000"/>
          <a:ext cx="838200" cy="361787"/>
        </p:xfrm>
        <a:graphic>
          <a:graphicData uri="http://schemas.openxmlformats.org/presentationml/2006/ole">
            <p:oleObj spid="_x0000_s3079" name="Equation" r:id="rId6" imgW="1028520" imgH="444240" progId="Equation.3">
              <p:embed/>
            </p:oleObj>
          </a:graphicData>
        </a:graphic>
      </p:graphicFrame>
      <p:graphicFrame>
        <p:nvGraphicFramePr>
          <p:cNvPr id="10" name="Object 6"/>
          <p:cNvGraphicFramePr>
            <a:graphicFrameLocks noChangeAspect="1"/>
          </p:cNvGraphicFramePr>
          <p:nvPr/>
        </p:nvGraphicFramePr>
        <p:xfrm>
          <a:off x="400050" y="3276600"/>
          <a:ext cx="8743950" cy="890588"/>
        </p:xfrm>
        <a:graphic>
          <a:graphicData uri="http://schemas.openxmlformats.org/presentationml/2006/ole">
            <p:oleObj spid="_x0000_s3080" name="Equation" r:id="rId7" imgW="4609800" imgH="469800" progId="Equation.3">
              <p:embed/>
            </p:oleObj>
          </a:graphicData>
        </a:graphic>
      </p:graphicFrame>
      <p:graphicFrame>
        <p:nvGraphicFramePr>
          <p:cNvPr id="11" name="Object 6"/>
          <p:cNvGraphicFramePr>
            <a:graphicFrameLocks noChangeAspect="1"/>
          </p:cNvGraphicFramePr>
          <p:nvPr/>
        </p:nvGraphicFramePr>
        <p:xfrm>
          <a:off x="111125" y="4789324"/>
          <a:ext cx="8423275" cy="897101"/>
        </p:xfrm>
        <a:graphic>
          <a:graphicData uri="http://schemas.openxmlformats.org/presentationml/2006/ole">
            <p:oleObj spid="_x0000_s3081" name="Equation" r:id="rId8" imgW="4762440" imgH="507960" progId="Equation.3">
              <p:embed/>
            </p:oleObj>
          </a:graphicData>
        </a:graphic>
      </p:graphicFrame>
      <p:graphicFrame>
        <p:nvGraphicFramePr>
          <p:cNvPr id="12" name="Object 6"/>
          <p:cNvGraphicFramePr>
            <a:graphicFrameLocks noChangeAspect="1"/>
          </p:cNvGraphicFramePr>
          <p:nvPr/>
        </p:nvGraphicFramePr>
        <p:xfrm>
          <a:off x="152400" y="6035675"/>
          <a:ext cx="7145338" cy="822325"/>
        </p:xfrm>
        <a:graphic>
          <a:graphicData uri="http://schemas.openxmlformats.org/presentationml/2006/ole">
            <p:oleObj spid="_x0000_s3082" name="Equation" r:id="rId9" imgW="4076640" imgH="469800" progId="Equation.3">
              <p:embed/>
            </p:oleObj>
          </a:graphicData>
        </a:graphic>
      </p:graphicFrame>
      <p:cxnSp>
        <p:nvCxnSpPr>
          <p:cNvPr id="13" name="Straight Arrow Connector 12"/>
          <p:cNvCxnSpPr/>
          <p:nvPr/>
        </p:nvCxnSpPr>
        <p:spPr>
          <a:xfrm>
            <a:off x="1447800" y="5486400"/>
            <a:ext cx="4724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074" name="Rectangle 3"/>
              <p:cNvSpPr>
                <a:spLocks noGrp="1" noChangeArrowheads="1"/>
              </p:cNvSpPr>
              <p:nvPr>
                <p:ph type="body" idx="1"/>
              </p:nvPr>
            </p:nvSpPr>
            <p:spPr>
              <a:xfrm>
                <a:off x="685800" y="304800"/>
                <a:ext cx="7772400" cy="5638800"/>
              </a:xfrm>
            </p:spPr>
            <p:txBody>
              <a:bodyPr/>
              <a:lstStyle/>
              <a:p>
                <a:pPr eaLnBrk="1" hangingPunct="1">
                  <a:buFontTx/>
                  <a:buNone/>
                </a:pPr>
                <a:r>
                  <a:rPr lang="en-US" altLang="en-US" sz="2400" dirty="0" smtClean="0"/>
                  <a:t>The energy equation will be derived starting from the first law of thermodynamics which states that for steady flow, the external work done on any system plus the thermal energy  </a:t>
                </a:r>
                <a:r>
                  <a:rPr lang="en-US" altLang="en-US" sz="2400" dirty="0" smtClean="0"/>
                  <a:t>transferred into or out of the system is equal to the change of energy of the system. In other words, for steady flow during time </a:t>
                </a:r>
                <a14:m>
                  <m:oMath xmlns:m="http://schemas.openxmlformats.org/officeDocument/2006/math">
                    <m:r>
                      <a:rPr lang="en-US" altLang="en-US" sz="2400">
                        <a:latin typeface="Cambria Math"/>
                        <a:ea typeface="Cambria Math"/>
                      </a:rPr>
                      <m:t>∆</m:t>
                    </m:r>
                    <m:r>
                      <a:rPr lang="en-US" altLang="en-US" sz="2400" i="1">
                        <a:latin typeface="Cambria Math"/>
                        <a:ea typeface="Cambria Math"/>
                      </a:rPr>
                      <m:t> </m:t>
                    </m:r>
                  </m:oMath>
                </a14:m>
                <a:r>
                  <a:rPr lang="en-US" altLang="en-US" sz="2400" dirty="0" smtClean="0"/>
                  <a:t>t</a:t>
                </a:r>
                <a:endParaRPr lang="en-US" altLang="en-US" sz="2400" dirty="0" smtClean="0"/>
              </a:p>
              <a:p>
                <a:pPr eaLnBrk="1" hangingPunct="1">
                  <a:buFontTx/>
                  <a:buNone/>
                </a:pPr>
                <a14:m>
                  <m:oMathPara xmlns:m="http://schemas.openxmlformats.org/officeDocument/2006/math">
                    <m:oMathParaPr>
                      <m:jc m:val="centerGroup"/>
                    </m:oMathParaPr>
                    <m:oMath xmlns:m="http://schemas.openxmlformats.org/officeDocument/2006/math">
                      <m:r>
                        <a:rPr lang="en-US" altLang="en-US" sz="2400" i="0" smtClean="0">
                          <a:latin typeface="Cambria Math"/>
                          <a:ea typeface="Cambria Math"/>
                        </a:rPr>
                        <m:t>∆</m:t>
                      </m:r>
                      <m:r>
                        <m:rPr>
                          <m:sty m:val="p"/>
                        </m:rPr>
                        <a:rPr lang="en-US" altLang="en-US" sz="2400" b="0" i="0" smtClean="0">
                          <a:latin typeface="Cambria Math"/>
                          <a:ea typeface="Cambria Math"/>
                        </a:rPr>
                        <m:t>E</m:t>
                      </m:r>
                      <m:r>
                        <a:rPr lang="en-US" altLang="en-US" sz="2400" b="0" i="0" smtClean="0">
                          <a:latin typeface="Cambria Math"/>
                          <a:ea typeface="Cambria Math"/>
                        </a:rPr>
                        <m:t>=</m:t>
                      </m:r>
                      <m:r>
                        <m:rPr>
                          <m:sty m:val="p"/>
                        </m:rPr>
                        <a:rPr lang="en-US" altLang="en-US" sz="2400" b="0" i="0" smtClean="0">
                          <a:latin typeface="Cambria Math"/>
                          <a:ea typeface="Cambria Math"/>
                        </a:rPr>
                        <m:t>Q</m:t>
                      </m:r>
                      <m:r>
                        <a:rPr lang="en-US" altLang="en-US" sz="2400" b="0" i="0" smtClean="0">
                          <a:latin typeface="Cambria Math"/>
                          <a:ea typeface="Cambria Math"/>
                        </a:rPr>
                        <m:t>−</m:t>
                      </m:r>
                      <m:r>
                        <m:rPr>
                          <m:sty m:val="p"/>
                        </m:rPr>
                        <a:rPr lang="en-US" altLang="en-US" sz="2400" b="0" i="0" smtClean="0">
                          <a:latin typeface="Cambria Math"/>
                          <a:ea typeface="Cambria Math"/>
                        </a:rPr>
                        <m:t>W</m:t>
                      </m:r>
                    </m:oMath>
                  </m:oMathPara>
                </a14:m>
                <a:endParaRPr lang="en-US" altLang="en-US" sz="2400" dirty="0"/>
              </a:p>
              <a:p>
                <a:pPr eaLnBrk="1" hangingPunct="1">
                  <a:buFontTx/>
                  <a:buNone/>
                </a:pPr>
                <a:endParaRPr lang="en-US" altLang="en-US" sz="2400" dirty="0" smtClean="0"/>
              </a:p>
              <a:p>
                <a:pPr eaLnBrk="1" hangingPunct="1">
                  <a:buFontTx/>
                  <a:buNone/>
                </a:pPr>
                <a:r>
                  <a:rPr lang="en-US" altLang="en-US" sz="2400" dirty="0" smtClean="0"/>
                  <a:t>The </a:t>
                </a:r>
                <a:r>
                  <a:rPr lang="en-US" altLang="en-US" sz="2400" dirty="0" smtClean="0"/>
                  <a:t>total energy E consists of kinetic energy E</a:t>
                </a:r>
                <a:r>
                  <a:rPr lang="en-US" altLang="en-US" sz="2400" baseline="-25000" dirty="0" smtClean="0"/>
                  <a:t>K</a:t>
                </a:r>
                <a:r>
                  <a:rPr lang="en-US" altLang="en-US" sz="2400" dirty="0" smtClean="0"/>
                  <a:t>, potential energy E</a:t>
                </a:r>
                <a:r>
                  <a:rPr lang="en-US" altLang="en-US" sz="2400" baseline="-25000" dirty="0"/>
                  <a:t>P</a:t>
                </a:r>
                <a:r>
                  <a:rPr lang="en-US" altLang="en-US" sz="2400" dirty="0" smtClean="0"/>
                  <a:t> and internal energy </a:t>
                </a:r>
                <a:r>
                  <a:rPr lang="en-US" altLang="en-US" sz="2400" dirty="0" err="1" smtClean="0"/>
                  <a:t>E</a:t>
                </a:r>
                <a:r>
                  <a:rPr lang="en-US" altLang="en-US" sz="2400" baseline="-25000" dirty="0" err="1"/>
                  <a:t>u</a:t>
                </a:r>
                <a:r>
                  <a:rPr lang="en-US" altLang="en-US" sz="2400" dirty="0" smtClean="0"/>
                  <a:t>. Thus the total energy of the system is</a:t>
                </a:r>
              </a:p>
              <a:p>
                <a:pPr eaLnBrk="1" hangingPunct="1">
                  <a:buFontTx/>
                  <a:buNone/>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rPr>
                          </m:ctrlPr>
                        </m:sSubPr>
                        <m:e>
                          <m:r>
                            <a:rPr lang="en-US" altLang="en-US" sz="2400" b="0" i="1" smtClean="0">
                              <a:latin typeface="Cambria Math"/>
                            </a:rPr>
                            <m:t>𝐸</m:t>
                          </m:r>
                          <m:r>
                            <a:rPr lang="en-US" altLang="en-US" sz="2400" b="0" i="1" smtClean="0">
                              <a:latin typeface="Cambria Math"/>
                            </a:rPr>
                            <m:t>=</m:t>
                          </m:r>
                          <m:r>
                            <a:rPr lang="en-US" altLang="en-US" sz="2400" b="0" i="1" smtClean="0">
                              <a:latin typeface="Cambria Math"/>
                            </a:rPr>
                            <m:t>𝐸</m:t>
                          </m:r>
                        </m:e>
                        <m:sub>
                          <m:r>
                            <a:rPr lang="en-US" altLang="en-US" sz="2400" b="0" i="1" smtClean="0">
                              <a:latin typeface="Cambria Math"/>
                            </a:rPr>
                            <m:t>𝑘</m:t>
                          </m:r>
                        </m:sub>
                      </m:sSub>
                      <m:r>
                        <a:rPr lang="en-US" altLang="en-US" sz="2400" b="0" i="1" smtClean="0">
                          <a:latin typeface="Cambria Math"/>
                        </a:rPr>
                        <m:t>+</m:t>
                      </m:r>
                      <m:sSub>
                        <m:sSubPr>
                          <m:ctrlPr>
                            <a:rPr lang="en-US" altLang="en-US" sz="2400" b="0" i="1" smtClean="0">
                              <a:latin typeface="Cambria Math" panose="02040503050406030204" pitchFamily="18" charset="0"/>
                            </a:rPr>
                          </m:ctrlPr>
                        </m:sSubPr>
                        <m:e>
                          <m:r>
                            <a:rPr lang="en-US" altLang="en-US" sz="2400" b="0" i="1" smtClean="0">
                              <a:latin typeface="Cambria Math"/>
                            </a:rPr>
                            <m:t>𝐸</m:t>
                          </m:r>
                        </m:e>
                        <m:sub>
                          <m:r>
                            <a:rPr lang="en-US" altLang="en-US" sz="2400" b="0" i="1" smtClean="0">
                              <a:latin typeface="Cambria Math"/>
                            </a:rPr>
                            <m:t>𝑝</m:t>
                          </m:r>
                        </m:sub>
                      </m:sSub>
                      <m:r>
                        <a:rPr lang="en-US" altLang="en-US" sz="2400" b="0" i="1" smtClean="0">
                          <a:latin typeface="Cambria Math"/>
                        </a:rPr>
                        <m:t>+</m:t>
                      </m:r>
                      <m:sSub>
                        <m:sSubPr>
                          <m:ctrlPr>
                            <a:rPr lang="en-US" altLang="en-US" sz="2400" b="0" i="1" smtClean="0">
                              <a:latin typeface="Cambria Math" panose="02040503050406030204" pitchFamily="18" charset="0"/>
                            </a:rPr>
                          </m:ctrlPr>
                        </m:sSubPr>
                        <m:e>
                          <m:r>
                            <a:rPr lang="en-US" altLang="en-US" sz="2400" b="0" i="1" smtClean="0">
                              <a:latin typeface="Cambria Math"/>
                            </a:rPr>
                            <m:t>𝐸</m:t>
                          </m:r>
                        </m:e>
                        <m:sub>
                          <m:r>
                            <a:rPr lang="en-US" altLang="en-US" sz="2400" b="0" i="1" smtClean="0">
                              <a:latin typeface="Cambria Math"/>
                            </a:rPr>
                            <m:t>𝑢</m:t>
                          </m:r>
                        </m:sub>
                      </m:sSub>
                    </m:oMath>
                  </m:oMathPara>
                </a14:m>
                <a:endParaRPr lang="en-US" altLang="en-US" sz="2400" dirty="0" smtClean="0"/>
              </a:p>
              <a:p>
                <a:pPr eaLnBrk="1" hangingPunct="1">
                  <a:buFontTx/>
                  <a:buNone/>
                </a:pPr>
                <a:r>
                  <a:rPr lang="en-ZA" altLang="en-US" sz="2400" dirty="0" smtClean="0"/>
                  <a:t>Then continuity equation  becomes</a:t>
                </a:r>
              </a:p>
              <a:p>
                <a:pPr eaLnBrk="1" hangingPunct="1">
                  <a:buFontTx/>
                  <a:buNone/>
                </a:pPr>
                <a:endParaRPr lang="en-ZA" altLang="en-US" sz="2400" dirty="0" smtClean="0"/>
              </a:p>
              <a:p>
                <a:pPr eaLnBrk="1" hangingPunct="1">
                  <a:buFontTx/>
                  <a:buNone/>
                </a:pPr>
                <a:r>
                  <a:rPr lang="en-US" altLang="en-US" sz="2400" dirty="0" smtClean="0"/>
                  <a:t/>
                </a:r>
                <a:endParaRPr lang="en-US" altLang="en-US" sz="2400" dirty="0"/>
              </a:p>
            </p:txBody>
          </p:sp>
        </mc:Choice>
        <mc:Fallback>
          <p:sp>
            <p:nvSpPr>
              <p:cNvPr id="3074" name="Rectangle 3"/>
              <p:cNvSpPr>
                <a:spLocks noGrp="1" noRot="1" noChangeAspect="1" noMove="1" noResize="1" noEditPoints="1" noAdjustHandles="1" noChangeArrowheads="1" noChangeShapeType="1" noTextEdit="1"/>
              </p:cNvSpPr>
              <p:nvPr>
                <p:ph type="body" idx="1"/>
              </p:nvPr>
            </p:nvSpPr>
            <p:spPr>
              <a:xfrm>
                <a:off x="685800" y="304800"/>
                <a:ext cx="7772400" cy="5638800"/>
              </a:xfrm>
              <a:blipFill rotWithShape="0">
                <a:blip r:embed="rId2" cstate="print"/>
                <a:stretch>
                  <a:fillRect l="-1255" t="-865" r="-471"/>
                </a:stretch>
              </a:blipFill>
            </p:spPr>
            <p:txBody>
              <a:bodyPr/>
              <a:lstStyle/>
              <a:p>
                <a:r>
                  <a:rPr lang="en-US">
                    <a:noFill/>
                  </a:rPr>
                  <a:t> </a:t>
                </a:r>
              </a:p>
            </p:txBody>
          </p:sp>
        </mc:Fallback>
      </mc:AlternateContent>
      <p:sp>
        <p:nvSpPr>
          <p:cNvPr id="3" name="TextBox 2"/>
          <p:cNvSpPr txBox="1"/>
          <p:nvPr/>
        </p:nvSpPr>
        <p:spPr>
          <a:xfrm>
            <a:off x="8458200" y="2438400"/>
            <a:ext cx="898478" cy="400110"/>
          </a:xfrm>
          <a:prstGeom prst="rect">
            <a:avLst/>
          </a:prstGeom>
          <a:noFill/>
        </p:spPr>
        <p:txBody>
          <a:bodyPr wrap="square" rtlCol="0">
            <a:spAutoFit/>
          </a:bodyPr>
          <a:lstStyle/>
          <a:p>
            <a:r>
              <a:rPr lang="en-US" sz="2000" dirty="0" smtClean="0">
                <a:solidFill>
                  <a:srgbClr val="FFC000"/>
                </a:solidFill>
              </a:rPr>
              <a:t>10.1</a:t>
            </a:r>
            <a:endParaRPr lang="en-US" sz="2000" dirty="0">
              <a:solidFill>
                <a:srgbClr val="FFC000"/>
              </a:solidFill>
            </a:endParaRPr>
          </a:p>
        </p:txBody>
      </p:sp>
      <p:sp>
        <p:nvSpPr>
          <p:cNvPr id="4" name="TextBox 3"/>
          <p:cNvSpPr txBox="1"/>
          <p:nvPr/>
        </p:nvSpPr>
        <p:spPr>
          <a:xfrm>
            <a:off x="8458200" y="4572000"/>
            <a:ext cx="898478" cy="400110"/>
          </a:xfrm>
          <a:prstGeom prst="rect">
            <a:avLst/>
          </a:prstGeom>
          <a:noFill/>
        </p:spPr>
        <p:txBody>
          <a:bodyPr wrap="square" rtlCol="0">
            <a:spAutoFit/>
          </a:bodyPr>
          <a:lstStyle/>
          <a:p>
            <a:r>
              <a:rPr lang="en-US" sz="2000" dirty="0" smtClean="0">
                <a:solidFill>
                  <a:srgbClr val="FFC000"/>
                </a:solidFill>
              </a:rPr>
              <a:t>10.2</a:t>
            </a:r>
            <a:endParaRPr lang="en-US" sz="2000" dirty="0">
              <a:solidFill>
                <a:srgbClr val="FFC000"/>
              </a:solidFill>
            </a:endParaRPr>
          </a:p>
        </p:txBody>
      </p:sp>
      <p:sp>
        <p:nvSpPr>
          <p:cNvPr id="5" name="TextBox 4"/>
          <p:cNvSpPr txBox="1"/>
          <p:nvPr/>
        </p:nvSpPr>
        <p:spPr>
          <a:xfrm>
            <a:off x="1066800" y="2895600"/>
            <a:ext cx="7162800" cy="457200"/>
          </a:xfrm>
          <a:prstGeom prst="rect">
            <a:avLst/>
          </a:prstGeom>
          <a:noFill/>
        </p:spPr>
        <p:txBody>
          <a:bodyPr wrap="square" rtlCol="0">
            <a:spAutoFit/>
          </a:bodyPr>
          <a:lstStyle/>
          <a:p>
            <a:r>
              <a:rPr lang="en-US" dirty="0" smtClean="0"/>
              <a:t>where Q is thermal energy &amp; W is external work done </a:t>
            </a:r>
            <a:endParaRPr lang="en-US" dirty="0"/>
          </a:p>
        </p:txBody>
      </p:sp>
      <p:sp>
        <p:nvSpPr>
          <p:cNvPr id="6" name="Rectangle 5"/>
          <p:cNvSpPr/>
          <p:nvPr/>
        </p:nvSpPr>
        <p:spPr>
          <a:xfrm>
            <a:off x="609600" y="2514600"/>
            <a:ext cx="8534400" cy="4154984"/>
          </a:xfrm>
          <a:prstGeom prst="rect">
            <a:avLst/>
          </a:prstGeom>
          <a:solidFill>
            <a:schemeClr val="bg1"/>
          </a:solidFill>
        </p:spPr>
        <p:txBody>
          <a:bodyPr wrap="square">
            <a:spAutoFit/>
          </a:bodyPr>
          <a:lstStyle/>
          <a:p>
            <a:endParaRPr lang="en-US" dirty="0" smtClean="0"/>
          </a:p>
          <a:p>
            <a:r>
              <a:rPr lang="en-US" dirty="0" smtClean="0"/>
              <a:t>Another definition of the first law of thermodynamics:</a:t>
            </a:r>
          </a:p>
          <a:p>
            <a:r>
              <a:rPr lang="en-US" dirty="0" smtClean="0"/>
              <a:t>It states that the change in the internal energy Δ</a:t>
            </a:r>
            <a:r>
              <a:rPr lang="en-US" i="1" dirty="0" smtClean="0"/>
              <a:t>U</a:t>
            </a:r>
            <a:r>
              <a:rPr lang="en-US" dirty="0" smtClean="0"/>
              <a:t> of a closed system is equal to the amount of heat </a:t>
            </a:r>
            <a:r>
              <a:rPr lang="en-US" i="1" dirty="0" smtClean="0"/>
              <a:t>Q</a:t>
            </a:r>
            <a:r>
              <a:rPr lang="en-US" dirty="0" smtClean="0"/>
              <a:t> supplied </a:t>
            </a:r>
            <a:r>
              <a:rPr lang="en-US" i="1" dirty="0" smtClean="0"/>
              <a:t>to</a:t>
            </a:r>
            <a:r>
              <a:rPr lang="en-US" dirty="0" smtClean="0"/>
              <a:t> the system, minus the amount of work </a:t>
            </a:r>
            <a:r>
              <a:rPr lang="en-US" i="1" dirty="0" smtClean="0"/>
              <a:t>W</a:t>
            </a:r>
            <a:r>
              <a:rPr lang="en-US" dirty="0" smtClean="0"/>
              <a:t> done </a:t>
            </a:r>
            <a:r>
              <a:rPr lang="en-US" i="1" dirty="0" smtClean="0"/>
              <a:t>by</a:t>
            </a:r>
            <a:r>
              <a:rPr lang="en-US" dirty="0" smtClean="0"/>
              <a:t> the system on its surroundings. </a:t>
            </a:r>
          </a:p>
          <a:p>
            <a:endParaRPr lang="en-US" dirty="0" smtClean="0"/>
          </a:p>
          <a:p>
            <a:r>
              <a:rPr lang="en-US" dirty="0" smtClean="0"/>
              <a:t>In thermodynamics, the </a:t>
            </a:r>
            <a:r>
              <a:rPr lang="en-US" b="1" dirty="0" smtClean="0"/>
              <a:t>internal energy</a:t>
            </a:r>
            <a:r>
              <a:rPr lang="en-US" dirty="0" smtClean="0"/>
              <a:t> of a system is the total energy contained within the system. It is the energy necessary to create or prepare the system in any given state, but does not include the kinetic energy nor the potential energy of the system.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074" name="Rectangle 3"/>
              <p:cNvSpPr>
                <a:spLocks noGrp="1" noChangeArrowheads="1"/>
              </p:cNvSpPr>
              <p:nvPr>
                <p:ph type="body" idx="1"/>
              </p:nvPr>
            </p:nvSpPr>
            <p:spPr>
              <a:xfrm>
                <a:off x="685800" y="304800"/>
                <a:ext cx="7772400" cy="5638800"/>
              </a:xfrm>
            </p:spPr>
            <p:txBody>
              <a:bodyPr/>
              <a:lstStyle/>
              <a:p>
                <a:pPr eaLnBrk="1" hangingPunct="1">
                  <a:buFontTx/>
                  <a:buNone/>
                </a:pPr>
                <a:r>
                  <a:rPr lang="en-US" altLang="en-US" sz="2400" dirty="0" smtClean="0"/>
                  <a:t>The energy equation will be derived starting from the first law of thermodynamics which states that for steady flow, the external work done on any system plus the thermal energy  </a:t>
                </a:r>
                <a:r>
                  <a:rPr lang="en-US" altLang="en-US" sz="2400" dirty="0" smtClean="0"/>
                  <a:t>transferred into or out of the system is equal to the change of energy of the system. In other words, for steady flow during time </a:t>
                </a:r>
                <a14:m>
                  <m:oMath xmlns:m="http://schemas.openxmlformats.org/officeDocument/2006/math">
                    <m:r>
                      <a:rPr lang="en-US" altLang="en-US" sz="2400">
                        <a:latin typeface="Cambria Math"/>
                        <a:ea typeface="Cambria Math"/>
                      </a:rPr>
                      <m:t>∆</m:t>
                    </m:r>
                    <m:r>
                      <a:rPr lang="en-US" altLang="en-US" sz="2400" i="1">
                        <a:latin typeface="Cambria Math"/>
                        <a:ea typeface="Cambria Math"/>
                      </a:rPr>
                      <m:t> </m:t>
                    </m:r>
                  </m:oMath>
                </a14:m>
                <a:r>
                  <a:rPr lang="en-US" altLang="en-US" sz="2400" dirty="0" smtClean="0"/>
                  <a:t>t</a:t>
                </a:r>
                <a:endParaRPr lang="en-US" altLang="en-US" sz="2400" dirty="0" smtClean="0"/>
              </a:p>
              <a:p>
                <a:pPr eaLnBrk="1" hangingPunct="1">
                  <a:buFontTx/>
                  <a:buNone/>
                </a:pPr>
                <a14:m>
                  <m:oMathPara xmlns:m="http://schemas.openxmlformats.org/officeDocument/2006/math">
                    <m:oMathParaPr>
                      <m:jc m:val="centerGroup"/>
                    </m:oMathParaPr>
                    <m:oMath xmlns:m="http://schemas.openxmlformats.org/officeDocument/2006/math">
                      <m:r>
                        <a:rPr lang="en-US" altLang="en-US" sz="2400" i="0" smtClean="0">
                          <a:latin typeface="Cambria Math"/>
                          <a:ea typeface="Cambria Math"/>
                        </a:rPr>
                        <m:t>∆</m:t>
                      </m:r>
                      <m:r>
                        <m:rPr>
                          <m:sty m:val="p"/>
                        </m:rPr>
                        <a:rPr lang="en-US" altLang="en-US" sz="2400" b="0" i="0" smtClean="0">
                          <a:latin typeface="Cambria Math"/>
                          <a:ea typeface="Cambria Math"/>
                        </a:rPr>
                        <m:t>E</m:t>
                      </m:r>
                      <m:r>
                        <a:rPr lang="en-US" altLang="en-US" sz="2400" b="0" i="0" smtClean="0">
                          <a:latin typeface="Cambria Math"/>
                          <a:ea typeface="Cambria Math"/>
                        </a:rPr>
                        <m:t>=</m:t>
                      </m:r>
                      <m:r>
                        <m:rPr>
                          <m:sty m:val="p"/>
                        </m:rPr>
                        <a:rPr lang="en-US" altLang="en-US" sz="2400" b="0" i="0" smtClean="0">
                          <a:latin typeface="Cambria Math"/>
                          <a:ea typeface="Cambria Math"/>
                        </a:rPr>
                        <m:t>Q</m:t>
                      </m:r>
                      <m:r>
                        <a:rPr lang="en-US" altLang="en-US" sz="2400" b="0" i="0" smtClean="0">
                          <a:latin typeface="Cambria Math"/>
                          <a:ea typeface="Cambria Math"/>
                        </a:rPr>
                        <m:t>−</m:t>
                      </m:r>
                      <m:r>
                        <m:rPr>
                          <m:sty m:val="p"/>
                        </m:rPr>
                        <a:rPr lang="en-US" altLang="en-US" sz="2400" b="0" i="0" smtClean="0">
                          <a:latin typeface="Cambria Math"/>
                          <a:ea typeface="Cambria Math"/>
                        </a:rPr>
                        <m:t>W</m:t>
                      </m:r>
                    </m:oMath>
                  </m:oMathPara>
                </a14:m>
                <a:endParaRPr lang="en-US" altLang="en-US" sz="2400" dirty="0"/>
              </a:p>
              <a:p>
                <a:pPr eaLnBrk="1" hangingPunct="1">
                  <a:buFontTx/>
                  <a:buNone/>
                </a:pPr>
                <a:endParaRPr lang="en-US" altLang="en-US" sz="2400" dirty="0" smtClean="0"/>
              </a:p>
              <a:p>
                <a:pPr eaLnBrk="1" hangingPunct="1">
                  <a:buFontTx/>
                  <a:buNone/>
                </a:pPr>
                <a:r>
                  <a:rPr lang="en-US" altLang="en-US" sz="2400" dirty="0" smtClean="0"/>
                  <a:t>The </a:t>
                </a:r>
                <a:r>
                  <a:rPr lang="en-US" altLang="en-US" sz="2400" dirty="0" smtClean="0"/>
                  <a:t>total energy E consists of kinetic energy E</a:t>
                </a:r>
                <a:r>
                  <a:rPr lang="en-US" altLang="en-US" sz="2400" baseline="-25000" dirty="0" smtClean="0"/>
                  <a:t>K</a:t>
                </a:r>
                <a:r>
                  <a:rPr lang="en-US" altLang="en-US" sz="2400" dirty="0" smtClean="0"/>
                  <a:t>, potential energy E</a:t>
                </a:r>
                <a:r>
                  <a:rPr lang="en-US" altLang="en-US" sz="2400" baseline="-25000" dirty="0"/>
                  <a:t>P</a:t>
                </a:r>
                <a:r>
                  <a:rPr lang="en-US" altLang="en-US" sz="2400" dirty="0" smtClean="0"/>
                  <a:t> and internal energy </a:t>
                </a:r>
                <a:r>
                  <a:rPr lang="en-US" altLang="en-US" sz="2400" dirty="0" err="1" smtClean="0"/>
                  <a:t>E</a:t>
                </a:r>
                <a:r>
                  <a:rPr lang="en-US" altLang="en-US" sz="2400" baseline="-25000" dirty="0" err="1"/>
                  <a:t>u</a:t>
                </a:r>
                <a:r>
                  <a:rPr lang="en-US" altLang="en-US" sz="2400" dirty="0" smtClean="0"/>
                  <a:t>. Thus the total energy of the system is</a:t>
                </a:r>
              </a:p>
              <a:p>
                <a:pPr eaLnBrk="1" hangingPunct="1">
                  <a:buFontTx/>
                  <a:buNone/>
                </a:pPr>
                <a14:m>
                  <m:oMathPara xmlns:m="http://schemas.openxmlformats.org/officeDocument/2006/math">
                    <m:oMathParaPr>
                      <m:jc m:val="centerGroup"/>
                    </m:oMathParaPr>
                    <m:oMath xmlns:m="http://schemas.openxmlformats.org/officeDocument/2006/math">
                      <m:sSub>
                        <m:sSubPr>
                          <m:ctrlPr>
                            <a:rPr lang="en-US" altLang="en-US" sz="2400" i="1" smtClean="0">
                              <a:latin typeface="Cambria Math" panose="02040503050406030204" pitchFamily="18" charset="0"/>
                            </a:rPr>
                          </m:ctrlPr>
                        </m:sSubPr>
                        <m:e>
                          <m:r>
                            <a:rPr lang="en-US" altLang="en-US" sz="2400" b="0" i="1" smtClean="0">
                              <a:latin typeface="Cambria Math"/>
                            </a:rPr>
                            <m:t>𝐸</m:t>
                          </m:r>
                          <m:r>
                            <a:rPr lang="en-US" altLang="en-US" sz="2400" b="0" i="1" smtClean="0">
                              <a:latin typeface="Cambria Math"/>
                            </a:rPr>
                            <m:t>=</m:t>
                          </m:r>
                          <m:r>
                            <a:rPr lang="en-US" altLang="en-US" sz="2400" b="0" i="1" smtClean="0">
                              <a:latin typeface="Cambria Math"/>
                            </a:rPr>
                            <m:t>𝐸</m:t>
                          </m:r>
                        </m:e>
                        <m:sub>
                          <m:r>
                            <a:rPr lang="en-US" altLang="en-US" sz="2400" b="0" i="1" smtClean="0">
                              <a:latin typeface="Cambria Math"/>
                            </a:rPr>
                            <m:t>𝑘</m:t>
                          </m:r>
                        </m:sub>
                      </m:sSub>
                      <m:r>
                        <a:rPr lang="en-US" altLang="en-US" sz="2400" b="0" i="1" smtClean="0">
                          <a:latin typeface="Cambria Math"/>
                        </a:rPr>
                        <m:t>+</m:t>
                      </m:r>
                      <m:sSub>
                        <m:sSubPr>
                          <m:ctrlPr>
                            <a:rPr lang="en-US" altLang="en-US" sz="2400" b="0" i="1" smtClean="0">
                              <a:latin typeface="Cambria Math" panose="02040503050406030204" pitchFamily="18" charset="0"/>
                            </a:rPr>
                          </m:ctrlPr>
                        </m:sSubPr>
                        <m:e>
                          <m:r>
                            <a:rPr lang="en-US" altLang="en-US" sz="2400" b="0" i="1" smtClean="0">
                              <a:latin typeface="Cambria Math"/>
                            </a:rPr>
                            <m:t>𝐸</m:t>
                          </m:r>
                        </m:e>
                        <m:sub>
                          <m:r>
                            <a:rPr lang="en-US" altLang="en-US" sz="2400" b="0" i="1" smtClean="0">
                              <a:latin typeface="Cambria Math"/>
                            </a:rPr>
                            <m:t>𝑝</m:t>
                          </m:r>
                        </m:sub>
                      </m:sSub>
                      <m:r>
                        <a:rPr lang="en-US" altLang="en-US" sz="2400" b="0" i="1" smtClean="0">
                          <a:latin typeface="Cambria Math"/>
                        </a:rPr>
                        <m:t>+</m:t>
                      </m:r>
                      <m:sSub>
                        <m:sSubPr>
                          <m:ctrlPr>
                            <a:rPr lang="en-US" altLang="en-US" sz="2400" b="0" i="1" smtClean="0">
                              <a:latin typeface="Cambria Math" panose="02040503050406030204" pitchFamily="18" charset="0"/>
                            </a:rPr>
                          </m:ctrlPr>
                        </m:sSubPr>
                        <m:e>
                          <m:r>
                            <a:rPr lang="en-US" altLang="en-US" sz="2400" b="0" i="1" smtClean="0">
                              <a:latin typeface="Cambria Math"/>
                            </a:rPr>
                            <m:t>𝐸</m:t>
                          </m:r>
                        </m:e>
                        <m:sub>
                          <m:r>
                            <a:rPr lang="en-US" altLang="en-US" sz="2400" b="0" i="1" smtClean="0">
                              <a:latin typeface="Cambria Math"/>
                            </a:rPr>
                            <m:t>𝑢</m:t>
                          </m:r>
                        </m:sub>
                      </m:sSub>
                    </m:oMath>
                  </m:oMathPara>
                </a14:m>
                <a:endParaRPr lang="en-US" altLang="en-US" sz="2400" dirty="0" smtClean="0"/>
              </a:p>
              <a:p>
                <a:pPr eaLnBrk="1" hangingPunct="1">
                  <a:buFontTx/>
                  <a:buNone/>
                </a:pPr>
                <a:r>
                  <a:rPr lang="en-ZA" altLang="en-US" sz="2400" dirty="0" smtClean="0"/>
                  <a:t>Then continuity equation  becomes</a:t>
                </a:r>
              </a:p>
              <a:p>
                <a:pPr eaLnBrk="1" hangingPunct="1">
                  <a:buFontTx/>
                  <a:buNone/>
                </a:pPr>
                <a:endParaRPr lang="en-ZA" altLang="en-US" sz="2400" dirty="0" smtClean="0"/>
              </a:p>
              <a:p>
                <a:pPr eaLnBrk="1" hangingPunct="1">
                  <a:buFontTx/>
                  <a:buNone/>
                </a:pPr>
                <a:r>
                  <a:rPr lang="en-US" altLang="en-US" sz="2400" dirty="0" smtClean="0"/>
                  <a:t/>
                </a:r>
                <a:endParaRPr lang="en-US" altLang="en-US" sz="2400" dirty="0"/>
              </a:p>
            </p:txBody>
          </p:sp>
        </mc:Choice>
        <mc:Fallback>
          <p:sp>
            <p:nvSpPr>
              <p:cNvPr id="3074" name="Rectangle 3"/>
              <p:cNvSpPr>
                <a:spLocks noGrp="1" noRot="1" noChangeAspect="1" noMove="1" noResize="1" noEditPoints="1" noAdjustHandles="1" noChangeArrowheads="1" noChangeShapeType="1" noTextEdit="1"/>
              </p:cNvSpPr>
              <p:nvPr>
                <p:ph type="body" idx="1"/>
              </p:nvPr>
            </p:nvSpPr>
            <p:spPr>
              <a:xfrm>
                <a:off x="685800" y="304800"/>
                <a:ext cx="7772400" cy="5638800"/>
              </a:xfrm>
              <a:blipFill rotWithShape="0">
                <a:blip r:embed="rId2" cstate="print"/>
                <a:stretch>
                  <a:fillRect l="-1255" t="-865" r="-471"/>
                </a:stretch>
              </a:blipFill>
            </p:spPr>
            <p:txBody>
              <a:bodyPr/>
              <a:lstStyle/>
              <a:p>
                <a:r>
                  <a:rPr lang="en-US" dirty="0">
                    <a:noFill/>
                  </a:rPr>
                  <a:t> </a:t>
                </a:r>
              </a:p>
            </p:txBody>
          </p:sp>
        </mc:Fallback>
      </mc:AlternateContent>
      <p:sp>
        <p:nvSpPr>
          <p:cNvPr id="3" name="TextBox 2"/>
          <p:cNvSpPr txBox="1"/>
          <p:nvPr/>
        </p:nvSpPr>
        <p:spPr>
          <a:xfrm>
            <a:off x="8458200" y="2438400"/>
            <a:ext cx="898478" cy="400110"/>
          </a:xfrm>
          <a:prstGeom prst="rect">
            <a:avLst/>
          </a:prstGeom>
          <a:noFill/>
        </p:spPr>
        <p:txBody>
          <a:bodyPr wrap="square" rtlCol="0">
            <a:spAutoFit/>
          </a:bodyPr>
          <a:lstStyle/>
          <a:p>
            <a:r>
              <a:rPr lang="en-US" sz="2000" dirty="0" smtClean="0">
                <a:solidFill>
                  <a:srgbClr val="FFC000"/>
                </a:solidFill>
              </a:rPr>
              <a:t>10.1</a:t>
            </a:r>
            <a:endParaRPr lang="en-US" sz="2000" dirty="0">
              <a:solidFill>
                <a:srgbClr val="FFC000"/>
              </a:solidFill>
            </a:endParaRPr>
          </a:p>
        </p:txBody>
      </p:sp>
      <p:sp>
        <p:nvSpPr>
          <p:cNvPr id="4" name="TextBox 3"/>
          <p:cNvSpPr txBox="1"/>
          <p:nvPr/>
        </p:nvSpPr>
        <p:spPr>
          <a:xfrm>
            <a:off x="8458200" y="4572000"/>
            <a:ext cx="898478" cy="400110"/>
          </a:xfrm>
          <a:prstGeom prst="rect">
            <a:avLst/>
          </a:prstGeom>
          <a:noFill/>
        </p:spPr>
        <p:txBody>
          <a:bodyPr wrap="square" rtlCol="0">
            <a:spAutoFit/>
          </a:bodyPr>
          <a:lstStyle/>
          <a:p>
            <a:r>
              <a:rPr lang="en-US" sz="2000" dirty="0" smtClean="0">
                <a:solidFill>
                  <a:srgbClr val="FFC000"/>
                </a:solidFill>
              </a:rPr>
              <a:t>10.2</a:t>
            </a:r>
            <a:endParaRPr lang="en-US" sz="2000" dirty="0">
              <a:solidFill>
                <a:srgbClr val="FFC000"/>
              </a:solidFill>
            </a:endParaRPr>
          </a:p>
        </p:txBody>
      </p:sp>
      <p:sp>
        <p:nvSpPr>
          <p:cNvPr id="5" name="TextBox 4"/>
          <p:cNvSpPr txBox="1"/>
          <p:nvPr/>
        </p:nvSpPr>
        <p:spPr>
          <a:xfrm>
            <a:off x="1066800" y="2895600"/>
            <a:ext cx="7848600" cy="707886"/>
          </a:xfrm>
          <a:prstGeom prst="rect">
            <a:avLst/>
          </a:prstGeom>
          <a:noFill/>
        </p:spPr>
        <p:txBody>
          <a:bodyPr wrap="square" rtlCol="0">
            <a:spAutoFit/>
          </a:bodyPr>
          <a:lstStyle/>
          <a:p>
            <a:r>
              <a:rPr lang="en-US" sz="2000" dirty="0" smtClean="0"/>
              <a:t>where Q is thermal energy or heat transferred into a system &amp; W is external work done </a:t>
            </a:r>
            <a:endParaRPr lang="en-US" sz="2000" dirty="0"/>
          </a:p>
        </p:txBody>
      </p:sp>
      <p:sp>
        <p:nvSpPr>
          <p:cNvPr id="6" name="Rectangle 5"/>
          <p:cNvSpPr/>
          <p:nvPr/>
        </p:nvSpPr>
        <p:spPr>
          <a:xfrm>
            <a:off x="762000" y="381000"/>
            <a:ext cx="75438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1752600"/>
            <a:ext cx="7543800" cy="461665"/>
          </a:xfrm>
          <a:prstGeom prst="rect">
            <a:avLst/>
          </a:prstGeom>
          <a:noFill/>
        </p:spPr>
        <p:txBody>
          <a:bodyPr wrap="square" rtlCol="0">
            <a:spAutoFit/>
          </a:bodyPr>
          <a:lstStyle/>
          <a:p>
            <a:r>
              <a:rPr lang="en-US" dirty="0" smtClean="0"/>
              <a:t>In other words</a:t>
            </a:r>
            <a:endParaRPr lang="en-US" dirty="0"/>
          </a:p>
        </p:txBody>
      </p:sp>
      <p:sp>
        <p:nvSpPr>
          <p:cNvPr id="8" name="TextBox 7"/>
          <p:cNvSpPr txBox="1"/>
          <p:nvPr/>
        </p:nvSpPr>
        <p:spPr>
          <a:xfrm>
            <a:off x="762000" y="4953000"/>
            <a:ext cx="4419600" cy="461665"/>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685800" y="304800"/>
                <a:ext cx="7772400" cy="5791200"/>
              </a:xfrm>
            </p:spPr>
            <p:txBody>
              <a:bodyPr/>
              <a:lstStyle/>
              <a:p>
                <a:pPr marL="0" indent="0">
                  <a:buNone/>
                </a:pPr>
                <a:r>
                  <a:rPr lang="en-US" dirty="0" smtClean="0"/>
                  <a:t>E is an extensive property of the system. Then the corresponding intensive property is given by e, which is made up of </a:t>
                </a:r>
                <a:r>
                  <a:rPr lang="en-US" dirty="0" err="1" smtClean="0"/>
                  <a:t>e</a:t>
                </a:r>
                <a:r>
                  <a:rPr lang="en-US" sz="2400" baseline="-25000" dirty="0" err="1">
                    <a:latin typeface="Cambria Math"/>
                  </a:rPr>
                  <a:t>k</a:t>
                </a:r>
                <a:r>
                  <a:rPr lang="en-US" dirty="0" smtClean="0"/>
                  <a:t>, e</a:t>
                </a:r>
                <a:r>
                  <a:rPr lang="en-US" sz="2400" baseline="-25000" dirty="0">
                    <a:latin typeface="Cambria Math"/>
                  </a:rPr>
                  <a:t>p</a:t>
                </a:r>
                <a:r>
                  <a:rPr lang="en-US" dirty="0" smtClean="0"/>
                  <a:t>, and </a:t>
                </a:r>
                <a:r>
                  <a:rPr lang="en-US" dirty="0" err="1" smtClean="0"/>
                  <a:t>e</a:t>
                </a:r>
                <a:r>
                  <a:rPr lang="en-US" sz="2400" baseline="-25000" dirty="0" err="1" smtClean="0">
                    <a:latin typeface="Cambria Math"/>
                  </a:rPr>
                  <a:t>u</a:t>
                </a:r>
                <a:r>
                  <a:rPr lang="en-US" dirty="0" smtClean="0"/>
                  <a:t>. </a:t>
                </a:r>
              </a:p>
              <a:p>
                <a:pPr marL="0" indent="0">
                  <a:buNone/>
                </a:pPr>
                <a:r>
                  <a:rPr lang="en-US" dirty="0" smtClean="0"/>
                  <a:t>In applying the control volume equation</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i="0">
                                  <a:latin typeface="Cambria Math"/>
                                </a:rPr>
                                <m:t>dN</m:t>
                              </m:r>
                            </m:e>
                            <m:sub>
                              <m:r>
                                <m:rPr>
                                  <m:sty m:val="p"/>
                                </m:rPr>
                                <a:rPr lang="en-US" i="0">
                                  <a:latin typeface="Cambria Math"/>
                                </a:rPr>
                                <m:t>sys</m:t>
                              </m:r>
                            </m:sub>
                          </m:sSub>
                        </m:num>
                        <m:den>
                          <m:r>
                            <m:rPr>
                              <m:sty m:val="p"/>
                            </m:rPr>
                            <a:rPr lang="en-US" i="0">
                              <a:latin typeface="Cambria Math"/>
                            </a:rPr>
                            <m:t>dt</m:t>
                          </m:r>
                        </m:den>
                      </m:f>
                      <m:r>
                        <a:rPr lang="en-US" i="0">
                          <a:latin typeface="Cambria Math"/>
                        </a:rPr>
                        <m:t>=</m:t>
                      </m:r>
                      <m:f>
                        <m:fPr>
                          <m:ctrlPr>
                            <a:rPr lang="en-US" i="1">
                              <a:latin typeface="Cambria Math" panose="02040503050406030204" pitchFamily="18" charset="0"/>
                            </a:rPr>
                          </m:ctrlPr>
                        </m:fPr>
                        <m:num>
                          <m:r>
                            <m:rPr>
                              <m:sty m:val="p"/>
                            </m:rPr>
                            <a:rPr lang="en-US" i="0">
                              <a:latin typeface="Cambria Math"/>
                            </a:rPr>
                            <m:t>d</m:t>
                          </m:r>
                        </m:num>
                        <m:den>
                          <m:r>
                            <m:rPr>
                              <m:sty m:val="p"/>
                            </m:rPr>
                            <a:rPr lang="en-US" i="0">
                              <a:latin typeface="Cambria Math"/>
                            </a:rPr>
                            <m:t>dt</m:t>
                          </m:r>
                        </m:den>
                      </m:f>
                      <m:nary>
                        <m:naryPr>
                          <m:ctrlPr>
                            <a:rPr lang="en-US" i="1">
                              <a:latin typeface="Cambria Math" panose="02040503050406030204" pitchFamily="18" charset="0"/>
                            </a:rPr>
                          </m:ctrlPr>
                        </m:naryPr>
                        <m:sub>
                          <m:r>
                            <m:rPr>
                              <m:sty m:val="p"/>
                              <m:brk m:alnAt="23"/>
                            </m:rPr>
                            <a:rPr lang="en-US" i="0">
                              <a:latin typeface="Cambria Math"/>
                            </a:rPr>
                            <m:t>c</m:t>
                          </m:r>
                          <m:r>
                            <m:rPr>
                              <m:sty m:val="p"/>
                            </m:rPr>
                            <a:rPr lang="en-US" i="0">
                              <a:latin typeface="Cambria Math"/>
                            </a:rPr>
                            <m:t>v</m:t>
                          </m:r>
                        </m:sub>
                        <m:sup/>
                        <m:e>
                          <m:r>
                            <m:rPr>
                              <m:sty m:val="p"/>
                            </m:rPr>
                            <a:rPr lang="en-US" altLang="en-US" i="0">
                              <a:latin typeface="Cambria Math"/>
                              <a:ea typeface="Cambria Math"/>
                            </a:rPr>
                            <m:t>η</m:t>
                          </m:r>
                          <m:r>
                            <a:rPr lang="en-US" altLang="en-US" i="0">
                              <a:latin typeface="Cambria Math"/>
                              <a:ea typeface="Cambria Math"/>
                            </a:rPr>
                            <m:t> </m:t>
                          </m:r>
                          <m:r>
                            <m:rPr>
                              <m:sty m:val="p"/>
                            </m:rPr>
                            <a:rPr lang="en-US" altLang="en-US" i="0">
                              <a:latin typeface="Cambria Math"/>
                              <a:ea typeface="Cambria Math"/>
                            </a:rPr>
                            <m:t>ρ</m:t>
                          </m:r>
                          <m:r>
                            <a:rPr lang="en-US" altLang="en-US" i="0">
                              <a:latin typeface="Cambria Math"/>
                              <a:ea typeface="Cambria Math"/>
                            </a:rPr>
                            <m:t> </m:t>
                          </m:r>
                          <m:r>
                            <m:rPr>
                              <m:sty m:val="p"/>
                            </m:rPr>
                            <a:rPr lang="en-US" altLang="en-US" i="0">
                              <a:latin typeface="Cambria Math"/>
                              <a:ea typeface="Cambria Math"/>
                            </a:rPr>
                            <m:t>dV</m:t>
                          </m:r>
                        </m:e>
                      </m:nary>
                      <m:r>
                        <a:rPr lang="en-US" altLang="en-US" i="0">
                          <a:latin typeface="Cambria Math"/>
                          <a:ea typeface="Cambria Math"/>
                        </a:rPr>
                        <m:t>+</m:t>
                      </m:r>
                      <m:nary>
                        <m:naryPr>
                          <m:ctrlPr>
                            <a:rPr lang="en-US" i="1">
                              <a:latin typeface="Cambria Math" panose="02040503050406030204" pitchFamily="18" charset="0"/>
                              <a:ea typeface="Cambria Math"/>
                            </a:rPr>
                          </m:ctrlPr>
                        </m:naryPr>
                        <m:sub>
                          <m:r>
                            <m:rPr>
                              <m:sty m:val="p"/>
                              <m:brk m:alnAt="23"/>
                            </m:rPr>
                            <a:rPr lang="en-US" i="0">
                              <a:latin typeface="Cambria Math"/>
                              <a:ea typeface="Cambria Math"/>
                            </a:rPr>
                            <m:t>c</m:t>
                          </m:r>
                          <m:r>
                            <m:rPr>
                              <m:sty m:val="p"/>
                            </m:rPr>
                            <a:rPr lang="en-US" i="0">
                              <a:latin typeface="Cambria Math"/>
                              <a:ea typeface="Cambria Math"/>
                            </a:rPr>
                            <m:t>s</m:t>
                          </m:r>
                        </m:sub>
                        <m:sup/>
                        <m:e>
                          <m:r>
                            <m:rPr>
                              <m:sty m:val="p"/>
                            </m:rPr>
                            <a:rPr lang="en-US" i="0">
                              <a:latin typeface="Cambria Math"/>
                              <a:ea typeface="Cambria Math"/>
                            </a:rPr>
                            <m:t>η</m:t>
                          </m:r>
                          <m:r>
                            <m:rPr>
                              <m:nor/>
                            </m:rPr>
                            <a:rPr lang="en-US" dirty="0"/>
                            <m:t> </m:t>
                          </m:r>
                          <m:r>
                            <m:rPr>
                              <m:sty m:val="p"/>
                            </m:rPr>
                            <a:rPr lang="el-GR" i="0">
                              <a:latin typeface="Cambria Math"/>
                              <a:ea typeface="Cambria Math"/>
                            </a:rPr>
                            <m:t>ρ</m:t>
                          </m:r>
                          <m:r>
                            <a:rPr lang="en-US" i="0">
                              <a:latin typeface="Cambria Math"/>
                              <a:ea typeface="Cambria Math"/>
                            </a:rPr>
                            <m:t> (</m:t>
                          </m:r>
                          <m:acc>
                            <m:accPr>
                              <m:chr m:val="⃗"/>
                              <m:ctrlPr>
                                <a:rPr lang="en-US" i="1">
                                  <a:latin typeface="Cambria Math" panose="02040503050406030204" pitchFamily="18" charset="0"/>
                                  <a:ea typeface="Cambria Math"/>
                                </a:rPr>
                              </m:ctrlPr>
                            </m:accPr>
                            <m:e>
                              <m:r>
                                <m:rPr>
                                  <m:sty m:val="p"/>
                                </m:rPr>
                                <a:rPr lang="en-US" i="0">
                                  <a:latin typeface="Cambria Math"/>
                                  <a:ea typeface="Cambria Math"/>
                                </a:rPr>
                                <m:t>v</m:t>
                              </m:r>
                            </m:e>
                          </m:acc>
                          <m:r>
                            <a:rPr lang="en-US" i="0">
                              <a:latin typeface="Cambria Math"/>
                              <a:ea typeface="Cambria Math"/>
                            </a:rPr>
                            <m:t> </m:t>
                          </m:r>
                          <m:r>
                            <m:rPr>
                              <m:sty m:val="p"/>
                            </m:rPr>
                            <a:rPr lang="en-US" i="0">
                              <a:latin typeface="Cambria Math"/>
                              <a:ea typeface="Cambria Math"/>
                            </a:rPr>
                            <m:t>d</m:t>
                          </m:r>
                          <m:acc>
                            <m:accPr>
                              <m:chr m:val="⃗"/>
                              <m:ctrlPr>
                                <a:rPr lang="en-US" i="1">
                                  <a:latin typeface="Cambria Math" panose="02040503050406030204" pitchFamily="18" charset="0"/>
                                  <a:ea typeface="Cambria Math"/>
                                </a:rPr>
                              </m:ctrlPr>
                            </m:accPr>
                            <m:e>
                              <m:r>
                                <m:rPr>
                                  <m:sty m:val="p"/>
                                </m:rPr>
                                <a:rPr lang="en-US" i="0">
                                  <a:latin typeface="Cambria Math"/>
                                  <a:ea typeface="Cambria Math"/>
                                </a:rPr>
                                <m:t>A</m:t>
                              </m:r>
                            </m:e>
                          </m:acc>
                          <m:r>
                            <a:rPr lang="en-US" i="0">
                              <a:latin typeface="Cambria Math"/>
                              <a:ea typeface="Cambria Math"/>
                            </a:rPr>
                            <m:t>)</m:t>
                          </m:r>
                        </m:e>
                      </m:nary>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i="0">
                                  <a:latin typeface="Cambria Math"/>
                                </a:rPr>
                                <m:t>d</m:t>
                              </m:r>
                              <m:r>
                                <m:rPr>
                                  <m:sty m:val="p"/>
                                </m:rPr>
                                <a:rPr lang="en-US" sz="2800" b="0" i="0" smtClean="0">
                                  <a:latin typeface="Cambria Math"/>
                                </a:rPr>
                                <m:t>E</m:t>
                              </m:r>
                            </m:e>
                            <m:sub/>
                          </m:sSub>
                        </m:num>
                        <m:den>
                          <m:r>
                            <m:rPr>
                              <m:sty m:val="p"/>
                            </m:rPr>
                            <a:rPr lang="en-US" sz="2800" i="0">
                              <a:latin typeface="Cambria Math"/>
                            </a:rPr>
                            <m:t>dt</m:t>
                          </m:r>
                        </m:den>
                      </m:f>
                      <m:r>
                        <a:rPr lang="en-US" sz="2800" i="0">
                          <a:latin typeface="Cambria Math"/>
                        </a:rPr>
                        <m:t>=</m:t>
                      </m:r>
                      <m:f>
                        <m:fPr>
                          <m:ctrlPr>
                            <a:rPr lang="en-US" sz="2800" i="1">
                              <a:latin typeface="Cambria Math" panose="02040503050406030204" pitchFamily="18" charset="0"/>
                            </a:rPr>
                          </m:ctrlPr>
                        </m:fPr>
                        <m:num>
                          <m:r>
                            <m:rPr>
                              <m:sty m:val="p"/>
                            </m:rPr>
                            <a:rPr lang="en-US" sz="2800">
                              <a:latin typeface="Cambria Math" panose="02040503050406030204" pitchFamily="18" charset="0"/>
                            </a:rPr>
                            <m:t>dQ</m:t>
                          </m:r>
                        </m:num>
                        <m:den>
                          <m:r>
                            <m:rPr>
                              <m:sty m:val="p"/>
                            </m:rPr>
                            <a:rPr lang="en-US" sz="2800">
                              <a:latin typeface="Cambria Math" panose="02040503050406030204" pitchFamily="18" charset="0"/>
                            </a:rPr>
                            <m:t>dt</m:t>
                          </m:r>
                        </m:den>
                      </m:f>
                      <m:r>
                        <a:rPr lang="en-US" sz="2800">
                          <a:latin typeface="Cambria Math" panose="02040503050406030204" pitchFamily="18" charset="0"/>
                        </a:rPr>
                        <m:t>−</m:t>
                      </m:r>
                      <m:f>
                        <m:fPr>
                          <m:ctrlPr>
                            <a:rPr lang="en-US" sz="2800" i="1">
                              <a:latin typeface="Cambria Math" panose="02040503050406030204" pitchFamily="18" charset="0"/>
                            </a:rPr>
                          </m:ctrlPr>
                        </m:fPr>
                        <m:num>
                          <m:r>
                            <m:rPr>
                              <m:sty m:val="p"/>
                            </m:rPr>
                            <a:rPr lang="en-US" sz="2800">
                              <a:latin typeface="Cambria Math" panose="02040503050406030204" pitchFamily="18" charset="0"/>
                            </a:rPr>
                            <m:t>dW</m:t>
                          </m:r>
                        </m:num>
                        <m:den>
                          <m:r>
                            <m:rPr>
                              <m:sty m:val="p"/>
                            </m:rPr>
                            <a:rPr lang="en-US" sz="2800">
                              <a:latin typeface="Cambria Math" panose="02040503050406030204" pitchFamily="18" charset="0"/>
                            </a:rPr>
                            <m:t>dt</m:t>
                          </m:r>
                        </m:den>
                      </m:f>
                      <m:r>
                        <a:rPr lang="en-US" sz="2800" b="0" i="0" smtClean="0">
                          <a:latin typeface="Cambria Math"/>
                        </a:rPr>
                        <m:t>=</m:t>
                      </m:r>
                      <m:f>
                        <m:fPr>
                          <m:ctrlPr>
                            <a:rPr lang="en-US" sz="2800" i="1">
                              <a:latin typeface="Cambria Math" panose="02040503050406030204" pitchFamily="18" charset="0"/>
                            </a:rPr>
                          </m:ctrlPr>
                        </m:fPr>
                        <m:num>
                          <m:r>
                            <m:rPr>
                              <m:sty m:val="p"/>
                            </m:rPr>
                            <a:rPr lang="en-US" sz="2800" i="0">
                              <a:latin typeface="Cambria Math"/>
                            </a:rPr>
                            <m:t>d</m:t>
                          </m:r>
                        </m:num>
                        <m:den>
                          <m:r>
                            <m:rPr>
                              <m:sty m:val="p"/>
                            </m:rPr>
                            <a:rPr lang="en-US" sz="2800" i="0">
                              <a:latin typeface="Cambria Math"/>
                            </a:rPr>
                            <m:t>dt</m:t>
                          </m:r>
                        </m:den>
                      </m:f>
                      <m:nary>
                        <m:naryPr>
                          <m:ctrlPr>
                            <a:rPr lang="en-US" sz="2800" i="1">
                              <a:latin typeface="Cambria Math" panose="02040503050406030204" pitchFamily="18" charset="0"/>
                            </a:rPr>
                          </m:ctrlPr>
                        </m:naryPr>
                        <m:sub>
                          <m:r>
                            <m:rPr>
                              <m:sty m:val="p"/>
                              <m:brk m:alnAt="23"/>
                            </m:rPr>
                            <a:rPr lang="en-US" sz="2800" i="0">
                              <a:latin typeface="Cambria Math"/>
                            </a:rPr>
                            <m:t>c</m:t>
                          </m:r>
                          <m:r>
                            <m:rPr>
                              <m:sty m:val="p"/>
                            </m:rPr>
                            <a:rPr lang="en-US" sz="2800" i="0">
                              <a:latin typeface="Cambria Math"/>
                            </a:rPr>
                            <m:t>v</m:t>
                          </m:r>
                        </m:sub>
                        <m:sup/>
                        <m:e>
                          <m:r>
                            <m:rPr>
                              <m:sty m:val="p"/>
                            </m:rPr>
                            <a:rPr lang="en-US" altLang="en-US" sz="2800" b="0" i="0" smtClean="0">
                              <a:latin typeface="Cambria Math"/>
                              <a:ea typeface="Cambria Math"/>
                            </a:rPr>
                            <m:t>e</m:t>
                          </m:r>
                          <m:r>
                            <a:rPr lang="en-US" altLang="en-US" sz="2800" i="0">
                              <a:latin typeface="Cambria Math"/>
                              <a:ea typeface="Cambria Math"/>
                            </a:rPr>
                            <m:t> </m:t>
                          </m:r>
                          <m:r>
                            <m:rPr>
                              <m:sty m:val="p"/>
                            </m:rPr>
                            <a:rPr lang="en-US" altLang="en-US" sz="2800" i="0">
                              <a:latin typeface="Cambria Math"/>
                              <a:ea typeface="Cambria Math"/>
                            </a:rPr>
                            <m:t>ρ</m:t>
                          </m:r>
                          <m:r>
                            <a:rPr lang="en-US" altLang="en-US" sz="2800" i="0">
                              <a:latin typeface="Cambria Math"/>
                              <a:ea typeface="Cambria Math"/>
                            </a:rPr>
                            <m:t> </m:t>
                          </m:r>
                          <m:r>
                            <m:rPr>
                              <m:sty m:val="p"/>
                            </m:rPr>
                            <a:rPr lang="en-US" altLang="en-US" sz="2800" i="0">
                              <a:latin typeface="Cambria Math"/>
                              <a:ea typeface="Cambria Math"/>
                            </a:rPr>
                            <m:t>dV</m:t>
                          </m:r>
                        </m:e>
                      </m:nary>
                      <m:r>
                        <a:rPr lang="en-US" altLang="en-US" sz="2800" i="0">
                          <a:latin typeface="Cambria Math"/>
                          <a:ea typeface="Cambria Math"/>
                        </a:rPr>
                        <m:t>+</m:t>
                      </m:r>
                      <m:nary>
                        <m:naryPr>
                          <m:ctrlPr>
                            <a:rPr lang="en-US" sz="2800" i="1">
                              <a:latin typeface="Cambria Math" panose="02040503050406030204" pitchFamily="18" charset="0"/>
                              <a:ea typeface="Cambria Math"/>
                            </a:rPr>
                          </m:ctrlPr>
                        </m:naryPr>
                        <m:sub>
                          <m:r>
                            <m:rPr>
                              <m:sty m:val="p"/>
                              <m:brk m:alnAt="23"/>
                            </m:rPr>
                            <a:rPr lang="en-US" sz="2800" i="0">
                              <a:latin typeface="Cambria Math"/>
                              <a:ea typeface="Cambria Math"/>
                            </a:rPr>
                            <m:t>c</m:t>
                          </m:r>
                          <m:r>
                            <m:rPr>
                              <m:sty m:val="p"/>
                            </m:rPr>
                            <a:rPr lang="en-US" sz="2800" i="0">
                              <a:latin typeface="Cambria Math"/>
                              <a:ea typeface="Cambria Math"/>
                            </a:rPr>
                            <m:t>s</m:t>
                          </m:r>
                        </m:sub>
                        <m:sup/>
                        <m:e>
                          <m:r>
                            <m:rPr>
                              <m:sty m:val="p"/>
                            </m:rPr>
                            <a:rPr lang="en-US" sz="2800" b="0" i="0" smtClean="0">
                              <a:latin typeface="Cambria Math"/>
                              <a:ea typeface="Cambria Math"/>
                            </a:rPr>
                            <m:t>e</m:t>
                          </m:r>
                          <m:r>
                            <m:rPr>
                              <m:nor/>
                            </m:rPr>
                            <a:rPr lang="en-US" sz="2800" dirty="0"/>
                            <m:t> </m:t>
                          </m:r>
                          <m:r>
                            <m:rPr>
                              <m:sty m:val="p"/>
                            </m:rPr>
                            <a:rPr lang="el-GR" sz="2800" i="0" smtClean="0">
                              <a:latin typeface="Cambria Math"/>
                              <a:ea typeface="Cambria Math"/>
                            </a:rPr>
                            <m:t>ρ</m:t>
                          </m:r>
                          <m:r>
                            <a:rPr lang="en-US" sz="2800" i="0">
                              <a:latin typeface="Cambria Math"/>
                              <a:ea typeface="Cambria Math"/>
                            </a:rPr>
                            <m:t> (</m:t>
                          </m:r>
                          <m:acc>
                            <m:accPr>
                              <m:chr m:val="⃗"/>
                              <m:ctrlPr>
                                <a:rPr lang="en-US" sz="2800" i="1">
                                  <a:latin typeface="Cambria Math" panose="02040503050406030204" pitchFamily="18" charset="0"/>
                                  <a:ea typeface="Cambria Math"/>
                                </a:rPr>
                              </m:ctrlPr>
                            </m:accPr>
                            <m:e>
                              <m:r>
                                <m:rPr>
                                  <m:sty m:val="p"/>
                                </m:rPr>
                                <a:rPr lang="en-US" sz="2800" i="0">
                                  <a:latin typeface="Cambria Math"/>
                                  <a:ea typeface="Cambria Math"/>
                                </a:rPr>
                                <m:t>v</m:t>
                              </m:r>
                            </m:e>
                          </m:acc>
                          <m:r>
                            <a:rPr lang="en-US" sz="2800" i="0">
                              <a:latin typeface="Cambria Math"/>
                              <a:ea typeface="Cambria Math"/>
                            </a:rPr>
                            <m:t> </m:t>
                          </m:r>
                          <m:r>
                            <m:rPr>
                              <m:sty m:val="p"/>
                            </m:rPr>
                            <a:rPr lang="en-US" sz="2800" i="0">
                              <a:latin typeface="Cambria Math"/>
                              <a:ea typeface="Cambria Math"/>
                            </a:rPr>
                            <m:t>d</m:t>
                          </m:r>
                          <m:acc>
                            <m:accPr>
                              <m:chr m:val="⃗"/>
                              <m:ctrlPr>
                                <a:rPr lang="en-US" sz="2800" i="1">
                                  <a:latin typeface="Cambria Math" panose="02040503050406030204" pitchFamily="18" charset="0"/>
                                  <a:ea typeface="Cambria Math"/>
                                </a:rPr>
                              </m:ctrlPr>
                            </m:accPr>
                            <m:e>
                              <m:r>
                                <m:rPr>
                                  <m:sty m:val="p"/>
                                </m:rPr>
                                <a:rPr lang="en-US" sz="2800" i="0">
                                  <a:latin typeface="Cambria Math"/>
                                  <a:ea typeface="Cambria Math"/>
                                </a:rPr>
                                <m:t>A</m:t>
                              </m:r>
                            </m:e>
                          </m:acc>
                          <m:r>
                            <a:rPr lang="en-US" sz="2800" i="0">
                              <a:latin typeface="Cambria Math"/>
                              <a:ea typeface="Cambria Math"/>
                            </a:rPr>
                            <m:t>)</m:t>
                          </m:r>
                        </m:e>
                      </m:nary>
                    </m:oMath>
                  </m:oMathPara>
                </a14:m>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85800" y="304800"/>
                <a:ext cx="7772400" cy="5791200"/>
              </a:xfrm>
              <a:blipFill rotWithShape="0">
                <a:blip r:embed="rId2" cstate="print"/>
                <a:stretch>
                  <a:fillRect l="-2039" t="-1474" r="-2510"/>
                </a:stretch>
              </a:blipFill>
            </p:spPr>
            <p:txBody>
              <a:bodyPr/>
              <a:lstStyle/>
              <a:p>
                <a:r>
                  <a:rPr lang="en-US" dirty="0">
                    <a:noFill/>
                  </a:rPr>
                  <a:t> </a:t>
                </a:r>
              </a:p>
            </p:txBody>
          </p:sp>
        </mc:Fallback>
      </mc:AlternateContent>
      <p:sp>
        <p:nvSpPr>
          <p:cNvPr id="4" name="TextBox 3"/>
          <p:cNvSpPr txBox="1"/>
          <p:nvPr/>
        </p:nvSpPr>
        <p:spPr>
          <a:xfrm>
            <a:off x="8196830" y="4572000"/>
            <a:ext cx="898478" cy="400110"/>
          </a:xfrm>
          <a:prstGeom prst="rect">
            <a:avLst/>
          </a:prstGeom>
          <a:noFill/>
        </p:spPr>
        <p:txBody>
          <a:bodyPr wrap="square" rtlCol="0">
            <a:spAutoFit/>
          </a:bodyPr>
          <a:lstStyle/>
          <a:p>
            <a:r>
              <a:rPr lang="en-US" sz="2000" dirty="0" smtClean="0">
                <a:solidFill>
                  <a:srgbClr val="FFC000"/>
                </a:solidFill>
              </a:rPr>
              <a:t>10.4</a:t>
            </a:r>
            <a:endParaRPr lang="en-US" sz="2000" dirty="0">
              <a:solidFill>
                <a:srgbClr val="FFC000"/>
              </a:solidFill>
            </a:endParaRPr>
          </a:p>
        </p:txBody>
      </p:sp>
      <p:sp>
        <p:nvSpPr>
          <p:cNvPr id="5" name="TextBox 4"/>
          <p:cNvSpPr txBox="1"/>
          <p:nvPr/>
        </p:nvSpPr>
        <p:spPr>
          <a:xfrm>
            <a:off x="8221639" y="2819400"/>
            <a:ext cx="898478" cy="400110"/>
          </a:xfrm>
          <a:prstGeom prst="rect">
            <a:avLst/>
          </a:prstGeom>
          <a:noFill/>
        </p:spPr>
        <p:txBody>
          <a:bodyPr wrap="square" rtlCol="0">
            <a:spAutoFit/>
          </a:bodyPr>
          <a:lstStyle/>
          <a:p>
            <a:r>
              <a:rPr lang="en-US" sz="2000" dirty="0" smtClean="0">
                <a:solidFill>
                  <a:srgbClr val="FFC000"/>
                </a:solidFill>
              </a:rPr>
              <a:t>10.3</a:t>
            </a:r>
            <a:endParaRPr lang="en-US" sz="2000" dirty="0">
              <a:solidFill>
                <a:srgbClr val="FFC000"/>
              </a:solidFill>
            </a:endParaRPr>
          </a:p>
        </p:txBody>
      </p:sp>
      <p:sp>
        <p:nvSpPr>
          <p:cNvPr id="6" name="TextBox 5"/>
          <p:cNvSpPr txBox="1"/>
          <p:nvPr/>
        </p:nvSpPr>
        <p:spPr>
          <a:xfrm>
            <a:off x="6705600" y="1371601"/>
            <a:ext cx="381000" cy="457200"/>
          </a:xfrm>
          <a:prstGeom prst="rect">
            <a:avLst/>
          </a:prstGeom>
          <a:solidFill>
            <a:schemeClr val="bg1"/>
          </a:solidFill>
        </p:spPr>
        <p:txBody>
          <a:bodyPr wrap="square" rtlCol="0">
            <a:spAutoFit/>
          </a:bodyPr>
          <a:lstStyle/>
          <a:p>
            <a:r>
              <a:rPr lang="en-US" dirty="0" smtClean="0"/>
              <a:t>u</a:t>
            </a:r>
            <a:endParaRPr lang="en-US" dirty="0"/>
          </a:p>
        </p:txBody>
      </p:sp>
    </p:spTree>
    <p:extLst>
      <p:ext uri="{BB962C8B-B14F-4D97-AF65-F5344CB8AC3E}">
        <p14:creationId xmlns="" xmlns:p14="http://schemas.microsoft.com/office/powerpoint/2010/main" val="1731877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228600" y="304800"/>
                <a:ext cx="8686800" cy="5791200"/>
              </a:xfrm>
            </p:spPr>
            <p:txBody>
              <a:bodyPr/>
              <a:lstStyle/>
              <a:p>
                <a:pPr marL="0" indent="0">
                  <a:buNone/>
                </a:pPr>
                <a:r>
                  <a:rPr lang="en-US" dirty="0" smtClean="0"/>
                  <a:t>Or</a:t>
                </a:r>
              </a:p>
              <a:p>
                <a:pPr marL="0" indent="0">
                  <a:buNone/>
                </a:pPr>
                <a14:m>
                  <m:oMathPara xmlns:m="http://schemas.openxmlformats.org/officeDocument/2006/math">
                    <m:oMathParaPr>
                      <m:jc m:val="left"/>
                    </m:oMathParaPr>
                    <m:oMath xmlns:m="http://schemas.openxmlformats.org/officeDocument/2006/math">
                      <m:f>
                        <m:fPr>
                          <m:ctrlPr>
                            <a:rPr lang="en-US" sz="2200" b="0" i="1" smtClean="0">
                              <a:latin typeface="Cambria Math" panose="02040503050406030204" pitchFamily="18" charset="0"/>
                            </a:rPr>
                          </m:ctrlPr>
                        </m:fPr>
                        <m:num>
                          <m:r>
                            <m:rPr>
                              <m:sty m:val="p"/>
                            </m:rPr>
                            <a:rPr lang="en-US" sz="2200" b="0" i="0" smtClean="0">
                              <a:latin typeface="Cambria Math" panose="02040503050406030204" pitchFamily="18" charset="0"/>
                            </a:rPr>
                            <m:t>dQ</m:t>
                          </m:r>
                        </m:num>
                        <m:den>
                          <m:r>
                            <m:rPr>
                              <m:sty m:val="p"/>
                            </m:rPr>
                            <a:rPr lang="en-US" sz="2200" b="0" i="0" smtClean="0">
                              <a:latin typeface="Cambria Math" panose="02040503050406030204" pitchFamily="18" charset="0"/>
                            </a:rPr>
                            <m:t>dt</m:t>
                          </m:r>
                        </m:den>
                      </m:f>
                      <m:r>
                        <a:rPr lang="en-US" sz="2200" b="0" i="0" smtClean="0">
                          <a:latin typeface="Cambria Math" panose="02040503050406030204" pitchFamily="18" charset="0"/>
                        </a:rPr>
                        <m:t>−</m:t>
                      </m:r>
                      <m:f>
                        <m:fPr>
                          <m:ctrlPr>
                            <a:rPr lang="en-US" sz="2200" b="0" i="1" smtClean="0">
                              <a:latin typeface="Cambria Math" panose="02040503050406030204" pitchFamily="18" charset="0"/>
                            </a:rPr>
                          </m:ctrlPr>
                        </m:fPr>
                        <m:num>
                          <m:r>
                            <m:rPr>
                              <m:sty m:val="p"/>
                            </m:rPr>
                            <a:rPr lang="en-US" sz="2200" b="0" i="0" smtClean="0">
                              <a:latin typeface="Cambria Math" panose="02040503050406030204" pitchFamily="18" charset="0"/>
                            </a:rPr>
                            <m:t>dW</m:t>
                          </m:r>
                        </m:num>
                        <m:den>
                          <m:r>
                            <m:rPr>
                              <m:sty m:val="p"/>
                            </m:rPr>
                            <a:rPr lang="en-US" sz="2200" b="0" i="0" smtClean="0">
                              <a:latin typeface="Cambria Math" panose="02040503050406030204" pitchFamily="18" charset="0"/>
                            </a:rPr>
                            <m:t>dt</m:t>
                          </m:r>
                        </m:den>
                      </m:f>
                      <m:r>
                        <a:rPr lang="en-US" sz="2200" b="0" i="0" smtClean="0">
                          <a:latin typeface="Cambria Math"/>
                        </a:rPr>
                        <m:t>=</m:t>
                      </m:r>
                      <m:f>
                        <m:fPr>
                          <m:ctrlPr>
                            <a:rPr lang="en-US" sz="2200" i="1">
                              <a:latin typeface="Cambria Math" panose="02040503050406030204" pitchFamily="18" charset="0"/>
                            </a:rPr>
                          </m:ctrlPr>
                        </m:fPr>
                        <m:num>
                          <m:r>
                            <m:rPr>
                              <m:sty m:val="p"/>
                            </m:rPr>
                            <a:rPr lang="en-US" sz="2200" i="0">
                              <a:latin typeface="Cambria Math"/>
                            </a:rPr>
                            <m:t>d</m:t>
                          </m:r>
                        </m:num>
                        <m:den>
                          <m:r>
                            <m:rPr>
                              <m:sty m:val="p"/>
                            </m:rPr>
                            <a:rPr lang="en-US" sz="2200" i="0">
                              <a:latin typeface="Cambria Math"/>
                            </a:rPr>
                            <m:t>dt</m:t>
                          </m:r>
                        </m:den>
                      </m:f>
                      <m:nary>
                        <m:naryPr>
                          <m:ctrlPr>
                            <a:rPr lang="en-US" sz="2200" i="1">
                              <a:latin typeface="Cambria Math" panose="02040503050406030204" pitchFamily="18" charset="0"/>
                            </a:rPr>
                          </m:ctrlPr>
                        </m:naryPr>
                        <m:sub>
                          <m:r>
                            <m:rPr>
                              <m:sty m:val="p"/>
                              <m:brk m:alnAt="23"/>
                            </m:rPr>
                            <a:rPr lang="en-US" sz="2200" i="0">
                              <a:latin typeface="Cambria Math"/>
                            </a:rPr>
                            <m:t>c</m:t>
                          </m:r>
                          <m:r>
                            <m:rPr>
                              <m:sty m:val="p"/>
                            </m:rPr>
                            <a:rPr lang="en-US" sz="2200" i="0">
                              <a:latin typeface="Cambria Math"/>
                            </a:rPr>
                            <m:t>v</m:t>
                          </m:r>
                        </m:sub>
                        <m:sup/>
                        <m:e>
                          <m:r>
                            <a:rPr lang="en-US" sz="2200" b="0" i="0" smtClean="0">
                              <a:latin typeface="Cambria Math"/>
                            </a:rPr>
                            <m:t>(</m:t>
                          </m:r>
                          <m:sSub>
                            <m:sSubPr>
                              <m:ctrlPr>
                                <a:rPr lang="en-US" sz="2200" i="1">
                                  <a:latin typeface="Cambria Math" panose="02040503050406030204" pitchFamily="18" charset="0"/>
                                </a:rPr>
                              </m:ctrlPr>
                            </m:sSubPr>
                            <m:e>
                              <m:r>
                                <m:rPr>
                                  <m:sty m:val="p"/>
                                </m:rPr>
                                <a:rPr lang="en-US" sz="2200" i="0">
                                  <a:latin typeface="Cambria Math"/>
                                </a:rPr>
                                <m:t>e</m:t>
                              </m:r>
                            </m:e>
                            <m:sub>
                              <m:r>
                                <m:rPr>
                                  <m:sty m:val="p"/>
                                </m:rPr>
                                <a:rPr lang="en-US" sz="2200" i="0">
                                  <a:latin typeface="Cambria Math"/>
                                </a:rPr>
                                <m:t>k</m:t>
                              </m:r>
                            </m:sub>
                          </m:sSub>
                          <m:r>
                            <a:rPr lang="en-US" sz="2200" b="0" i="0" smtClean="0">
                              <a:latin typeface="Cambria Math"/>
                            </a:rPr>
                            <m:t>+</m:t>
                          </m:r>
                          <m:sSub>
                            <m:sSubPr>
                              <m:ctrlPr>
                                <a:rPr lang="en-US" sz="2200" i="1">
                                  <a:latin typeface="Cambria Math" panose="02040503050406030204" pitchFamily="18" charset="0"/>
                                </a:rPr>
                              </m:ctrlPr>
                            </m:sSubPr>
                            <m:e>
                              <m:r>
                                <m:rPr>
                                  <m:sty m:val="p"/>
                                </m:rPr>
                                <a:rPr lang="en-US" sz="2200" i="0">
                                  <a:latin typeface="Cambria Math"/>
                                </a:rPr>
                                <m:t>e</m:t>
                              </m:r>
                            </m:e>
                            <m:sub>
                              <m:r>
                                <m:rPr>
                                  <m:sty m:val="p"/>
                                </m:rPr>
                                <a:rPr lang="en-US" sz="2200" b="0" i="0" smtClean="0">
                                  <a:latin typeface="Cambria Math"/>
                                </a:rPr>
                                <m:t>p</m:t>
                              </m:r>
                            </m:sub>
                          </m:sSub>
                          <m:r>
                            <a:rPr lang="en-US" sz="2200" b="0" i="0" smtClean="0">
                              <a:latin typeface="Cambria Math"/>
                            </a:rPr>
                            <m:t>+</m:t>
                          </m:r>
                          <m:r>
                            <m:rPr>
                              <m:sty m:val="p"/>
                            </m:rPr>
                            <a:rPr lang="en-US" sz="2200" b="0" i="0" smtClean="0">
                              <a:latin typeface="Cambria Math"/>
                            </a:rPr>
                            <m:t>u</m:t>
                          </m:r>
                          <m:r>
                            <a:rPr lang="en-US" sz="2200" b="0" i="0" smtClean="0">
                              <a:latin typeface="Cambria Math"/>
                            </a:rPr>
                            <m:t>)</m:t>
                          </m:r>
                          <m:r>
                            <m:rPr>
                              <m:sty m:val="p"/>
                            </m:rPr>
                            <a:rPr lang="en-US" altLang="en-US" sz="2200" i="0">
                              <a:latin typeface="Cambria Math"/>
                              <a:ea typeface="Cambria Math"/>
                            </a:rPr>
                            <m:t>ρ</m:t>
                          </m:r>
                          <m:r>
                            <a:rPr lang="en-US" altLang="en-US" sz="2200" i="0">
                              <a:latin typeface="Cambria Math"/>
                              <a:ea typeface="Cambria Math"/>
                            </a:rPr>
                            <m:t> </m:t>
                          </m:r>
                          <m:r>
                            <m:rPr>
                              <m:sty m:val="p"/>
                            </m:rPr>
                            <a:rPr lang="en-US" altLang="en-US" sz="2200" i="0">
                              <a:latin typeface="Cambria Math"/>
                              <a:ea typeface="Cambria Math"/>
                            </a:rPr>
                            <m:t>dV</m:t>
                          </m:r>
                        </m:e>
                      </m:nary>
                      <m:r>
                        <a:rPr lang="en-US" altLang="en-US" sz="2200" i="0">
                          <a:latin typeface="Cambria Math"/>
                          <a:ea typeface="Cambria Math"/>
                        </a:rPr>
                        <m:t>+</m:t>
                      </m:r>
                      <m:nary>
                        <m:naryPr>
                          <m:ctrlPr>
                            <a:rPr lang="en-US" sz="2200" i="1">
                              <a:latin typeface="Cambria Math" panose="02040503050406030204" pitchFamily="18" charset="0"/>
                              <a:ea typeface="Cambria Math"/>
                            </a:rPr>
                          </m:ctrlPr>
                        </m:naryPr>
                        <m:sub>
                          <m:r>
                            <m:rPr>
                              <m:sty m:val="p"/>
                              <m:brk m:alnAt="23"/>
                            </m:rPr>
                            <a:rPr lang="en-US" sz="2200" i="0">
                              <a:latin typeface="Cambria Math"/>
                              <a:ea typeface="Cambria Math"/>
                            </a:rPr>
                            <m:t>c</m:t>
                          </m:r>
                          <m:r>
                            <m:rPr>
                              <m:sty m:val="p"/>
                            </m:rPr>
                            <a:rPr lang="en-US" sz="2200" i="0">
                              <a:latin typeface="Cambria Math"/>
                              <a:ea typeface="Cambria Math"/>
                            </a:rPr>
                            <m:t>s</m:t>
                          </m:r>
                        </m:sub>
                        <m:sup/>
                        <m:e>
                          <m:r>
                            <a:rPr lang="en-US" sz="2200" i="0">
                              <a:latin typeface="Cambria Math"/>
                            </a:rPr>
                            <m:t>(</m:t>
                          </m:r>
                          <m:sSub>
                            <m:sSubPr>
                              <m:ctrlPr>
                                <a:rPr lang="en-US" sz="2200" i="1">
                                  <a:latin typeface="Cambria Math" panose="02040503050406030204" pitchFamily="18" charset="0"/>
                                </a:rPr>
                              </m:ctrlPr>
                            </m:sSubPr>
                            <m:e>
                              <m:r>
                                <m:rPr>
                                  <m:sty m:val="p"/>
                                </m:rPr>
                                <a:rPr lang="en-US" sz="2200" i="0">
                                  <a:latin typeface="Cambria Math"/>
                                </a:rPr>
                                <m:t>e</m:t>
                              </m:r>
                            </m:e>
                            <m:sub>
                              <m:r>
                                <m:rPr>
                                  <m:sty m:val="p"/>
                                </m:rPr>
                                <a:rPr lang="en-US" sz="2200" i="0">
                                  <a:latin typeface="Cambria Math"/>
                                </a:rPr>
                                <m:t>k</m:t>
                              </m:r>
                            </m:sub>
                          </m:sSub>
                          <m:r>
                            <a:rPr lang="en-US" sz="2200" i="0">
                              <a:latin typeface="Cambria Math"/>
                            </a:rPr>
                            <m:t>+</m:t>
                          </m:r>
                          <m:sSub>
                            <m:sSubPr>
                              <m:ctrlPr>
                                <a:rPr lang="en-US" sz="2200" i="1">
                                  <a:latin typeface="Cambria Math" panose="02040503050406030204" pitchFamily="18" charset="0"/>
                                </a:rPr>
                              </m:ctrlPr>
                            </m:sSubPr>
                            <m:e>
                              <m:r>
                                <m:rPr>
                                  <m:sty m:val="p"/>
                                </m:rPr>
                                <a:rPr lang="en-US" sz="2200" i="0">
                                  <a:latin typeface="Cambria Math"/>
                                </a:rPr>
                                <m:t>e</m:t>
                              </m:r>
                            </m:e>
                            <m:sub>
                              <m:r>
                                <m:rPr>
                                  <m:sty m:val="p"/>
                                </m:rPr>
                                <a:rPr lang="en-US" sz="2200" b="0" i="0" smtClean="0">
                                  <a:latin typeface="Cambria Math"/>
                                </a:rPr>
                                <m:t>p</m:t>
                              </m:r>
                            </m:sub>
                          </m:sSub>
                          <m:r>
                            <a:rPr lang="en-US" sz="2200" i="0">
                              <a:latin typeface="Cambria Math"/>
                            </a:rPr>
                            <m:t>+</m:t>
                          </m:r>
                          <m:r>
                            <m:rPr>
                              <m:sty m:val="p"/>
                            </m:rPr>
                            <a:rPr lang="en-US" sz="2200" i="0">
                              <a:latin typeface="Cambria Math"/>
                            </a:rPr>
                            <m:t>u</m:t>
                          </m:r>
                          <m:r>
                            <a:rPr lang="en-US" sz="2200" i="0">
                              <a:latin typeface="Cambria Math"/>
                            </a:rPr>
                            <m:t>)</m:t>
                          </m:r>
                          <m:r>
                            <m:rPr>
                              <m:sty m:val="p"/>
                            </m:rPr>
                            <a:rPr lang="el-GR" sz="2200" i="0" smtClean="0">
                              <a:latin typeface="Cambria Math"/>
                              <a:ea typeface="Cambria Math"/>
                            </a:rPr>
                            <m:t>ρ</m:t>
                          </m:r>
                          <m:r>
                            <a:rPr lang="en-US" sz="2200" i="0">
                              <a:latin typeface="Cambria Math"/>
                              <a:ea typeface="Cambria Math"/>
                            </a:rPr>
                            <m:t> (</m:t>
                          </m:r>
                          <m:acc>
                            <m:accPr>
                              <m:chr m:val="⃗"/>
                              <m:ctrlPr>
                                <a:rPr lang="en-US" sz="2200" i="1">
                                  <a:latin typeface="Cambria Math" panose="02040503050406030204" pitchFamily="18" charset="0"/>
                                  <a:ea typeface="Cambria Math"/>
                                </a:rPr>
                              </m:ctrlPr>
                            </m:accPr>
                            <m:e>
                              <m:r>
                                <m:rPr>
                                  <m:sty m:val="p"/>
                                </m:rPr>
                                <a:rPr lang="en-US" sz="2200" i="0">
                                  <a:latin typeface="Cambria Math"/>
                                  <a:ea typeface="Cambria Math"/>
                                </a:rPr>
                                <m:t>v</m:t>
                              </m:r>
                            </m:e>
                          </m:acc>
                          <m:r>
                            <a:rPr lang="en-US" sz="2200" i="0">
                              <a:latin typeface="Cambria Math"/>
                              <a:ea typeface="Cambria Math"/>
                            </a:rPr>
                            <m:t> </m:t>
                          </m:r>
                          <m:r>
                            <m:rPr>
                              <m:sty m:val="p"/>
                            </m:rPr>
                            <a:rPr lang="en-US" sz="2200" i="0">
                              <a:latin typeface="Cambria Math"/>
                              <a:ea typeface="Cambria Math"/>
                            </a:rPr>
                            <m:t>d</m:t>
                          </m:r>
                          <m:acc>
                            <m:accPr>
                              <m:chr m:val="⃗"/>
                              <m:ctrlPr>
                                <a:rPr lang="en-US" sz="2200" i="1">
                                  <a:latin typeface="Cambria Math" panose="02040503050406030204" pitchFamily="18" charset="0"/>
                                  <a:ea typeface="Cambria Math"/>
                                </a:rPr>
                              </m:ctrlPr>
                            </m:accPr>
                            <m:e>
                              <m:r>
                                <m:rPr>
                                  <m:sty m:val="p"/>
                                </m:rPr>
                                <a:rPr lang="en-US" sz="2200" i="0">
                                  <a:latin typeface="Cambria Math"/>
                                  <a:ea typeface="Cambria Math"/>
                                </a:rPr>
                                <m:t>A</m:t>
                              </m:r>
                            </m:e>
                          </m:acc>
                          <m:r>
                            <a:rPr lang="en-US" sz="2200" i="0">
                              <a:latin typeface="Cambria Math"/>
                              <a:ea typeface="Cambria Math"/>
                            </a:rPr>
                            <m:t>)</m:t>
                          </m:r>
                        </m:e>
                      </m:nary>
                    </m:oMath>
                  </m:oMathPara>
                </a14:m>
                <a:endParaRPr lang="en-US" sz="2200" dirty="0" smtClean="0"/>
              </a:p>
              <a:p>
                <a:pPr eaLnBrk="1" hangingPunct="1">
                  <a:buFontTx/>
                  <a:buNone/>
                </a:pPr>
                <a:r>
                  <a:rPr lang="en-US" sz="2000" dirty="0" smtClean="0"/>
                  <a:t>in which		</a:t>
                </a:r>
                <a14:m>
                  <m:oMath xmlns:m="http://schemas.openxmlformats.org/officeDocument/2006/math">
                    <m:f>
                      <m:fPr>
                        <m:ctrlPr>
                          <a:rPr lang="en-US" sz="1800" i="1">
                            <a:latin typeface="Cambria Math" panose="02040503050406030204" pitchFamily="18" charset="0"/>
                          </a:rPr>
                        </m:ctrlPr>
                      </m:fPr>
                      <m:num>
                        <m:r>
                          <m:rPr>
                            <m:sty m:val="p"/>
                          </m:rPr>
                          <a:rPr lang="en-US" sz="1800">
                            <a:latin typeface="Cambria Math" panose="02040503050406030204" pitchFamily="18" charset="0"/>
                          </a:rPr>
                          <m:t>d</m:t>
                        </m:r>
                        <m:r>
                          <m:rPr>
                            <m:sty m:val="p"/>
                          </m:rPr>
                          <a:rPr lang="en-US" sz="1800" b="0" i="0" smtClean="0">
                            <a:latin typeface="Cambria Math" panose="02040503050406030204" pitchFamily="18" charset="0"/>
                          </a:rPr>
                          <m:t>Q</m:t>
                        </m:r>
                      </m:num>
                      <m:den>
                        <m:r>
                          <m:rPr>
                            <m:sty m:val="p"/>
                          </m:rPr>
                          <a:rPr lang="en-US" sz="1800">
                            <a:latin typeface="Cambria Math" panose="02040503050406030204" pitchFamily="18" charset="0"/>
                          </a:rPr>
                          <m:t>dt</m:t>
                        </m:r>
                      </m:den>
                    </m:f>
                  </m:oMath>
                </a14:m>
                <a:r>
                  <a:rPr lang="en-US" altLang="en-US" sz="2000" dirty="0"/>
                  <a:t>= rate of flow of heat into the system </a:t>
                </a:r>
              </a:p>
              <a:p>
                <a:pPr eaLnBrk="1" hangingPunct="1">
                  <a:buFontTx/>
                  <a:buNone/>
                </a:pPr>
                <a:r>
                  <a:rPr lang="en-US" sz="2000" dirty="0" smtClean="0"/>
                  <a:t/>
                </a:r>
                <a14:m>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dW</m:t>
                        </m:r>
                      </m:num>
                      <m:den>
                        <m:r>
                          <m:rPr>
                            <m:sty m:val="p"/>
                          </m:rPr>
                          <a:rPr lang="en-US" sz="2000" b="0" i="0" smtClean="0">
                            <a:latin typeface="Cambria Math" panose="02040503050406030204" pitchFamily="18" charset="0"/>
                          </a:rPr>
                          <m:t>dt</m:t>
                        </m:r>
                      </m:den>
                    </m:f>
                  </m:oMath>
                </a14:m>
                <a:r>
                  <a:rPr lang="en-US" altLang="en-US" sz="2000" dirty="0" smtClean="0"/>
                  <a:t/>
                </a:r>
                <a:r>
                  <a:rPr lang="en-US" altLang="en-US" sz="2000" dirty="0"/>
                  <a:t>= rate of work done by the system on its surrounding </a:t>
                </a:r>
              </a:p>
              <a:p>
                <a:pPr marL="0" indent="0">
                  <a:buNone/>
                </a:pPr>
                <a:r>
                  <a:rPr lang="en-US" sz="2200" dirty="0" smtClean="0"/>
                  <a:t>The kinetic energy per unit mass </a:t>
                </a:r>
                <a14:m>
                  <m:oMath xmlns:m="http://schemas.openxmlformats.org/officeDocument/2006/math">
                    <m:sSub>
                      <m:sSubPr>
                        <m:ctrlPr>
                          <a:rPr lang="en-US" sz="2200" i="1">
                            <a:latin typeface="Cambria Math" panose="02040503050406030204" pitchFamily="18" charset="0"/>
                          </a:rPr>
                        </m:ctrlPr>
                      </m:sSubPr>
                      <m:e>
                        <m:r>
                          <m:rPr>
                            <m:sty m:val="p"/>
                          </m:rPr>
                          <a:rPr lang="en-US" sz="2200" i="0">
                            <a:latin typeface="Cambria Math"/>
                          </a:rPr>
                          <m:t>e</m:t>
                        </m:r>
                      </m:e>
                      <m:sub>
                        <m:r>
                          <m:rPr>
                            <m:sty m:val="p"/>
                          </m:rPr>
                          <a:rPr lang="en-US" sz="2200" i="0">
                            <a:latin typeface="Cambria Math"/>
                          </a:rPr>
                          <m:t>k</m:t>
                        </m:r>
                      </m:sub>
                    </m:sSub>
                  </m:oMath>
                </a14:m>
                <a:r>
                  <a:rPr lang="en-US" sz="2200" dirty="0" smtClean="0"/>
                  <a:t> can be written as</a:t>
                </a:r>
              </a:p>
              <a:p>
                <a:pPr marL="0" indent="0">
                  <a:buNone/>
                </a:pPr>
                <a14:m>
                  <m:oMath xmlns:m="http://schemas.openxmlformats.org/officeDocument/2006/math">
                    <m:sSub>
                      <m:sSubPr>
                        <m:ctrlPr>
                          <a:rPr lang="en-US" sz="2400" i="1">
                            <a:latin typeface="Cambria Math" panose="02040503050406030204" pitchFamily="18" charset="0"/>
                          </a:rPr>
                        </m:ctrlPr>
                      </m:sSubPr>
                      <m:e>
                        <m:r>
                          <m:rPr>
                            <m:sty m:val="p"/>
                          </m:rPr>
                          <a:rPr lang="en-US" sz="2400" i="0">
                            <a:latin typeface="Cambria Math"/>
                          </a:rPr>
                          <m:t>e</m:t>
                        </m:r>
                      </m:e>
                      <m:sub>
                        <m:r>
                          <m:rPr>
                            <m:sty m:val="p"/>
                          </m:rPr>
                          <a:rPr lang="en-US" sz="2400" i="0">
                            <a:latin typeface="Cambria Math"/>
                          </a:rPr>
                          <m:t>k</m:t>
                        </m:r>
                      </m:sub>
                    </m:sSub>
                    <m:r>
                      <a:rPr lang="en-US" sz="2400" b="0" i="0" smtClean="0">
                        <a:latin typeface="Cambria Math"/>
                      </a:rPr>
                      <m:t>=</m:t>
                    </m:r>
                    <m:f>
                      <m:fPr>
                        <m:ctrlPr>
                          <a:rPr lang="en-US" sz="2400" b="0" i="1" smtClean="0">
                            <a:latin typeface="Cambria Math" panose="02040503050406030204" pitchFamily="18" charset="0"/>
                          </a:rPr>
                        </m:ctrlPr>
                      </m:fPr>
                      <m:num>
                        <m:f>
                          <m:fPr>
                            <m:ctrlPr>
                              <a:rPr lang="en-US" sz="2400" b="0" i="1" smtClean="0">
                                <a:latin typeface="Cambria Math" panose="02040503050406030204" pitchFamily="18" charset="0"/>
                              </a:rPr>
                            </m:ctrlPr>
                          </m:fPr>
                          <m:num>
                            <m:r>
                              <a:rPr lang="en-US" sz="2400" b="0" i="0" smtClean="0">
                                <a:latin typeface="Cambria Math"/>
                              </a:rPr>
                              <m:t>1</m:t>
                            </m:r>
                          </m:num>
                          <m:den>
                            <m:r>
                              <a:rPr lang="en-US" sz="2400" b="0" i="0" smtClean="0">
                                <a:latin typeface="Cambria Math"/>
                              </a:rPr>
                              <m:t>2</m:t>
                            </m:r>
                          </m:den>
                        </m:f>
                        <m:r>
                          <m:rPr>
                            <m:sty m:val="p"/>
                          </m:rPr>
                          <a:rPr lang="en-US" sz="2400" b="0" i="0" smtClean="0">
                            <a:latin typeface="Cambria Math"/>
                          </a:rPr>
                          <m:t>m</m:t>
                        </m:r>
                        <m:sSup>
                          <m:sSupPr>
                            <m:ctrlPr>
                              <a:rPr lang="en-US" sz="2400" b="0" i="1" smtClean="0">
                                <a:latin typeface="Cambria Math" panose="02040503050406030204" pitchFamily="18" charset="0"/>
                              </a:rPr>
                            </m:ctrlPr>
                          </m:sSupPr>
                          <m:e>
                            <m:r>
                              <m:rPr>
                                <m:sty m:val="p"/>
                              </m:rPr>
                              <a:rPr lang="en-US" sz="2400" b="0" i="0" smtClean="0">
                                <a:latin typeface="Cambria Math"/>
                              </a:rPr>
                              <m:t>v</m:t>
                            </m:r>
                          </m:e>
                          <m:sup>
                            <m:r>
                              <a:rPr lang="en-US" sz="2400" b="0" i="0" smtClean="0">
                                <a:latin typeface="Cambria Math"/>
                              </a:rPr>
                              <m:t>2</m:t>
                            </m:r>
                          </m:sup>
                        </m:sSup>
                      </m:num>
                      <m:den>
                        <m:r>
                          <m:rPr>
                            <m:sty m:val="p"/>
                          </m:rPr>
                          <a:rPr lang="en-US" sz="2400" b="0" i="0" smtClean="0">
                            <a:latin typeface="Cambria Math"/>
                          </a:rPr>
                          <m:t>m</m:t>
                        </m:r>
                      </m:den>
                    </m:f>
                    <m:r>
                      <a:rPr lang="en-US" sz="2400" b="0" i="0" smtClean="0">
                        <a:latin typeface="Cambria Math"/>
                      </a:rPr>
                      <m:t>=</m:t>
                    </m:r>
                    <m:f>
                      <m:fPr>
                        <m:ctrlPr>
                          <a:rPr lang="en-US" sz="2400" i="1">
                            <a:latin typeface="Cambria Math" panose="02040503050406030204" pitchFamily="18" charset="0"/>
                          </a:rPr>
                        </m:ctrlPr>
                      </m:fPr>
                      <m:num>
                        <m:r>
                          <a:rPr lang="en-US" sz="2400" i="0">
                            <a:latin typeface="Cambria Math"/>
                          </a:rPr>
                          <m:t>1</m:t>
                        </m:r>
                      </m:num>
                      <m:den>
                        <m:r>
                          <a:rPr lang="en-US" sz="2400" i="0">
                            <a:latin typeface="Cambria Math"/>
                          </a:rPr>
                          <m:t>2</m:t>
                        </m:r>
                      </m:den>
                    </m:f>
                    <m:sSup>
                      <m:sSupPr>
                        <m:ctrlPr>
                          <a:rPr lang="en-US" sz="2400" i="1">
                            <a:latin typeface="Cambria Math" panose="02040503050406030204" pitchFamily="18" charset="0"/>
                          </a:rPr>
                        </m:ctrlPr>
                      </m:sSupPr>
                      <m:e>
                        <m:r>
                          <m:rPr>
                            <m:sty m:val="p"/>
                          </m:rPr>
                          <a:rPr lang="en-US" sz="2400" i="0">
                            <a:latin typeface="Cambria Math"/>
                          </a:rPr>
                          <m:t>v</m:t>
                        </m:r>
                      </m:e>
                      <m:sup>
                        <m:r>
                          <a:rPr lang="en-US" sz="2400" i="0">
                            <a:latin typeface="Cambria Math"/>
                          </a:rPr>
                          <m:t>2</m:t>
                        </m:r>
                      </m:sup>
                    </m:sSup>
                  </m:oMath>
                </a14:m>
                <a:r>
                  <a:rPr lang="en-US" sz="2400" dirty="0" smtClean="0"/>
                  <a:t> while </a:t>
                </a:r>
                <a14:m>
                  <m:oMath xmlns:m="http://schemas.openxmlformats.org/officeDocument/2006/math">
                    <m:sSub>
                      <m:sSubPr>
                        <m:ctrlPr>
                          <a:rPr lang="en-US" sz="2400" i="1">
                            <a:latin typeface="Cambria Math" panose="02040503050406030204" pitchFamily="18" charset="0"/>
                          </a:rPr>
                        </m:ctrlPr>
                      </m:sSubPr>
                      <m:e>
                        <m:r>
                          <m:rPr>
                            <m:sty m:val="p"/>
                          </m:rPr>
                          <a:rPr lang="en-US" sz="2400" i="0">
                            <a:latin typeface="Cambria Math"/>
                          </a:rPr>
                          <m:t>e</m:t>
                        </m:r>
                      </m:e>
                      <m:sub>
                        <m:r>
                          <m:rPr>
                            <m:sty m:val="p"/>
                          </m:rPr>
                          <a:rPr lang="en-US" sz="2400" i="0">
                            <a:latin typeface="Cambria Math"/>
                          </a:rPr>
                          <m:t>p</m:t>
                        </m:r>
                      </m:sub>
                    </m:sSub>
                    <m:r>
                      <a:rPr lang="en-US" sz="2400" b="0" i="0" smtClean="0">
                        <a:latin typeface="Cambria Math"/>
                      </a:rPr>
                      <m:t>=</m:t>
                    </m:r>
                    <m:f>
                      <m:fPr>
                        <m:ctrlPr>
                          <a:rPr lang="en-US" sz="2400" b="0" i="1" smtClean="0">
                            <a:latin typeface="Cambria Math" panose="02040503050406030204" pitchFamily="18" charset="0"/>
                          </a:rPr>
                        </m:ctrlPr>
                      </m:fPr>
                      <m:num>
                        <m:r>
                          <m:rPr>
                            <m:sty m:val="p"/>
                          </m:rPr>
                          <a:rPr lang="en-US" sz="2400" b="0" i="0" smtClean="0">
                            <a:latin typeface="Cambria Math"/>
                          </a:rPr>
                          <m:t>mgz</m:t>
                        </m:r>
                      </m:num>
                      <m:den>
                        <m:r>
                          <m:rPr>
                            <m:sty m:val="p"/>
                          </m:rPr>
                          <a:rPr lang="en-US" sz="2400" b="0" i="0" smtClean="0">
                            <a:latin typeface="Cambria Math"/>
                          </a:rPr>
                          <m:t>m</m:t>
                        </m:r>
                      </m:den>
                    </m:f>
                    <m:r>
                      <a:rPr lang="en-US" sz="2400" b="0" i="0" smtClean="0">
                        <a:latin typeface="Cambria Math"/>
                      </a:rPr>
                      <m:t>=</m:t>
                    </m:r>
                    <m:r>
                      <m:rPr>
                        <m:sty m:val="p"/>
                      </m:rPr>
                      <a:rPr lang="en-US" sz="2400" b="0" i="0" smtClean="0">
                        <a:latin typeface="Cambria Math"/>
                      </a:rPr>
                      <m:t>gz</m:t>
                    </m:r>
                  </m:oMath>
                </a14:m>
                <a:endParaRPr lang="en-US" sz="2400" dirty="0" smtClean="0"/>
              </a:p>
              <a:p>
                <a:pPr marL="0" indent="0">
                  <a:buNone/>
                </a:pPr>
                <a:r>
                  <a:rPr lang="en-US" sz="2200" dirty="0" smtClean="0"/>
                  <a:t>Substituting these into eq. </a:t>
                </a:r>
              </a:p>
              <a:p>
                <a:pPr marL="0" indent="0">
                  <a:buNone/>
                </a:pPr>
                <a14:m>
                  <m:oMathPara xmlns:m="http://schemas.openxmlformats.org/officeDocument/2006/math">
                    <m:oMathParaPr>
                      <m:jc m:val="left"/>
                    </m:oMathParaPr>
                    <m:oMath xmlns:m="http://schemas.openxmlformats.org/officeDocument/2006/math">
                      <m:f>
                        <m:fPr>
                          <m:ctrlPr>
                            <a:rPr lang="en-US" sz="2200" i="1">
                              <a:latin typeface="Cambria Math" panose="02040503050406030204" pitchFamily="18" charset="0"/>
                            </a:rPr>
                          </m:ctrlPr>
                        </m:fPr>
                        <m:num>
                          <m:r>
                            <m:rPr>
                              <m:sty m:val="p"/>
                            </m:rPr>
                            <a:rPr lang="en-US" sz="2200">
                              <a:latin typeface="Cambria Math" panose="02040503050406030204" pitchFamily="18" charset="0"/>
                            </a:rPr>
                            <m:t>dQ</m:t>
                          </m:r>
                        </m:num>
                        <m:den>
                          <m:r>
                            <m:rPr>
                              <m:sty m:val="p"/>
                            </m:rPr>
                            <a:rPr lang="en-US" sz="2200">
                              <a:latin typeface="Cambria Math" panose="02040503050406030204" pitchFamily="18" charset="0"/>
                            </a:rPr>
                            <m:t>dt</m:t>
                          </m:r>
                        </m:den>
                      </m:f>
                      <m:r>
                        <a:rPr lang="en-US" sz="2200">
                          <a:latin typeface="Cambria Math" panose="02040503050406030204" pitchFamily="18" charset="0"/>
                        </a:rPr>
                        <m:t>−</m:t>
                      </m:r>
                      <m:f>
                        <m:fPr>
                          <m:ctrlPr>
                            <a:rPr lang="en-US" sz="2200" i="1">
                              <a:latin typeface="Cambria Math" panose="02040503050406030204" pitchFamily="18" charset="0"/>
                            </a:rPr>
                          </m:ctrlPr>
                        </m:fPr>
                        <m:num>
                          <m:r>
                            <m:rPr>
                              <m:sty m:val="p"/>
                            </m:rPr>
                            <a:rPr lang="en-US" sz="2200">
                              <a:latin typeface="Cambria Math" panose="02040503050406030204" pitchFamily="18" charset="0"/>
                            </a:rPr>
                            <m:t>dW</m:t>
                          </m:r>
                        </m:num>
                        <m:den>
                          <m:r>
                            <m:rPr>
                              <m:sty m:val="p"/>
                            </m:rPr>
                            <a:rPr lang="en-US" sz="2200">
                              <a:latin typeface="Cambria Math" panose="02040503050406030204" pitchFamily="18" charset="0"/>
                            </a:rPr>
                            <m:t>dt</m:t>
                          </m:r>
                        </m:den>
                      </m:f>
                      <m:r>
                        <a:rPr lang="en-US" sz="2200" i="0">
                          <a:latin typeface="Cambria Math"/>
                        </a:rPr>
                        <m:t>=</m:t>
                      </m:r>
                      <m:f>
                        <m:fPr>
                          <m:ctrlPr>
                            <a:rPr lang="en-US" sz="2200" i="1">
                              <a:latin typeface="Cambria Math" panose="02040503050406030204" pitchFamily="18" charset="0"/>
                            </a:rPr>
                          </m:ctrlPr>
                        </m:fPr>
                        <m:num>
                          <m:r>
                            <m:rPr>
                              <m:sty m:val="p"/>
                            </m:rPr>
                            <a:rPr lang="en-US" sz="2200" i="0">
                              <a:latin typeface="Cambria Math"/>
                            </a:rPr>
                            <m:t>d</m:t>
                          </m:r>
                        </m:num>
                        <m:den>
                          <m:r>
                            <m:rPr>
                              <m:sty m:val="p"/>
                            </m:rPr>
                            <a:rPr lang="en-US" sz="2200" i="0">
                              <a:latin typeface="Cambria Math"/>
                            </a:rPr>
                            <m:t>dt</m:t>
                          </m:r>
                        </m:den>
                      </m:f>
                      <m:nary>
                        <m:naryPr>
                          <m:ctrlPr>
                            <a:rPr lang="en-US" sz="2200" i="1">
                              <a:latin typeface="Cambria Math" panose="02040503050406030204" pitchFamily="18" charset="0"/>
                            </a:rPr>
                          </m:ctrlPr>
                        </m:naryPr>
                        <m:sub>
                          <m:r>
                            <m:rPr>
                              <m:sty m:val="p"/>
                              <m:brk m:alnAt="23"/>
                            </m:rPr>
                            <a:rPr lang="en-US" sz="2200" i="0">
                              <a:latin typeface="Cambria Math"/>
                            </a:rPr>
                            <m:t>c</m:t>
                          </m:r>
                          <m:r>
                            <m:rPr>
                              <m:sty m:val="p"/>
                            </m:rPr>
                            <a:rPr lang="en-US" sz="2200" i="0">
                              <a:latin typeface="Cambria Math"/>
                            </a:rPr>
                            <m:t>v</m:t>
                          </m:r>
                        </m:sub>
                        <m:sup/>
                        <m:e>
                          <m:r>
                            <a:rPr lang="en-US" sz="2200" i="0">
                              <a:latin typeface="Cambria Math"/>
                            </a:rPr>
                            <m:t>(</m:t>
                          </m:r>
                          <m:f>
                            <m:fPr>
                              <m:ctrlPr>
                                <a:rPr lang="en-US" sz="2200" i="1">
                                  <a:latin typeface="Cambria Math" panose="02040503050406030204" pitchFamily="18" charset="0"/>
                                </a:rPr>
                              </m:ctrlPr>
                            </m:fPr>
                            <m:num>
                              <m:r>
                                <a:rPr lang="en-US" sz="2200" i="0">
                                  <a:latin typeface="Cambria Math"/>
                                </a:rPr>
                                <m:t>1</m:t>
                              </m:r>
                            </m:num>
                            <m:den>
                              <m:r>
                                <a:rPr lang="en-US" sz="2200" i="0">
                                  <a:latin typeface="Cambria Math"/>
                                </a:rPr>
                                <m:t>2</m:t>
                              </m:r>
                            </m:den>
                          </m:f>
                          <m:sSup>
                            <m:sSupPr>
                              <m:ctrlPr>
                                <a:rPr lang="en-US" sz="2200" i="1">
                                  <a:latin typeface="Cambria Math" panose="02040503050406030204" pitchFamily="18" charset="0"/>
                                </a:rPr>
                              </m:ctrlPr>
                            </m:sSupPr>
                            <m:e>
                              <m:r>
                                <m:rPr>
                                  <m:sty m:val="p"/>
                                </m:rPr>
                                <a:rPr lang="en-US" sz="2200" i="0">
                                  <a:latin typeface="Cambria Math"/>
                                </a:rPr>
                                <m:t>v</m:t>
                              </m:r>
                            </m:e>
                            <m:sup>
                              <m:r>
                                <a:rPr lang="en-US" sz="2200" i="0">
                                  <a:latin typeface="Cambria Math"/>
                                </a:rPr>
                                <m:t>2</m:t>
                              </m:r>
                            </m:sup>
                          </m:sSup>
                          <m:r>
                            <a:rPr lang="en-US" sz="2200" b="0" i="0" smtClean="0">
                              <a:latin typeface="Cambria Math"/>
                            </a:rPr>
                            <m:t>+</m:t>
                          </m:r>
                          <m:r>
                            <m:rPr>
                              <m:sty m:val="p"/>
                            </m:rPr>
                            <a:rPr lang="en-US" sz="2200" i="0">
                              <a:latin typeface="Cambria Math"/>
                            </a:rPr>
                            <m:t>gz</m:t>
                          </m:r>
                          <m:r>
                            <m:rPr>
                              <m:nor/>
                            </m:rPr>
                            <a:rPr lang="en-US" sz="2200" dirty="0"/>
                            <m:t> </m:t>
                          </m:r>
                          <m:r>
                            <a:rPr lang="en-US" sz="2200" i="0">
                              <a:latin typeface="Cambria Math"/>
                            </a:rPr>
                            <m:t>+</m:t>
                          </m:r>
                          <m:r>
                            <m:rPr>
                              <m:sty m:val="p"/>
                            </m:rPr>
                            <a:rPr lang="en-US" sz="2200" i="0">
                              <a:latin typeface="Cambria Math"/>
                            </a:rPr>
                            <m:t>u</m:t>
                          </m:r>
                          <m:r>
                            <a:rPr lang="en-US" sz="2200" i="0">
                              <a:latin typeface="Cambria Math"/>
                            </a:rPr>
                            <m:t>)</m:t>
                          </m:r>
                          <m:r>
                            <m:rPr>
                              <m:sty m:val="p"/>
                            </m:rPr>
                            <a:rPr lang="en-US" altLang="en-US" sz="2200" i="0">
                              <a:latin typeface="Cambria Math"/>
                              <a:ea typeface="Cambria Math"/>
                            </a:rPr>
                            <m:t>ρ</m:t>
                          </m:r>
                          <m:r>
                            <a:rPr lang="en-US" altLang="en-US" sz="2200" i="0">
                              <a:latin typeface="Cambria Math"/>
                              <a:ea typeface="Cambria Math"/>
                            </a:rPr>
                            <m:t> </m:t>
                          </m:r>
                          <m:r>
                            <m:rPr>
                              <m:sty m:val="p"/>
                            </m:rPr>
                            <a:rPr lang="en-US" altLang="en-US" sz="2200" i="0">
                              <a:latin typeface="Cambria Math"/>
                              <a:ea typeface="Cambria Math"/>
                            </a:rPr>
                            <m:t>dV</m:t>
                          </m:r>
                        </m:e>
                      </m:nary>
                      <m:r>
                        <a:rPr lang="en-US" altLang="en-US" sz="2200" i="0">
                          <a:latin typeface="Cambria Math"/>
                          <a:ea typeface="Cambria Math"/>
                        </a:rPr>
                        <m:t>+</m:t>
                      </m:r>
                      <m:nary>
                        <m:naryPr>
                          <m:ctrlPr>
                            <a:rPr lang="en-US" sz="2200" i="1">
                              <a:latin typeface="Cambria Math" panose="02040503050406030204" pitchFamily="18" charset="0"/>
                              <a:ea typeface="Cambria Math"/>
                            </a:rPr>
                          </m:ctrlPr>
                        </m:naryPr>
                        <m:sub>
                          <m:r>
                            <m:rPr>
                              <m:sty m:val="p"/>
                              <m:brk m:alnAt="23"/>
                            </m:rPr>
                            <a:rPr lang="en-US" sz="2200" i="0">
                              <a:latin typeface="Cambria Math"/>
                              <a:ea typeface="Cambria Math"/>
                            </a:rPr>
                            <m:t>c</m:t>
                          </m:r>
                          <m:r>
                            <m:rPr>
                              <m:sty m:val="p"/>
                            </m:rPr>
                            <a:rPr lang="en-US" sz="2200" i="0">
                              <a:latin typeface="Cambria Math"/>
                              <a:ea typeface="Cambria Math"/>
                            </a:rPr>
                            <m:t>s</m:t>
                          </m:r>
                        </m:sub>
                        <m:sup/>
                        <m:e>
                          <m:r>
                            <a:rPr lang="en-US" sz="2200" i="0">
                              <a:latin typeface="Cambria Math"/>
                            </a:rPr>
                            <m:t>(</m:t>
                          </m:r>
                          <m:f>
                            <m:fPr>
                              <m:ctrlPr>
                                <a:rPr lang="en-US" sz="2200" i="1">
                                  <a:latin typeface="Cambria Math" panose="02040503050406030204" pitchFamily="18" charset="0"/>
                                </a:rPr>
                              </m:ctrlPr>
                            </m:fPr>
                            <m:num>
                              <m:r>
                                <a:rPr lang="en-US" sz="2200" i="0">
                                  <a:latin typeface="Cambria Math"/>
                                </a:rPr>
                                <m:t>1</m:t>
                              </m:r>
                            </m:num>
                            <m:den>
                              <m:r>
                                <a:rPr lang="en-US" sz="2200" i="0">
                                  <a:latin typeface="Cambria Math"/>
                                </a:rPr>
                                <m:t>2</m:t>
                              </m:r>
                            </m:den>
                          </m:f>
                          <m:sSup>
                            <m:sSupPr>
                              <m:ctrlPr>
                                <a:rPr lang="en-US" sz="2200" i="1">
                                  <a:latin typeface="Cambria Math" panose="02040503050406030204" pitchFamily="18" charset="0"/>
                                </a:rPr>
                              </m:ctrlPr>
                            </m:sSupPr>
                            <m:e>
                              <m:r>
                                <m:rPr>
                                  <m:sty m:val="p"/>
                                </m:rPr>
                                <a:rPr lang="en-US" sz="2200" i="0">
                                  <a:latin typeface="Cambria Math"/>
                                </a:rPr>
                                <m:t>v</m:t>
                              </m:r>
                            </m:e>
                            <m:sup>
                              <m:r>
                                <a:rPr lang="en-US" sz="2200" i="0">
                                  <a:latin typeface="Cambria Math"/>
                                </a:rPr>
                                <m:t>2</m:t>
                              </m:r>
                            </m:sup>
                          </m:sSup>
                          <m:r>
                            <a:rPr lang="en-US" sz="2200" i="0">
                              <a:latin typeface="Cambria Math"/>
                            </a:rPr>
                            <m:t>+</m:t>
                          </m:r>
                          <m:r>
                            <m:rPr>
                              <m:sty m:val="p"/>
                            </m:rPr>
                            <a:rPr lang="en-US" sz="2200" i="0">
                              <a:latin typeface="Cambria Math"/>
                            </a:rPr>
                            <m:t>gz</m:t>
                          </m:r>
                          <m:r>
                            <m:rPr>
                              <m:nor/>
                            </m:rPr>
                            <a:rPr lang="en-US" sz="2200" dirty="0"/>
                            <m:t> </m:t>
                          </m:r>
                          <m:r>
                            <a:rPr lang="en-US" sz="2200" i="0">
                              <a:latin typeface="Cambria Math"/>
                            </a:rPr>
                            <m:t>+</m:t>
                          </m:r>
                          <m:r>
                            <m:rPr>
                              <m:sty m:val="p"/>
                            </m:rPr>
                            <a:rPr lang="en-US" sz="2200" i="0">
                              <a:latin typeface="Cambria Math"/>
                            </a:rPr>
                            <m:t>u</m:t>
                          </m:r>
                          <m:r>
                            <a:rPr lang="en-US" sz="2200" i="0">
                              <a:latin typeface="Cambria Math"/>
                            </a:rPr>
                            <m:t>)</m:t>
                          </m:r>
                          <m:r>
                            <m:rPr>
                              <m:sty m:val="p"/>
                            </m:rPr>
                            <a:rPr lang="el-GR" sz="2200" i="0">
                              <a:latin typeface="Cambria Math"/>
                              <a:ea typeface="Cambria Math"/>
                            </a:rPr>
                            <m:t>ρ</m:t>
                          </m:r>
                          <m:r>
                            <a:rPr lang="en-US" sz="2200" i="0">
                              <a:latin typeface="Cambria Math"/>
                              <a:ea typeface="Cambria Math"/>
                            </a:rPr>
                            <m:t> (</m:t>
                          </m:r>
                          <m:acc>
                            <m:accPr>
                              <m:chr m:val="⃗"/>
                              <m:ctrlPr>
                                <a:rPr lang="en-US" sz="2200" i="1">
                                  <a:latin typeface="Cambria Math" panose="02040503050406030204" pitchFamily="18" charset="0"/>
                                  <a:ea typeface="Cambria Math"/>
                                </a:rPr>
                              </m:ctrlPr>
                            </m:accPr>
                            <m:e>
                              <m:r>
                                <m:rPr>
                                  <m:sty m:val="p"/>
                                </m:rPr>
                                <a:rPr lang="en-US" sz="2200" i="0">
                                  <a:latin typeface="Cambria Math"/>
                                  <a:ea typeface="Cambria Math"/>
                                </a:rPr>
                                <m:t>v</m:t>
                              </m:r>
                            </m:e>
                          </m:acc>
                          <m:r>
                            <a:rPr lang="en-US" sz="2200" i="0">
                              <a:latin typeface="Cambria Math"/>
                              <a:ea typeface="Cambria Math"/>
                            </a:rPr>
                            <m:t> </m:t>
                          </m:r>
                          <m:r>
                            <m:rPr>
                              <m:sty m:val="p"/>
                            </m:rPr>
                            <a:rPr lang="en-US" sz="2200" i="0">
                              <a:latin typeface="Cambria Math"/>
                              <a:ea typeface="Cambria Math"/>
                            </a:rPr>
                            <m:t>d</m:t>
                          </m:r>
                          <m:acc>
                            <m:accPr>
                              <m:chr m:val="⃗"/>
                              <m:ctrlPr>
                                <a:rPr lang="en-US" sz="2200" i="1">
                                  <a:latin typeface="Cambria Math" panose="02040503050406030204" pitchFamily="18" charset="0"/>
                                  <a:ea typeface="Cambria Math"/>
                                </a:rPr>
                              </m:ctrlPr>
                            </m:accPr>
                            <m:e>
                              <m:r>
                                <m:rPr>
                                  <m:sty m:val="p"/>
                                </m:rPr>
                                <a:rPr lang="en-US" sz="2200" i="0">
                                  <a:latin typeface="Cambria Math"/>
                                  <a:ea typeface="Cambria Math"/>
                                </a:rPr>
                                <m:t>A</m:t>
                              </m:r>
                            </m:e>
                          </m:acc>
                          <m:r>
                            <a:rPr lang="en-US" sz="2200" i="0">
                              <a:latin typeface="Cambria Math"/>
                              <a:ea typeface="Cambria Math"/>
                            </a:rPr>
                            <m:t>)</m:t>
                          </m:r>
                        </m:e>
                      </m:nary>
                    </m:oMath>
                  </m:oMathPara>
                </a14:m>
                <a:endParaRPr lang="en-US" sz="2200" dirty="0" smtClean="0"/>
              </a:p>
              <a:p>
                <a:pPr marL="0" indent="0">
                  <a:buNone/>
                </a:pPr>
                <a:endParaRPr lang="en-US" sz="2200" dirty="0"/>
              </a:p>
              <a:p>
                <a:pPr eaLnBrk="1" hangingPunct="1">
                  <a:buFontTx/>
                  <a:buNone/>
                </a:pPr>
                <a:r>
                  <a:rPr lang="en-US" sz="2000" dirty="0" smtClean="0"/>
                  <a:t>For convenience of analysis, work W is divided into flow work</a:t>
                </a:r>
                <a14:m>
                  <m:oMath xmlns:m="http://schemas.openxmlformats.org/officeDocument/2006/math">
                    <m:r>
                      <a:rPr lang="en-US" sz="2000" b="0" i="0" smtClean="0">
                        <a:latin typeface="Cambria Math"/>
                      </a:rPr>
                      <m:t> </m:t>
                    </m:r>
                    <m:sSub>
                      <m:sSubPr>
                        <m:ctrlPr>
                          <a:rPr lang="en-US" sz="2000" i="1">
                            <a:latin typeface="Cambria Math" panose="02040503050406030204" pitchFamily="18" charset="0"/>
                          </a:rPr>
                        </m:ctrlPr>
                      </m:sSubPr>
                      <m:e>
                        <m:r>
                          <m:rPr>
                            <m:sty m:val="p"/>
                          </m:rPr>
                          <a:rPr lang="en-US" sz="2000" b="0" i="0" smtClean="0">
                            <a:latin typeface="Cambria Math"/>
                          </a:rPr>
                          <m:t>W</m:t>
                        </m:r>
                      </m:e>
                      <m:sub>
                        <m:r>
                          <m:rPr>
                            <m:sty m:val="p"/>
                          </m:rPr>
                          <a:rPr lang="en-US" sz="2000" b="0" i="0" smtClean="0">
                            <a:latin typeface="Cambria Math"/>
                          </a:rPr>
                          <m:t>f</m:t>
                        </m:r>
                      </m:sub>
                    </m:sSub>
                  </m:oMath>
                </a14:m>
                <a:r>
                  <a:rPr lang="en-US" sz="2000" dirty="0" smtClean="0"/>
                  <a:t> and shaft work </a:t>
                </a:r>
                <a14:m>
                  <m:oMath xmlns:m="http://schemas.openxmlformats.org/officeDocument/2006/math">
                    <m:sSub>
                      <m:sSubPr>
                        <m:ctrlPr>
                          <a:rPr lang="en-US" sz="2000" i="1">
                            <a:latin typeface="Cambria Math" panose="02040503050406030204" pitchFamily="18" charset="0"/>
                          </a:rPr>
                        </m:ctrlPr>
                      </m:sSubPr>
                      <m:e>
                        <m:r>
                          <m:rPr>
                            <m:sty m:val="p"/>
                          </m:rPr>
                          <a:rPr lang="en-US" sz="2000" b="0" i="0" smtClean="0">
                            <a:latin typeface="Cambria Math"/>
                          </a:rPr>
                          <m:t>W</m:t>
                        </m:r>
                      </m:e>
                      <m:sub>
                        <m:r>
                          <m:rPr>
                            <m:sty m:val="p"/>
                          </m:rPr>
                          <a:rPr lang="en-US" sz="2000" b="0" i="0" smtClean="0">
                            <a:latin typeface="Cambria Math"/>
                          </a:rPr>
                          <m:t>s</m:t>
                        </m:r>
                      </m:sub>
                    </m:sSub>
                  </m:oMath>
                </a14:m>
                <a:endParaRPr lang="en-US" sz="2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304800"/>
                <a:ext cx="8686800" cy="5791200"/>
              </a:xfrm>
              <a:blipFill rotWithShape="0">
                <a:blip r:embed="rId3" cstate="print"/>
                <a:stretch>
                  <a:fillRect l="-1825" t="-1474" b="-842"/>
                </a:stretch>
              </a:blipFill>
            </p:spPr>
            <p:txBody>
              <a:bodyPr/>
              <a:lstStyle/>
              <a:p>
                <a:r>
                  <a:rPr lang="en-US">
                    <a:noFill/>
                  </a:rPr>
                  <a:t> </a:t>
                </a:r>
              </a:p>
            </p:txBody>
          </p:sp>
        </mc:Fallback>
      </mc:AlternateContent>
      <p:sp>
        <p:nvSpPr>
          <p:cNvPr id="4" name="TextBox 3"/>
          <p:cNvSpPr txBox="1"/>
          <p:nvPr/>
        </p:nvSpPr>
        <p:spPr>
          <a:xfrm>
            <a:off x="8077200" y="1143000"/>
            <a:ext cx="898478" cy="400110"/>
          </a:xfrm>
          <a:prstGeom prst="rect">
            <a:avLst/>
          </a:prstGeom>
          <a:noFill/>
        </p:spPr>
        <p:txBody>
          <a:bodyPr wrap="square" rtlCol="0">
            <a:spAutoFit/>
          </a:bodyPr>
          <a:lstStyle/>
          <a:p>
            <a:r>
              <a:rPr lang="en-US" sz="2000" dirty="0" smtClean="0">
                <a:solidFill>
                  <a:srgbClr val="FFC000"/>
                </a:solidFill>
              </a:rPr>
              <a:t>10.5</a:t>
            </a:r>
            <a:endParaRPr lang="en-US" sz="2000" dirty="0">
              <a:solidFill>
                <a:srgbClr val="FFC000"/>
              </a:solidFill>
            </a:endParaRPr>
          </a:p>
        </p:txBody>
      </p:sp>
      <p:sp>
        <p:nvSpPr>
          <p:cNvPr id="5" name="TextBox 4"/>
          <p:cNvSpPr txBox="1"/>
          <p:nvPr/>
        </p:nvSpPr>
        <p:spPr>
          <a:xfrm>
            <a:off x="8245522" y="3276600"/>
            <a:ext cx="898478" cy="400110"/>
          </a:xfrm>
          <a:prstGeom prst="rect">
            <a:avLst/>
          </a:prstGeom>
          <a:noFill/>
        </p:spPr>
        <p:txBody>
          <a:bodyPr wrap="square" rtlCol="0">
            <a:spAutoFit/>
          </a:bodyPr>
          <a:lstStyle/>
          <a:p>
            <a:r>
              <a:rPr lang="en-US" sz="2000" dirty="0" smtClean="0">
                <a:solidFill>
                  <a:srgbClr val="FFC000"/>
                </a:solidFill>
              </a:rPr>
              <a:t>10.6</a:t>
            </a:r>
            <a:endParaRPr lang="en-US" sz="2000" dirty="0">
              <a:solidFill>
                <a:srgbClr val="FFC000"/>
              </a:solidFill>
            </a:endParaRPr>
          </a:p>
        </p:txBody>
      </p:sp>
      <p:sp>
        <p:nvSpPr>
          <p:cNvPr id="6" name="TextBox 5"/>
          <p:cNvSpPr txBox="1"/>
          <p:nvPr/>
        </p:nvSpPr>
        <p:spPr>
          <a:xfrm>
            <a:off x="8466161" y="4486245"/>
            <a:ext cx="898478" cy="400110"/>
          </a:xfrm>
          <a:prstGeom prst="rect">
            <a:avLst/>
          </a:prstGeom>
          <a:noFill/>
        </p:spPr>
        <p:txBody>
          <a:bodyPr wrap="square" rtlCol="0">
            <a:spAutoFit/>
          </a:bodyPr>
          <a:lstStyle/>
          <a:p>
            <a:r>
              <a:rPr lang="en-US" sz="2000" dirty="0" smtClean="0">
                <a:solidFill>
                  <a:srgbClr val="FFC000"/>
                </a:solidFill>
              </a:rPr>
              <a:t>10.7</a:t>
            </a:r>
            <a:endParaRPr lang="en-US" sz="2000" dirty="0">
              <a:solidFill>
                <a:srgbClr val="FFC000"/>
              </a:solidFill>
            </a:endParaRPr>
          </a:p>
        </p:txBody>
      </p:sp>
      <p:sp>
        <p:nvSpPr>
          <p:cNvPr id="7" name="TextBox 6"/>
          <p:cNvSpPr txBox="1"/>
          <p:nvPr/>
        </p:nvSpPr>
        <p:spPr>
          <a:xfrm>
            <a:off x="8458200" y="4495800"/>
            <a:ext cx="898478" cy="400110"/>
          </a:xfrm>
          <a:prstGeom prst="rect">
            <a:avLst/>
          </a:prstGeom>
          <a:noFill/>
        </p:spPr>
        <p:txBody>
          <a:bodyPr wrap="square" rtlCol="0">
            <a:spAutoFit/>
          </a:bodyPr>
          <a:lstStyle/>
          <a:p>
            <a:r>
              <a:rPr lang="en-US" sz="2000" dirty="0" smtClean="0">
                <a:solidFill>
                  <a:srgbClr val="FFC000"/>
                </a:solidFill>
              </a:rPr>
              <a:t>10.7</a:t>
            </a:r>
            <a:endParaRPr lang="en-US" sz="2000" dirty="0">
              <a:solidFill>
                <a:srgbClr val="FFC000"/>
              </a:solidFill>
            </a:endParaRPr>
          </a:p>
        </p:txBody>
      </p:sp>
      <p:graphicFrame>
        <p:nvGraphicFramePr>
          <p:cNvPr id="8" name="Object 7"/>
          <p:cNvGraphicFramePr>
            <a:graphicFrameLocks noChangeAspect="1"/>
          </p:cNvGraphicFramePr>
          <p:nvPr/>
        </p:nvGraphicFramePr>
        <p:xfrm>
          <a:off x="3048000" y="6019800"/>
          <a:ext cx="2096168" cy="622300"/>
        </p:xfrm>
        <a:graphic>
          <a:graphicData uri="http://schemas.openxmlformats.org/presentationml/2006/ole">
            <p:oleObj spid="_x0000_s4098" name="Equation" r:id="rId4" imgW="812520" imgH="241200" progId="Equation.3">
              <p:embed/>
            </p:oleObj>
          </a:graphicData>
        </a:graphic>
      </p:graphicFrame>
    </p:spTree>
    <p:extLst>
      <p:ext uri="{BB962C8B-B14F-4D97-AF65-F5344CB8AC3E}">
        <p14:creationId xmlns="" xmlns:p14="http://schemas.microsoft.com/office/powerpoint/2010/main" val="2677368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Flow Work</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Work is needed to push the fluid into or out of the boundaries of a control volume if mass flow is involved. This work is called the flow work (flow energy). Flow work is necessary for </a:t>
            </a:r>
            <a:r>
              <a:rPr lang="en-US" dirty="0" smtClean="0">
                <a:solidFill>
                  <a:srgbClr val="00B0F0"/>
                </a:solidFill>
              </a:rPr>
              <a:t>maintaining</a:t>
            </a:r>
            <a:r>
              <a:rPr lang="en-US" dirty="0" smtClean="0"/>
              <a:t> a continuous flow through a control volume.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Flow Work</a:t>
            </a:r>
            <a:endParaRPr lang="en-US" dirty="0">
              <a:solidFill>
                <a:srgbClr val="0070C0"/>
              </a:solidFill>
            </a:endParaRPr>
          </a:p>
        </p:txBody>
      </p:sp>
      <p:sp>
        <p:nvSpPr>
          <p:cNvPr id="3" name="Content Placeholder 2"/>
          <p:cNvSpPr>
            <a:spLocks noGrp="1"/>
          </p:cNvSpPr>
          <p:nvPr>
            <p:ph idx="1"/>
          </p:nvPr>
        </p:nvSpPr>
        <p:spPr>
          <a:xfrm>
            <a:off x="685800" y="1981200"/>
            <a:ext cx="7772400" cy="4724400"/>
          </a:xfrm>
        </p:spPr>
        <p:txBody>
          <a:bodyPr/>
          <a:lstStyle/>
          <a:p>
            <a:r>
              <a:rPr lang="en-US" sz="2400" dirty="0" smtClean="0"/>
              <a:t>Consider a fluid element of volume V, pressure P, and cross-sectional area A as below. </a:t>
            </a:r>
          </a:p>
          <a:p>
            <a:endParaRPr lang="en-US" dirty="0" smtClean="0"/>
          </a:p>
          <a:p>
            <a:endParaRPr lang="en-US" dirty="0" smtClean="0"/>
          </a:p>
          <a:p>
            <a:endParaRPr lang="en-US" dirty="0" smtClean="0"/>
          </a:p>
          <a:p>
            <a:r>
              <a:rPr lang="en-US" sz="2400" dirty="0" smtClean="0"/>
              <a:t>The flow immediately upstream will force this fluid element to enter the control volume, and it can be regarded as an imaginary piston. </a:t>
            </a:r>
            <a:endParaRPr lang="en-US" dirty="0"/>
          </a:p>
        </p:txBody>
      </p:sp>
      <p:pic>
        <p:nvPicPr>
          <p:cNvPr id="1027" name="Picture 3"/>
          <p:cNvPicPr>
            <a:picLocks noChangeAspect="1" noChangeArrowheads="1"/>
          </p:cNvPicPr>
          <p:nvPr/>
        </p:nvPicPr>
        <p:blipFill>
          <a:blip r:embed="rId2"/>
          <a:srcRect/>
          <a:stretch>
            <a:fillRect/>
          </a:stretch>
        </p:blipFill>
        <p:spPr bwMode="auto">
          <a:xfrm>
            <a:off x="3276600" y="2743200"/>
            <a:ext cx="2238375" cy="187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b="1" dirty="0" smtClean="0">
                <a:solidFill>
                  <a:srgbClr val="0070C0"/>
                </a:solidFill>
              </a:rPr>
              <a:t>Flow Work</a:t>
            </a:r>
            <a:endParaRPr lang="en-US" dirty="0">
              <a:solidFill>
                <a:srgbClr val="0070C0"/>
              </a:solidFill>
            </a:endParaRPr>
          </a:p>
        </p:txBody>
      </p:sp>
      <p:sp>
        <p:nvSpPr>
          <p:cNvPr id="3" name="Content Placeholder 2"/>
          <p:cNvSpPr>
            <a:spLocks noGrp="1"/>
          </p:cNvSpPr>
          <p:nvPr>
            <p:ph idx="1"/>
          </p:nvPr>
        </p:nvSpPr>
        <p:spPr>
          <a:xfrm>
            <a:off x="609600" y="990600"/>
            <a:ext cx="7772400" cy="4724400"/>
          </a:xfrm>
        </p:spPr>
        <p:txBody>
          <a:bodyPr/>
          <a:lstStyle/>
          <a:p>
            <a:r>
              <a:rPr lang="en-US" sz="2400" dirty="0" smtClean="0"/>
              <a:t>The force applied on the fluid element by the imaginary piston is:</a:t>
            </a:r>
          </a:p>
          <a:p>
            <a:pPr marL="0" indent="0" algn="just">
              <a:spcBef>
                <a:spcPts val="0"/>
              </a:spcBef>
              <a:buNone/>
            </a:pPr>
            <a:r>
              <a:rPr lang="en-US" dirty="0" smtClean="0"/>
              <a:t>      F = PA</a:t>
            </a:r>
          </a:p>
          <a:p>
            <a:pPr marL="0" indent="0" algn="just">
              <a:spcBef>
                <a:spcPts val="0"/>
              </a:spcBef>
              <a:buNone/>
            </a:pPr>
            <a:endParaRPr lang="en-US" dirty="0" smtClean="0"/>
          </a:p>
          <a:p>
            <a:pPr marL="0" indent="0" algn="just">
              <a:spcBef>
                <a:spcPts val="0"/>
              </a:spcBef>
              <a:buNone/>
            </a:pPr>
            <a:endParaRPr lang="en-US" dirty="0" smtClean="0"/>
          </a:p>
          <a:p>
            <a:r>
              <a:rPr lang="en-US" sz="2400" dirty="0" smtClean="0"/>
              <a:t>The work done due to pushing the entire fluid element across the boundary into the control volume is</a:t>
            </a:r>
          </a:p>
          <a:p>
            <a:pPr marL="0">
              <a:buNone/>
            </a:pPr>
            <a:r>
              <a:rPr lang="en-US" sz="2400" dirty="0" smtClean="0"/>
              <a:t>      </a:t>
            </a:r>
            <a:r>
              <a:rPr lang="en-US" sz="2400" dirty="0" err="1" smtClean="0"/>
              <a:t>W</a:t>
            </a:r>
            <a:r>
              <a:rPr lang="en-US" sz="2400" baseline="-25000" dirty="0" err="1" smtClean="0"/>
              <a:t>flow</a:t>
            </a:r>
            <a:r>
              <a:rPr lang="en-US" sz="2400" baseline="-25000" dirty="0" smtClean="0"/>
              <a:t> </a:t>
            </a:r>
            <a:r>
              <a:rPr lang="en-US" sz="2400" dirty="0" smtClean="0"/>
              <a:t>= FL = PAL = PV</a:t>
            </a:r>
          </a:p>
          <a:p>
            <a:r>
              <a:rPr lang="en-US" sz="2400" dirty="0" smtClean="0"/>
              <a:t>The work done due to pushing the fluid element out of the control volume is the same as the work needed to push the fluid element into the control volume.</a:t>
            </a:r>
          </a:p>
          <a:p>
            <a:pPr marL="0" indent="0" algn="just">
              <a:spcBef>
                <a:spcPts val="0"/>
              </a:spcBef>
              <a:buNone/>
            </a:pPr>
            <a:endParaRPr lang="en-US" sz="2400" dirty="0"/>
          </a:p>
        </p:txBody>
      </p:sp>
      <p:pic>
        <p:nvPicPr>
          <p:cNvPr id="2050" name="Picture 2"/>
          <p:cNvPicPr>
            <a:picLocks noChangeAspect="1" noChangeArrowheads="1"/>
          </p:cNvPicPr>
          <p:nvPr/>
        </p:nvPicPr>
        <p:blipFill>
          <a:blip r:embed="rId3"/>
          <a:srcRect/>
          <a:stretch>
            <a:fillRect/>
          </a:stretch>
        </p:blipFill>
        <p:spPr bwMode="auto">
          <a:xfrm>
            <a:off x="3581400" y="1524000"/>
            <a:ext cx="2257425"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2895600"/>
            <a:ext cx="5029200" cy="17928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152400" y="0"/>
                <a:ext cx="8991600" cy="6858000"/>
              </a:xfrm>
            </p:spPr>
            <p:txBody>
              <a:bodyPr/>
              <a:lstStyle/>
              <a:p>
                <a:r>
                  <a:rPr lang="en-US" dirty="0" smtClean="0"/>
                  <a:t>Flow work</a:t>
                </a:r>
              </a:p>
              <a:p>
                <a:pPr>
                  <a:buFont typeface="Wingdings" panose="05000000000000000000" pitchFamily="2" charset="2"/>
                  <a:buChar char="Ø"/>
                </a:pPr>
                <a:r>
                  <a:rPr lang="en-US" sz="2400" dirty="0" smtClean="0"/>
                  <a:t>Flow </a:t>
                </a:r>
                <a:r>
                  <a:rPr lang="en-US" sz="2400" dirty="0" smtClean="0"/>
                  <a:t>work, </a:t>
                </a:r>
                <a:r>
                  <a:rPr lang="en-US" sz="2400" dirty="0"/>
                  <a:t>also called </a:t>
                </a:r>
                <a:r>
                  <a:rPr lang="en-US" sz="2400" dirty="0" smtClean="0"/>
                  <a:t>external work, may be done on the fluid system in various ways. </a:t>
                </a:r>
              </a:p>
              <a:p>
                <a:pPr>
                  <a:buFont typeface="Wingdings" panose="05000000000000000000" pitchFamily="2" charset="2"/>
                  <a:buChar char="Ø"/>
                </a:pPr>
                <a:r>
                  <a:rPr lang="en-US" sz="2400" dirty="0" smtClean="0"/>
                  <a:t>It is done when the pressure forces acting on the boundaries move, in our case when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a:rPr>
                          <m:t>p</m:t>
                        </m:r>
                      </m:e>
                      <m:sub>
                        <m:r>
                          <a:rPr lang="en-US" sz="2400" b="0" i="0" smtClean="0">
                            <a:latin typeface="Cambria Math" panose="02040503050406030204" pitchFamily="18" charset="0"/>
                          </a:rPr>
                          <m:t>1</m:t>
                        </m:r>
                      </m:sub>
                    </m:sSub>
                    <m:sSub>
                      <m:sSubPr>
                        <m:ctrlPr>
                          <a:rPr lang="en-US" sz="2400" i="1">
                            <a:latin typeface="Cambria Math" panose="02040503050406030204" pitchFamily="18" charset="0"/>
                          </a:rPr>
                        </m:ctrlPr>
                      </m:sSubPr>
                      <m:e>
                        <m:r>
                          <m:rPr>
                            <m:sty m:val="p"/>
                          </m:rPr>
                          <a:rPr lang="en-US" sz="2400">
                            <a:latin typeface="Cambria Math"/>
                          </a:rPr>
                          <m:t>A</m:t>
                        </m:r>
                      </m:e>
                      <m:sub>
                        <m:r>
                          <a:rPr lang="en-US" sz="2400" b="0" i="0" smtClean="0">
                            <a:latin typeface="Cambria Math" panose="02040503050406030204" pitchFamily="18" charset="0"/>
                          </a:rPr>
                          <m:t>1</m:t>
                        </m:r>
                      </m:sub>
                    </m:sSub>
                  </m:oMath>
                </a14:m>
                <a:r>
                  <a:rPr lang="en-US" sz="2400" dirty="0" smtClean="0"/>
                  <a:t> and </a:t>
                </a:r>
                <a14:m>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a:rPr>
                          <m:t>p</m:t>
                        </m:r>
                      </m:e>
                      <m:sub>
                        <m:r>
                          <a:rPr lang="en-US" sz="2400">
                            <a:latin typeface="Cambria Math"/>
                          </a:rPr>
                          <m:t>2</m:t>
                        </m:r>
                      </m:sub>
                    </m:sSub>
                    <m:sSub>
                      <m:sSubPr>
                        <m:ctrlPr>
                          <a:rPr lang="en-US" sz="2400" i="1">
                            <a:latin typeface="Cambria Math" panose="02040503050406030204" pitchFamily="18" charset="0"/>
                          </a:rPr>
                        </m:ctrlPr>
                      </m:sSubPr>
                      <m:e>
                        <m:r>
                          <m:rPr>
                            <m:sty m:val="p"/>
                          </m:rPr>
                          <a:rPr lang="en-US" sz="2400">
                            <a:latin typeface="Cambria Math"/>
                          </a:rPr>
                          <m:t>A</m:t>
                        </m:r>
                      </m:e>
                      <m:sub>
                        <m:r>
                          <a:rPr lang="en-US" sz="2400">
                            <a:latin typeface="Cambria Math"/>
                          </a:rPr>
                          <m:t>2</m:t>
                        </m:r>
                      </m:sub>
                    </m:sSub>
                  </m:oMath>
                </a14:m>
                <a:r>
                  <a:rPr lang="en-US" sz="2400" dirty="0" smtClean="0"/>
                  <a:t> at the end sections move through </a:t>
                </a:r>
                <a14:m>
                  <m:oMath xmlns:m="http://schemas.openxmlformats.org/officeDocument/2006/math">
                    <m:r>
                      <a:rPr lang="en-US" sz="2400">
                        <a:latin typeface="Cambria Math"/>
                        <a:ea typeface="Cambria Math"/>
                      </a:rPr>
                      <m:t>∆</m:t>
                    </m:r>
                    <m:r>
                      <a:rPr lang="en-US" sz="2400" i="1">
                        <a:latin typeface="Cambria Math"/>
                        <a:ea typeface="Cambria Math"/>
                      </a:rPr>
                      <m:t> </m:t>
                    </m:r>
                  </m:oMath>
                </a14:m>
                <a:r>
                  <a:rPr lang="en-US" sz="2400" dirty="0" smtClean="0"/>
                  <a:t>s</a:t>
                </a:r>
                <a:r>
                  <a:rPr lang="en-US" sz="2400" baseline="-25000" dirty="0" smtClean="0"/>
                  <a:t>1</a:t>
                </a:r>
                <a:r>
                  <a:rPr lang="en-US" sz="2400" dirty="0"/>
                  <a:t/>
                </a:r>
                <a:r>
                  <a:rPr lang="en-US" sz="2400" dirty="0" smtClean="0"/>
                  <a:t>and </a:t>
                </a:r>
                <a14:m>
                  <m:oMath xmlns:m="http://schemas.openxmlformats.org/officeDocument/2006/math">
                    <m:r>
                      <a:rPr lang="en-US" sz="2400">
                        <a:latin typeface="Cambria Math"/>
                        <a:ea typeface="Cambria Math"/>
                      </a:rPr>
                      <m:t>∆</m:t>
                    </m:r>
                    <m:r>
                      <a:rPr lang="en-US" sz="2400" i="1">
                        <a:latin typeface="Cambria Math"/>
                        <a:ea typeface="Cambria Math"/>
                      </a:rPr>
                      <m:t> </m:t>
                    </m:r>
                  </m:oMath>
                </a14:m>
                <a:r>
                  <a:rPr lang="en-US" sz="2400" dirty="0" smtClean="0"/>
                  <a:t>s</a:t>
                </a:r>
                <a:r>
                  <a:rPr lang="en-US" sz="2400" baseline="-25000" dirty="0" smtClean="0"/>
                  <a:t>2</a:t>
                </a:r>
                <a:r>
                  <a:rPr lang="en-US" sz="2400" dirty="0" smtClean="0"/>
                  <a:t>, respectively. </a:t>
                </a:r>
              </a:p>
              <a:p>
                <a:pPr>
                  <a:buFont typeface="Wingdings" panose="05000000000000000000" pitchFamily="2" charset="2"/>
                  <a:buChar char="Ø"/>
                </a:pPr>
                <a:r>
                  <a:rPr lang="en-US" sz="2400" dirty="0" smtClean="0"/>
                  <a:t>Consider </a:t>
                </a:r>
                <a:r>
                  <a:rPr lang="en-US" sz="2400" dirty="0" smtClean="0"/>
                  <a:t>a system moving through a closed conduit</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smtClean="0"/>
              </a:p>
              <a:p>
                <a:pPr marL="0" indent="0">
                  <a:buNone/>
                </a:pPr>
                <a:endParaRPr lang="en-US" sz="2400" dirty="0"/>
              </a:p>
              <a:p>
                <a:pPr marL="0" indent="0">
                  <a:buNone/>
                </a:pPr>
                <a:r>
                  <a:rPr lang="en-US" sz="2400" dirty="0" smtClean="0"/>
                  <a:t/>
                </a:r>
                <a:r>
                  <a:rPr lang="en-US" sz="1800" dirty="0" smtClean="0"/>
                  <a:t>Fig </a:t>
                </a:r>
                <a:r>
                  <a:rPr lang="en-US" sz="1800" dirty="0" smtClean="0"/>
                  <a:t>10.1 </a:t>
                </a:r>
                <a:r>
                  <a:rPr lang="en-US" sz="1800" dirty="0"/>
                  <a:t>S</a:t>
                </a:r>
                <a:r>
                  <a:rPr lang="en-US" sz="1800" dirty="0" smtClean="0"/>
                  <a:t>ystem moving through a closed conduit</a:t>
                </a:r>
              </a:p>
              <a:p>
                <a:pPr>
                  <a:buFont typeface="Wingdings" panose="05000000000000000000" pitchFamily="2" charset="2"/>
                  <a:buChar char="Ø"/>
                </a:pPr>
                <a:r>
                  <a:rPr lang="en-US" sz="2400" dirty="0" smtClean="0"/>
                  <a:t>At area A</a:t>
                </a:r>
                <a:r>
                  <a:rPr lang="en-US" sz="2400" baseline="-25000" dirty="0" smtClean="0"/>
                  <a:t>2</a:t>
                </a:r>
                <a:r>
                  <a:rPr lang="en-US" sz="2400" dirty="0" smtClean="0"/>
                  <a:t>, the force acting upon the surrounding fluid will be </a:t>
                </a:r>
                <a14:m>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a:rPr>
                          <m:t>p</m:t>
                        </m:r>
                      </m:e>
                      <m:sub>
                        <m:r>
                          <a:rPr lang="en-US" sz="2400" b="0" i="0" smtClean="0">
                            <a:latin typeface="Cambria Math"/>
                          </a:rPr>
                          <m:t>2</m:t>
                        </m:r>
                      </m:sub>
                    </m:sSub>
                    <m:sSub>
                      <m:sSubPr>
                        <m:ctrlPr>
                          <a:rPr lang="en-US" sz="2400" i="1" smtClean="0">
                            <a:latin typeface="Cambria Math" panose="02040503050406030204" pitchFamily="18" charset="0"/>
                          </a:rPr>
                        </m:ctrlPr>
                      </m:sSubPr>
                      <m:e>
                        <m:r>
                          <m:rPr>
                            <m:sty m:val="p"/>
                          </m:rPr>
                          <a:rPr lang="en-US" sz="2400" b="0" i="0" smtClean="0">
                            <a:latin typeface="Cambria Math"/>
                          </a:rPr>
                          <m:t>A</m:t>
                        </m:r>
                      </m:e>
                      <m:sub>
                        <m:r>
                          <a:rPr lang="en-US" sz="2400" b="0" i="0" smtClean="0">
                            <a:latin typeface="Cambria Math"/>
                          </a:rPr>
                          <m:t>2</m:t>
                        </m:r>
                      </m:sub>
                    </m:sSub>
                  </m:oMath>
                </a14:m>
                <a:r>
                  <a:rPr lang="en-US" sz="2400" dirty="0" smtClean="0"/>
                  <a:t> and the distance travelled by the area in the time </a:t>
                </a:r>
                <a:r>
                  <a:rPr lang="el-GR" sz="2400" dirty="0" smtClean="0"/>
                  <a:t>Δ</a:t>
                </a:r>
                <a:r>
                  <a:rPr lang="en-US" sz="2400" dirty="0" smtClean="0"/>
                  <a:t>t will be </a:t>
                </a:r>
                <a14:m>
                  <m:oMath xmlns:m="http://schemas.openxmlformats.org/officeDocument/2006/math">
                    <m:r>
                      <a:rPr lang="en-US" sz="2400" i="0" smtClean="0">
                        <a:latin typeface="Cambria Math"/>
                        <a:ea typeface="Cambria Math"/>
                      </a:rPr>
                      <m:t>∆</m:t>
                    </m:r>
                    <m:r>
                      <m:rPr>
                        <m:sty m:val="p"/>
                      </m:rPr>
                      <a:rPr lang="en-US" sz="2400" b="0" i="0" smtClean="0">
                        <a:latin typeface="Cambria Math"/>
                        <a:ea typeface="Cambria Math"/>
                      </a:rPr>
                      <m:t>l</m:t>
                    </m:r>
                    <m:r>
                      <a:rPr lang="en-US" sz="2400" b="0" i="0" smtClean="0">
                        <a:latin typeface="Cambria Math"/>
                        <a:ea typeface="Cambria Math"/>
                      </a:rPr>
                      <m:t>=</m:t>
                    </m:r>
                    <m:sSub>
                      <m:sSubPr>
                        <m:ctrlPr>
                          <a:rPr lang="en-US" sz="2400" i="1" smtClean="0">
                            <a:latin typeface="Cambria Math" panose="02040503050406030204" pitchFamily="18" charset="0"/>
                          </a:rPr>
                        </m:ctrlPr>
                      </m:sSubPr>
                      <m:e>
                        <m:r>
                          <m:rPr>
                            <m:sty m:val="p"/>
                          </m:rPr>
                          <a:rPr lang="en-US" sz="2400" b="0" i="0" smtClean="0">
                            <a:latin typeface="Cambria Math"/>
                          </a:rPr>
                          <m:t>v</m:t>
                        </m:r>
                      </m:e>
                      <m:sub>
                        <m:r>
                          <a:rPr lang="en-US" sz="2400" i="0">
                            <a:latin typeface="Cambria Math"/>
                          </a:rPr>
                          <m:t>2</m:t>
                        </m:r>
                      </m:sub>
                    </m:sSub>
                  </m:oMath>
                </a14:m>
                <a:r>
                  <a:rPr lang="en-US" sz="2400" dirty="0">
                    <a:ea typeface="Cambria Math"/>
                  </a:rPr>
                  <a:t/>
                </a:r>
                <a14:m>
                  <m:oMath xmlns:m="http://schemas.openxmlformats.org/officeDocument/2006/math">
                    <m:r>
                      <a:rPr lang="en-US" sz="2400" i="0">
                        <a:latin typeface="Cambria Math"/>
                        <a:ea typeface="Cambria Math"/>
                      </a:rPr>
                      <m:t>∆</m:t>
                    </m:r>
                    <m:r>
                      <m:rPr>
                        <m:sty m:val="p"/>
                      </m:rPr>
                      <a:rPr lang="en-US" sz="2400" b="0" i="0" smtClean="0">
                        <a:latin typeface="Cambria Math"/>
                        <a:ea typeface="Cambria Math"/>
                      </a:rPr>
                      <m:t>t</m:t>
                    </m:r>
                  </m:oMath>
                </a14:m>
                <a:r>
                  <a:rPr lang="en-US" sz="2400" dirty="0" smtClean="0"/>
                  <a:t>. Hence the flow work done (</a:t>
                </a:r>
                <a14:m>
                  <m:oMath xmlns:m="http://schemas.openxmlformats.org/officeDocument/2006/math">
                    <m:r>
                      <m:rPr>
                        <m:sty m:val="p"/>
                      </m:rPr>
                      <a:rPr lang="en-US" sz="2400" b="0" i="0" smtClean="0">
                        <a:latin typeface="Cambria Math"/>
                      </a:rPr>
                      <m:t>W</m:t>
                    </m:r>
                    <m:r>
                      <a:rPr lang="en-US" sz="2400" b="0" i="0" smtClean="0">
                        <a:latin typeface="Cambria Math"/>
                      </a:rPr>
                      <m:t>=</m:t>
                    </m:r>
                    <m:r>
                      <m:rPr>
                        <m:sty m:val="p"/>
                      </m:rPr>
                      <a:rPr lang="en-US" sz="2400" b="0" i="0" smtClean="0">
                        <a:latin typeface="Cambria Math"/>
                      </a:rPr>
                      <m:t>Force</m:t>
                    </m:r>
                    <m:r>
                      <a:rPr lang="en-US" sz="2400" b="0" i="0" smtClean="0">
                        <a:latin typeface="Cambria Math"/>
                      </a:rPr>
                      <m:t> </m:t>
                    </m:r>
                    <m:r>
                      <m:rPr>
                        <m:sty m:val="p"/>
                      </m:rPr>
                      <a:rPr lang="en-US" sz="2400" b="0" i="0" smtClean="0">
                        <a:latin typeface="Cambria Math"/>
                      </a:rPr>
                      <m:t>x</m:t>
                    </m:r>
                    <m:r>
                      <a:rPr lang="en-US" sz="2400" b="0" i="0" smtClean="0">
                        <a:latin typeface="Cambria Math"/>
                      </a:rPr>
                      <m:t> </m:t>
                    </m:r>
                    <m:r>
                      <m:rPr>
                        <m:sty m:val="p"/>
                      </m:rPr>
                      <a:rPr lang="en-US" sz="2400" b="0" i="0" smtClean="0">
                        <a:latin typeface="Cambria Math"/>
                      </a:rPr>
                      <m:t>distance</m:t>
                    </m:r>
                    <m:r>
                      <a:rPr lang="en-US" sz="2400" b="0" i="0" smtClean="0">
                        <a:latin typeface="Cambria Math"/>
                      </a:rPr>
                      <m:t>) </m:t>
                    </m:r>
                  </m:oMath>
                </a14:m>
                <a:r>
                  <a:rPr lang="en-US" sz="2400" dirty="0" smtClean="0"/>
                  <a:t>by the system on the surrounding fluid in time </a:t>
                </a:r>
                <a:r>
                  <a:rPr lang="el-GR" sz="2400" dirty="0"/>
                  <a:t>Δ</a:t>
                </a:r>
                <a:r>
                  <a:rPr lang="en-US" sz="2400" dirty="0"/>
                  <a:t>t </a:t>
                </a:r>
                <a:r>
                  <a:rPr lang="en-US" sz="2400" dirty="0" smtClean="0"/>
                  <a:t>will be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0"/>
                <a:ext cx="8991600" cy="6858000"/>
              </a:xfrm>
              <a:blipFill rotWithShape="0">
                <a:blip r:embed="rId3" cstate="print"/>
                <a:stretch>
                  <a:fillRect l="-1492" t="-1244" r="-1492" b="-89"/>
                </a:stretch>
              </a:blipFill>
            </p:spPr>
            <p:txBody>
              <a:bodyPr/>
              <a:lstStyle/>
              <a:p>
                <a:r>
                  <a:rPr lang="en-US" dirty="0">
                    <a:noFill/>
                  </a:rPr>
                  <a:t> </a:t>
                </a:r>
              </a:p>
            </p:txBody>
          </p:sp>
        </mc:Fallback>
      </mc:AlternateContent>
      <p:cxnSp>
        <p:nvCxnSpPr>
          <p:cNvPr id="4" name="Straight Arrow Connector 3"/>
          <p:cNvCxnSpPr/>
          <p:nvPr/>
        </p:nvCxnSpPr>
        <p:spPr>
          <a:xfrm flipV="1">
            <a:off x="3124200" y="4495800"/>
            <a:ext cx="304800" cy="7620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029200" y="4191000"/>
            <a:ext cx="304800" cy="7620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8" name="TextBox 7"/>
              <p:cNvSpPr txBox="1"/>
              <p:nvPr/>
            </p:nvSpPr>
            <p:spPr>
              <a:xfrm>
                <a:off x="3124200" y="4572000"/>
                <a:ext cx="762000" cy="338554"/>
              </a:xfrm>
              <a:prstGeom prst="rect">
                <a:avLst/>
              </a:prstGeom>
              <a:noFill/>
            </p:spPr>
            <p:txBody>
              <a:bodyPr wrap="square" rtlCol="0">
                <a:spAutoFit/>
              </a:bodyPr>
              <a:lstStyle/>
              <a:p>
                <a14:m>
                  <m:oMath xmlns:m="http://schemas.openxmlformats.org/officeDocument/2006/math">
                    <m:r>
                      <a:rPr lang="en-US" sz="1600">
                        <a:latin typeface="Cambria Math"/>
                        <a:ea typeface="Cambria Math"/>
                      </a:rPr>
                      <m:t>∆</m:t>
                    </m:r>
                    <m:r>
                      <a:rPr lang="en-US" sz="1600" i="1">
                        <a:latin typeface="Cambria Math"/>
                        <a:ea typeface="Cambria Math"/>
                      </a:rPr>
                      <m:t> </m:t>
                    </m:r>
                  </m:oMath>
                </a14:m>
                <a:r>
                  <a:rPr lang="en-US" sz="1600" dirty="0"/>
                  <a:t>s</a:t>
                </a:r>
                <a:r>
                  <a:rPr lang="en-US" sz="1600" baseline="-25000" dirty="0"/>
                  <a:t>1</a:t>
                </a:r>
                <a:endParaRPr lang="en-US" sz="1600" dirty="0"/>
              </a:p>
            </p:txBody>
          </p:sp>
        </mc:Choice>
        <mc:Fallback>
          <p:sp>
            <p:nvSpPr>
              <p:cNvPr id="8" name="TextBox 7"/>
              <p:cNvSpPr txBox="1">
                <a:spLocks noRot="1" noChangeAspect="1" noMove="1" noResize="1" noEditPoints="1" noAdjustHandles="1" noChangeArrowheads="1" noChangeShapeType="1" noTextEdit="1"/>
              </p:cNvSpPr>
              <p:nvPr/>
            </p:nvSpPr>
            <p:spPr>
              <a:xfrm>
                <a:off x="3124200" y="4572000"/>
                <a:ext cx="762000" cy="338554"/>
              </a:xfrm>
              <a:prstGeom prst="rect">
                <a:avLst/>
              </a:prstGeom>
              <a:blipFill rotWithShape="0">
                <a:blip r:embed="rId4" cstate="print"/>
                <a:stretch>
                  <a:fillRect t="-5357" b="-21429"/>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5067300" y="4267200"/>
                <a:ext cx="762000" cy="338554"/>
              </a:xfrm>
              <a:prstGeom prst="rect">
                <a:avLst/>
              </a:prstGeom>
              <a:noFill/>
            </p:spPr>
            <p:txBody>
              <a:bodyPr wrap="square" rtlCol="0">
                <a:spAutoFit/>
              </a:bodyPr>
              <a:lstStyle/>
              <a:p>
                <a14:m>
                  <m:oMath xmlns:m="http://schemas.openxmlformats.org/officeDocument/2006/math">
                    <m:r>
                      <a:rPr lang="en-US" sz="1600" smtClean="0">
                        <a:latin typeface="Cambria Math"/>
                        <a:ea typeface="Cambria Math"/>
                      </a:rPr>
                      <m:t>∆</m:t>
                    </m:r>
                    <m:r>
                      <a:rPr lang="en-US" sz="1600" i="1">
                        <a:latin typeface="Cambria Math"/>
                        <a:ea typeface="Cambria Math"/>
                      </a:rPr>
                      <m:t> </m:t>
                    </m:r>
                  </m:oMath>
                </a14:m>
                <a:r>
                  <a:rPr lang="en-US" sz="1600" dirty="0" smtClean="0"/>
                  <a:t>s</a:t>
                </a:r>
                <a:r>
                  <a:rPr lang="en-US" sz="1600" baseline="-25000" dirty="0" smtClean="0"/>
                  <a:t>2</a:t>
                </a:r>
                <a:endParaRPr lang="en-US" sz="1600" dirty="0"/>
              </a:p>
            </p:txBody>
          </p:sp>
        </mc:Choice>
        <mc:Fallback>
          <p:sp>
            <p:nvSpPr>
              <p:cNvPr id="10" name="TextBox 9"/>
              <p:cNvSpPr txBox="1">
                <a:spLocks noRot="1" noChangeAspect="1" noMove="1" noResize="1" noEditPoints="1" noAdjustHandles="1" noChangeArrowheads="1" noChangeShapeType="1" noTextEdit="1"/>
              </p:cNvSpPr>
              <p:nvPr/>
            </p:nvSpPr>
            <p:spPr>
              <a:xfrm>
                <a:off x="5067300" y="4267200"/>
                <a:ext cx="762000" cy="338554"/>
              </a:xfrm>
              <a:prstGeom prst="rect">
                <a:avLst/>
              </a:prstGeom>
              <a:blipFill rotWithShape="0">
                <a:blip r:embed="rId5" cstate="print"/>
                <a:stretch>
                  <a:fillRect t="-5357" b="-21429"/>
                </a:stretch>
              </a:blipFill>
            </p:spPr>
            <p:txBody>
              <a:bodyPr/>
              <a:lstStyle/>
              <a:p>
                <a:r>
                  <a:rPr lang="en-US">
                    <a:noFill/>
                  </a:rPr>
                  <a:t> </a:t>
                </a:r>
              </a:p>
            </p:txBody>
          </p:sp>
        </mc:Fallback>
      </mc:AlternateContent>
      <p:sp>
        <p:nvSpPr>
          <p:cNvPr id="12" name="TextBox 11"/>
          <p:cNvSpPr txBox="1"/>
          <p:nvPr/>
        </p:nvSpPr>
        <p:spPr>
          <a:xfrm>
            <a:off x="228600" y="0"/>
            <a:ext cx="3505200" cy="461665"/>
          </a:xfrm>
          <a:prstGeom prst="rect">
            <a:avLst/>
          </a:prstGeom>
          <a:solidFill>
            <a:schemeClr val="bg1"/>
          </a:solidFill>
        </p:spPr>
        <p:txBody>
          <a:bodyPr wrap="square" rtlCol="0">
            <a:spAutoFit/>
          </a:bodyPr>
          <a:lstStyle/>
          <a:p>
            <a:r>
              <a:rPr lang="en-US" b="1" dirty="0" smtClean="0">
                <a:solidFill>
                  <a:srgbClr val="0070C0"/>
                </a:solidFill>
              </a:rPr>
              <a:t>Flow work</a:t>
            </a:r>
            <a:endParaRPr lang="en-US" b="1" dirty="0">
              <a:solidFill>
                <a:srgbClr val="0070C0"/>
              </a:solidFill>
            </a:endParaRPr>
          </a:p>
        </p:txBody>
      </p:sp>
      <p:sp>
        <p:nvSpPr>
          <p:cNvPr id="9" name="TextBox 8"/>
          <p:cNvSpPr txBox="1"/>
          <p:nvPr/>
        </p:nvSpPr>
        <p:spPr>
          <a:xfrm>
            <a:off x="152400" y="381000"/>
            <a:ext cx="8001000" cy="400110"/>
          </a:xfrm>
          <a:prstGeom prst="rect">
            <a:avLst/>
          </a:prstGeom>
          <a:noFill/>
        </p:spPr>
        <p:txBody>
          <a:bodyPr wrap="square" rtlCol="0">
            <a:spAutoFit/>
          </a:bodyPr>
          <a:lstStyle/>
          <a:p>
            <a:pPr>
              <a:buFont typeface="Wingdings" pitchFamily="2" charset="2"/>
              <a:buChar char="Ø"/>
            </a:pPr>
            <a:r>
              <a:rPr lang="en-US" sz="2000" dirty="0" smtClean="0"/>
              <a:t>Another way of looking at the same flow work is given below:</a:t>
            </a:r>
            <a:endParaRPr lang="en-US" sz="2000" dirty="0"/>
          </a:p>
        </p:txBody>
      </p:sp>
    </p:spTree>
    <p:extLst>
      <p:ext uri="{BB962C8B-B14F-4D97-AF65-F5344CB8AC3E}">
        <p14:creationId xmlns="" xmlns:p14="http://schemas.microsoft.com/office/powerpoint/2010/main" val="3376069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12029</TotalTime>
  <Words>234</Words>
  <Application>Microsoft Office PowerPoint</Application>
  <PresentationFormat>On-screen Show (4:3)</PresentationFormat>
  <Paragraphs>75</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Default Design</vt:lpstr>
      <vt:lpstr>Microsoft Equation 3.0</vt:lpstr>
      <vt:lpstr>Slide 1</vt:lpstr>
      <vt:lpstr>Slide 2</vt:lpstr>
      <vt:lpstr>Slide 3</vt:lpstr>
      <vt:lpstr>Slide 4</vt:lpstr>
      <vt:lpstr>Slide 5</vt:lpstr>
      <vt:lpstr>Flow Work</vt:lpstr>
      <vt:lpstr>Flow Work</vt:lpstr>
      <vt:lpstr>Flow Work</vt:lpstr>
      <vt:lpstr>Slide 9</vt:lpstr>
      <vt:lpstr>Slide 10</vt:lpstr>
      <vt:lpstr>Slide 11</vt:lpstr>
      <vt:lpstr>Slide 12</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290</cp:revision>
  <dcterms:created xsi:type="dcterms:W3CDTF">2005-09-01T13:03:02Z</dcterms:created>
  <dcterms:modified xsi:type="dcterms:W3CDTF">2020-08-27T10:08:15Z</dcterms:modified>
</cp:coreProperties>
</file>