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321" r:id="rId4"/>
    <p:sldId id="322" r:id="rId5"/>
    <p:sldId id="323" r:id="rId6"/>
    <p:sldId id="324" r:id="rId7"/>
    <p:sldId id="325" r:id="rId8"/>
    <p:sldId id="326" r:id="rId9"/>
  </p:sldIdLst>
  <p:sldSz cx="9144000" cy="6858000" type="screen4x3"/>
  <p:notesSz cx="993140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C88C-D381-4A98-923E-446E2657EC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5C08-077F-499D-BE50-33F8B2C3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Fluid Mechanics CEE 3311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LECTURE 10</a:t>
            </a:r>
          </a:p>
          <a:p>
            <a:pPr eaLnBrk="1" hangingPunct="1"/>
            <a:endParaRPr lang="en-US" altLang="en-US" sz="40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Conservation of energy</a:t>
            </a:r>
          </a:p>
          <a:p>
            <a:pPr eaLnBrk="1" hangingPunct="1"/>
            <a:endParaRPr lang="en-US" altLang="en-US" sz="40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L. </a:t>
            </a:r>
            <a:r>
              <a:rPr lang="en-US" altLang="en-US" sz="4000" b="1" dirty="0" err="1" smtClean="0">
                <a:solidFill>
                  <a:srgbClr val="C00000"/>
                </a:solidFill>
              </a:rPr>
              <a:t>Handia</a:t>
            </a:r>
            <a:endParaRPr lang="en-US" altLang="en-US" sz="4000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7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04800"/>
                <a:ext cx="7772400" cy="5638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2400" dirty="0" smtClean="0"/>
                  <a:t>The energy equation will be derived starting from the first law of thermodynamics which states that for steady flow, the external work done on any system plus the thermal energy  </a:t>
                </a:r>
                <a:r>
                  <a:rPr lang="en-US" altLang="en-US" sz="2400" dirty="0" smtClean="0"/>
                  <a:t>transferred into or out of the system is equal to the change of energy of the system. In other words, for steady flow during time 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t</a:t>
                </a:r>
                <a:endParaRPr lang="en-US" altLang="en-US" sz="2400" dirty="0" smtClean="0"/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  <a:ea typeface="Cambria Math"/>
                        </a:rPr>
                        <m:t>E</m:t>
                      </m:r>
                      <m:r>
                        <a:rPr lang="en-US" alt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  <a:ea typeface="Cambria Math"/>
                        </a:rPr>
                        <m:t>Q</m:t>
                      </m:r>
                      <m:r>
                        <a:rPr lang="en-US" altLang="en-US" sz="24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  <a:ea typeface="Cambria Math"/>
                        </a:rPr>
                        <m:t>W</m:t>
                      </m:r>
                    </m:oMath>
                  </m:oMathPara>
                </a14:m>
                <a:endParaRPr lang="en-US" altLang="en-US" sz="2400" dirty="0"/>
              </a:p>
              <a:p>
                <a:pPr eaLnBrk="1" hangingPunct="1">
                  <a:buFontTx/>
                  <a:buNone/>
                </a:pPr>
                <a:endParaRPr lang="en-US" altLang="en-US" sz="2400" dirty="0" smtClean="0"/>
              </a:p>
              <a:p>
                <a:pPr eaLnBrk="1" hangingPunct="1">
                  <a:buFontTx/>
                  <a:buNone/>
                </a:pPr>
                <a:r>
                  <a:rPr lang="en-US" altLang="en-US" sz="2400" dirty="0" smtClean="0"/>
                  <a:t>The </a:t>
                </a:r>
                <a:r>
                  <a:rPr lang="en-US" altLang="en-US" sz="2400" dirty="0" smtClean="0"/>
                  <a:t>total energy E consists of kinetic energy E</a:t>
                </a:r>
                <a:r>
                  <a:rPr lang="en-US" altLang="en-US" sz="2400" baseline="-25000" dirty="0" smtClean="0"/>
                  <a:t>K</a:t>
                </a:r>
                <a:r>
                  <a:rPr lang="en-US" altLang="en-US" sz="2400" dirty="0" smtClean="0"/>
                  <a:t>, potential energy E</a:t>
                </a:r>
                <a:r>
                  <a:rPr lang="en-US" altLang="en-US" sz="2400" baseline="-25000" dirty="0"/>
                  <a:t>P</a:t>
                </a:r>
                <a:r>
                  <a:rPr lang="en-US" altLang="en-US" sz="2400" dirty="0" smtClean="0"/>
                  <a:t> and internal energy </a:t>
                </a:r>
                <a:r>
                  <a:rPr lang="en-US" altLang="en-US" sz="2400" dirty="0" err="1" smtClean="0"/>
                  <a:t>E</a:t>
                </a:r>
                <a:r>
                  <a:rPr lang="en-US" altLang="en-US" sz="2400" baseline="-25000" dirty="0" err="1"/>
                  <a:t>u</a:t>
                </a:r>
                <a:r>
                  <a:rPr lang="en-US" altLang="en-US" sz="2400" dirty="0" smtClean="0"/>
                  <a:t>. Thus the total energy of the system is</a:t>
                </a: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altLang="en-US" sz="2400" dirty="0" smtClean="0"/>
              </a:p>
              <a:p>
                <a:pPr eaLnBrk="1" hangingPunct="1">
                  <a:buFontTx/>
                  <a:buNone/>
                </a:pPr>
                <a:r>
                  <a:rPr lang="en-ZA" altLang="en-US" sz="2400" dirty="0" smtClean="0"/>
                  <a:t>Then continuity equation  becomes</a:t>
                </a:r>
              </a:p>
              <a:p>
                <a:pPr eaLnBrk="1" hangingPunct="1">
                  <a:buFontTx/>
                  <a:buNone/>
                </a:pPr>
                <a:endParaRPr lang="en-ZA" altLang="en-US" sz="2400" dirty="0" smtClean="0"/>
              </a:p>
              <a:p>
                <a:pPr eaLnBrk="1" hangingPunct="1">
                  <a:buFontTx/>
                  <a:buNone/>
                </a:pPr>
                <a:r>
                  <a:rPr lang="en-US" altLang="en-US" sz="2400" dirty="0" smtClean="0"/>
                  <a:t/>
                </a:r>
                <a:endParaRPr lang="en-US" altLang="en-US" sz="2400" dirty="0"/>
              </a:p>
            </p:txBody>
          </p:sp>
        </mc:Choice>
        <mc:Fallback>
          <p:sp>
            <p:nvSpPr>
              <p:cNvPr id="30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04800"/>
                <a:ext cx="7772400" cy="5638800"/>
              </a:xfrm>
              <a:blipFill rotWithShape="0">
                <a:blip r:embed="rId2" cstate="print"/>
                <a:stretch>
                  <a:fillRect l="-1255" t="-865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58200" y="24384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4572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10.2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7162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Q is thermal energy &amp; W is external work done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04800"/>
                <a:ext cx="7772400" cy="579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 is an extensive property of the system. Then the corresponding intensive property is given by e, which is made up of </a:t>
                </a:r>
                <a:r>
                  <a:rPr lang="en-US" dirty="0" err="1" smtClean="0"/>
                  <a:t>e</a:t>
                </a:r>
                <a:r>
                  <a:rPr lang="en-US" sz="2400" baseline="-25000" dirty="0" err="1">
                    <a:latin typeface="Cambria Math"/>
                  </a:rPr>
                  <a:t>k</a:t>
                </a:r>
                <a:r>
                  <a:rPr lang="en-US" dirty="0" smtClean="0"/>
                  <a:t>, e</a:t>
                </a:r>
                <a:r>
                  <a:rPr lang="en-US" sz="2400" baseline="-25000" dirty="0">
                    <a:latin typeface="Cambria Math"/>
                  </a:rPr>
                  <a:t>p</a:t>
                </a:r>
                <a:r>
                  <a:rPr lang="en-US" dirty="0" smtClean="0"/>
                  <a:t>, and </a:t>
                </a:r>
                <a:r>
                  <a:rPr lang="en-US" dirty="0" err="1" smtClean="0"/>
                  <a:t>e</a:t>
                </a:r>
                <a:r>
                  <a:rPr lang="en-US" sz="2400" baseline="-25000" dirty="0" err="1" smtClean="0">
                    <a:latin typeface="Cambria Math"/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applying the control volume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/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a:rPr lang="en-US" altLang="en-US" sz="2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2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8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28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800" i="0" smtClean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04800"/>
                <a:ext cx="7772400" cy="5791200"/>
              </a:xfrm>
              <a:blipFill rotWithShape="0">
                <a:blip r:embed="rId2" cstate="print"/>
                <a:stretch>
                  <a:fillRect l="-2039" t="-1474" r="-2510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96830" y="4572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10.4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1639" y="28194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371601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1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686800" cy="579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dW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2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u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22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2200" i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2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u</m:t>
                          </m:r>
                          <m:r>
                            <a:rPr lang="en-US" sz="22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2200" i="0" smtClean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in which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altLang="en-US" sz="2000" dirty="0"/>
                  <a:t>= rate of flow of heat into the system 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altLang="en-US" sz="2000" dirty="0" smtClean="0"/>
                  <a:t/>
                </a:r>
                <a:r>
                  <a:rPr lang="en-US" altLang="en-US" sz="2000" dirty="0"/>
                  <a:t>= rate of work done by the system on its surrounding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The kinetic energy per unit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200" dirty="0" smtClean="0"/>
                  <a:t> can be written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v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mgz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gz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Substituting these into eq.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dW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2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22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  <m:r>
                            <a:rPr lang="en-US" sz="2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u</m:t>
                          </m:r>
                          <m:r>
                            <a:rPr lang="en-US" sz="22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2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22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22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  <m:r>
                            <a:rPr lang="en-US" sz="2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u</m:t>
                          </m:r>
                          <m:r>
                            <a:rPr lang="en-US" sz="22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For convenience of analysis, work W is divided into flow work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000" dirty="0" smtClean="0"/>
                  <a:t> and shaft 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686800" cy="5791200"/>
              </a:xfrm>
              <a:blipFill rotWithShape="0">
                <a:blip r:embed="rId2" cstate="print"/>
                <a:stretch>
                  <a:fillRect l="-1825" t="-1474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77200" y="1143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10.5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5522" y="32766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10.6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6161" y="4486245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10.7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44958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10.7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029200" cy="17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0"/>
                <a:ext cx="8991600" cy="6858000"/>
              </a:xfrm>
            </p:spPr>
            <p:txBody>
              <a:bodyPr/>
              <a:lstStyle/>
              <a:p>
                <a:r>
                  <a:rPr lang="en-US" dirty="0" smtClean="0"/>
                  <a:t>Flow work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Flow </a:t>
                </a:r>
                <a:r>
                  <a:rPr lang="en-US" sz="2400" dirty="0" smtClean="0"/>
                  <a:t>work, </a:t>
                </a:r>
                <a:r>
                  <a:rPr lang="en-US" sz="2400" dirty="0"/>
                  <a:t>also called </a:t>
                </a:r>
                <a:r>
                  <a:rPr lang="en-US" sz="2400" dirty="0" smtClean="0"/>
                  <a:t>external work, may be done on the fluid system in various ways.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It is done when the pressure forces acting on the boundaries move, in our 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at the end sections move through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s</a:t>
                </a:r>
                <a:r>
                  <a:rPr lang="en-US" sz="2400" baseline="-25000" dirty="0" smtClean="0"/>
                  <a:t>1</a:t>
                </a:r>
                <a:r>
                  <a:rPr lang="en-US" sz="2400" dirty="0"/>
                  <a:t/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s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respectively.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</a:t>
                </a:r>
                <a:r>
                  <a:rPr lang="en-US" sz="2400" dirty="0" smtClean="0"/>
                  <a:t>a system moving through a closed conduit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:r>
                  <a:rPr lang="en-US" sz="1800" dirty="0" smtClean="0"/>
                  <a:t>Fig </a:t>
                </a:r>
                <a:r>
                  <a:rPr lang="en-US" sz="1800" dirty="0" smtClean="0"/>
                  <a:t>10.1 </a:t>
                </a:r>
                <a:r>
                  <a:rPr lang="en-US" sz="1800" dirty="0"/>
                  <a:t>S</a:t>
                </a:r>
                <a:r>
                  <a:rPr lang="en-US" sz="1800" dirty="0" smtClean="0"/>
                  <a:t>ystem moving through a closed conduit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At area A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the force acting upon the surrounding fluid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the distance travelled by the area in the time 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t will be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l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400" i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dirty="0" smtClean="0"/>
                  <a:t>. Hence the flow work done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Force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distance</m:t>
                    </m:r>
                    <m:r>
                      <a:rPr lang="en-US" sz="2400" b="0" i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by the system on the surrounding fluid in time </a:t>
                </a:r>
                <a:r>
                  <a:rPr lang="el-GR" sz="2400" dirty="0"/>
                  <a:t>Δ</a:t>
                </a:r>
                <a:r>
                  <a:rPr lang="en-US" sz="2400" dirty="0"/>
                  <a:t>t </a:t>
                </a:r>
                <a:r>
                  <a:rPr lang="en-US" sz="2400" dirty="0" smtClean="0"/>
                  <a:t>will be 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0"/>
                <a:ext cx="8991600" cy="6858000"/>
              </a:xfrm>
              <a:blipFill rotWithShape="0">
                <a:blip r:embed="rId3" cstate="print"/>
                <a:stretch>
                  <a:fillRect l="-1492" t="-1244" r="-1492" b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3124200" y="4495800"/>
            <a:ext cx="304800" cy="762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029200" y="4191000"/>
            <a:ext cx="304800" cy="762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24200" y="45720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s</a:t>
                </a:r>
                <a:r>
                  <a:rPr lang="en-US" sz="1600" baseline="-25000" dirty="0"/>
                  <a:t>1</a:t>
                </a:r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72000"/>
                <a:ext cx="762000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67300" y="42672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s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0" y="4267200"/>
                <a:ext cx="762000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760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378"/>
                <a:ext cx="8594678" cy="68486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0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</a:rPr>
                          <m:t>,2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 rate of flow work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</m:t>
                    </m:r>
                    <m:r>
                      <a:rPr lang="en-US" sz="28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800" i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And similarly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/>
                </a:r>
                <a:r>
                  <a:rPr lang="en-US" sz="2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 negative sign </a:t>
                </a:r>
                <a:r>
                  <a:rPr lang="en-US" sz="2800" dirty="0" smtClean="0"/>
                  <a:t>indicates that the force and displacement are in opposite directions. </a:t>
                </a:r>
                <a:r>
                  <a:rPr lang="en-US" sz="2800" dirty="0" smtClean="0"/>
                  <a:t>In terms of vector dot product, </a:t>
                </a:r>
                <a:r>
                  <a:rPr lang="en-US" sz="2800" dirty="0" err="1" smtClean="0"/>
                  <a:t>eqn</a:t>
                </a:r>
                <a:r>
                  <a:rPr lang="en-US" sz="2800" dirty="0" smtClean="0"/>
                  <a:t> can be written as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p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</m:e>
                          <m:sub/>
                        </m:sSub>
                      </m:e>
                      <m:sub/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Then the rate at which flow work is done on the system’s surroundings is obtained by summing </a:t>
                </a:r>
                <a:r>
                  <a:rPr lang="en-US" sz="2800" dirty="0" err="1" smtClean="0"/>
                  <a:t>eq</a:t>
                </a:r>
                <a:r>
                  <a:rPr lang="en-US" sz="2800" dirty="0" smtClean="0"/>
                  <a:t> 10.11 for all streams passing the control surface; in general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s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en-US" sz="2800" i="0"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</m:acc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nary>
                            <m:r>
                              <a:rPr lang="en-US" sz="2800" i="0">
                                <a:latin typeface="Cambria Math"/>
                              </a:rPr>
                              <m:t> </m:t>
                            </m:r>
                          </m:e>
                          <m:sub/>
                        </m:sSub>
                      </m:e>
                      <m:sub/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378"/>
                <a:ext cx="8594678" cy="6848622"/>
              </a:xfrm>
              <a:blipFill rotWithShape="0">
                <a:blip r:embed="rId2" cstate="print"/>
                <a:stretch>
                  <a:fillRect l="-1418" r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01000" y="99879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10.8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11884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10.9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5558" y="1436719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10.10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4456" y="3566304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10.11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992" y="58674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10.12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4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763000" cy="6705600"/>
              </a:xfrm>
            </p:spPr>
            <p:txBody>
              <a:bodyPr/>
              <a:lstStyle/>
              <a:p>
                <a:r>
                  <a:rPr lang="en-US" dirty="0" smtClean="0"/>
                  <a:t>Shaft work</a:t>
                </a:r>
              </a:p>
              <a:p>
                <a:pPr marL="0" indent="0">
                  <a:buNone/>
                </a:pPr>
                <a:r>
                  <a:rPr lang="en-US" dirty="0" smtClean="0"/>
                  <a:t>Shaft work is defined as any work other than flow work. It is usually in the form of a shaft that either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Takes energy out of the system (work on a mechanism like a turbine blade)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Puts energy into the </a:t>
                </a:r>
                <a:r>
                  <a:rPr lang="en-US" dirty="0"/>
                  <a:t>system </a:t>
                </a:r>
                <a:r>
                  <a:rPr lang="en-US" dirty="0" smtClean="0"/>
                  <a:t>(shaft attached to a </a:t>
                </a:r>
                <a:r>
                  <a:rPr lang="en-US" dirty="0"/>
                  <a:t>mechanism like a </a:t>
                </a:r>
                <a:r>
                  <a:rPr lang="en-US" dirty="0" smtClean="0"/>
                  <a:t>pump that does work on the system)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the latter case, the fluid system is doing negative work on its surrounding.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we substitute for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/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 smtClean="0"/>
                  <a:t>in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10.7 the sum of the shaft work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 smtClean="0"/>
                  <a:t>and the flow work rate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10.12, we obtain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763000" cy="6705600"/>
              </a:xfrm>
              <a:blipFill rotWithShape="0">
                <a:blip r:embed="rId2" cstate="print"/>
                <a:stretch>
                  <a:fillRect l="-1809" t="-1273" r="-1601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161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6324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18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acc>
                              <m: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A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18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Or </a:t>
                </a:r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1800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sz="18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1800" i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u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 smtClean="0"/>
                  <a:t>Equation 10.13 is the basic form of the </a:t>
                </a:r>
                <a:r>
                  <a:rPr lang="en-US" sz="1900" b="1" dirty="0" smtClean="0"/>
                  <a:t>energy equation</a:t>
                </a:r>
                <a:r>
                  <a:rPr lang="en-US" sz="1900" dirty="0" smtClean="0"/>
                  <a:t>. Usually some simplifications are allowed to be made.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6324600"/>
              </a:xfrm>
              <a:blipFill rotWithShape="0">
                <a:blip r:embed="rId2" cstate="print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93122" y="4191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5522" y="5334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10.7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371600"/>
            <a:ext cx="2257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19862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447800" y="21336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19400" y="19812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1524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10.12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1242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40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278</cp:revision>
  <dcterms:created xsi:type="dcterms:W3CDTF">2005-09-01T13:03:02Z</dcterms:created>
  <dcterms:modified xsi:type="dcterms:W3CDTF">2018-04-24T15:00:59Z</dcterms:modified>
</cp:coreProperties>
</file>