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74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6" d="100"/>
          <a:sy n="66" d="100"/>
        </p:scale>
        <p:origin x="8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BEEDF-E81F-4AAC-A543-2D6C136275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866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015F8-D631-4829-958B-77DDA8DB22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28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74B7-A260-4D0D-B7E5-115A27559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66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8E504-56D7-4739-A1F4-B8D90CDD68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95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90662-C7DC-4CB7-B4EC-2EDE35501D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44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5E53-3F1F-4175-B536-F2E4862C51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67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EDECE-6FAF-4C64-A1AD-342007C7C5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49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CB37D-C105-4277-BCC4-3CD2DEA897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57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22B42-98CB-4AB1-9AAB-E20C172E8A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03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82FAD-0819-48FB-9A1B-1B58EF4235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14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E0425-DA42-4F1B-AF2E-E29D939AEB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30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900B32C-EFCC-43E3-8F27-2823FB1BA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/>
          <p:nvPr/>
        </p:nvPicPr>
        <p:blipFill>
          <a:blip r:embed="rId2" cstate="print"/>
          <a:srcRect l="20513" t="10242" r="4273" b="18060"/>
          <a:stretch/>
        </p:blipFill>
        <p:spPr>
          <a:xfrm>
            <a:off x="381000" y="0"/>
            <a:ext cx="8458200" cy="6858000"/>
          </a:xfrm>
          <a:prstGeom prst="rect">
            <a:avLst/>
          </a:prstGeom>
          <a:ln>
            <a:noFill/>
          </a:ln>
        </p:spPr>
      </p:pic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algn="ctr" eaLnBrk="1" hangingPunct="1"/>
            <a:endParaRPr lang="en-US" altLang="en-US" dirty="0"/>
          </a:p>
          <a:p>
            <a:pPr algn="ctr" eaLnBrk="1" hangingPunct="1"/>
            <a:endParaRPr lang="en-US" altLang="en-US" dirty="0"/>
          </a:p>
          <a:p>
            <a:pPr marL="0" indent="0" algn="ctr" eaLnBrk="1" hangingPunct="1">
              <a:buNone/>
            </a:pPr>
            <a:r>
              <a:rPr lang="en-US" altLang="en-US" sz="3600" dirty="0">
                <a:solidFill>
                  <a:srgbClr val="FF9900"/>
                </a:solidFill>
              </a:rPr>
              <a:t>Fluid Mechanics CEE 3311</a:t>
            </a:r>
          </a:p>
          <a:p>
            <a:pPr algn="ctr" eaLnBrk="1" hangingPunct="1">
              <a:buFontTx/>
              <a:buNone/>
            </a:pPr>
            <a:r>
              <a:rPr lang="en-US" altLang="en-US" sz="3600" dirty="0">
                <a:solidFill>
                  <a:srgbClr val="FF9900"/>
                </a:solidFill>
              </a:rPr>
              <a:t>LECTURE 4</a:t>
            </a:r>
          </a:p>
          <a:p>
            <a:pPr algn="ctr" eaLnBrk="1" hangingPunct="1">
              <a:buFontTx/>
              <a:buNone/>
            </a:pPr>
            <a:endParaRPr lang="en-US" altLang="en-US" sz="3600" b="1" u="sng" dirty="0">
              <a:solidFill>
                <a:srgbClr val="FF9900"/>
              </a:solidFill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3600" b="1" u="sng" dirty="0">
                <a:solidFill>
                  <a:srgbClr val="FF9900"/>
                </a:solidFill>
                <a:cs typeface="Times New Roman" pitchFamily="18" charset="0"/>
              </a:rPr>
              <a:t>Forces on curved surfaces</a:t>
            </a:r>
          </a:p>
          <a:p>
            <a:pPr algn="ctr" eaLnBrk="1" hangingPunct="1">
              <a:buFontTx/>
              <a:buNone/>
            </a:pPr>
            <a:endParaRPr lang="en-US" altLang="en-US" sz="3600" dirty="0">
              <a:solidFill>
                <a:srgbClr val="FF99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z="3600" dirty="0">
                <a:solidFill>
                  <a:srgbClr val="FF9900"/>
                </a:solidFill>
              </a:rPr>
              <a:t>L. </a:t>
            </a:r>
            <a:r>
              <a:rPr lang="en-US" altLang="en-US" sz="3600" dirty="0" err="1">
                <a:solidFill>
                  <a:srgbClr val="FF9900"/>
                </a:solidFill>
              </a:rPr>
              <a:t>Handia</a:t>
            </a:r>
            <a:endParaRPr lang="en-US" altLang="en-US" sz="36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423" y="2286000"/>
            <a:ext cx="2971800" cy="30867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1000"/>
            <a:ext cx="8813447" cy="1638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9" name="Group 12"/>
          <p:cNvGrpSpPr>
            <a:grpSpLocks/>
          </p:cNvGrpSpPr>
          <p:nvPr/>
        </p:nvGrpSpPr>
        <p:grpSpPr bwMode="auto">
          <a:xfrm>
            <a:off x="5783263" y="4146550"/>
            <a:ext cx="3505200" cy="2430463"/>
            <a:chOff x="4876799" y="3187184"/>
            <a:chExt cx="3880486" cy="3251716"/>
          </a:xfrm>
        </p:grpSpPr>
        <p:sp>
          <p:nvSpPr>
            <p:cNvPr id="11270" name="TextBox 17"/>
            <p:cNvSpPr txBox="1">
              <a:spLocks noChangeArrowheads="1"/>
            </p:cNvSpPr>
            <p:nvPr/>
          </p:nvSpPr>
          <p:spPr bwMode="auto">
            <a:xfrm>
              <a:off x="4876799" y="3529342"/>
              <a:ext cx="735332" cy="49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b="1" i="1"/>
                <a:t>F</a:t>
              </a:r>
              <a:r>
                <a:rPr lang="en-US" altLang="en-US" sz="1800" b="1" i="1" baseline="-25000"/>
                <a:t>H</a:t>
              </a:r>
            </a:p>
          </p:txBody>
        </p:sp>
        <p:pic>
          <p:nvPicPr>
            <p:cNvPr id="11271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760" y="3200400"/>
              <a:ext cx="3438525" cy="32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5643054" y="3371965"/>
              <a:ext cx="0" cy="5331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4876799" y="4024007"/>
              <a:ext cx="73462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4" name="TextBox 16"/>
            <p:cNvSpPr txBox="1">
              <a:spLocks noChangeArrowheads="1"/>
            </p:cNvSpPr>
            <p:nvPr/>
          </p:nvSpPr>
          <p:spPr bwMode="auto">
            <a:xfrm>
              <a:off x="5676900" y="3187184"/>
              <a:ext cx="49958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b="1" i="1"/>
                <a:t>F</a:t>
              </a:r>
              <a:r>
                <a:rPr lang="en-US" altLang="en-US" sz="1800" b="1" i="1" baseline="-25000"/>
                <a:t>V</a:t>
              </a:r>
            </a:p>
          </p:txBody>
        </p:sp>
      </p:grp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152400"/>
            <a:ext cx="8382000" cy="6370975"/>
          </a:xfrm>
          <a:prstGeom prst="rect">
            <a:avLst/>
          </a:prstGeom>
          <a:blipFill rotWithShape="1">
            <a:blip r:embed="rId3" cstate="print"/>
            <a:stretch>
              <a:fillRect l="-945" t="-766" r="-1673" b="-124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18000"/>
            <a:ext cx="13716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72025"/>
            <a:ext cx="26400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254227"/>
            <a:ext cx="8534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4028706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2:Arch dam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867400" y="1928573"/>
            <a:ext cx="3218327" cy="3658837"/>
            <a:chOff x="215988" y="721777"/>
            <a:chExt cx="3218327" cy="3658837"/>
          </a:xfrm>
        </p:grpSpPr>
        <p:grpSp>
          <p:nvGrpSpPr>
            <p:cNvPr id="21" name="Group 35"/>
            <p:cNvGrpSpPr/>
            <p:nvPr/>
          </p:nvGrpSpPr>
          <p:grpSpPr>
            <a:xfrm>
              <a:off x="215988" y="721777"/>
              <a:ext cx="3218327" cy="3658837"/>
              <a:chOff x="6010733" y="3199163"/>
              <a:chExt cx="3218327" cy="3658837"/>
            </a:xfrm>
          </p:grpSpPr>
          <p:grpSp>
            <p:nvGrpSpPr>
              <p:cNvPr id="24" name="Group 33"/>
              <p:cNvGrpSpPr/>
              <p:nvPr/>
            </p:nvGrpSpPr>
            <p:grpSpPr>
              <a:xfrm>
                <a:off x="6010733" y="3734717"/>
                <a:ext cx="2747677" cy="3123283"/>
                <a:chOff x="6010733" y="3734717"/>
                <a:chExt cx="2747677" cy="3123283"/>
              </a:xfrm>
            </p:grpSpPr>
            <p:grpSp>
              <p:nvGrpSpPr>
                <p:cNvPr id="28" name="Group 16"/>
                <p:cNvGrpSpPr/>
                <p:nvPr/>
              </p:nvGrpSpPr>
              <p:grpSpPr>
                <a:xfrm>
                  <a:off x="6010733" y="3734717"/>
                  <a:ext cx="2747677" cy="3123283"/>
                  <a:chOff x="6010733" y="3734717"/>
                  <a:chExt cx="2747677" cy="3123283"/>
                </a:xfrm>
              </p:grpSpPr>
              <p:pic>
                <p:nvPicPr>
                  <p:cNvPr id="34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036554" y="3734717"/>
                    <a:ext cx="2690849" cy="27927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5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6010733" y="6562551"/>
                    <a:ext cx="2747677" cy="2954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602819" y="5305647"/>
                  <a:ext cx="1679944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 flipH="1">
                  <a:off x="7602279" y="4221126"/>
                  <a:ext cx="574158" cy="104199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1" name="Group 32"/>
                <p:cNvGrpSpPr/>
                <p:nvPr/>
              </p:nvGrpSpPr>
              <p:grpSpPr>
                <a:xfrm>
                  <a:off x="6403975" y="5289550"/>
                  <a:ext cx="187325" cy="338138"/>
                  <a:chOff x="6403975" y="5289550"/>
                  <a:chExt cx="187325" cy="338138"/>
                </a:xfrm>
              </p:grpSpPr>
              <p:cxnSp>
                <p:nvCxnSpPr>
                  <p:cNvPr id="32" name="Straight Connector 31"/>
                  <p:cNvCxnSpPr/>
                  <p:nvPr/>
                </p:nvCxnSpPr>
                <p:spPr>
                  <a:xfrm flipV="1">
                    <a:off x="6591300" y="5289550"/>
                    <a:ext cx="0" cy="33655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3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03975" y="5541010"/>
                    <a:ext cx="123825" cy="866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25" name="Group 34"/>
              <p:cNvGrpSpPr/>
              <p:nvPr/>
            </p:nvGrpSpPr>
            <p:grpSpPr>
              <a:xfrm>
                <a:off x="7889358" y="3199163"/>
                <a:ext cx="1339702" cy="950911"/>
                <a:chOff x="7889358" y="3199163"/>
                <a:chExt cx="1339702" cy="950911"/>
              </a:xfrm>
            </p:grpSpPr>
            <p:pic>
              <p:nvPicPr>
                <p:cNvPr id="26" name="Picture 1"/>
                <p:cNvPicPr/>
                <p:nvPr/>
              </p:nvPicPr>
              <p:blipFill>
                <a:blip r:embed="rId5" cstate="print"/>
                <a:srcRect l="51889"/>
                <a:stretch/>
              </p:blipFill>
              <p:spPr>
                <a:xfrm>
                  <a:off x="8006317" y="3742659"/>
                  <a:ext cx="808074" cy="407415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7" name="TextBox 26"/>
                <p:cNvSpPr txBox="1"/>
                <p:nvPr/>
              </p:nvSpPr>
              <p:spPr>
                <a:xfrm>
                  <a:off x="7889358" y="3199163"/>
                  <a:ext cx="1339702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/>
                    <a:t>Normal plane area where hydrostatic force is acting is </a:t>
                  </a:r>
                </a:p>
              </p:txBody>
            </p:sp>
          </p:grpSp>
        </p:grpSp>
        <p:cxnSp>
          <p:nvCxnSpPr>
            <p:cNvPr id="22" name="Straight Connector 21"/>
            <p:cNvCxnSpPr/>
            <p:nvPr/>
          </p:nvCxnSpPr>
          <p:spPr>
            <a:xfrm>
              <a:off x="576521" y="3148714"/>
              <a:ext cx="241300" cy="0"/>
            </a:xfrm>
            <a:prstGeom prst="line">
              <a:avLst/>
            </a:prstGeom>
            <a:ln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rc 22"/>
            <p:cNvSpPr>
              <a:spLocks noChangeAspect="1"/>
            </p:cNvSpPr>
            <p:nvPr/>
          </p:nvSpPr>
          <p:spPr>
            <a:xfrm>
              <a:off x="333154" y="2989816"/>
              <a:ext cx="457200" cy="228600"/>
            </a:xfrm>
            <a:prstGeom prst="arc">
              <a:avLst>
                <a:gd name="adj1" fmla="val 19080767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1"/>
          <p:cNvPicPr/>
          <p:nvPr/>
        </p:nvPicPr>
        <p:blipFill>
          <a:blip r:embed="rId5" cstate="print"/>
          <a:stretch/>
        </p:blipFill>
        <p:spPr>
          <a:xfrm>
            <a:off x="2819400" y="6019800"/>
            <a:ext cx="2895600" cy="628320"/>
          </a:xfrm>
          <a:prstGeom prst="rect">
            <a:avLst/>
          </a:prstGeom>
          <a:ln>
            <a:noFill/>
          </a:ln>
        </p:spPr>
      </p:pic>
      <p:pic>
        <p:nvPicPr>
          <p:cNvPr id="37" name="Picture 4"/>
          <p:cNvPicPr/>
          <p:nvPr/>
        </p:nvPicPr>
        <p:blipFill>
          <a:blip r:embed="rId6" cstate="print"/>
          <a:stretch/>
        </p:blipFill>
        <p:spPr>
          <a:xfrm>
            <a:off x="0" y="2133600"/>
            <a:ext cx="5743080" cy="3495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8229600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u="sng" dirty="0">
                <a:latin typeface="+mn-lt"/>
                <a:cs typeface="Times New Roman" pitchFamily="18" charset="0"/>
              </a:rPr>
              <a:t>Forces on curved surfaces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We do not use a direct method of integration to find the force due to the hydrostatic pressure on a curved surface.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Rather, a </a:t>
            </a:r>
            <a:r>
              <a:rPr lang="en-US" sz="2800" i="1" dirty="0"/>
              <a:t>free body diagram </a:t>
            </a:r>
            <a:r>
              <a:rPr lang="en-US" sz="2800" dirty="0"/>
              <a:t>that contains the curved surface and the liquids directly above or below the curved surface is identified.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Such a free-body diagram contains </a:t>
            </a:r>
            <a:r>
              <a:rPr lang="en-US" sz="2800" i="1" dirty="0"/>
              <a:t>only plane surfaces</a:t>
            </a:r>
            <a:r>
              <a:rPr lang="en-US" sz="2800" dirty="0"/>
              <a:t> upon which unknown fluid forces act; these unknown forces can be found as in the </a:t>
            </a:r>
            <a:r>
              <a:rPr lang="en-US" sz="2800" dirty="0" err="1"/>
              <a:t>preceeding</a:t>
            </a:r>
            <a:r>
              <a:rPr lang="en-US" sz="2800" dirty="0"/>
              <a:t> lecture.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429000" y="225425"/>
            <a:ext cx="2122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b="1"/>
              <a:t>Example</a:t>
            </a:r>
          </a:p>
        </p:txBody>
      </p:sp>
      <p:sp>
        <p:nvSpPr>
          <p:cNvPr id="4099" name="Content Placeholder 1"/>
          <p:cNvSpPr>
            <a:spLocks noGrp="1"/>
          </p:cNvSpPr>
          <p:nvPr>
            <p:ph idx="1"/>
          </p:nvPr>
        </p:nvSpPr>
        <p:spPr>
          <a:xfrm>
            <a:off x="698500" y="1143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/>
              <a:t>Let us determine the force (P) of the curved gate on the stop.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2209800"/>
            <a:ext cx="9117012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26988" y="5807075"/>
            <a:ext cx="91170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Fig 4.1 Forces on a curved surface: a) curved surface b) free-body diagram of water and gate c) free-body diagram of gate only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524000" y="2209800"/>
            <a:ext cx="1143000" cy="205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1354" y="381000"/>
            <a:ext cx="5433646" cy="4188967"/>
          </a:xfrm>
          <a:prstGeom prst="rect">
            <a:avLst/>
          </a:prstGeom>
          <a:blipFill rotWithShape="1">
            <a:blip r:embed="rId2" cstate="print"/>
            <a:stretch>
              <a:fillRect l="-1457" t="-1164" r="-179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1354" y="4114800"/>
            <a:ext cx="8229600" cy="1200329"/>
          </a:xfrm>
          <a:prstGeom prst="rect">
            <a:avLst/>
          </a:prstGeom>
          <a:blipFill rotWithShape="1">
            <a:blip r:embed="rId3" cstate="print"/>
            <a:stretch>
              <a:fillRect l="-963" t="-4061" r="-1704" b="-1066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5124" name="Group 10"/>
          <p:cNvGrpSpPr>
            <a:grpSpLocks/>
          </p:cNvGrpSpPr>
          <p:nvPr/>
        </p:nvGrpSpPr>
        <p:grpSpPr bwMode="auto">
          <a:xfrm>
            <a:off x="5715000" y="150813"/>
            <a:ext cx="3352800" cy="3548062"/>
            <a:chOff x="5715000" y="150167"/>
            <a:chExt cx="3352800" cy="3548569"/>
          </a:xfrm>
        </p:grpSpPr>
        <p:sp>
          <p:nvSpPr>
            <p:cNvPr id="5125" name="TextBox 4"/>
            <p:cNvSpPr txBox="1">
              <a:spLocks noChangeArrowheads="1"/>
            </p:cNvSpPr>
            <p:nvPr/>
          </p:nvSpPr>
          <p:spPr bwMode="auto">
            <a:xfrm>
              <a:off x="5715000" y="2990850"/>
              <a:ext cx="33528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 i="1"/>
                <a:t>Fig 4.2 Free-body diagram of water and gate </a:t>
              </a:r>
            </a:p>
          </p:txBody>
        </p:sp>
        <p:grpSp>
          <p:nvGrpSpPr>
            <p:cNvPr id="5126" name="Group 9"/>
            <p:cNvGrpSpPr>
              <a:grpSpLocks/>
            </p:cNvGrpSpPr>
            <p:nvPr/>
          </p:nvGrpSpPr>
          <p:grpSpPr bwMode="auto">
            <a:xfrm>
              <a:off x="5791200" y="150167"/>
              <a:ext cx="3057525" cy="2840683"/>
              <a:chOff x="5791200" y="150167"/>
              <a:chExt cx="3057525" cy="2840683"/>
            </a:xfrm>
          </p:grpSpPr>
          <p:pic>
            <p:nvPicPr>
              <p:cNvPr id="5127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1200" y="228600"/>
                <a:ext cx="3057525" cy="2762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8" name="TextBox 6"/>
              <p:cNvSpPr txBox="1">
                <a:spLocks noChangeArrowheads="1"/>
              </p:cNvSpPr>
              <p:nvPr/>
            </p:nvSpPr>
            <p:spPr bwMode="auto">
              <a:xfrm>
                <a:off x="7319962" y="150167"/>
                <a:ext cx="528638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1800" i="1"/>
                  <a:t>F</a:t>
                </a:r>
                <a:r>
                  <a:rPr lang="en-US" altLang="en-US" sz="1800" i="1" baseline="-25000"/>
                  <a:t>2</a:t>
                </a:r>
              </a:p>
            </p:txBody>
          </p:sp>
          <p:sp>
            <p:nvSpPr>
              <p:cNvPr id="5129" name="TextBox 8"/>
              <p:cNvSpPr txBox="1">
                <a:spLocks noChangeArrowheads="1"/>
              </p:cNvSpPr>
              <p:nvPr/>
            </p:nvSpPr>
            <p:spPr bwMode="auto">
              <a:xfrm>
                <a:off x="7349013" y="1425059"/>
                <a:ext cx="499587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1800" i="1"/>
                  <a:t>F</a:t>
                </a:r>
                <a:r>
                  <a:rPr lang="en-US" altLang="en-US" sz="1800" i="1" baseline="-25000"/>
                  <a:t>w</a:t>
                </a: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" y="127099"/>
            <a:ext cx="5471160" cy="6740307"/>
          </a:xfrm>
          <a:prstGeom prst="rect">
            <a:avLst/>
          </a:prstGeom>
          <a:blipFill rotWithShape="1">
            <a:blip r:embed="rId2" cstate="print"/>
            <a:stretch>
              <a:fillRect l="-1561" t="-723" r="-2676" b="-108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8900"/>
            <a:ext cx="27908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5603875" y="2628900"/>
            <a:ext cx="3540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i="1"/>
              <a:t>Fig 4.3 Free-body diagram of gate only</a:t>
            </a:r>
          </a:p>
        </p:txBody>
      </p:sp>
      <p:grpSp>
        <p:nvGrpSpPr>
          <p:cNvPr id="6149" name="Group 7"/>
          <p:cNvGrpSpPr>
            <a:grpSpLocks/>
          </p:cNvGrpSpPr>
          <p:nvPr/>
        </p:nvGrpSpPr>
        <p:grpSpPr bwMode="auto">
          <a:xfrm>
            <a:off x="5695950" y="2967038"/>
            <a:ext cx="3352800" cy="3425825"/>
            <a:chOff x="5715000" y="150167"/>
            <a:chExt cx="3352800" cy="3425458"/>
          </a:xfrm>
        </p:grpSpPr>
        <p:sp>
          <p:nvSpPr>
            <p:cNvPr id="6150" name="TextBox 8"/>
            <p:cNvSpPr txBox="1">
              <a:spLocks noChangeArrowheads="1"/>
            </p:cNvSpPr>
            <p:nvPr/>
          </p:nvSpPr>
          <p:spPr bwMode="auto">
            <a:xfrm>
              <a:off x="5715000" y="2990850"/>
              <a:ext cx="33528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 i="1"/>
                <a:t>Fig 4.2 Free-body diagram of water and gate </a:t>
              </a:r>
            </a:p>
          </p:txBody>
        </p:sp>
        <p:grpSp>
          <p:nvGrpSpPr>
            <p:cNvPr id="6151" name="Group 9"/>
            <p:cNvGrpSpPr>
              <a:grpSpLocks/>
            </p:cNvGrpSpPr>
            <p:nvPr/>
          </p:nvGrpSpPr>
          <p:grpSpPr bwMode="auto">
            <a:xfrm>
              <a:off x="5791200" y="150167"/>
              <a:ext cx="3057525" cy="2840683"/>
              <a:chOff x="5791200" y="150167"/>
              <a:chExt cx="3057525" cy="2840683"/>
            </a:xfrm>
          </p:grpSpPr>
          <p:pic>
            <p:nvPicPr>
              <p:cNvPr id="6152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1200" y="228600"/>
                <a:ext cx="3057525" cy="2762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53" name="TextBox 11"/>
              <p:cNvSpPr txBox="1">
                <a:spLocks noChangeArrowheads="1"/>
              </p:cNvSpPr>
              <p:nvPr/>
            </p:nvSpPr>
            <p:spPr bwMode="auto">
              <a:xfrm>
                <a:off x="7319962" y="150167"/>
                <a:ext cx="528638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1800" i="1"/>
                  <a:t>F</a:t>
                </a:r>
                <a:r>
                  <a:rPr lang="en-US" altLang="en-US" sz="1800" i="1" baseline="-25000"/>
                  <a:t>2</a:t>
                </a:r>
              </a:p>
            </p:txBody>
          </p:sp>
          <p:sp>
            <p:nvSpPr>
              <p:cNvPr id="6154" name="TextBox 12"/>
              <p:cNvSpPr txBox="1">
                <a:spLocks noChangeArrowheads="1"/>
              </p:cNvSpPr>
              <p:nvPr/>
            </p:nvSpPr>
            <p:spPr bwMode="auto">
              <a:xfrm>
                <a:off x="7349013" y="1425059"/>
                <a:ext cx="499587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1800" i="1"/>
                  <a:t>F</a:t>
                </a:r>
                <a:r>
                  <a:rPr lang="en-US" altLang="en-US" sz="1800" i="1" baseline="-25000"/>
                  <a:t>w</a:t>
                </a: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20875"/>
            <a:ext cx="65246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609600" y="228600"/>
            <a:ext cx="7924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Example 1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Calculate the force P necessary to hold the 4m-wide gate in the position shown in Fig 4.4 (a). Neglect the weight of the gate.</a:t>
            </a: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838200" y="5159375"/>
            <a:ext cx="6524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Fig 4.4 Example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400" y="304800"/>
            <a:ext cx="8229600" cy="4524315"/>
          </a:xfrm>
          <a:prstGeom prst="rect">
            <a:avLst/>
          </a:prstGeom>
          <a:blipFill rotWithShape="1">
            <a:blip r:embed="rId2" cstate="print"/>
            <a:stretch>
              <a:fillRect l="-1185" t="-107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2895600"/>
            <a:ext cx="4549775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6"/>
          <a:stretch/>
        </p:blipFill>
        <p:spPr bwMode="auto">
          <a:xfrm>
            <a:off x="4648200" y="3619500"/>
            <a:ext cx="27908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13"/>
          <a:stretch/>
        </p:blipFill>
        <p:spPr bwMode="auto">
          <a:xfrm>
            <a:off x="7543800" y="2133600"/>
            <a:ext cx="1297744" cy="125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025" y="3034846"/>
            <a:ext cx="847725" cy="438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533400" y="304800"/>
            <a:ext cx="82296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The distance </a:t>
            </a:r>
            <a:r>
              <a:rPr lang="en-US" altLang="en-US" dirty="0" err="1"/>
              <a:t>d</a:t>
            </a:r>
            <a:r>
              <a:rPr lang="en-US" altLang="en-US" baseline="-25000" dirty="0" err="1"/>
              <a:t>w</a:t>
            </a:r>
            <a:r>
              <a:rPr lang="en-US" altLang="en-US" dirty="0"/>
              <a:t> is the distance to the centroid of the volume. It can be determined by considering the area as the difference of a square and a quarter circle as shown in Fig 4.4 c-e.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Moments of area yield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447800"/>
            <a:ext cx="61944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1385888" y="3714750"/>
            <a:ext cx="619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Fig 4.4 Example</a:t>
            </a: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4343400"/>
            <a:ext cx="5553075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745" y="926655"/>
            <a:ext cx="4038600" cy="200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152400"/>
            <a:ext cx="8458200" cy="5632311"/>
          </a:xfrm>
          <a:prstGeom prst="rect">
            <a:avLst/>
          </a:prstGeom>
          <a:blipFill rotWithShape="1">
            <a:blip r:embed="rId3" cstate="print"/>
            <a:stretch>
              <a:fillRect l="-1081" t="-866" r="-72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76" y="1122460"/>
            <a:ext cx="225583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3254375"/>
            <a:ext cx="30495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4043363"/>
            <a:ext cx="66167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057400" y="1987648"/>
            <a:ext cx="228600" cy="2279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255</Words>
  <Application>Microsoft Office PowerPoint</Application>
  <PresentationFormat>On-screen Show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2:Arch dam</vt:lpstr>
    </vt:vector>
  </TitlesOfParts>
  <Company>UNZA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SOE</dc:creator>
  <cp:lastModifiedBy>lubinga handia</cp:lastModifiedBy>
  <cp:revision>86</cp:revision>
  <dcterms:created xsi:type="dcterms:W3CDTF">2005-08-31T02:26:49Z</dcterms:created>
  <dcterms:modified xsi:type="dcterms:W3CDTF">2018-03-28T08:41:23Z</dcterms:modified>
</cp:coreProperties>
</file>