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45"/>
  </p:notesMasterIdLst>
  <p:handoutMasterIdLst>
    <p:handoutMasterId r:id="rId46"/>
  </p:handoutMasterIdLst>
  <p:sldIdLst>
    <p:sldId id="256" r:id="rId4"/>
    <p:sldId id="257" r:id="rId5"/>
    <p:sldId id="258" r:id="rId6"/>
    <p:sldId id="259" r:id="rId7"/>
    <p:sldId id="260" r:id="rId8"/>
    <p:sldId id="261" r:id="rId9"/>
    <p:sldId id="262" r:id="rId10"/>
    <p:sldId id="295" r:id="rId11"/>
    <p:sldId id="263" r:id="rId12"/>
    <p:sldId id="264" r:id="rId13"/>
    <p:sldId id="265" r:id="rId14"/>
    <p:sldId id="291" r:id="rId15"/>
    <p:sldId id="266" r:id="rId16"/>
    <p:sldId id="267" r:id="rId17"/>
    <p:sldId id="268" r:id="rId18"/>
    <p:sldId id="269" r:id="rId19"/>
    <p:sldId id="292" r:id="rId20"/>
    <p:sldId id="270" r:id="rId21"/>
    <p:sldId id="271" r:id="rId22"/>
    <p:sldId id="293" r:id="rId23"/>
    <p:sldId id="294"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96" r:id="rId37"/>
    <p:sldId id="285" r:id="rId38"/>
    <p:sldId id="297" r:id="rId39"/>
    <p:sldId id="286" r:id="rId40"/>
    <p:sldId id="287" r:id="rId41"/>
    <p:sldId id="288" r:id="rId42"/>
    <p:sldId id="289" r:id="rId43"/>
    <p:sldId id="290" r:id="rId44"/>
  </p:sldIdLst>
  <p:sldSz cx="9144000" cy="6858000" type="screen4x3"/>
  <p:notesSz cx="9309100" cy="7016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ine Handia" initials="C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1C5"/>
    <a:srgbClr val="FFF8E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1386"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4"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0838"/>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5273003" y="0"/>
            <a:ext cx="4033943" cy="350838"/>
          </a:xfrm>
          <a:prstGeom prst="rect">
            <a:avLst/>
          </a:prstGeom>
        </p:spPr>
        <p:txBody>
          <a:bodyPr vert="horz" lIns="93287" tIns="46644" rIns="93287" bIns="46644" rtlCol="0"/>
          <a:lstStyle>
            <a:lvl1pPr algn="r">
              <a:defRPr sz="1200"/>
            </a:lvl1pPr>
          </a:lstStyle>
          <a:p>
            <a:fld id="{7B7EAB21-BDEA-49EB-81B6-90BC3C99BB98}" type="datetimeFigureOut">
              <a:rPr lang="en-US" smtClean="0"/>
              <a:pPr/>
              <a:t>11/22/2020</a:t>
            </a:fld>
            <a:endParaRPr lang="en-US"/>
          </a:p>
        </p:txBody>
      </p:sp>
      <p:sp>
        <p:nvSpPr>
          <p:cNvPr id="4" name="Footer Placeholder 3"/>
          <p:cNvSpPr>
            <a:spLocks noGrp="1"/>
          </p:cNvSpPr>
          <p:nvPr>
            <p:ph type="ftr" sz="quarter" idx="2"/>
          </p:nvPr>
        </p:nvSpPr>
        <p:spPr>
          <a:xfrm>
            <a:off x="0" y="6664695"/>
            <a:ext cx="4033943" cy="350838"/>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5273003" y="6664695"/>
            <a:ext cx="4033943" cy="350838"/>
          </a:xfrm>
          <a:prstGeom prst="rect">
            <a:avLst/>
          </a:prstGeom>
        </p:spPr>
        <p:txBody>
          <a:bodyPr vert="horz" lIns="93287" tIns="46644" rIns="93287" bIns="46644" rtlCol="0" anchor="b"/>
          <a:lstStyle>
            <a:lvl1pPr algn="r">
              <a:defRPr sz="1200"/>
            </a:lvl1pPr>
          </a:lstStyle>
          <a:p>
            <a:fld id="{F92D4F2E-C515-4856-AB8B-A14584B4B254}" type="slidenum">
              <a:rPr lang="en-US" smtClean="0"/>
              <a:pPr/>
              <a:t>‹#›</a:t>
            </a:fld>
            <a:endParaRPr lang="en-US"/>
          </a:p>
        </p:txBody>
      </p:sp>
    </p:spTree>
    <p:extLst>
      <p:ext uri="{BB962C8B-B14F-4D97-AF65-F5344CB8AC3E}">
        <p14:creationId xmlns="" xmlns:p14="http://schemas.microsoft.com/office/powerpoint/2010/main" val="1457515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838"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73675" y="0"/>
            <a:ext cx="4033838" cy="350838"/>
          </a:xfrm>
          <a:prstGeom prst="rect">
            <a:avLst/>
          </a:prstGeom>
        </p:spPr>
        <p:txBody>
          <a:bodyPr vert="horz" lIns="91440" tIns="45720" rIns="91440" bIns="45720" rtlCol="0"/>
          <a:lstStyle>
            <a:lvl1pPr algn="r">
              <a:defRPr sz="1200"/>
            </a:lvl1pPr>
          </a:lstStyle>
          <a:p>
            <a:fld id="{0181E759-5212-4099-B300-21DDA739136A}" type="datetimeFigureOut">
              <a:rPr lang="en-US" smtClean="0"/>
              <a:pPr/>
              <a:t>11/22/2020</a:t>
            </a:fld>
            <a:endParaRPr lang="en-US"/>
          </a:p>
        </p:txBody>
      </p:sp>
      <p:sp>
        <p:nvSpPr>
          <p:cNvPr id="4" name="Slide Image Placeholder 3"/>
          <p:cNvSpPr>
            <a:spLocks noGrp="1" noRot="1" noChangeAspect="1"/>
          </p:cNvSpPr>
          <p:nvPr>
            <p:ph type="sldImg" idx="2"/>
          </p:nvPr>
        </p:nvSpPr>
        <p:spPr>
          <a:xfrm>
            <a:off x="2900363" y="527050"/>
            <a:ext cx="3508375" cy="26304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33750"/>
            <a:ext cx="7448550" cy="31575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64325"/>
            <a:ext cx="4033838" cy="3508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73675" y="6664325"/>
            <a:ext cx="4033838" cy="350838"/>
          </a:xfrm>
          <a:prstGeom prst="rect">
            <a:avLst/>
          </a:prstGeom>
        </p:spPr>
        <p:txBody>
          <a:bodyPr vert="horz" lIns="91440" tIns="45720" rIns="91440" bIns="45720" rtlCol="0" anchor="b"/>
          <a:lstStyle>
            <a:lvl1pPr algn="r">
              <a:defRPr sz="1200"/>
            </a:lvl1pPr>
          </a:lstStyle>
          <a:p>
            <a:fld id="{85FA34BA-3AAF-4233-85E4-FB56EBEB3CC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FA34BA-3AAF-4233-85E4-FB56EBEB3CC1}"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27"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28"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3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31"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32"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33"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35"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36"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37" name="Picture 36"/>
          <p:cNvPicPr/>
          <p:nvPr/>
        </p:nvPicPr>
        <p:blipFill>
          <a:blip r:embed="rId2" cstate="print"/>
          <a:stretch>
            <a:fillRect/>
          </a:stretch>
        </p:blipFill>
        <p:spPr>
          <a:xfrm>
            <a:off x="2079000" y="1604520"/>
            <a:ext cx="4984920" cy="3977280"/>
          </a:xfrm>
          <a:prstGeom prst="rect">
            <a:avLst/>
          </a:prstGeom>
          <a:ln>
            <a:noFill/>
          </a:ln>
        </p:spPr>
      </p:pic>
      <p:pic>
        <p:nvPicPr>
          <p:cNvPr id="38" name="Picture 37"/>
          <p:cNvPicPr/>
          <p:nvPr/>
        </p:nvPicPr>
        <p:blipFill>
          <a:blip r:embed="rId2" cstate="print"/>
          <a:stretch>
            <a:fillRect/>
          </a:stretch>
        </p:blipFill>
        <p:spPr>
          <a:xfrm>
            <a:off x="20790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45"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47"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49"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50"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3600"/>
            <a:ext cx="8229240" cy="530820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54"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55"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56"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6"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58"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60"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6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63"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64"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66"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67"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69"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70"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71"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72"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74"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75"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76" name="Picture 75"/>
          <p:cNvPicPr/>
          <p:nvPr/>
        </p:nvPicPr>
        <p:blipFill>
          <a:blip r:embed="rId2" cstate="print"/>
          <a:stretch>
            <a:fillRect/>
          </a:stretch>
        </p:blipFill>
        <p:spPr>
          <a:xfrm>
            <a:off x="2079000" y="1604520"/>
            <a:ext cx="4984920" cy="3977280"/>
          </a:xfrm>
          <a:prstGeom prst="rect">
            <a:avLst/>
          </a:prstGeom>
          <a:ln>
            <a:noFill/>
          </a:ln>
        </p:spPr>
      </p:pic>
      <p:pic>
        <p:nvPicPr>
          <p:cNvPr id="77" name="Picture 76"/>
          <p:cNvPicPr/>
          <p:nvPr/>
        </p:nvPicPr>
        <p:blipFill>
          <a:blip r:embed="rId2" cstate="print"/>
          <a:stretch>
            <a:fillRect/>
          </a:stretch>
        </p:blipFill>
        <p:spPr>
          <a:xfrm>
            <a:off x="2079000" y="1604520"/>
            <a:ext cx="4984920" cy="39772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84"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86"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88"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9"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8"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457200" y="273600"/>
            <a:ext cx="8229240" cy="5308200"/>
          </a:xfrm>
          <a:prstGeom prst="rect">
            <a:avLst/>
          </a:prstGeom>
        </p:spPr>
        <p:txBody>
          <a:bodyPr lIns="0" tIns="0" rIns="0" bIns="0" anchor="ctr"/>
          <a:lstStyle/>
          <a:p>
            <a:pPr algn="ct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93"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94"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95"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97"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98"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99"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101"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02"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03"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105"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106"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108"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09"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10"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111"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113"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114"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115" name="Picture 114"/>
          <p:cNvPicPr/>
          <p:nvPr/>
        </p:nvPicPr>
        <p:blipFill>
          <a:blip r:embed="rId2" cstate="print"/>
          <a:stretch>
            <a:fillRect/>
          </a:stretch>
        </p:blipFill>
        <p:spPr>
          <a:xfrm>
            <a:off x="2079000" y="1604520"/>
            <a:ext cx="4984920" cy="3977280"/>
          </a:xfrm>
          <a:prstGeom prst="rect">
            <a:avLst/>
          </a:prstGeom>
          <a:ln>
            <a:noFill/>
          </a:ln>
        </p:spPr>
      </p:pic>
      <p:pic>
        <p:nvPicPr>
          <p:cNvPr id="116" name="Picture 115"/>
          <p:cNvPicPr/>
          <p:nvPr/>
        </p:nvPicPr>
        <p:blipFill>
          <a:blip r:embed="rId2" cstate="print"/>
          <a:stretch>
            <a:fillRect/>
          </a:stretch>
        </p:blipFill>
        <p:spPr>
          <a:xfrm>
            <a:off x="2079000" y="1604520"/>
            <a:ext cx="4984920" cy="3977280"/>
          </a:xfrm>
          <a:prstGeom prst="rect">
            <a:avLst/>
          </a:prstGeom>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10"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1"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820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15"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6"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7"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19"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20"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1"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23"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4"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5"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p:spPr>
        <p:txBody>
          <a:bodyPr anchor="ctr"/>
          <a:lstStyle/>
          <a:p>
            <a:pPr algn="ctr">
              <a:lnSpc>
                <a:spcPct val="100000"/>
              </a:lnSpc>
            </a:pPr>
            <a:r>
              <a:rPr lang="en-US" sz="4400">
                <a:solidFill>
                  <a:srgbClr val="000000"/>
                </a:solidFill>
                <a:latin typeface="Times New Roman"/>
              </a:rPr>
              <a:t>Click to edit the title text formatClick to edit Master title style</a:t>
            </a:r>
            <a:endParaRPr/>
          </a:p>
        </p:txBody>
      </p:sp>
      <p:sp>
        <p:nvSpPr>
          <p:cNvPr id="6" name="PlaceHolder 2"/>
          <p:cNvSpPr>
            <a:spLocks noGrp="1"/>
          </p:cNvSpPr>
          <p:nvPr>
            <p:ph type="dt"/>
          </p:nvPr>
        </p:nvSpPr>
        <p:spPr>
          <a:xfrm>
            <a:off x="685800" y="6248520"/>
            <a:ext cx="1904760" cy="456840"/>
          </a:xfrm>
          <a:prstGeom prst="rect">
            <a:avLst/>
          </a:prstGeom>
        </p:spPr>
        <p:txBody>
          <a:bodyPr/>
          <a:lstStyle/>
          <a:p>
            <a:endParaRPr/>
          </a:p>
        </p:txBody>
      </p:sp>
      <p:sp>
        <p:nvSpPr>
          <p:cNvPr id="2" name="PlaceHolder 3"/>
          <p:cNvSpPr>
            <a:spLocks noGrp="1"/>
          </p:cNvSpPr>
          <p:nvPr>
            <p:ph type="ftr"/>
          </p:nvPr>
        </p:nvSpPr>
        <p:spPr>
          <a:xfrm>
            <a:off x="3124080" y="6248520"/>
            <a:ext cx="2895120" cy="456840"/>
          </a:xfrm>
          <a:prstGeom prst="rect">
            <a:avLst/>
          </a:prstGeom>
        </p:spPr>
        <p:txBody>
          <a:bodyPr/>
          <a:lstStyle/>
          <a:p>
            <a:endParaRPr/>
          </a:p>
        </p:txBody>
      </p:sp>
      <p:sp>
        <p:nvSpPr>
          <p:cNvPr id="3" name="PlaceHolder 4"/>
          <p:cNvSpPr>
            <a:spLocks noGrp="1"/>
          </p:cNvSpPr>
          <p:nvPr>
            <p:ph type="sldNum"/>
          </p:nvPr>
        </p:nvSpPr>
        <p:spPr>
          <a:xfrm>
            <a:off x="6553080" y="6248520"/>
            <a:ext cx="1904760" cy="456840"/>
          </a:xfrm>
          <a:prstGeom prst="rect">
            <a:avLst/>
          </a:prstGeom>
        </p:spPr>
        <p:txBody>
          <a:bodyPr/>
          <a:lstStyle/>
          <a:p>
            <a:pPr>
              <a:lnSpc>
                <a:spcPct val="100000"/>
              </a:lnSpc>
            </a:pPr>
            <a:fld id="{B27FE7D4-AD77-43FF-8643-F3FB565A0128}" type="slidenum">
              <a:rPr lang="en-US" sz="1400">
                <a:solidFill>
                  <a:srgbClr val="000000"/>
                </a:solidFill>
                <a:latin typeface="Times New Roman"/>
              </a:rPr>
              <a:pPr>
                <a:lnSpc>
                  <a:spcPct val="100000"/>
                </a:lnSpc>
              </a:pPr>
              <a:t>‹#›</a:t>
            </a:fld>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3200">
                <a:latin typeface="Times New Roman"/>
              </a:rPr>
              <a:t>Click to edit the outline text format</a:t>
            </a:r>
            <a:endParaRPr/>
          </a:p>
          <a:p>
            <a:pPr lvl="1">
              <a:buSzPct val="75000"/>
              <a:buFont typeface="StarSymbol"/>
              <a:buChar char=""/>
            </a:pPr>
            <a:r>
              <a:rPr lang="en-US" sz="2400">
                <a:latin typeface="Times New Roman"/>
              </a:rPr>
              <a:t>Second Outline Level</a:t>
            </a:r>
            <a:endParaRPr/>
          </a:p>
          <a:p>
            <a:pPr lvl="2">
              <a:buSzPct val="45000"/>
              <a:buFont typeface="StarSymbol"/>
              <a:buChar char=""/>
            </a:pPr>
            <a:r>
              <a:rPr lang="en-US" sz="2000">
                <a:latin typeface="Times New Roman"/>
              </a:rPr>
              <a:t>Third Outline Level</a:t>
            </a:r>
            <a:endParaRPr/>
          </a:p>
          <a:p>
            <a:pPr lvl="3">
              <a:buSzPct val="75000"/>
              <a:buFont typeface="StarSymbol"/>
              <a:buChar char=""/>
            </a:pPr>
            <a:r>
              <a:rPr lang="en-US" sz="2000">
                <a:latin typeface="Times New Roman"/>
              </a:rPr>
              <a:t>Fourth Outline Level</a:t>
            </a:r>
            <a:endParaRPr/>
          </a:p>
          <a:p>
            <a:pPr lvl="4">
              <a:buSzPct val="45000"/>
              <a:buFont typeface="StarSymbol"/>
              <a:buChar char=""/>
            </a:pPr>
            <a:r>
              <a:rPr lang="en-US" sz="2000">
                <a:latin typeface="Times New Roman"/>
              </a:rPr>
              <a:t>Fifth Outline Level</a:t>
            </a:r>
            <a:endParaRPr/>
          </a:p>
          <a:p>
            <a:pPr lvl="5">
              <a:buSzPct val="45000"/>
              <a:buFont typeface="StarSymbol"/>
              <a:buChar char=""/>
            </a:pPr>
            <a:r>
              <a:rPr lang="en-US" sz="2000">
                <a:latin typeface="Times New Roman"/>
              </a:rPr>
              <a:t>Sixth Outline Level</a:t>
            </a:r>
            <a:endParaRPr/>
          </a:p>
          <a:p>
            <a:pPr lvl="6">
              <a:buSzPct val="45000"/>
              <a:buFont typeface="StarSymbol"/>
              <a:buChar char=""/>
            </a:pPr>
            <a:r>
              <a:rPr lang="en-US" sz="2000">
                <a:latin typeface="Times New Roman"/>
              </a:rPr>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685800" y="609480"/>
            <a:ext cx="7772040" cy="1142640"/>
          </a:xfrm>
          <a:prstGeom prst="rect">
            <a:avLst/>
          </a:prstGeom>
        </p:spPr>
        <p:txBody>
          <a:bodyPr anchor="ctr"/>
          <a:lstStyle/>
          <a:p>
            <a:pPr algn="ctr">
              <a:lnSpc>
                <a:spcPct val="100000"/>
              </a:lnSpc>
            </a:pPr>
            <a:r>
              <a:rPr lang="en-US" sz="4400">
                <a:solidFill>
                  <a:srgbClr val="000000"/>
                </a:solidFill>
                <a:latin typeface="Times New Roman"/>
              </a:rPr>
              <a:t>Click to edit the title text formatClick to edit Master title style</a:t>
            </a:r>
            <a:endParaRPr/>
          </a:p>
        </p:txBody>
      </p:sp>
      <p:sp>
        <p:nvSpPr>
          <p:cNvPr id="40" name="PlaceHolder 2"/>
          <p:cNvSpPr>
            <a:spLocks noGrp="1"/>
          </p:cNvSpPr>
          <p:nvPr>
            <p:ph type="body"/>
          </p:nvPr>
        </p:nvSpPr>
        <p:spPr>
          <a:xfrm>
            <a:off x="685800" y="1981080"/>
            <a:ext cx="7772040" cy="4114440"/>
          </a:xfrm>
          <a:prstGeom prst="rect">
            <a:avLst/>
          </a:prstGeom>
        </p:spPr>
        <p:txBody>
          <a:bodyPr/>
          <a:lstStyle/>
          <a:p>
            <a:pPr>
              <a:buSzPct val="45000"/>
              <a:buFont typeface="StarSymbol"/>
              <a:buChar char=""/>
            </a:pPr>
            <a:r>
              <a:rPr lang="en-US" sz="3200">
                <a:solidFill>
                  <a:srgbClr val="000000"/>
                </a:solidFill>
                <a:latin typeface="Times New Roman"/>
              </a:rPr>
              <a:t>Click to edit the outline text format</a:t>
            </a:r>
            <a:endParaRPr/>
          </a:p>
          <a:p>
            <a:pPr lvl="1">
              <a:buSzPct val="75000"/>
              <a:buFont typeface="StarSymbol"/>
              <a:buChar char=""/>
            </a:pPr>
            <a:r>
              <a:rPr lang="en-US" sz="3200">
                <a:solidFill>
                  <a:srgbClr val="000000"/>
                </a:solidFill>
                <a:latin typeface="Times New Roman"/>
              </a:rPr>
              <a:t>Second Outline Level</a:t>
            </a:r>
            <a:endParaRPr/>
          </a:p>
          <a:p>
            <a:pPr lvl="2">
              <a:buSzPct val="45000"/>
              <a:buFont typeface="StarSymbol"/>
              <a:buChar char=""/>
            </a:pPr>
            <a:r>
              <a:rPr lang="en-US" sz="3200">
                <a:solidFill>
                  <a:srgbClr val="000000"/>
                </a:solidFill>
                <a:latin typeface="Times New Roman"/>
              </a:rPr>
              <a:t>Third Outline Level</a:t>
            </a:r>
            <a:endParaRPr/>
          </a:p>
          <a:p>
            <a:pPr lvl="3">
              <a:buSzPct val="75000"/>
              <a:buFont typeface="StarSymbol"/>
              <a:buChar char=""/>
            </a:pPr>
            <a:r>
              <a:rPr lang="en-US" sz="3200">
                <a:solidFill>
                  <a:srgbClr val="000000"/>
                </a:solidFill>
                <a:latin typeface="Times New Roman"/>
              </a:rPr>
              <a:t>Fourth Outline Level</a:t>
            </a:r>
            <a:endParaRPr/>
          </a:p>
          <a:p>
            <a:pPr lvl="4">
              <a:buSzPct val="45000"/>
              <a:buFont typeface="StarSymbol"/>
              <a:buChar char=""/>
            </a:pPr>
            <a:r>
              <a:rPr lang="en-US" sz="3200">
                <a:solidFill>
                  <a:srgbClr val="000000"/>
                </a:solidFill>
                <a:latin typeface="Times New Roman"/>
              </a:rPr>
              <a:t>Fifth Outline Level</a:t>
            </a:r>
            <a:endParaRPr/>
          </a:p>
          <a:p>
            <a:pPr lvl="5">
              <a:buSzPct val="45000"/>
              <a:buFont typeface="StarSymbol"/>
              <a:buChar char=""/>
            </a:pPr>
            <a:r>
              <a:rPr lang="en-US" sz="3200">
                <a:solidFill>
                  <a:srgbClr val="000000"/>
                </a:solidFill>
                <a:latin typeface="Times New Roman"/>
              </a:rPr>
              <a:t>Sixth Outline Level</a:t>
            </a:r>
            <a:endParaRPr/>
          </a:p>
          <a:p>
            <a:pPr>
              <a:lnSpc>
                <a:spcPct val="100000"/>
              </a:lnSpc>
              <a:buFont typeface="StarSymbol"/>
              <a:buChar char=""/>
            </a:pPr>
            <a:r>
              <a:rPr lang="en-US" sz="3200">
                <a:solidFill>
                  <a:srgbClr val="000000"/>
                </a:solidFill>
                <a:latin typeface="Times New Roman"/>
              </a:rPr>
              <a:t>Seventh Outline LevelClick to edit Master text styles</a:t>
            </a:r>
            <a:endParaRPr/>
          </a:p>
          <a:p>
            <a:pPr lvl="1">
              <a:lnSpc>
                <a:spcPct val="100000"/>
              </a:lnSpc>
              <a:buFont typeface="StarSymbol"/>
              <a:buChar char=""/>
            </a:pPr>
            <a:r>
              <a:rPr lang="en-US" sz="2800">
                <a:solidFill>
                  <a:srgbClr val="000000"/>
                </a:solidFill>
                <a:latin typeface="Times New Roman"/>
              </a:rPr>
              <a:t>Second level</a:t>
            </a:r>
            <a:endParaRPr/>
          </a:p>
          <a:p>
            <a:pPr lvl="2">
              <a:lnSpc>
                <a:spcPct val="100000"/>
              </a:lnSpc>
              <a:buFont typeface="StarSymbol"/>
              <a:buChar char=""/>
            </a:pPr>
            <a:r>
              <a:rPr lang="en-US" sz="2400">
                <a:solidFill>
                  <a:srgbClr val="000000"/>
                </a:solidFill>
                <a:latin typeface="Times New Roman"/>
              </a:rPr>
              <a:t>Third level</a:t>
            </a:r>
            <a:endParaRPr/>
          </a:p>
          <a:p>
            <a:pPr lvl="3">
              <a:lnSpc>
                <a:spcPct val="100000"/>
              </a:lnSpc>
              <a:buFont typeface="StarSymbol"/>
              <a:buChar char=""/>
            </a:pPr>
            <a:r>
              <a:rPr lang="en-US" sz="2000">
                <a:solidFill>
                  <a:srgbClr val="000000"/>
                </a:solidFill>
                <a:latin typeface="Times New Roman"/>
              </a:rPr>
              <a:t>Fourth level</a:t>
            </a:r>
            <a:endParaRPr/>
          </a:p>
          <a:p>
            <a:pPr lvl="4">
              <a:lnSpc>
                <a:spcPct val="100000"/>
              </a:lnSpc>
              <a:buFont typeface="StarSymbol"/>
              <a:buChar char="»"/>
            </a:pPr>
            <a:r>
              <a:rPr lang="en-US" sz="2000">
                <a:solidFill>
                  <a:srgbClr val="000000"/>
                </a:solidFill>
                <a:latin typeface="Times New Roman"/>
              </a:rPr>
              <a:t>Fifth level</a:t>
            </a:r>
            <a:endParaRPr/>
          </a:p>
        </p:txBody>
      </p:sp>
      <p:sp>
        <p:nvSpPr>
          <p:cNvPr id="41" name="PlaceHolder 3"/>
          <p:cNvSpPr>
            <a:spLocks noGrp="1"/>
          </p:cNvSpPr>
          <p:nvPr>
            <p:ph type="dt"/>
          </p:nvPr>
        </p:nvSpPr>
        <p:spPr>
          <a:xfrm>
            <a:off x="685800" y="6248520"/>
            <a:ext cx="1904760" cy="456840"/>
          </a:xfrm>
          <a:prstGeom prst="rect">
            <a:avLst/>
          </a:prstGeom>
        </p:spPr>
        <p:txBody>
          <a:bodyPr/>
          <a:lstStyle/>
          <a:p>
            <a:endParaRPr/>
          </a:p>
        </p:txBody>
      </p:sp>
      <p:sp>
        <p:nvSpPr>
          <p:cNvPr id="42" name="PlaceHolder 4"/>
          <p:cNvSpPr>
            <a:spLocks noGrp="1"/>
          </p:cNvSpPr>
          <p:nvPr>
            <p:ph type="ftr"/>
          </p:nvPr>
        </p:nvSpPr>
        <p:spPr>
          <a:xfrm>
            <a:off x="3124080" y="6248520"/>
            <a:ext cx="2895120" cy="456840"/>
          </a:xfrm>
          <a:prstGeom prst="rect">
            <a:avLst/>
          </a:prstGeom>
        </p:spPr>
        <p:txBody>
          <a:bodyPr/>
          <a:lstStyle/>
          <a:p>
            <a:endParaRPr/>
          </a:p>
        </p:txBody>
      </p:sp>
      <p:sp>
        <p:nvSpPr>
          <p:cNvPr id="43" name="PlaceHolder 5"/>
          <p:cNvSpPr>
            <a:spLocks noGrp="1"/>
          </p:cNvSpPr>
          <p:nvPr>
            <p:ph type="sldNum"/>
          </p:nvPr>
        </p:nvSpPr>
        <p:spPr>
          <a:xfrm>
            <a:off x="6553080" y="6248520"/>
            <a:ext cx="1904760" cy="456840"/>
          </a:xfrm>
          <a:prstGeom prst="rect">
            <a:avLst/>
          </a:prstGeom>
        </p:spPr>
        <p:txBody>
          <a:bodyPr/>
          <a:lstStyle/>
          <a:p>
            <a:pPr>
              <a:lnSpc>
                <a:spcPct val="100000"/>
              </a:lnSpc>
            </a:pPr>
            <a:fld id="{64D26DBD-B9EF-4881-9129-267BB452BD51}" type="slidenum">
              <a:rPr lang="en-US" sz="1400">
                <a:solidFill>
                  <a:srgbClr val="000000"/>
                </a:solidFill>
                <a:latin typeface="Times New Roman"/>
              </a:rPr>
              <a:pPr>
                <a:lnSpc>
                  <a:spcPct val="100000"/>
                </a:lnSpc>
              </a:pPr>
              <a:t>‹#›</a:t>
            </a:fld>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 name="PlaceHolder 1"/>
          <p:cNvSpPr>
            <a:spLocks noGrp="1"/>
          </p:cNvSpPr>
          <p:nvPr>
            <p:ph type="dt"/>
          </p:nvPr>
        </p:nvSpPr>
        <p:spPr>
          <a:xfrm>
            <a:off x="685800" y="6248520"/>
            <a:ext cx="1904760" cy="456840"/>
          </a:xfrm>
          <a:prstGeom prst="rect">
            <a:avLst/>
          </a:prstGeom>
        </p:spPr>
        <p:txBody>
          <a:bodyPr/>
          <a:lstStyle/>
          <a:p>
            <a:endParaRPr/>
          </a:p>
        </p:txBody>
      </p:sp>
      <p:sp>
        <p:nvSpPr>
          <p:cNvPr id="79" name="PlaceHolder 2"/>
          <p:cNvSpPr>
            <a:spLocks noGrp="1"/>
          </p:cNvSpPr>
          <p:nvPr>
            <p:ph type="ftr"/>
          </p:nvPr>
        </p:nvSpPr>
        <p:spPr>
          <a:xfrm>
            <a:off x="3124080" y="6248520"/>
            <a:ext cx="2895120" cy="456840"/>
          </a:xfrm>
          <a:prstGeom prst="rect">
            <a:avLst/>
          </a:prstGeom>
        </p:spPr>
        <p:txBody>
          <a:bodyPr/>
          <a:lstStyle/>
          <a:p>
            <a:endParaRPr/>
          </a:p>
        </p:txBody>
      </p:sp>
      <p:sp>
        <p:nvSpPr>
          <p:cNvPr id="80" name="PlaceHolder 3"/>
          <p:cNvSpPr>
            <a:spLocks noGrp="1"/>
          </p:cNvSpPr>
          <p:nvPr>
            <p:ph type="sldNum"/>
          </p:nvPr>
        </p:nvSpPr>
        <p:spPr>
          <a:xfrm>
            <a:off x="6553080" y="6248520"/>
            <a:ext cx="1904760" cy="456840"/>
          </a:xfrm>
          <a:prstGeom prst="rect">
            <a:avLst/>
          </a:prstGeom>
        </p:spPr>
        <p:txBody>
          <a:bodyPr/>
          <a:lstStyle/>
          <a:p>
            <a:pPr>
              <a:lnSpc>
                <a:spcPct val="100000"/>
              </a:lnSpc>
            </a:pPr>
            <a:fld id="{941EA5E1-6D14-4946-BE8D-19BEBFE282E0}" type="slidenum">
              <a:rPr lang="en-US" sz="1400">
                <a:solidFill>
                  <a:srgbClr val="000000"/>
                </a:solidFill>
                <a:latin typeface="Times New Roman"/>
              </a:rPr>
              <a:pPr>
                <a:lnSpc>
                  <a:spcPct val="100000"/>
                </a:lnSpc>
              </a:pPr>
              <a:t>‹#›</a:t>
            </a:fld>
            <a:endParaRPr/>
          </a:p>
        </p:txBody>
      </p:sp>
      <p:sp>
        <p:nvSpPr>
          <p:cNvPr id="81" name="PlaceHolder 4"/>
          <p:cNvSpPr>
            <a:spLocks noGrp="1"/>
          </p:cNvSpPr>
          <p:nvPr>
            <p:ph type="title"/>
          </p:nvPr>
        </p:nvSpPr>
        <p:spPr>
          <a:xfrm>
            <a:off x="457200" y="273600"/>
            <a:ext cx="8229240" cy="1144800"/>
          </a:xfrm>
          <a:prstGeom prst="rect">
            <a:avLst/>
          </a:prstGeom>
        </p:spPr>
        <p:txBody>
          <a:bodyPr lIns="0" tIns="0" rIns="0" bIns="0" anchor="ctr"/>
          <a:lstStyle/>
          <a:p>
            <a:r>
              <a:rPr lang="en-US" sz="2400">
                <a:latin typeface="Times New Roman"/>
              </a:rPr>
              <a:t>Click to edit the title text format</a:t>
            </a:r>
            <a:endParaRPr/>
          </a:p>
        </p:txBody>
      </p:sp>
      <p:sp>
        <p:nvSpPr>
          <p:cNvPr id="82"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3200">
                <a:latin typeface="Times New Roman"/>
              </a:rPr>
              <a:t>Click to edit the outline text format</a:t>
            </a:r>
            <a:endParaRPr/>
          </a:p>
          <a:p>
            <a:pPr lvl="1">
              <a:buSzPct val="75000"/>
              <a:buFont typeface="StarSymbol"/>
              <a:buChar char=""/>
            </a:pPr>
            <a:r>
              <a:rPr lang="en-US" sz="2400">
                <a:latin typeface="Times New Roman"/>
              </a:rPr>
              <a:t>Second Outline Level</a:t>
            </a:r>
            <a:endParaRPr/>
          </a:p>
          <a:p>
            <a:pPr lvl="2">
              <a:buSzPct val="45000"/>
              <a:buFont typeface="StarSymbol"/>
              <a:buChar char=""/>
            </a:pPr>
            <a:r>
              <a:rPr lang="en-US" sz="2000">
                <a:latin typeface="Times New Roman"/>
              </a:rPr>
              <a:t>Third Outline Level</a:t>
            </a:r>
            <a:endParaRPr/>
          </a:p>
          <a:p>
            <a:pPr lvl="3">
              <a:buSzPct val="75000"/>
              <a:buFont typeface="StarSymbol"/>
              <a:buChar char=""/>
            </a:pPr>
            <a:r>
              <a:rPr lang="en-US" sz="2000">
                <a:latin typeface="Times New Roman"/>
              </a:rPr>
              <a:t>Fourth Outline Level</a:t>
            </a:r>
            <a:endParaRPr/>
          </a:p>
          <a:p>
            <a:pPr lvl="4">
              <a:buSzPct val="45000"/>
              <a:buFont typeface="StarSymbol"/>
              <a:buChar char=""/>
            </a:pPr>
            <a:r>
              <a:rPr lang="en-US" sz="2000">
                <a:latin typeface="Times New Roman"/>
              </a:rPr>
              <a:t>Fifth Outline Level</a:t>
            </a:r>
            <a:endParaRPr/>
          </a:p>
          <a:p>
            <a:pPr lvl="5">
              <a:buSzPct val="45000"/>
              <a:buFont typeface="StarSymbol"/>
              <a:buChar char=""/>
            </a:pPr>
            <a:r>
              <a:rPr lang="en-US" sz="2000">
                <a:latin typeface="Times New Roman"/>
              </a:rPr>
              <a:t>Sixth Outline Level</a:t>
            </a:r>
            <a:endParaRPr/>
          </a:p>
          <a:p>
            <a:pPr lvl="6">
              <a:buSzPct val="45000"/>
              <a:buFont typeface="StarSymbol"/>
              <a:buChar char=""/>
            </a:pPr>
            <a:r>
              <a:rPr lang="en-US" sz="2000">
                <a:latin typeface="Times New Roman"/>
              </a:rPr>
              <a:t>Seventh Outline Level</a:t>
            </a: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slideLayout" Target="../slideLayouts/slideLayout25.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22.png"/><Relationship Id="rId7" Type="http://schemas.openxmlformats.org/officeDocument/2006/relationships/oleObject" Target="../embeddings/oleObject5.bin"/><Relationship Id="rId2" Type="http://schemas.openxmlformats.org/officeDocument/2006/relationships/slideLayout" Target="../slideLayouts/slideLayout25.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oleObject" Target="../embeddings/oleObject9.bin"/><Relationship Id="rId2" Type="http://schemas.openxmlformats.org/officeDocument/2006/relationships/slideLayout" Target="../slideLayouts/slideLayout25.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5.xml"/><Relationship Id="rId1" Type="http://schemas.openxmlformats.org/officeDocument/2006/relationships/vmlDrawing" Target="../drawings/vmlDrawing5.vml"/><Relationship Id="rId4" Type="http://schemas.openxmlformats.org/officeDocument/2006/relationships/oleObject" Target="../embeddings/oleObject10.bin"/></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oleObject" Target="../embeddings/oleObject12.bin"/><Relationship Id="rId2" Type="http://schemas.openxmlformats.org/officeDocument/2006/relationships/slideLayout" Target="../slideLayouts/slideLayout25.xml"/><Relationship Id="rId1" Type="http://schemas.openxmlformats.org/officeDocument/2006/relationships/vmlDrawing" Target="../drawings/vmlDrawing6.v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oleObject" Target="../embeddings/oleObject11.bin"/></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5.xml"/><Relationship Id="rId1" Type="http://schemas.openxmlformats.org/officeDocument/2006/relationships/vmlDrawing" Target="../drawings/vmlDrawing7.vml"/><Relationship Id="rId6" Type="http://schemas.openxmlformats.org/officeDocument/2006/relationships/image" Target="../media/image7.png"/><Relationship Id="rId5" Type="http://schemas.openxmlformats.org/officeDocument/2006/relationships/oleObject" Target="../embeddings/oleObject13.bin"/><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slideLayout" Target="../slideLayouts/slideLayout25.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5.xml"/><Relationship Id="rId1" Type="http://schemas.openxmlformats.org/officeDocument/2006/relationships/vmlDrawing" Target="../drawings/vmlDrawing9.vml"/><Relationship Id="rId4" Type="http://schemas.openxmlformats.org/officeDocument/2006/relationships/oleObject" Target="../embeddings/oleObject15.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5.xml"/><Relationship Id="rId1" Type="http://schemas.openxmlformats.org/officeDocument/2006/relationships/vmlDrawing" Target="../drawings/vmlDrawing10.vml"/><Relationship Id="rId6" Type="http://schemas.openxmlformats.org/officeDocument/2006/relationships/oleObject" Target="../embeddings/oleObject18.bin"/><Relationship Id="rId5" Type="http://schemas.openxmlformats.org/officeDocument/2006/relationships/oleObject" Target="../embeddings/oleObject17.bin"/><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5.xml"/><Relationship Id="rId1" Type="http://schemas.openxmlformats.org/officeDocument/2006/relationships/vmlDrawing" Target="../drawings/vmlDrawing11.vml"/><Relationship Id="rId5" Type="http://schemas.openxmlformats.org/officeDocument/2006/relationships/oleObject" Target="../embeddings/oleObject19.bin"/><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Municipal_water_supply" TargetMode="External"/><Relationship Id="rId3" Type="http://schemas.openxmlformats.org/officeDocument/2006/relationships/hyperlink" Target="https://en.wikipedia.org/wiki/Iterative_method" TargetMode="External"/><Relationship Id="rId7" Type="http://schemas.openxmlformats.org/officeDocument/2006/relationships/hyperlink" Target="https://en.wikipedia.org/wiki/Moment_distribution_method" TargetMode="External"/><Relationship Id="rId2" Type="http://schemas.openxmlformats.org/officeDocument/2006/relationships/image" Target="../media/image67.png"/><Relationship Id="rId1" Type="http://schemas.openxmlformats.org/officeDocument/2006/relationships/slideLayout" Target="../slideLayouts/slideLayout25.xml"/><Relationship Id="rId6" Type="http://schemas.openxmlformats.org/officeDocument/2006/relationships/hyperlink" Target="https://en.wikipedia.org/wiki/University_of_Illinois_at_Urbana%E2%80%93Champaign" TargetMode="External"/><Relationship Id="rId5" Type="http://schemas.openxmlformats.org/officeDocument/2006/relationships/hyperlink" Target="https://en.wikipedia.org/wiki/Hardy_Cross" TargetMode="External"/><Relationship Id="rId4" Type="http://schemas.openxmlformats.org/officeDocument/2006/relationships/hyperlink" Target="https://en.wikipedia.org/wiki/Hardy_Cross_method" TargetMode="External"/><Relationship Id="rId9" Type="http://schemas.openxmlformats.org/officeDocument/2006/relationships/hyperlink" Target="https://en.wikipedia.org/wiki/Newton-Raphson_method"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5.xml"/><Relationship Id="rId1" Type="http://schemas.openxmlformats.org/officeDocument/2006/relationships/vmlDrawing" Target="../drawings/vmlDrawing12.vml"/><Relationship Id="rId5" Type="http://schemas.openxmlformats.org/officeDocument/2006/relationships/oleObject" Target="../embeddings/oleObject20.bin"/><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823913" y="1700213"/>
            <a:ext cx="7496175" cy="3457575"/>
          </a:xfrm>
          <a:prstGeom prst="rect">
            <a:avLst/>
          </a:prstGeom>
          <a:noFill/>
          <a:ln w="9525">
            <a:noFill/>
            <a:miter lim="800000"/>
            <a:headEnd/>
            <a:tailEnd/>
          </a:ln>
          <a:effectLst/>
        </p:spPr>
      </p:pic>
      <p:sp>
        <p:nvSpPr>
          <p:cNvPr id="117" name="TextShape 1"/>
          <p:cNvSpPr txBox="1"/>
          <p:nvPr/>
        </p:nvSpPr>
        <p:spPr>
          <a:xfrm>
            <a:off x="1066680" y="609480"/>
            <a:ext cx="6400440" cy="5333760"/>
          </a:xfrm>
          <a:prstGeom prst="rect">
            <a:avLst/>
          </a:prstGeom>
        </p:spPr>
        <p:txBody>
          <a:bodyPr/>
          <a:lstStyle/>
          <a:p>
            <a:pPr>
              <a:lnSpc>
                <a:spcPct val="100000"/>
              </a:lnSpc>
            </a:pPr>
            <a:endParaRPr dirty="0"/>
          </a:p>
          <a:p>
            <a:pPr algn="ctr">
              <a:lnSpc>
                <a:spcPct val="100000"/>
              </a:lnSpc>
            </a:pPr>
            <a:r>
              <a:rPr lang="en-US" sz="4000" dirty="0">
                <a:solidFill>
                  <a:srgbClr val="000000"/>
                </a:solidFill>
                <a:latin typeface="Times New Roman"/>
              </a:rPr>
              <a:t>Fluid Mechanics CEE 3311</a:t>
            </a:r>
            <a:endParaRPr dirty="0"/>
          </a:p>
          <a:p>
            <a:pPr algn="ctr">
              <a:lnSpc>
                <a:spcPct val="100000"/>
              </a:lnSpc>
            </a:pPr>
            <a:endParaRPr lang="en-US" sz="4000" dirty="0" smtClean="0">
              <a:solidFill>
                <a:srgbClr val="000000"/>
              </a:solidFill>
              <a:latin typeface="Times New Roman"/>
            </a:endParaRPr>
          </a:p>
          <a:p>
            <a:pPr algn="ctr">
              <a:lnSpc>
                <a:spcPct val="100000"/>
              </a:lnSpc>
            </a:pPr>
            <a:r>
              <a:rPr lang="en-US" sz="4000" dirty="0" smtClean="0">
                <a:solidFill>
                  <a:srgbClr val="FF0000"/>
                </a:solidFill>
                <a:latin typeface="Times New Roman"/>
              </a:rPr>
              <a:t>LECTURE 17</a:t>
            </a:r>
            <a:endParaRPr dirty="0">
              <a:solidFill>
                <a:srgbClr val="FF0000"/>
              </a:solidFill>
            </a:endParaRPr>
          </a:p>
          <a:p>
            <a:pPr algn="ctr">
              <a:lnSpc>
                <a:spcPct val="100000"/>
              </a:lnSpc>
            </a:pPr>
            <a:endParaRPr dirty="0">
              <a:solidFill>
                <a:srgbClr val="FF0000"/>
              </a:solidFill>
            </a:endParaRPr>
          </a:p>
          <a:p>
            <a:pPr algn="ctr">
              <a:lnSpc>
                <a:spcPct val="100000"/>
              </a:lnSpc>
            </a:pPr>
            <a:r>
              <a:rPr lang="en-US" sz="4000" dirty="0">
                <a:solidFill>
                  <a:srgbClr val="FF0000"/>
                </a:solidFill>
                <a:latin typeface="Times New Roman"/>
              </a:rPr>
              <a:t>Flow in Pipes</a:t>
            </a:r>
            <a:endParaRPr dirty="0">
              <a:solidFill>
                <a:srgbClr val="FF0000"/>
              </a:solidFill>
            </a:endParaRPr>
          </a:p>
          <a:p>
            <a:pPr algn="ctr"/>
            <a:r>
              <a:rPr lang="en-US" altLang="en-US" sz="2000" dirty="0" smtClean="0">
                <a:solidFill>
                  <a:srgbClr val="3333CC"/>
                </a:solidFill>
              </a:rPr>
              <a:t>(</a:t>
            </a:r>
            <a:r>
              <a:rPr lang="en-US" altLang="en-US" sz="2000" dirty="0" smtClean="0">
                <a:solidFill>
                  <a:srgbClr val="C00000"/>
                </a:solidFill>
              </a:rPr>
              <a:t>Internal Flows</a:t>
            </a:r>
            <a:r>
              <a:rPr lang="en-US" altLang="en-US" sz="2000" dirty="0" smtClean="0">
                <a:solidFill>
                  <a:srgbClr val="3333CC"/>
                </a:solidFill>
              </a:rPr>
              <a:t>)</a:t>
            </a:r>
          </a:p>
          <a:p>
            <a:pPr algn="ctr">
              <a:lnSpc>
                <a:spcPct val="100000"/>
              </a:lnSpc>
            </a:pPr>
            <a:r>
              <a:rPr lang="en-US" sz="2000" dirty="0" smtClean="0">
                <a:solidFill>
                  <a:srgbClr val="FF0000"/>
                </a:solidFill>
                <a:latin typeface="Times New Roman"/>
              </a:rPr>
              <a:t>Series, parallel, branching and hardy cross</a:t>
            </a:r>
            <a:endParaRPr smtClean="0">
              <a:solidFill>
                <a:srgbClr val="FF0000"/>
              </a:solidFill>
            </a:endParaRPr>
          </a:p>
          <a:p>
            <a:pPr algn="ctr">
              <a:lnSpc>
                <a:spcPct val="100000"/>
              </a:lnSpc>
            </a:pPr>
            <a:endParaRPr dirty="0"/>
          </a:p>
          <a:p>
            <a:pPr algn="ctr">
              <a:lnSpc>
                <a:spcPct val="100000"/>
              </a:lnSpc>
            </a:pPr>
            <a:r>
              <a:rPr lang="en-US" sz="4000" dirty="0">
                <a:solidFill>
                  <a:srgbClr val="000000"/>
                </a:solidFill>
                <a:latin typeface="Times New Roman"/>
              </a:rPr>
              <a:t>L. </a:t>
            </a:r>
            <a:r>
              <a:rPr lang="en-US" sz="4000" dirty="0" err="1">
                <a:solidFill>
                  <a:srgbClr val="000000"/>
                </a:solidFill>
                <a:latin typeface="Times New Roman"/>
              </a:rPr>
              <a:t>Handia</a:t>
            </a:r>
            <a:endParaRPr dirty="0"/>
          </a:p>
          <a:p>
            <a:pPr>
              <a:lnSpc>
                <a:spcPct val="100000"/>
              </a:lnSpc>
            </a:pP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2"/>
          <p:cNvPicPr/>
          <p:nvPr/>
        </p:nvPicPr>
        <p:blipFill>
          <a:blip r:embed="rId2" cstate="print"/>
          <a:stretch>
            <a:fillRect/>
          </a:stretch>
        </p:blipFill>
        <p:spPr>
          <a:xfrm>
            <a:off x="281160" y="304920"/>
            <a:ext cx="8581680" cy="6248160"/>
          </a:xfrm>
          <a:prstGeom prst="rect">
            <a:avLst/>
          </a:prstGeom>
          <a:ln>
            <a:noFill/>
          </a:ln>
        </p:spPr>
      </p:pic>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6400800" y="1676400"/>
            <a:ext cx="2895600" cy="16003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285720" y="0"/>
            <a:ext cx="2000264" cy="369332"/>
          </a:xfrm>
          <a:prstGeom prst="rect">
            <a:avLst/>
          </a:prstGeom>
          <a:noFill/>
        </p:spPr>
        <p:txBody>
          <a:bodyPr wrap="square" rtlCol="0">
            <a:spAutoFit/>
          </a:bodyPr>
          <a:lstStyle/>
          <a:p>
            <a:r>
              <a:rPr lang="en-US" dirty="0" smtClean="0">
                <a:solidFill>
                  <a:srgbClr val="00B0F0"/>
                </a:solidFill>
              </a:rPr>
              <a:t>Case 2</a:t>
            </a:r>
            <a:endParaRPr lang="en-US" dirty="0">
              <a:solidFill>
                <a:srgbClr val="00B0F0"/>
              </a:solidFil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2"/>
          <p:cNvPicPr/>
          <p:nvPr/>
        </p:nvPicPr>
        <p:blipFill>
          <a:blip r:embed="rId2" cstate="print"/>
          <a:srcRect b="53653"/>
          <a:stretch>
            <a:fillRect/>
          </a:stretch>
        </p:blipFill>
        <p:spPr>
          <a:xfrm>
            <a:off x="380880" y="138240"/>
            <a:ext cx="8534160" cy="1933438"/>
          </a:xfrm>
          <a:prstGeom prst="rect">
            <a:avLst/>
          </a:prstGeom>
          <a:ln>
            <a:noFill/>
          </a:ln>
        </p:spPr>
      </p:pic>
      <p:pic>
        <p:nvPicPr>
          <p:cNvPr id="152" name="Picture 5"/>
          <p:cNvPicPr/>
          <p:nvPr/>
        </p:nvPicPr>
        <p:blipFill>
          <a:blip r:embed="rId3" cstate="print"/>
          <a:stretch>
            <a:fillRect/>
          </a:stretch>
        </p:blipFill>
        <p:spPr>
          <a:xfrm>
            <a:off x="528480" y="6099120"/>
            <a:ext cx="1100520" cy="367200"/>
          </a:xfrm>
          <a:prstGeom prst="rect">
            <a:avLst/>
          </a:prstGeom>
          <a:ln>
            <a:noFill/>
          </a:ln>
        </p:spPr>
      </p:pic>
      <p:sp>
        <p:nvSpPr>
          <p:cNvPr id="153" name="CustomShape 1"/>
          <p:cNvSpPr/>
          <p:nvPr/>
        </p:nvSpPr>
        <p:spPr>
          <a:xfrm>
            <a:off x="7696080" y="457200"/>
            <a:ext cx="837720" cy="366480"/>
          </a:xfrm>
          <a:prstGeom prst="rect">
            <a:avLst/>
          </a:prstGeom>
          <a:noFill/>
          <a:ln>
            <a:noFill/>
          </a:ln>
        </p:spPr>
        <p:txBody>
          <a:bodyPr lIns="90000" tIns="45000" rIns="90000" bIns="45000"/>
          <a:lstStyle/>
          <a:p>
            <a:pPr>
              <a:lnSpc>
                <a:spcPct val="100000"/>
              </a:lnSpc>
            </a:pPr>
            <a:r>
              <a:rPr lang="en-US" sz="1600" b="1">
                <a:solidFill>
                  <a:srgbClr val="FF0000"/>
                </a:solidFill>
                <a:latin typeface="Times New Roman"/>
              </a:rPr>
              <a:t>Q</a:t>
            </a:r>
            <a:r>
              <a:rPr lang="en-US" sz="1600" b="1" baseline="-25000">
                <a:solidFill>
                  <a:srgbClr val="FF0000"/>
                </a:solidFill>
                <a:latin typeface="Times New Roman"/>
              </a:rPr>
              <a:t>2=3.3</a:t>
            </a:r>
            <a:endParaRPr/>
          </a:p>
        </p:txBody>
      </p:sp>
      <p:pic>
        <p:nvPicPr>
          <p:cNvPr id="154" name="Picture 2"/>
          <p:cNvPicPr/>
          <p:nvPr/>
        </p:nvPicPr>
        <p:blipFill>
          <a:blip r:embed="rId4" cstate="print"/>
          <a:stretch>
            <a:fillRect/>
          </a:stretch>
        </p:blipFill>
        <p:spPr>
          <a:xfrm>
            <a:off x="5105520" y="4302000"/>
            <a:ext cx="4038120" cy="642960"/>
          </a:xfrm>
          <a:prstGeom prst="rect">
            <a:avLst/>
          </a:prstGeom>
          <a:ln>
            <a:noFill/>
          </a:ln>
        </p:spPr>
      </p:pic>
      <p:pic>
        <p:nvPicPr>
          <p:cNvPr id="155" name="Picture 2"/>
          <p:cNvPicPr/>
          <p:nvPr/>
        </p:nvPicPr>
        <p:blipFill>
          <a:blip r:embed="rId5" cstate="print"/>
          <a:srcRect l="1281619" t="170316"/>
          <a:stretch>
            <a:fillRect/>
          </a:stretch>
        </p:blipFill>
        <p:spPr>
          <a:xfrm rot="10800000">
            <a:off x="5558040" y="4944960"/>
            <a:ext cx="2302560" cy="1878480"/>
          </a:xfrm>
          <a:prstGeom prst="rect">
            <a:avLst/>
          </a:prstGeom>
          <a:ln>
            <a:noFill/>
          </a:ln>
        </p:spPr>
      </p:pic>
      <p:pic>
        <p:nvPicPr>
          <p:cNvPr id="8"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10800000">
            <a:off x="152400" y="4572000"/>
            <a:ext cx="3787142" cy="20930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cstate="print"/>
          <a:srcRect/>
          <a:stretch>
            <a:fillRect/>
          </a:stretch>
        </p:blipFill>
        <p:spPr bwMode="auto">
          <a:xfrm>
            <a:off x="4038601" y="5378934"/>
            <a:ext cx="5105400" cy="545615"/>
          </a:xfrm>
          <a:prstGeom prst="rect">
            <a:avLst/>
          </a:prstGeom>
          <a:noFill/>
          <a:ln w="9525">
            <a:noFill/>
            <a:miter lim="800000"/>
            <a:headEnd/>
            <a:tailEnd/>
          </a:ln>
        </p:spPr>
      </p:pic>
      <p:cxnSp>
        <p:nvCxnSpPr>
          <p:cNvPr id="11" name="Straight Arrow Connector 10"/>
          <p:cNvCxnSpPr/>
          <p:nvPr/>
        </p:nvCxnSpPr>
        <p:spPr>
          <a:xfrm flipH="1">
            <a:off x="5334000" y="609600"/>
            <a:ext cx="762000" cy="487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553200" y="762000"/>
            <a:ext cx="1219200" cy="403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429488" y="2428868"/>
            <a:ext cx="1714512" cy="338554"/>
          </a:xfrm>
          <a:prstGeom prst="rect">
            <a:avLst/>
          </a:prstGeom>
          <a:noFill/>
          <a:ln>
            <a:solidFill>
              <a:schemeClr val="accent1"/>
            </a:solidFill>
          </a:ln>
        </p:spPr>
        <p:txBody>
          <a:bodyPr wrap="square" rtlCol="0">
            <a:spAutoFit/>
          </a:bodyPr>
          <a:lstStyle/>
          <a:p>
            <a:r>
              <a:rPr lang="en-US" sz="1600" dirty="0" smtClean="0"/>
              <a:t>7.907-3.3-1.564</a:t>
            </a:r>
            <a:endParaRPr lang="en-US" sz="1600" dirty="0"/>
          </a:p>
        </p:txBody>
      </p:sp>
      <p:cxnSp>
        <p:nvCxnSpPr>
          <p:cNvPr id="15" name="Straight Arrow Connector 14"/>
          <p:cNvCxnSpPr/>
          <p:nvPr/>
        </p:nvCxnSpPr>
        <p:spPr>
          <a:xfrm rot="16200000" flipV="1">
            <a:off x="7179487" y="1607331"/>
            <a:ext cx="857256" cy="642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7158" y="2285992"/>
            <a:ext cx="6357982" cy="1077218"/>
          </a:xfrm>
          <a:prstGeom prst="rect">
            <a:avLst/>
          </a:prstGeom>
          <a:noFill/>
          <a:ln>
            <a:solidFill>
              <a:schemeClr val="accent1"/>
            </a:solidFill>
          </a:ln>
        </p:spPr>
        <p:txBody>
          <a:bodyPr wrap="square" rtlCol="0">
            <a:spAutoFit/>
          </a:bodyPr>
          <a:lstStyle/>
          <a:p>
            <a:r>
              <a:rPr lang="en-US" sz="1600" dirty="0" smtClean="0"/>
              <a:t>When ∑Q is +</a:t>
            </a:r>
            <a:r>
              <a:rPr lang="en-US" sz="1600" dirty="0" err="1" smtClean="0"/>
              <a:t>ve</a:t>
            </a:r>
            <a:r>
              <a:rPr lang="en-US" sz="1600" dirty="0" smtClean="0"/>
              <a:t>, there is more flow into junction, producing higher  h</a:t>
            </a:r>
            <a:r>
              <a:rPr lang="en-US" sz="1600" baseline="-25000" dirty="0" smtClean="0"/>
              <a:t>L</a:t>
            </a:r>
            <a:r>
              <a:rPr lang="en-US" sz="1600" dirty="0" smtClean="0"/>
              <a:t> , therefore reduce Q</a:t>
            </a:r>
            <a:r>
              <a:rPr lang="en-US" sz="1600" baseline="-25000" dirty="0" smtClean="0"/>
              <a:t>1</a:t>
            </a:r>
            <a:r>
              <a:rPr lang="en-US" sz="1600" dirty="0" smtClean="0"/>
              <a:t>, which reduces V</a:t>
            </a:r>
            <a:r>
              <a:rPr lang="en-US" sz="1600" baseline="-25000" dirty="0" smtClean="0"/>
              <a:t>1</a:t>
            </a:r>
            <a:r>
              <a:rPr lang="en-US" sz="1600" dirty="0" smtClean="0"/>
              <a:t> since A</a:t>
            </a:r>
            <a:r>
              <a:rPr lang="en-US" sz="1600" baseline="-25000" dirty="0" smtClean="0"/>
              <a:t>1</a:t>
            </a:r>
            <a:r>
              <a:rPr lang="en-US" sz="1600" dirty="0" smtClean="0"/>
              <a:t> is constant (Q=AV). Reduced V</a:t>
            </a:r>
            <a:r>
              <a:rPr lang="en-US" sz="1600" baseline="-25000" dirty="0" smtClean="0"/>
              <a:t>1</a:t>
            </a:r>
            <a:r>
              <a:rPr lang="en-US" sz="1600" dirty="0" smtClean="0"/>
              <a:t> results in reduced h</a:t>
            </a:r>
            <a:r>
              <a:rPr lang="en-US" sz="1600" baseline="-25000" dirty="0" smtClean="0"/>
              <a:t>L</a:t>
            </a:r>
            <a:r>
              <a:rPr lang="en-US" sz="1600" dirty="0" smtClean="0"/>
              <a:t>, .Hence P has to move up so that h</a:t>
            </a:r>
            <a:r>
              <a:rPr lang="en-US" sz="1600" baseline="-25000" dirty="0" smtClean="0"/>
              <a:t>L </a:t>
            </a:r>
            <a:r>
              <a:rPr lang="en-US" sz="1600" dirty="0" smtClean="0"/>
              <a:t>= h</a:t>
            </a:r>
            <a:r>
              <a:rPr lang="en-US" sz="1600" baseline="-25000" dirty="0" smtClean="0"/>
              <a:t>1  </a:t>
            </a:r>
            <a:r>
              <a:rPr lang="en-US" sz="1600" dirty="0" smtClean="0"/>
              <a:t>is reduced as El. A is fixed</a:t>
            </a:r>
            <a:endParaRPr lang="en-US" sz="1600" dirty="0"/>
          </a:p>
        </p:txBody>
      </p:sp>
      <p:cxnSp>
        <p:nvCxnSpPr>
          <p:cNvPr id="19" name="Straight Arrow Connector 18"/>
          <p:cNvCxnSpPr/>
          <p:nvPr/>
        </p:nvCxnSpPr>
        <p:spPr>
          <a:xfrm flipV="1">
            <a:off x="6786578" y="1500174"/>
            <a:ext cx="1000132"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57158" y="3429000"/>
            <a:ext cx="6357982" cy="584775"/>
          </a:xfrm>
          <a:prstGeom prst="rect">
            <a:avLst/>
          </a:prstGeom>
          <a:noFill/>
          <a:ln>
            <a:solidFill>
              <a:schemeClr val="accent1"/>
            </a:solidFill>
          </a:ln>
        </p:spPr>
        <p:txBody>
          <a:bodyPr wrap="square" rtlCol="0">
            <a:spAutoFit/>
          </a:bodyPr>
          <a:lstStyle/>
          <a:p>
            <a:r>
              <a:rPr lang="en-US" sz="1600" dirty="0" smtClean="0"/>
              <a:t>h</a:t>
            </a:r>
            <a:r>
              <a:rPr lang="en-US" sz="1600" baseline="-25000" dirty="0" smtClean="0"/>
              <a:t>1 </a:t>
            </a:r>
            <a:r>
              <a:rPr lang="en-US" sz="1600" dirty="0" smtClean="0"/>
              <a:t>reduces from 50 to 20, V to 4.013, Q to 4.925 while the opposite happens to pipe 3</a:t>
            </a:r>
            <a:endParaRPr lang="en-US" sz="1600" dirty="0"/>
          </a:p>
        </p:txBody>
      </p:sp>
      <p:cxnSp>
        <p:nvCxnSpPr>
          <p:cNvPr id="24" name="Straight Arrow Connector 23"/>
          <p:cNvCxnSpPr/>
          <p:nvPr/>
        </p:nvCxnSpPr>
        <p:spPr>
          <a:xfrm rot="16200000" flipV="1">
            <a:off x="1107257" y="2321711"/>
            <a:ext cx="1571636" cy="642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2"/>
          <p:cNvPicPr/>
          <p:nvPr/>
        </p:nvPicPr>
        <p:blipFill>
          <a:blip r:embed="rId4" cstate="print"/>
          <a:stretch>
            <a:fillRect/>
          </a:stretch>
        </p:blipFill>
        <p:spPr>
          <a:xfrm>
            <a:off x="380880" y="138240"/>
            <a:ext cx="8534160" cy="4171680"/>
          </a:xfrm>
          <a:prstGeom prst="rect">
            <a:avLst/>
          </a:prstGeom>
          <a:ln>
            <a:noFill/>
          </a:ln>
        </p:spPr>
      </p:pic>
      <p:sp>
        <p:nvSpPr>
          <p:cNvPr id="153" name="CustomShape 1"/>
          <p:cNvSpPr/>
          <p:nvPr/>
        </p:nvSpPr>
        <p:spPr>
          <a:xfrm>
            <a:off x="7696080" y="457200"/>
            <a:ext cx="837720" cy="366480"/>
          </a:xfrm>
          <a:prstGeom prst="rect">
            <a:avLst/>
          </a:prstGeom>
          <a:noFill/>
          <a:ln>
            <a:noFill/>
          </a:ln>
        </p:spPr>
        <p:txBody>
          <a:bodyPr lIns="90000" tIns="45000" rIns="90000" bIns="45000"/>
          <a:lstStyle/>
          <a:p>
            <a:pPr>
              <a:lnSpc>
                <a:spcPct val="100000"/>
              </a:lnSpc>
            </a:pPr>
            <a:r>
              <a:rPr lang="en-US" sz="1600" b="1" dirty="0">
                <a:solidFill>
                  <a:srgbClr val="FF0000"/>
                </a:solidFill>
                <a:latin typeface="Times New Roman"/>
              </a:rPr>
              <a:t>Q</a:t>
            </a:r>
            <a:r>
              <a:rPr lang="en-US" sz="1600" b="1" baseline="-25000" dirty="0">
                <a:solidFill>
                  <a:srgbClr val="FF0000"/>
                </a:solidFill>
                <a:latin typeface="Times New Roman"/>
              </a:rPr>
              <a:t>2=3.3</a:t>
            </a:r>
            <a:endParaRPr/>
          </a:p>
        </p:txBody>
      </p:sp>
      <p:pic>
        <p:nvPicPr>
          <p:cNvPr id="8"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10800000">
            <a:off x="5356858" y="4357694"/>
            <a:ext cx="3787142" cy="20930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l="32560"/>
          <a:stretch>
            <a:fillRect/>
          </a:stretch>
        </p:blipFill>
        <p:spPr bwMode="auto">
          <a:xfrm rot="10800000">
            <a:off x="357158" y="4429132"/>
            <a:ext cx="3505200" cy="23371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17" name="Straight Connector 16"/>
          <p:cNvCxnSpPr/>
          <p:nvPr/>
        </p:nvCxnSpPr>
        <p:spPr>
          <a:xfrm rot="10800000">
            <a:off x="857224" y="5500702"/>
            <a:ext cx="1571636"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63918" y="5107396"/>
            <a:ext cx="785818" cy="7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V="1">
            <a:off x="857224" y="2571744"/>
            <a:ext cx="4643470" cy="242889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flipV="1">
            <a:off x="857224" y="2571744"/>
            <a:ext cx="3071834" cy="2286016"/>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857224" y="5143512"/>
            <a:ext cx="785818" cy="158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flipV="1">
            <a:off x="2000232" y="2500306"/>
            <a:ext cx="5715040" cy="30003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0800000" flipV="1">
            <a:off x="1214414" y="2500306"/>
            <a:ext cx="5643602" cy="257176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642910" y="4929198"/>
            <a:ext cx="428628" cy="158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000992" y="2571744"/>
            <a:ext cx="1143008" cy="369332"/>
          </a:xfrm>
          <a:prstGeom prst="rect">
            <a:avLst/>
          </a:prstGeom>
          <a:noFill/>
          <a:ln>
            <a:solidFill>
              <a:srgbClr val="7030A0"/>
            </a:solidFill>
          </a:ln>
        </p:spPr>
        <p:txBody>
          <a:bodyPr wrap="square" rtlCol="0">
            <a:spAutoFit/>
          </a:bodyPr>
          <a:lstStyle/>
          <a:p>
            <a:r>
              <a:rPr lang="en-US" dirty="0" smtClean="0"/>
              <a:t>0.463+0</a:t>
            </a:r>
            <a:endParaRPr lang="en-US" dirty="0"/>
          </a:p>
        </p:txBody>
      </p:sp>
      <p:cxnSp>
        <p:nvCxnSpPr>
          <p:cNvPr id="41" name="Straight Arrow Connector 40"/>
          <p:cNvCxnSpPr>
            <a:stCxn id="39" idx="1"/>
          </p:cNvCxnSpPr>
          <p:nvPr/>
        </p:nvCxnSpPr>
        <p:spPr>
          <a:xfrm rot="10800000">
            <a:off x="7215206" y="2500306"/>
            <a:ext cx="785786" cy="256104"/>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000496" y="4572008"/>
            <a:ext cx="1214446" cy="830997"/>
          </a:xfrm>
          <a:prstGeom prst="rect">
            <a:avLst/>
          </a:prstGeom>
          <a:noFill/>
        </p:spPr>
        <p:txBody>
          <a:bodyPr wrap="square" rtlCol="0">
            <a:spAutoFit/>
          </a:bodyPr>
          <a:lstStyle/>
          <a:p>
            <a:r>
              <a:rPr lang="en-US" sz="800" dirty="0" smtClean="0"/>
              <a:t>Slope between Trial 2 and El P is the same as between Trial 2 and Trial 1 </a:t>
            </a:r>
            <a:r>
              <a:rPr lang="en-US" sz="800" dirty="0" err="1" smtClean="0"/>
              <a:t>i.e</a:t>
            </a:r>
            <a:r>
              <a:rPr lang="en-US" sz="800" dirty="0" smtClean="0"/>
              <a:t>,</a:t>
            </a:r>
          </a:p>
          <a:p>
            <a:r>
              <a:rPr lang="en-US" sz="800" dirty="0" smtClean="0"/>
              <a:t>Slope 1 = slope 2</a:t>
            </a:r>
          </a:p>
          <a:p>
            <a:endParaRPr lang="en-US" sz="800" dirty="0"/>
          </a:p>
        </p:txBody>
      </p:sp>
      <p:graphicFrame>
        <p:nvGraphicFramePr>
          <p:cNvPr id="19" name="Object 18"/>
          <p:cNvGraphicFramePr>
            <a:graphicFrameLocks noChangeAspect="1"/>
          </p:cNvGraphicFramePr>
          <p:nvPr/>
        </p:nvGraphicFramePr>
        <p:xfrm>
          <a:off x="3857620" y="5429264"/>
          <a:ext cx="1587500" cy="393700"/>
        </p:xfrm>
        <a:graphic>
          <a:graphicData uri="http://schemas.openxmlformats.org/presentationml/2006/ole">
            <p:oleObj spid="_x0000_s3073" name="Equation" r:id="rId7" imgW="1587240" imgH="393480" progId="Equation.3">
              <p:embed/>
            </p:oleObj>
          </a:graphicData>
        </a:graphic>
      </p:graphicFrame>
      <p:cxnSp>
        <p:nvCxnSpPr>
          <p:cNvPr id="21" name="Straight Arrow Connector 20"/>
          <p:cNvCxnSpPr/>
          <p:nvPr/>
        </p:nvCxnSpPr>
        <p:spPr>
          <a:xfrm rot="16200000" flipH="1">
            <a:off x="2000232" y="3143248"/>
            <a:ext cx="2500330" cy="13573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43704" y="4928404"/>
            <a:ext cx="428628" cy="158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3"/>
          <p:cNvPicPr/>
          <p:nvPr/>
        </p:nvPicPr>
        <p:blipFill>
          <a:blip r:embed="rId3" cstate="print"/>
          <a:stretch>
            <a:fillRect/>
          </a:stretch>
        </p:blipFill>
        <p:spPr>
          <a:xfrm rot="10800000">
            <a:off x="228960" y="0"/>
            <a:ext cx="8524440" cy="2085480"/>
          </a:xfrm>
          <a:prstGeom prst="rect">
            <a:avLst/>
          </a:prstGeom>
          <a:ln>
            <a:noFill/>
          </a:ln>
        </p:spPr>
      </p:pic>
      <p:pic>
        <p:nvPicPr>
          <p:cNvPr id="157" name="Picture 1"/>
          <p:cNvPicPr/>
          <p:nvPr/>
        </p:nvPicPr>
        <p:blipFill>
          <a:blip r:embed="rId4" cstate="print"/>
          <a:stretch>
            <a:fillRect/>
          </a:stretch>
        </p:blipFill>
        <p:spPr>
          <a:xfrm>
            <a:off x="228600" y="2666880"/>
            <a:ext cx="7930800" cy="1114200"/>
          </a:xfrm>
          <a:prstGeom prst="rect">
            <a:avLst/>
          </a:prstGeom>
          <a:ln>
            <a:noFill/>
          </a:ln>
        </p:spPr>
      </p:pic>
      <p:sp>
        <p:nvSpPr>
          <p:cNvPr id="158" name="CustomShape 1"/>
          <p:cNvSpPr/>
          <p:nvPr/>
        </p:nvSpPr>
        <p:spPr>
          <a:xfrm>
            <a:off x="5181480" y="1562400"/>
            <a:ext cx="2057040" cy="889920"/>
          </a:xfrm>
          <a:prstGeom prst="straightConnector1">
            <a:avLst/>
          </a:prstGeom>
          <a:noFill/>
          <a:ln w="9360">
            <a:solidFill>
              <a:srgbClr val="00C795"/>
            </a:solidFill>
            <a:round/>
            <a:tailEnd type="triangle" w="med" len="med"/>
          </a:ln>
        </p:spPr>
      </p:sp>
      <p:sp>
        <p:nvSpPr>
          <p:cNvPr id="160" name="CustomShape 2"/>
          <p:cNvSpPr/>
          <p:nvPr/>
        </p:nvSpPr>
        <p:spPr>
          <a:xfrm>
            <a:off x="1200240" y="1766880"/>
            <a:ext cx="837720" cy="1218960"/>
          </a:xfrm>
          <a:prstGeom prst="straightConnector1">
            <a:avLst/>
          </a:prstGeom>
          <a:noFill/>
          <a:ln w="9360">
            <a:solidFill>
              <a:srgbClr val="00C795"/>
            </a:solidFill>
            <a:round/>
            <a:tailEnd type="triangle" w="med" len="med"/>
          </a:ln>
        </p:spPr>
      </p:sp>
      <p:pic>
        <p:nvPicPr>
          <p:cNvPr id="162" name="Picture 12"/>
          <p:cNvPicPr/>
          <p:nvPr/>
        </p:nvPicPr>
        <p:blipFill>
          <a:blip r:embed="rId5" cstate="print"/>
          <a:stretch>
            <a:fillRect/>
          </a:stretch>
        </p:blipFill>
        <p:spPr>
          <a:xfrm>
            <a:off x="529560" y="5594400"/>
            <a:ext cx="1100520" cy="367200"/>
          </a:xfrm>
          <a:prstGeom prst="rect">
            <a:avLst/>
          </a:prstGeom>
          <a:ln>
            <a:noFill/>
          </a:ln>
        </p:spPr>
      </p:pic>
      <p:pic>
        <p:nvPicPr>
          <p:cNvPr id="163" name="Picture 13"/>
          <p:cNvPicPr/>
          <p:nvPr/>
        </p:nvPicPr>
        <p:blipFill>
          <a:blip r:embed="rId6" cstate="print"/>
          <a:stretch>
            <a:fillRect/>
          </a:stretch>
        </p:blipFill>
        <p:spPr>
          <a:xfrm>
            <a:off x="5029200" y="3995640"/>
            <a:ext cx="4038120" cy="642960"/>
          </a:xfrm>
          <a:prstGeom prst="rect">
            <a:avLst/>
          </a:prstGeom>
          <a:ln>
            <a:noFill/>
          </a:ln>
        </p:spPr>
      </p:pic>
      <p:pic>
        <p:nvPicPr>
          <p:cNvPr id="10" name="Picture 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10800000">
            <a:off x="228600" y="4343400"/>
            <a:ext cx="3787142" cy="20930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1026" name="Object 2"/>
          <p:cNvGraphicFramePr>
            <a:graphicFrameLocks noChangeAspect="1"/>
          </p:cNvGraphicFramePr>
          <p:nvPr/>
        </p:nvGraphicFramePr>
        <p:xfrm>
          <a:off x="7215206" y="2214554"/>
          <a:ext cx="1143008" cy="615467"/>
        </p:xfrm>
        <a:graphic>
          <a:graphicData uri="http://schemas.openxmlformats.org/presentationml/2006/ole">
            <p:oleObj spid="_x0000_s1026" name="Equation" r:id="rId8" imgW="825480" imgH="444240" progId="Equation.3">
              <p:embed/>
            </p:oleObj>
          </a:graphicData>
        </a:graphic>
      </p:graphicFrame>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Shape 1"/>
          <p:cNvSpPr txBox="1"/>
          <p:nvPr/>
        </p:nvSpPr>
        <p:spPr>
          <a:xfrm>
            <a:off x="76320" y="570600"/>
            <a:ext cx="8991360" cy="6287040"/>
          </a:xfrm>
          <a:prstGeom prst="rect">
            <a:avLst/>
          </a:prstGeom>
        </p:spPr>
        <p:txBody>
          <a:bodyPr/>
          <a:lstStyle/>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sp>
        <p:nvSpPr>
          <p:cNvPr id="165" name="TextShape 2"/>
          <p:cNvSpPr txBox="1"/>
          <p:nvPr/>
        </p:nvSpPr>
        <p:spPr>
          <a:xfrm>
            <a:off x="685800" y="-317880"/>
            <a:ext cx="7772040" cy="1236600"/>
          </a:xfrm>
          <a:prstGeom prst="rect">
            <a:avLst/>
          </a:prstGeom>
        </p:spPr>
        <p:txBody>
          <a:bodyPr anchor="ctr"/>
          <a:lstStyle/>
          <a:p>
            <a:pPr algn="ctr">
              <a:lnSpc>
                <a:spcPct val="100000"/>
              </a:lnSpc>
            </a:pPr>
            <a:r>
              <a:rPr lang="en-US" sz="3200">
                <a:solidFill>
                  <a:srgbClr val="00B0F0"/>
                </a:solidFill>
                <a:latin typeface="Times New Roman"/>
              </a:rPr>
              <a:t>Pipes in series</a:t>
            </a:r>
            <a:endParaRPr/>
          </a:p>
        </p:txBody>
      </p:sp>
      <p:sp>
        <p:nvSpPr>
          <p:cNvPr id="166" name="CustomShape 3"/>
          <p:cNvSpPr/>
          <p:nvPr/>
        </p:nvSpPr>
        <p:spPr>
          <a:xfrm>
            <a:off x="76320" y="570600"/>
            <a:ext cx="8991360" cy="1310040"/>
          </a:xfrm>
          <a:prstGeom prst="rect">
            <a:avLst/>
          </a:prstGeom>
          <a:noFill/>
          <a:ln>
            <a:noFill/>
          </a:ln>
        </p:spPr>
        <p:txBody>
          <a:bodyPr lIns="90000" tIns="45000" rIns="90000" bIns="45000"/>
          <a:lstStyle/>
          <a:p>
            <a:pPr>
              <a:lnSpc>
                <a:spcPct val="100000"/>
              </a:lnSpc>
            </a:pPr>
            <a:r>
              <a:rPr lang="en-US" sz="2000">
                <a:solidFill>
                  <a:srgbClr val="000000"/>
                </a:solidFill>
                <a:latin typeface="Times New Roman"/>
              </a:rPr>
              <a:t>If the pipe is made up of sections of different diameters, as shown in Fig. 8.29, the continuity and energy equations establish the following two simple relations that must be satisﬁed:</a:t>
            </a:r>
            <a:endParaRPr/>
          </a:p>
          <a:p>
            <a:pPr>
              <a:lnSpc>
                <a:spcPct val="100000"/>
              </a:lnSpc>
            </a:pPr>
            <a:r>
              <a:rPr lang="en-US" sz="2000">
                <a:solidFill>
                  <a:srgbClr val="000000"/>
                </a:solidFill>
                <a:latin typeface="Times New Roman"/>
              </a:rPr>
              <a:t> </a:t>
            </a:r>
            <a:endParaRPr/>
          </a:p>
        </p:txBody>
      </p:sp>
      <p:pic>
        <p:nvPicPr>
          <p:cNvPr id="167" name="Picture 4"/>
          <p:cNvPicPr/>
          <p:nvPr/>
        </p:nvPicPr>
        <p:blipFill>
          <a:blip r:embed="rId2" cstate="print"/>
          <a:stretch>
            <a:fillRect/>
          </a:stretch>
        </p:blipFill>
        <p:spPr>
          <a:xfrm>
            <a:off x="914400" y="2737800"/>
            <a:ext cx="7124400" cy="3085920"/>
          </a:xfrm>
          <a:prstGeom prst="rect">
            <a:avLst/>
          </a:prstGeom>
          <a:ln>
            <a:noFill/>
          </a:ln>
        </p:spPr>
      </p:pic>
      <p:pic>
        <p:nvPicPr>
          <p:cNvPr id="168" name="Picture 8"/>
          <p:cNvPicPr/>
          <p:nvPr/>
        </p:nvPicPr>
        <p:blipFill>
          <a:blip r:embed="rId3" cstate="print"/>
          <a:stretch>
            <a:fillRect/>
          </a:stretch>
        </p:blipFill>
        <p:spPr>
          <a:xfrm>
            <a:off x="464040" y="1544760"/>
            <a:ext cx="8215560" cy="11926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icture 3"/>
          <p:cNvPicPr/>
          <p:nvPr/>
        </p:nvPicPr>
        <p:blipFill>
          <a:blip r:embed="rId3" cstate="print"/>
          <a:stretch>
            <a:fillRect/>
          </a:stretch>
        </p:blipFill>
        <p:spPr>
          <a:xfrm>
            <a:off x="370800" y="5881680"/>
            <a:ext cx="8239320" cy="975960"/>
          </a:xfrm>
          <a:prstGeom prst="rect">
            <a:avLst/>
          </a:prstGeom>
          <a:ln>
            <a:noFill/>
          </a:ln>
        </p:spPr>
      </p:pic>
      <p:pic>
        <p:nvPicPr>
          <p:cNvPr id="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b="9042"/>
          <a:stretch>
            <a:fillRect/>
          </a:stretch>
        </p:blipFill>
        <p:spPr bwMode="auto">
          <a:xfrm rot="10800000">
            <a:off x="345756" y="529391"/>
            <a:ext cx="8264843" cy="53623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2050" name="Object 2"/>
          <p:cNvGraphicFramePr>
            <a:graphicFrameLocks noChangeAspect="1"/>
          </p:cNvGraphicFramePr>
          <p:nvPr/>
        </p:nvGraphicFramePr>
        <p:xfrm>
          <a:off x="2143108" y="1928802"/>
          <a:ext cx="790723" cy="425449"/>
        </p:xfrm>
        <a:graphic>
          <a:graphicData uri="http://schemas.openxmlformats.org/presentationml/2006/ole">
            <p:oleObj spid="_x0000_s2050" name="Equation" r:id="rId5" imgW="825480" imgH="444240" progId="Equation.3">
              <p:embed/>
            </p:oleObj>
          </a:graphicData>
        </a:graphic>
      </p:graphicFrame>
      <p:graphicFrame>
        <p:nvGraphicFramePr>
          <p:cNvPr id="6" name="Object 2"/>
          <p:cNvGraphicFramePr>
            <a:graphicFrameLocks noChangeAspect="1"/>
          </p:cNvGraphicFramePr>
          <p:nvPr/>
        </p:nvGraphicFramePr>
        <p:xfrm>
          <a:off x="3357554" y="2071678"/>
          <a:ext cx="1228726" cy="243277"/>
        </p:xfrm>
        <a:graphic>
          <a:graphicData uri="http://schemas.openxmlformats.org/presentationml/2006/ole">
            <p:oleObj spid="_x0000_s2051" name="Equation" r:id="rId6" imgW="1155600" imgH="228600" progId="Equation.3">
              <p:embed/>
            </p:oleObj>
          </a:graphicData>
        </a:graphic>
      </p:graphicFrame>
      <p:cxnSp>
        <p:nvCxnSpPr>
          <p:cNvPr id="8" name="Straight Arrow Connector 7"/>
          <p:cNvCxnSpPr/>
          <p:nvPr/>
        </p:nvCxnSpPr>
        <p:spPr>
          <a:xfrm>
            <a:off x="1000100" y="1857364"/>
            <a:ext cx="1071570"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86050" y="1928802"/>
            <a:ext cx="571504"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2" name="Object 2"/>
          <p:cNvGraphicFramePr>
            <a:graphicFrameLocks noChangeAspect="1"/>
          </p:cNvGraphicFramePr>
          <p:nvPr/>
        </p:nvGraphicFramePr>
        <p:xfrm>
          <a:off x="5072066" y="1857364"/>
          <a:ext cx="657225" cy="425450"/>
        </p:xfrm>
        <a:graphic>
          <a:graphicData uri="http://schemas.openxmlformats.org/presentationml/2006/ole">
            <p:oleObj spid="_x0000_s2052" name="Equation" r:id="rId7" imgW="685800" imgH="444240" progId="Equation.3">
              <p:embed/>
            </p:oleObj>
          </a:graphicData>
        </a:graphic>
      </p:graphicFrame>
      <p:cxnSp>
        <p:nvCxnSpPr>
          <p:cNvPr id="13" name="Straight Arrow Connector 12"/>
          <p:cNvCxnSpPr/>
          <p:nvPr/>
        </p:nvCxnSpPr>
        <p:spPr>
          <a:xfrm>
            <a:off x="5143504" y="1928802"/>
            <a:ext cx="142876"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2571736" y="2357430"/>
            <a:ext cx="142876"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flipV="1">
            <a:off x="3643306" y="2143116"/>
            <a:ext cx="1714512"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500562" y="6488668"/>
            <a:ext cx="3143272" cy="369332"/>
          </a:xfrm>
          <a:prstGeom prst="rect">
            <a:avLst/>
          </a:prstGeom>
          <a:noFill/>
        </p:spPr>
        <p:txBody>
          <a:bodyPr wrap="square" rtlCol="0">
            <a:spAutoFit/>
          </a:bodyPr>
          <a:lstStyle/>
          <a:p>
            <a:r>
              <a:rPr lang="en-US" dirty="0" smtClean="0"/>
              <a:t>i.e., either V</a:t>
            </a:r>
            <a:r>
              <a:rPr lang="en-US" baseline="-25000" dirty="0" smtClean="0"/>
              <a:t>1</a:t>
            </a:r>
            <a:r>
              <a:rPr lang="en-US" dirty="0" smtClean="0"/>
              <a:t>, V</a:t>
            </a:r>
            <a:r>
              <a:rPr lang="en-US" baseline="-25000" dirty="0" smtClean="0"/>
              <a:t>2</a:t>
            </a:r>
            <a:r>
              <a:rPr lang="en-US" dirty="0" smtClean="0"/>
              <a:t> or V</a:t>
            </a:r>
            <a:r>
              <a:rPr lang="en-US" baseline="-25000" dirty="0" smtClean="0"/>
              <a:t>3</a:t>
            </a:r>
          </a:p>
        </p:txBody>
      </p:sp>
      <p:cxnSp>
        <p:nvCxnSpPr>
          <p:cNvPr id="24" name="Straight Arrow Connector 23"/>
          <p:cNvCxnSpPr>
            <a:endCxn id="22" idx="1"/>
          </p:cNvCxnSpPr>
          <p:nvPr/>
        </p:nvCxnSpPr>
        <p:spPr>
          <a:xfrm rot="16200000" flipH="1">
            <a:off x="3378461" y="5551233"/>
            <a:ext cx="1172632" cy="10715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5" name="Object 14"/>
          <p:cNvGraphicFramePr>
            <a:graphicFrameLocks noChangeAspect="1"/>
          </p:cNvGraphicFramePr>
          <p:nvPr/>
        </p:nvGraphicFramePr>
        <p:xfrm>
          <a:off x="7786710" y="2714620"/>
          <a:ext cx="812800" cy="228600"/>
        </p:xfrm>
        <a:graphic>
          <a:graphicData uri="http://schemas.openxmlformats.org/presentationml/2006/ole">
            <p:oleObj spid="_x0000_s2053" name="Equation" r:id="rId8" imgW="812520" imgH="228600" progId="Equation.3">
              <p:embed/>
            </p:oleObj>
          </a:graphicData>
        </a:graphic>
      </p:graphicFrame>
      <p:cxnSp>
        <p:nvCxnSpPr>
          <p:cNvPr id="18" name="Straight Arrow Connector 17"/>
          <p:cNvCxnSpPr/>
          <p:nvPr/>
        </p:nvCxnSpPr>
        <p:spPr>
          <a:xfrm rot="10800000" flipV="1">
            <a:off x="7000892" y="2857496"/>
            <a:ext cx="71438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2"/>
          <p:cNvPicPr/>
          <p:nvPr/>
        </p:nvPicPr>
        <p:blipFill>
          <a:blip r:embed="rId2" cstate="print"/>
          <a:srcRect b="12009"/>
          <a:stretch>
            <a:fillRect/>
          </a:stretch>
        </p:blipFill>
        <p:spPr>
          <a:xfrm>
            <a:off x="0" y="314640"/>
            <a:ext cx="8467200" cy="5757566"/>
          </a:xfrm>
          <a:prstGeom prst="rect">
            <a:avLst/>
          </a:prstGeom>
          <a:ln>
            <a:noFill/>
          </a:ln>
        </p:spPr>
      </p:pic>
      <p:pic>
        <p:nvPicPr>
          <p:cNvPr id="3" name="Picture 4"/>
          <p:cNvPicPr/>
          <p:nvPr/>
        </p:nvPicPr>
        <p:blipFill>
          <a:blip r:embed="rId3" cstate="print"/>
          <a:srcRect l="18086" t="4646" r="18084" b="16363"/>
          <a:stretch>
            <a:fillRect/>
          </a:stretch>
        </p:blipFill>
        <p:spPr>
          <a:xfrm>
            <a:off x="6000760" y="1214422"/>
            <a:ext cx="3357586" cy="1214446"/>
          </a:xfrm>
          <a:prstGeom prst="rect">
            <a:avLst/>
          </a:prstGeom>
          <a:ln>
            <a:noFill/>
          </a:ln>
        </p:spPr>
      </p:pic>
      <p:pic>
        <p:nvPicPr>
          <p:cNvPr id="60417" name="Picture 1"/>
          <p:cNvPicPr>
            <a:picLocks noChangeAspect="1" noChangeArrowheads="1"/>
          </p:cNvPicPr>
          <p:nvPr/>
        </p:nvPicPr>
        <p:blipFill>
          <a:blip r:embed="rId4"/>
          <a:srcRect/>
          <a:stretch>
            <a:fillRect/>
          </a:stretch>
        </p:blipFill>
        <p:spPr bwMode="auto">
          <a:xfrm>
            <a:off x="4500562" y="4643446"/>
            <a:ext cx="3819525" cy="504825"/>
          </a:xfrm>
          <a:prstGeom prst="rect">
            <a:avLst/>
          </a:prstGeom>
          <a:noFill/>
          <a:ln w="9525">
            <a:noFill/>
            <a:miter lim="800000"/>
            <a:headEnd/>
            <a:tailEnd/>
          </a:ln>
          <a:effectLst/>
        </p:spPr>
      </p:pic>
      <p:cxnSp>
        <p:nvCxnSpPr>
          <p:cNvPr id="6" name="Straight Arrow Connector 5"/>
          <p:cNvCxnSpPr/>
          <p:nvPr/>
        </p:nvCxnSpPr>
        <p:spPr>
          <a:xfrm rot="10800000" flipV="1">
            <a:off x="3786182" y="5000636"/>
            <a:ext cx="1357322"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5643570" y="5072074"/>
            <a:ext cx="928694"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1472" y="4429133"/>
            <a:ext cx="8572528" cy="400110"/>
          </a:xfrm>
          <a:prstGeom prst="rect">
            <a:avLst/>
          </a:prstGeom>
          <a:noFill/>
        </p:spPr>
        <p:txBody>
          <a:bodyPr wrap="square" rtlCol="0">
            <a:spAutoFit/>
          </a:bodyPr>
          <a:lstStyle/>
          <a:p>
            <a:r>
              <a:rPr lang="en-US" sz="1000" dirty="0" smtClean="0"/>
              <a:t>Using e/D and at Re = 10</a:t>
            </a:r>
            <a:r>
              <a:rPr lang="en-US" sz="1000" baseline="30000" dirty="0" smtClean="0"/>
              <a:t>8</a:t>
            </a:r>
            <a:r>
              <a:rPr lang="en-US" sz="1000" dirty="0" smtClean="0"/>
              <a:t> the max Re value in Moody </a:t>
            </a:r>
            <a:r>
              <a:rPr lang="en-US" sz="1000" dirty="0" smtClean="0"/>
              <a:t>diagram, meaning this is the minimum  f value for a given e/D. As Re decreases into transition zone, the f values go up</a:t>
            </a:r>
            <a:endParaRPr lang="en-US" sz="1000" baseline="30000" dirty="0"/>
          </a:p>
        </p:txBody>
      </p:sp>
      <p:cxnSp>
        <p:nvCxnSpPr>
          <p:cNvPr id="10" name="Straight Arrow Connector 9"/>
          <p:cNvCxnSpPr/>
          <p:nvPr/>
        </p:nvCxnSpPr>
        <p:spPr>
          <a:xfrm>
            <a:off x="428596" y="4286256"/>
            <a:ext cx="285752"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srcRect/>
          <a:stretch>
            <a:fillRect/>
          </a:stretch>
        </p:blipFill>
        <p:spPr bwMode="auto">
          <a:xfrm>
            <a:off x="285720" y="6562725"/>
            <a:ext cx="1924050" cy="295275"/>
          </a:xfrm>
          <a:prstGeom prst="rect">
            <a:avLst/>
          </a:prstGeom>
          <a:noFill/>
          <a:ln w="9525">
            <a:noFill/>
            <a:miter lim="800000"/>
            <a:headEnd/>
            <a:tailEnd/>
          </a:ln>
          <a:effectLst/>
        </p:spPr>
      </p:pic>
      <p:pic>
        <p:nvPicPr>
          <p:cNvPr id="9" name="Picture 2"/>
          <p:cNvPicPr>
            <a:picLocks noChangeAspect="1" noChangeArrowheads="1"/>
          </p:cNvPicPr>
          <p:nvPr/>
        </p:nvPicPr>
        <p:blipFill>
          <a:blip r:embed="rId3"/>
          <a:srcRect/>
          <a:stretch>
            <a:fillRect/>
          </a:stretch>
        </p:blipFill>
        <p:spPr bwMode="auto">
          <a:xfrm>
            <a:off x="171450" y="533400"/>
            <a:ext cx="8972550" cy="6324600"/>
          </a:xfrm>
          <a:prstGeom prst="rect">
            <a:avLst/>
          </a:prstGeom>
          <a:noFill/>
          <a:ln w="9525">
            <a:noFill/>
            <a:miter lim="800000"/>
            <a:headEnd/>
            <a:tailEnd/>
          </a:ln>
          <a:effec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p:nvPr/>
        </p:nvPicPr>
        <p:blipFill>
          <a:blip r:embed="rId2" cstate="print"/>
          <a:srcRect t="85807"/>
          <a:stretch>
            <a:fillRect/>
          </a:stretch>
        </p:blipFill>
        <p:spPr>
          <a:xfrm>
            <a:off x="0" y="214290"/>
            <a:ext cx="8467200" cy="928670"/>
          </a:xfrm>
          <a:prstGeom prst="rect">
            <a:avLst/>
          </a:prstGeom>
          <a:ln>
            <a:noFill/>
          </a:ln>
        </p:spPr>
      </p:pic>
      <p:sp>
        <p:nvSpPr>
          <p:cNvPr id="173" name="CustomShape 1"/>
          <p:cNvSpPr/>
          <p:nvPr/>
        </p:nvSpPr>
        <p:spPr>
          <a:xfrm>
            <a:off x="8305920" y="2520"/>
            <a:ext cx="1080" cy="1920600"/>
          </a:xfrm>
          <a:prstGeom prst="rect">
            <a:avLst/>
          </a:prstGeom>
          <a:noFill/>
          <a:ln>
            <a:solidFill>
              <a:srgbClr val="00CC99"/>
            </a:solidFill>
          </a:ln>
        </p:spPr>
        <p:txBody>
          <a:bodyPr wrap="none" lIns="0" tIns="0" rIns="0" bIns="0"/>
          <a:lstStyle/>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pic>
        <p:nvPicPr>
          <p:cNvPr id="177" name="Picture 3"/>
          <p:cNvPicPr/>
          <p:nvPr/>
        </p:nvPicPr>
        <p:blipFill>
          <a:blip r:embed="rId3" cstate="print"/>
          <a:stretch>
            <a:fillRect/>
          </a:stretch>
        </p:blipFill>
        <p:spPr>
          <a:xfrm rot="10800000">
            <a:off x="0" y="5105880"/>
            <a:ext cx="8553240" cy="1752120"/>
          </a:xfrm>
          <a:prstGeom prst="rect">
            <a:avLst/>
          </a:prstGeom>
          <a:ln>
            <a:noFill/>
          </a:ln>
        </p:spPr>
      </p:pic>
      <p:pic>
        <p:nvPicPr>
          <p:cNvPr id="9"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1214422"/>
            <a:ext cx="8591550" cy="3829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4" name="CustomShape 2"/>
          <p:cNvSpPr/>
          <p:nvPr/>
        </p:nvSpPr>
        <p:spPr>
          <a:xfrm>
            <a:off x="7529040" y="0"/>
            <a:ext cx="1614960" cy="2690640"/>
          </a:xfrm>
          <a:prstGeom prst="rect">
            <a:avLst/>
          </a:prstGeom>
          <a:blipFill>
            <a:blip r:embed="rId5" cstate="print"/>
            <a:stretch>
              <a:fillRect/>
            </a:stretch>
          </a:blipFill>
          <a:ln>
            <a:solidFill>
              <a:srgbClr val="00CC99"/>
            </a:solidFill>
          </a:ln>
        </p:spPr>
        <p:txBody>
          <a:bodyPr lIns="90000" tIns="45000" rIns="90000" bIns="45000"/>
          <a:lstStyle/>
          <a:p>
            <a:pPr>
              <a:lnSpc>
                <a:spcPct val="100000"/>
              </a:lnSpc>
            </a:pPr>
            <a:r>
              <a:rPr lang="en-US" sz="2400">
                <a:solidFill>
                  <a:srgbClr val="000000"/>
                </a:solidFill>
                <a:latin typeface="Times New Roman"/>
              </a:rPr>
              <a:t> </a:t>
            </a:r>
            <a:endParaRPr/>
          </a:p>
        </p:txBody>
      </p:sp>
      <p:pic>
        <p:nvPicPr>
          <p:cNvPr id="178" name="Picture 1"/>
          <p:cNvPicPr/>
          <p:nvPr/>
        </p:nvPicPr>
        <p:blipFill>
          <a:blip r:embed="rId6" cstate="print"/>
          <a:stretch>
            <a:fillRect/>
          </a:stretch>
        </p:blipFill>
        <p:spPr>
          <a:xfrm>
            <a:off x="142844" y="1928802"/>
            <a:ext cx="2907000" cy="336240"/>
          </a:xfrm>
          <a:prstGeom prst="rect">
            <a:avLst/>
          </a:prstGeom>
          <a:ln>
            <a:noFill/>
          </a:ln>
        </p:spPr>
      </p:pic>
      <p:cxnSp>
        <p:nvCxnSpPr>
          <p:cNvPr id="10" name="Straight Arrow Connector 9"/>
          <p:cNvCxnSpPr/>
          <p:nvPr/>
        </p:nvCxnSpPr>
        <p:spPr>
          <a:xfrm>
            <a:off x="1000100" y="2143116"/>
            <a:ext cx="2071702"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57356" y="2143116"/>
            <a:ext cx="2571768"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786050" y="2143116"/>
            <a:ext cx="3286148"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4714876" y="1285860"/>
            <a:ext cx="1571636" cy="857256"/>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643438" y="1857364"/>
            <a:ext cx="2143140" cy="500066"/>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3143240" y="1214422"/>
            <a:ext cx="4429156" cy="10001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ustomShape 1"/>
          <p:cNvSpPr/>
          <p:nvPr/>
        </p:nvSpPr>
        <p:spPr>
          <a:xfrm>
            <a:off x="685800" y="8280"/>
            <a:ext cx="7772040" cy="577800"/>
          </a:xfrm>
          <a:prstGeom prst="rect">
            <a:avLst/>
          </a:prstGeom>
          <a:noFill/>
          <a:ln>
            <a:noFill/>
          </a:ln>
        </p:spPr>
        <p:txBody>
          <a:bodyPr lIns="90000" tIns="45000" rIns="90000" bIns="45000"/>
          <a:lstStyle/>
          <a:p>
            <a:pPr algn="ctr">
              <a:lnSpc>
                <a:spcPct val="100000"/>
              </a:lnSpc>
            </a:pPr>
            <a:r>
              <a:rPr lang="en-US" sz="3200">
                <a:solidFill>
                  <a:srgbClr val="00B0F0"/>
                </a:solidFill>
                <a:latin typeface="Times New Roman"/>
              </a:rPr>
              <a:t>Pipes in parallel</a:t>
            </a:r>
            <a:endParaRPr/>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t="58671" b="9711"/>
          <a:stretch>
            <a:fillRect/>
          </a:stretch>
        </p:blipFill>
        <p:spPr bwMode="auto">
          <a:xfrm rot="10800000">
            <a:off x="1090613" y="773473"/>
            <a:ext cx="6962775" cy="20840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b="55419"/>
          <a:stretch>
            <a:fillRect/>
          </a:stretch>
        </p:blipFill>
        <p:spPr bwMode="auto">
          <a:xfrm rot="10800000">
            <a:off x="1090613" y="3786190"/>
            <a:ext cx="6962775" cy="29384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Shape 1"/>
          <p:cNvSpPr txBox="1"/>
          <p:nvPr/>
        </p:nvSpPr>
        <p:spPr>
          <a:xfrm>
            <a:off x="76320" y="570600"/>
            <a:ext cx="8991360" cy="6287040"/>
          </a:xfrm>
          <a:prstGeom prst="rect">
            <a:avLst/>
          </a:prstGeom>
        </p:spPr>
        <p:txBody>
          <a:bodyPr/>
          <a:lstStyle/>
          <a:p>
            <a:pPr marL="342900" indent="-342900" eaLnBrk="0" fontAlgn="base" hangingPunct="0">
              <a:lnSpc>
                <a:spcPct val="100000"/>
              </a:lnSpc>
              <a:spcBef>
                <a:spcPct val="20000"/>
              </a:spcBef>
              <a:spcAft>
                <a:spcPct val="0"/>
              </a:spcAft>
              <a:buFont typeface="Wingdings" pitchFamily="2" charset="2"/>
              <a:buChar char="§"/>
            </a:pPr>
            <a:r>
              <a:rPr lang="en-US" sz="2000" dirty="0">
                <a:latin typeface="Times New Roman" pitchFamily="18" charset="0"/>
                <a:cs typeface="Times New Roman" pitchFamily="18" charset="0"/>
              </a:rPr>
              <a:t>For convenience, let us consider three pipes connected to three reservoirs as in Fig. 8.27 and connected together or branching at the common junction point J. </a:t>
            </a:r>
            <a:endParaRPr lang="en-US" sz="2000" dirty="0" smtClean="0">
              <a:latin typeface="Times New Roman" pitchFamily="18" charset="0"/>
              <a:cs typeface="Times New Roman" pitchFamily="18" charset="0"/>
            </a:endParaRPr>
          </a:p>
          <a:p>
            <a:pPr marL="342900" indent="-342900" eaLnBrk="0" fontAlgn="base" hangingPunct="0">
              <a:lnSpc>
                <a:spcPct val="100000"/>
              </a:lnSpc>
              <a:spcBef>
                <a:spcPct val="20000"/>
              </a:spcBef>
              <a:spcAft>
                <a:spcPct val="0"/>
              </a:spcAft>
              <a:buFont typeface="Wingdings" pitchFamily="2" charset="2"/>
              <a:buChar char="§"/>
            </a:pPr>
            <a:r>
              <a:rPr lang="en-US" sz="2000" dirty="0" smtClean="0">
                <a:latin typeface="Times New Roman" pitchFamily="18" charset="0"/>
                <a:cs typeface="Times New Roman" pitchFamily="18" charset="0"/>
              </a:rPr>
              <a:t>Actually</a:t>
            </a:r>
            <a:r>
              <a:rPr lang="en-US" sz="2000" dirty="0">
                <a:latin typeface="Times New Roman" pitchFamily="18" charset="0"/>
                <a:cs typeface="Times New Roman" pitchFamily="18" charset="0"/>
              </a:rPr>
              <a:t>, any of the pipes may be considered to be connected to </a:t>
            </a:r>
            <a:r>
              <a:rPr lang="en-US" sz="2000" i="1" dirty="0">
                <a:latin typeface="Times New Roman" pitchFamily="18" charset="0"/>
                <a:cs typeface="Times New Roman" pitchFamily="18" charset="0"/>
              </a:rPr>
              <a:t>some other destination </a:t>
            </a:r>
            <a:r>
              <a:rPr lang="en-US" sz="2000" dirty="0">
                <a:latin typeface="Times New Roman" pitchFamily="18" charset="0"/>
                <a:cs typeface="Times New Roman" pitchFamily="18" charset="0"/>
              </a:rPr>
              <a:t>than a reservoir by simply replacing the reservoir with a </a:t>
            </a:r>
            <a:r>
              <a:rPr lang="en-US" sz="2000" i="1" dirty="0">
                <a:latin typeface="Times New Roman" pitchFamily="18" charset="0"/>
                <a:cs typeface="Times New Roman" pitchFamily="18" charset="0"/>
              </a:rPr>
              <a:t>piezometer</a:t>
            </a:r>
            <a:r>
              <a:rPr lang="en-US" sz="2000" dirty="0">
                <a:latin typeface="Times New Roman" pitchFamily="18" charset="0"/>
                <a:cs typeface="Times New Roman" pitchFamily="18" charset="0"/>
              </a:rPr>
              <a:t> tube in which the water level is the same as the reservoir surface. </a:t>
            </a:r>
            <a:endParaRPr lang="en-US" sz="2000" dirty="0" smtClean="0">
              <a:latin typeface="Times New Roman" pitchFamily="18" charset="0"/>
              <a:cs typeface="Times New Roman" pitchFamily="18" charset="0"/>
            </a:endParaRPr>
          </a:p>
          <a:p>
            <a:pPr marL="342900" indent="-342900" eaLnBrk="0" fontAlgn="base" hangingPunct="0">
              <a:lnSpc>
                <a:spcPct val="100000"/>
              </a:lnSpc>
              <a:spcBef>
                <a:spcPct val="20000"/>
              </a:spcBef>
              <a:spcAft>
                <a:spcPct val="0"/>
              </a:spcAft>
              <a:buFont typeface="Wingdings" pitchFamily="2" charset="2"/>
              <a:buChar char="§"/>
            </a:pPr>
            <a:r>
              <a:rPr lang="en-US" sz="2000" dirty="0" smtClean="0">
                <a:latin typeface="Times New Roman" pitchFamily="18" charset="0"/>
                <a:cs typeface="Times New Roman" pitchFamily="18" charset="0"/>
              </a:rPr>
              <a:t>We </a:t>
            </a:r>
            <a:r>
              <a:rPr lang="en-US" sz="2000" dirty="0">
                <a:latin typeface="Times New Roman" pitchFamily="18" charset="0"/>
                <a:cs typeface="Times New Roman" pitchFamily="18" charset="0"/>
              </a:rPr>
              <a:t>shall suppose that all the pipes are </a:t>
            </a:r>
            <a:r>
              <a:rPr lang="en-US" sz="2000" i="1" dirty="0">
                <a:latin typeface="Times New Roman" pitchFamily="18" charset="0"/>
                <a:cs typeface="Times New Roman" pitchFamily="18" charset="0"/>
              </a:rPr>
              <a:t>sufficiently </a:t>
            </a:r>
            <a:r>
              <a:rPr lang="en-US" sz="2000" i="1" dirty="0" smtClean="0">
                <a:latin typeface="Times New Roman" pitchFamily="18" charset="0"/>
                <a:cs typeface="Times New Roman" pitchFamily="18" charset="0"/>
              </a:rPr>
              <a:t>long </a:t>
            </a:r>
            <a:r>
              <a:rPr lang="en-US" sz="2000" dirty="0" smtClean="0">
                <a:latin typeface="Times New Roman" pitchFamily="18" charset="0"/>
                <a:cs typeface="Times New Roman" pitchFamily="18" charset="0"/>
              </a:rPr>
              <a:t>(large head loss in the pipes) </a:t>
            </a:r>
            <a:r>
              <a:rPr lang="en-US" sz="2000" dirty="0">
                <a:latin typeface="Times New Roman" pitchFamily="18" charset="0"/>
                <a:cs typeface="Times New Roman" pitchFamily="18" charset="0"/>
              </a:rPr>
              <a:t>that </a:t>
            </a:r>
            <a:r>
              <a:rPr lang="en-US" sz="2000" i="1" dirty="0">
                <a:latin typeface="Times New Roman" pitchFamily="18" charset="0"/>
                <a:cs typeface="Times New Roman" pitchFamily="18" charset="0"/>
              </a:rPr>
              <a:t>minor losses and velocity heads may be neglected</a:t>
            </a:r>
            <a:r>
              <a:rPr lang="en-US" sz="2000" dirty="0" smtClean="0">
                <a:latin typeface="Times New Roman" pitchFamily="18" charset="0"/>
                <a:cs typeface="Times New Roman" pitchFamily="18" charset="0"/>
              </a:rPr>
              <a:t>.</a:t>
            </a:r>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119" name="TextShape 2"/>
          <p:cNvSpPr txBox="1"/>
          <p:nvPr/>
        </p:nvSpPr>
        <p:spPr>
          <a:xfrm>
            <a:off x="685800" y="-317880"/>
            <a:ext cx="7772040" cy="1236600"/>
          </a:xfrm>
          <a:prstGeom prst="rect">
            <a:avLst/>
          </a:prstGeom>
        </p:spPr>
        <p:txBody>
          <a:bodyPr anchor="ctr"/>
          <a:lstStyle/>
          <a:p>
            <a:pPr algn="ctr">
              <a:lnSpc>
                <a:spcPct val="100000"/>
              </a:lnSpc>
            </a:pPr>
            <a:r>
              <a:rPr lang="en-US" sz="3200">
                <a:solidFill>
                  <a:srgbClr val="00B0F0"/>
                </a:solidFill>
                <a:latin typeface="Times New Roman"/>
              </a:rPr>
              <a:t>Branching Pipes</a:t>
            </a:r>
            <a:endParaRPr/>
          </a:p>
        </p:txBody>
      </p:sp>
      <p:pic>
        <p:nvPicPr>
          <p:cNvPr id="121" name="Picture 6"/>
          <p:cNvPicPr/>
          <p:nvPr/>
        </p:nvPicPr>
        <p:blipFill>
          <a:blip r:embed="rId2" cstate="print"/>
          <a:stretch>
            <a:fillRect/>
          </a:stretch>
        </p:blipFill>
        <p:spPr>
          <a:xfrm>
            <a:off x="1288080" y="5928480"/>
            <a:ext cx="1461960" cy="565920"/>
          </a:xfrm>
          <a:prstGeom prst="rect">
            <a:avLst/>
          </a:prstGeom>
          <a:ln>
            <a:noFill/>
          </a:ln>
        </p:spPr>
      </p:pic>
      <p:pic>
        <p:nvPicPr>
          <p:cNvPr id="6"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1000100" y="3375232"/>
            <a:ext cx="6301741" cy="34827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4282" y="785794"/>
            <a:ext cx="8715436" cy="3970318"/>
          </a:xfrm>
          <a:prstGeom prst="rect">
            <a:avLst/>
          </a:prstGeom>
          <a:noFill/>
        </p:spPr>
        <p:txBody>
          <a:bodyPr wrap="square" rtlCol="0">
            <a:spAutoFit/>
          </a:bodyPr>
          <a:lstStyle/>
          <a:p>
            <a:r>
              <a:rPr lang="en-US" dirty="0" smtClean="0">
                <a:solidFill>
                  <a:srgbClr val="0070C0"/>
                </a:solidFill>
              </a:rPr>
              <a:t>Solutions</a:t>
            </a:r>
          </a:p>
          <a:p>
            <a:pPr marL="342900" indent="-342900">
              <a:buFont typeface="+mj-lt"/>
              <a:buAutoNum type="arabicPeriod"/>
            </a:pPr>
            <a:r>
              <a:rPr lang="en-US" dirty="0" smtClean="0"/>
              <a:t>If the head loss is given, the problem is straight forward. The head loss may be found directly by adding the contributions from the various pipes, as in Eq. 8.72.</a:t>
            </a:r>
          </a:p>
          <a:p>
            <a:pPr marL="342900" indent="-342900">
              <a:buFont typeface="+mj-lt"/>
              <a:buAutoNum type="arabicPeriod"/>
            </a:pPr>
            <a:r>
              <a:rPr lang="en-US" dirty="0" smtClean="0"/>
              <a:t>If empirical coefficients or constant f values are given, we can do this using Eq. 8.67 and the appropriate values of K and n. </a:t>
            </a:r>
          </a:p>
          <a:p>
            <a:pPr marL="342900" indent="-342900">
              <a:buFont typeface="+mj-lt"/>
              <a:buAutoNum type="arabicPeriod"/>
            </a:pPr>
            <a:endParaRPr lang="en-US" dirty="0" smtClean="0"/>
          </a:p>
          <a:p>
            <a:pPr marL="342900" indent="-342900">
              <a:buFont typeface="+mj-lt"/>
              <a:buAutoNum type="arabicPeriod"/>
            </a:pPr>
            <a:r>
              <a:rPr lang="en-US" dirty="0" smtClean="0"/>
              <a:t>If, however, the pipe material or e is given, this is preferred because the Darcy-</a:t>
            </a:r>
            <a:r>
              <a:rPr lang="en-US" dirty="0" err="1" smtClean="0"/>
              <a:t>Weisbach</a:t>
            </a:r>
            <a:r>
              <a:rPr lang="en-US" dirty="0" smtClean="0"/>
              <a:t> approach is more accurate. Then we have an independent Type 2 problem for each pipe, see Lecture </a:t>
            </a:r>
            <a:r>
              <a:rPr lang="en-US" dirty="0" smtClean="0"/>
              <a:t>16, </a:t>
            </a:r>
            <a:r>
              <a:rPr lang="en-US" dirty="0" smtClean="0"/>
              <a:t>which can be solved directly by Eq. 8.42, for example.</a:t>
            </a:r>
          </a:p>
          <a:p>
            <a:pPr marL="342900" indent="-342900">
              <a:buFont typeface="+mj-lt"/>
              <a:buAutoNum type="arabicPeriod"/>
            </a:pPr>
            <a:endParaRPr lang="en-US" dirty="0" smtClean="0"/>
          </a:p>
          <a:p>
            <a:pPr marL="342900" indent="-342900">
              <a:buFont typeface="+mj-lt"/>
              <a:buAutoNum type="arabicPeriod"/>
            </a:pPr>
            <a:endParaRPr lang="en-US" dirty="0" smtClean="0"/>
          </a:p>
          <a:p>
            <a:pPr marL="342900" indent="-342900">
              <a:buFont typeface="+mj-lt"/>
              <a:buAutoNum type="arabicPeriod"/>
            </a:pPr>
            <a:endParaRPr lang="en-US" dirty="0" smtClean="0"/>
          </a:p>
          <a:p>
            <a:pPr marL="342900" indent="-342900">
              <a:buFont typeface="+mj-lt"/>
              <a:buAutoNum type="arabicPeriod"/>
            </a:pPr>
            <a:r>
              <a:rPr lang="en-US" dirty="0" smtClean="0"/>
              <a:t>  </a:t>
            </a:r>
          </a:p>
        </p:txBody>
      </p:sp>
      <p:sp>
        <p:nvSpPr>
          <p:cNvPr id="179" name="CustomShape 1"/>
          <p:cNvSpPr/>
          <p:nvPr/>
        </p:nvSpPr>
        <p:spPr>
          <a:xfrm>
            <a:off x="685800" y="8280"/>
            <a:ext cx="7772040" cy="577800"/>
          </a:xfrm>
          <a:prstGeom prst="rect">
            <a:avLst/>
          </a:prstGeom>
          <a:noFill/>
          <a:ln>
            <a:noFill/>
          </a:ln>
        </p:spPr>
        <p:txBody>
          <a:bodyPr lIns="90000" tIns="45000" rIns="90000" bIns="45000"/>
          <a:lstStyle/>
          <a:p>
            <a:pPr algn="ctr">
              <a:lnSpc>
                <a:spcPct val="100000"/>
              </a:lnSpc>
            </a:pPr>
            <a:r>
              <a:rPr lang="en-US" sz="3200">
                <a:solidFill>
                  <a:srgbClr val="00B0F0"/>
                </a:solidFill>
                <a:latin typeface="Times New Roman"/>
              </a:rPr>
              <a:t>Pipes in parallel</a:t>
            </a:r>
            <a:endParaRPr/>
          </a:p>
        </p:txBody>
      </p:sp>
      <p:pic>
        <p:nvPicPr>
          <p:cNvPr id="70662" name="Picture 6"/>
          <p:cNvPicPr>
            <a:picLocks noChangeAspect="1" noChangeArrowheads="1"/>
          </p:cNvPicPr>
          <p:nvPr/>
        </p:nvPicPr>
        <p:blipFill>
          <a:blip r:embed="rId3"/>
          <a:srcRect/>
          <a:stretch>
            <a:fillRect/>
          </a:stretch>
        </p:blipFill>
        <p:spPr bwMode="auto">
          <a:xfrm>
            <a:off x="1142976" y="3571876"/>
            <a:ext cx="6972300" cy="657225"/>
          </a:xfrm>
          <a:prstGeom prst="rect">
            <a:avLst/>
          </a:prstGeom>
          <a:noFill/>
          <a:ln w="9525">
            <a:noFill/>
            <a:miter lim="800000"/>
            <a:headEnd/>
            <a:tailEnd/>
          </a:ln>
          <a:effectLst/>
        </p:spPr>
      </p:pic>
      <p:pic>
        <p:nvPicPr>
          <p:cNvPr id="16" name="Picture 3"/>
          <p:cNvPicPr/>
          <p:nvPr/>
        </p:nvPicPr>
        <p:blipFill>
          <a:blip r:embed="rId4" cstate="print"/>
          <a:srcRect t="25948" b="36024"/>
          <a:stretch>
            <a:fillRect/>
          </a:stretch>
        </p:blipFill>
        <p:spPr>
          <a:xfrm>
            <a:off x="590760" y="4429132"/>
            <a:ext cx="8553240" cy="2071702"/>
          </a:xfrm>
          <a:prstGeom prst="rect">
            <a:avLst/>
          </a:prstGeom>
          <a:ln>
            <a:noFill/>
          </a:ln>
        </p:spPr>
      </p:pic>
      <p:graphicFrame>
        <p:nvGraphicFramePr>
          <p:cNvPr id="70663" name="Object 2"/>
          <p:cNvGraphicFramePr>
            <a:graphicFrameLocks noChangeAspect="1"/>
          </p:cNvGraphicFramePr>
          <p:nvPr/>
        </p:nvGraphicFramePr>
        <p:xfrm>
          <a:off x="7500958" y="5357826"/>
          <a:ext cx="1243012" cy="242888"/>
        </p:xfrm>
        <a:graphic>
          <a:graphicData uri="http://schemas.openxmlformats.org/presentationml/2006/ole">
            <p:oleObj spid="_x0000_s70663" name="Equation" r:id="rId5" imgW="1168200" imgH="228600" progId="Equation.3">
              <p:embed/>
            </p:oleObj>
          </a:graphicData>
        </a:graphic>
      </p:graphicFrame>
      <p:cxnSp>
        <p:nvCxnSpPr>
          <p:cNvPr id="23" name="Straight Arrow Connector 22"/>
          <p:cNvCxnSpPr/>
          <p:nvPr/>
        </p:nvCxnSpPr>
        <p:spPr>
          <a:xfrm>
            <a:off x="5572132" y="5286388"/>
            <a:ext cx="178595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flipV="1">
            <a:off x="2143108" y="5357826"/>
            <a:ext cx="92869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29" name="Object 28"/>
          <p:cNvGraphicFramePr>
            <a:graphicFrameLocks noChangeAspect="1"/>
          </p:cNvGraphicFramePr>
          <p:nvPr/>
        </p:nvGraphicFramePr>
        <p:xfrm>
          <a:off x="6929454" y="1928802"/>
          <a:ext cx="1991646" cy="625476"/>
        </p:xfrm>
        <a:graphic>
          <a:graphicData uri="http://schemas.openxmlformats.org/presentationml/2006/ole">
            <p:oleObj spid="_x0000_s70664" name="Equation" r:id="rId6" imgW="1536480" imgH="482400" progId="Equation.3">
              <p:embed/>
            </p:oleObj>
          </a:graphicData>
        </a:graphic>
      </p:graphicFrame>
      <p:graphicFrame>
        <p:nvGraphicFramePr>
          <p:cNvPr id="30" name="Object 29"/>
          <p:cNvGraphicFramePr>
            <a:graphicFrameLocks noChangeAspect="1"/>
          </p:cNvGraphicFramePr>
          <p:nvPr/>
        </p:nvGraphicFramePr>
        <p:xfrm>
          <a:off x="0" y="5429264"/>
          <a:ext cx="1991646" cy="625476"/>
        </p:xfrm>
        <a:graphic>
          <a:graphicData uri="http://schemas.openxmlformats.org/presentationml/2006/ole">
            <p:oleObj spid="_x0000_s70665" name="Equation" r:id="rId7" imgW="1536480" imgH="482400" progId="Equation.3">
              <p:embed/>
            </p:oleObj>
          </a:graphicData>
        </a:graphic>
      </p:graphicFrame>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4282" y="785794"/>
            <a:ext cx="8715436" cy="923330"/>
          </a:xfrm>
          <a:prstGeom prst="rect">
            <a:avLst/>
          </a:prstGeom>
          <a:noFill/>
        </p:spPr>
        <p:txBody>
          <a:bodyPr wrap="square" rtlCol="0">
            <a:spAutoFit/>
          </a:bodyPr>
          <a:lstStyle/>
          <a:p>
            <a:r>
              <a:rPr lang="en-US" dirty="0" smtClean="0">
                <a:solidFill>
                  <a:srgbClr val="0070C0"/>
                </a:solidFill>
              </a:rPr>
              <a:t>Solutions</a:t>
            </a:r>
          </a:p>
          <a:p>
            <a:pPr marL="342900" indent="-342900">
              <a:buFont typeface="+mj-lt"/>
              <a:buAutoNum type="arabicPeriod"/>
            </a:pPr>
            <a:endParaRPr lang="en-US" dirty="0" smtClean="0"/>
          </a:p>
          <a:p>
            <a:pPr marL="342900" indent="-342900">
              <a:buFont typeface="+mj-lt"/>
              <a:buAutoNum type="arabicPeriod"/>
            </a:pPr>
            <a:endParaRPr lang="en-US" dirty="0" smtClean="0"/>
          </a:p>
        </p:txBody>
      </p:sp>
      <p:sp>
        <p:nvSpPr>
          <p:cNvPr id="179" name="CustomShape 1"/>
          <p:cNvSpPr/>
          <p:nvPr/>
        </p:nvSpPr>
        <p:spPr>
          <a:xfrm>
            <a:off x="685800" y="8280"/>
            <a:ext cx="7772040" cy="577800"/>
          </a:xfrm>
          <a:prstGeom prst="rect">
            <a:avLst/>
          </a:prstGeom>
          <a:noFill/>
          <a:ln>
            <a:noFill/>
          </a:ln>
        </p:spPr>
        <p:txBody>
          <a:bodyPr lIns="90000" tIns="45000" rIns="90000" bIns="45000"/>
          <a:lstStyle/>
          <a:p>
            <a:pPr algn="ctr">
              <a:lnSpc>
                <a:spcPct val="100000"/>
              </a:lnSpc>
            </a:pPr>
            <a:r>
              <a:rPr lang="en-US" sz="3200">
                <a:solidFill>
                  <a:srgbClr val="00B0F0"/>
                </a:solidFill>
                <a:latin typeface="Times New Roman"/>
              </a:rPr>
              <a:t>Pipes in parallel</a:t>
            </a:r>
            <a:endParaRPr/>
          </a:p>
        </p:txBody>
      </p:sp>
      <p:cxnSp>
        <p:nvCxnSpPr>
          <p:cNvPr id="10" name="Straight Arrow Connector 9"/>
          <p:cNvCxnSpPr/>
          <p:nvPr/>
        </p:nvCxnSpPr>
        <p:spPr>
          <a:xfrm rot="16200000" flipH="1">
            <a:off x="8536809" y="1893083"/>
            <a:ext cx="285752"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3"/>
          <p:cNvPicPr/>
          <p:nvPr/>
        </p:nvPicPr>
        <p:blipFill>
          <a:blip r:embed="rId2" cstate="print"/>
          <a:srcRect t="42995"/>
          <a:stretch>
            <a:fillRect/>
          </a:stretch>
        </p:blipFill>
        <p:spPr>
          <a:xfrm>
            <a:off x="285720" y="1357298"/>
            <a:ext cx="8553240" cy="3105570"/>
          </a:xfrm>
          <a:prstGeom prst="rect">
            <a:avLst/>
          </a:prstGeom>
          <a:ln>
            <a:noFill/>
          </a:ln>
        </p:spPr>
      </p:pic>
      <p:sp>
        <p:nvSpPr>
          <p:cNvPr id="19" name="CustomShape 4"/>
          <p:cNvSpPr/>
          <p:nvPr/>
        </p:nvSpPr>
        <p:spPr>
          <a:xfrm>
            <a:off x="5600720" y="4466834"/>
            <a:ext cx="1131840" cy="998280"/>
          </a:xfrm>
          <a:prstGeom prst="rect">
            <a:avLst/>
          </a:prstGeom>
          <a:blipFill>
            <a:blip r:embed="rId3" cstate="print"/>
            <a:stretch>
              <a:fillRect/>
            </a:stretch>
          </a:blipFill>
          <a:ln>
            <a:solidFill>
              <a:srgbClr val="FF0000"/>
            </a:solidFill>
          </a:ln>
        </p:spPr>
        <p:txBody>
          <a:bodyPr lIns="90000" tIns="45000" rIns="90000" bIns="45000"/>
          <a:lstStyle/>
          <a:p>
            <a:pPr>
              <a:lnSpc>
                <a:spcPct val="100000"/>
              </a:lnSpc>
            </a:pPr>
            <a:r>
              <a:rPr lang="en-US" sz="2400">
                <a:solidFill>
                  <a:srgbClr val="000000"/>
                </a:solidFill>
                <a:latin typeface="Times New Roman"/>
              </a:rPr>
              <a:t> </a:t>
            </a:r>
            <a:endParaRPr/>
          </a:p>
        </p:txBody>
      </p:sp>
      <p:sp>
        <p:nvSpPr>
          <p:cNvPr id="20" name="CustomShape 5"/>
          <p:cNvSpPr/>
          <p:nvPr/>
        </p:nvSpPr>
        <p:spPr>
          <a:xfrm flipH="1">
            <a:off x="6786578" y="4572008"/>
            <a:ext cx="928694" cy="560608"/>
          </a:xfrm>
          <a:prstGeom prst="straightConnector1">
            <a:avLst/>
          </a:prstGeom>
          <a:noFill/>
          <a:ln w="9360">
            <a:solidFill>
              <a:srgbClr val="00C795"/>
            </a:solidFill>
            <a:round/>
            <a:tailEnd type="triangle" w="med" len="med"/>
          </a:ln>
        </p:spPr>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2"/>
          <p:cNvPicPr/>
          <p:nvPr/>
        </p:nvPicPr>
        <p:blipFill>
          <a:blip r:embed="rId3" cstate="print"/>
          <a:srcRect t="4399"/>
          <a:stretch>
            <a:fillRect/>
          </a:stretch>
        </p:blipFill>
        <p:spPr>
          <a:xfrm>
            <a:off x="357158" y="642918"/>
            <a:ext cx="8553240" cy="5690764"/>
          </a:xfrm>
          <a:prstGeom prst="rect">
            <a:avLst/>
          </a:prstGeom>
          <a:ln>
            <a:noFill/>
          </a:ln>
        </p:spPr>
      </p:pic>
      <p:sp>
        <p:nvSpPr>
          <p:cNvPr id="188" name="TextShape 1"/>
          <p:cNvSpPr txBox="1"/>
          <p:nvPr/>
        </p:nvSpPr>
        <p:spPr>
          <a:xfrm>
            <a:off x="7040880" y="6405120"/>
            <a:ext cx="2560320" cy="282240"/>
          </a:xfrm>
          <a:prstGeom prst="rect">
            <a:avLst/>
          </a:prstGeom>
        </p:spPr>
        <p:txBody>
          <a:bodyPr lIns="90000" tIns="45000" rIns="90000" bIns="45000"/>
          <a:lstStyle/>
          <a:p>
            <a:r>
              <a:rPr lang="en-US" sz="1100" dirty="0">
                <a:latin typeface="Arial"/>
              </a:rPr>
              <a:t>Since h</a:t>
            </a:r>
            <a:r>
              <a:rPr lang="en-US" sz="1100" baseline="-33000" dirty="0">
                <a:latin typeface="Arial"/>
              </a:rPr>
              <a:t>L</a:t>
            </a:r>
            <a:r>
              <a:rPr lang="en-US" sz="1100" dirty="0">
                <a:latin typeface="Arial"/>
              </a:rPr>
              <a:t> is the same for all pipes</a:t>
            </a:r>
            <a:endParaRPr dirty="0"/>
          </a:p>
        </p:txBody>
      </p:sp>
      <p:graphicFrame>
        <p:nvGraphicFramePr>
          <p:cNvPr id="62466" name="Object 2"/>
          <p:cNvGraphicFramePr>
            <a:graphicFrameLocks noChangeAspect="1"/>
          </p:cNvGraphicFramePr>
          <p:nvPr/>
        </p:nvGraphicFramePr>
        <p:xfrm>
          <a:off x="7643834" y="1571612"/>
          <a:ext cx="857257" cy="461335"/>
        </p:xfrm>
        <a:graphic>
          <a:graphicData uri="http://schemas.openxmlformats.org/presentationml/2006/ole">
            <p:oleObj spid="_x0000_s62466" name="Equation" r:id="rId4" imgW="825480" imgH="444240" progId="Equation.3">
              <p:embed/>
            </p:oleObj>
          </a:graphicData>
        </a:graphic>
      </p:graphicFrame>
      <p:cxnSp>
        <p:nvCxnSpPr>
          <p:cNvPr id="6" name="Straight Arrow Connector 5"/>
          <p:cNvCxnSpPr/>
          <p:nvPr/>
        </p:nvCxnSpPr>
        <p:spPr>
          <a:xfrm>
            <a:off x="4714876" y="1571612"/>
            <a:ext cx="2786082"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0"/>
            <a:ext cx="9144000" cy="646331"/>
          </a:xfrm>
          <a:prstGeom prst="rect">
            <a:avLst/>
          </a:prstGeom>
          <a:noFill/>
        </p:spPr>
        <p:txBody>
          <a:bodyPr wrap="square" rtlCol="0">
            <a:spAutoFit/>
          </a:bodyPr>
          <a:lstStyle/>
          <a:p>
            <a:pPr marL="342900" indent="-342900"/>
            <a:r>
              <a:rPr lang="en-US" dirty="0" smtClean="0">
                <a:solidFill>
                  <a:srgbClr val="0070C0"/>
                </a:solidFill>
              </a:rPr>
              <a:t>Solutions</a:t>
            </a:r>
          </a:p>
          <a:p>
            <a:pPr marL="342900" indent="-342900">
              <a:buFont typeface="+mj-lt"/>
              <a:buAutoNum type="arabicPeriod" startAt="5"/>
            </a:pPr>
            <a:r>
              <a:rPr lang="en-US" dirty="0" smtClean="0"/>
              <a:t>If we wish to use the more accurate Darcy-</a:t>
            </a:r>
            <a:r>
              <a:rPr lang="en-US" dirty="0" err="1" smtClean="0"/>
              <a:t>Weisbach</a:t>
            </a:r>
            <a:r>
              <a:rPr lang="en-US" dirty="0" smtClean="0"/>
              <a:t> approach to find h</a:t>
            </a:r>
            <a:r>
              <a:rPr lang="en-US" baseline="-25000" dirty="0" smtClean="0"/>
              <a:t>L</a:t>
            </a:r>
            <a:endParaRPr lang="en-US" baseline="-25000"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Picture 2"/>
          <p:cNvPicPr/>
          <p:nvPr/>
        </p:nvPicPr>
        <p:blipFill>
          <a:blip r:embed="rId2" cstate="print"/>
          <a:stretch>
            <a:fillRect/>
          </a:stretch>
        </p:blipFill>
        <p:spPr>
          <a:xfrm>
            <a:off x="271440" y="152280"/>
            <a:ext cx="8600760" cy="1504440"/>
          </a:xfrm>
          <a:prstGeom prst="rect">
            <a:avLst/>
          </a:prstGeom>
          <a:ln>
            <a:noFill/>
          </a:ln>
        </p:spPr>
      </p:pic>
      <p:pic>
        <p:nvPicPr>
          <p:cNvPr id="190" name="Picture 3"/>
          <p:cNvPicPr/>
          <p:nvPr/>
        </p:nvPicPr>
        <p:blipFill>
          <a:blip r:embed="rId3" cstate="print"/>
          <a:stretch>
            <a:fillRect/>
          </a:stretch>
        </p:blipFill>
        <p:spPr>
          <a:xfrm rot="10800000">
            <a:off x="329040" y="1657080"/>
            <a:ext cx="8543520" cy="14666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2"/>
          <p:cNvPicPr/>
          <p:nvPr/>
        </p:nvPicPr>
        <p:blipFill>
          <a:blip r:embed="rId2" cstate="print"/>
          <a:stretch>
            <a:fillRect/>
          </a:stretch>
        </p:blipFill>
        <p:spPr>
          <a:xfrm rot="10800000">
            <a:off x="314640" y="461880"/>
            <a:ext cx="8515080" cy="59338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785786" y="2400656"/>
            <a:ext cx="7858148" cy="4457344"/>
            <a:chOff x="1285852" y="142852"/>
            <a:chExt cx="7858148" cy="4457344"/>
          </a:xfrm>
        </p:grpSpPr>
        <p:pic>
          <p:nvPicPr>
            <p:cNvPr id="192" name="Picture 2"/>
            <p:cNvPicPr/>
            <p:nvPr/>
          </p:nvPicPr>
          <p:blipFill>
            <a:blip r:embed="rId3" cstate="print"/>
            <a:stretch>
              <a:fillRect/>
            </a:stretch>
          </p:blipFill>
          <p:spPr>
            <a:xfrm rot="10800000">
              <a:off x="1285852" y="714356"/>
              <a:ext cx="6838560" cy="3885840"/>
            </a:xfrm>
            <a:prstGeom prst="rect">
              <a:avLst/>
            </a:prstGeom>
            <a:ln>
              <a:noFill/>
            </a:ln>
          </p:spPr>
        </p:pic>
        <p:grpSp>
          <p:nvGrpSpPr>
            <p:cNvPr id="35" name="Group 34"/>
            <p:cNvGrpSpPr/>
            <p:nvPr/>
          </p:nvGrpSpPr>
          <p:grpSpPr>
            <a:xfrm>
              <a:off x="3714744" y="142852"/>
              <a:ext cx="5286412" cy="1000132"/>
              <a:chOff x="3714744" y="142852"/>
              <a:chExt cx="5286412" cy="1000132"/>
            </a:xfrm>
          </p:grpSpPr>
          <p:cxnSp>
            <p:nvCxnSpPr>
              <p:cNvPr id="6" name="Straight Arrow Connector 5"/>
              <p:cNvCxnSpPr/>
              <p:nvPr/>
            </p:nvCxnSpPr>
            <p:spPr>
              <a:xfrm rot="10800000" flipV="1">
                <a:off x="5072066" y="642918"/>
                <a:ext cx="3929090"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6858016" y="857232"/>
                <a:ext cx="500066"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63491" name="Object 2"/>
              <p:cNvGraphicFramePr>
                <a:graphicFrameLocks noChangeAspect="1"/>
              </p:cNvGraphicFramePr>
              <p:nvPr/>
            </p:nvGraphicFramePr>
            <p:xfrm>
              <a:off x="3714744" y="142852"/>
              <a:ext cx="857250" cy="461963"/>
            </p:xfrm>
            <a:graphic>
              <a:graphicData uri="http://schemas.openxmlformats.org/presentationml/2006/ole">
                <p:oleObj spid="_x0000_s63491" name="Equation" r:id="rId4" imgW="825480" imgH="444240" progId="Equation.3">
                  <p:embed/>
                </p:oleObj>
              </a:graphicData>
            </a:graphic>
          </p:graphicFrame>
          <p:cxnSp>
            <p:nvCxnSpPr>
              <p:cNvPr id="11" name="Straight Arrow Connector 10"/>
              <p:cNvCxnSpPr/>
              <p:nvPr/>
            </p:nvCxnSpPr>
            <p:spPr>
              <a:xfrm rot="16200000" flipH="1">
                <a:off x="4107653" y="750075"/>
                <a:ext cx="21431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572000" y="642918"/>
                <a:ext cx="1071570"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5714976" y="142852"/>
              <a:ext cx="3429024" cy="619639"/>
              <a:chOff x="5714976" y="142852"/>
              <a:chExt cx="3429024" cy="619639"/>
            </a:xfrm>
          </p:grpSpPr>
          <p:pic>
            <p:nvPicPr>
              <p:cNvPr id="63490" name="Picture 2"/>
              <p:cNvPicPr>
                <a:picLocks noChangeAspect="1" noChangeArrowheads="1"/>
              </p:cNvPicPr>
              <p:nvPr/>
            </p:nvPicPr>
            <p:blipFill>
              <a:blip r:embed="rId5"/>
              <a:srcRect/>
              <a:stretch>
                <a:fillRect/>
              </a:stretch>
            </p:blipFill>
            <p:spPr bwMode="auto">
              <a:xfrm>
                <a:off x="5714976" y="285728"/>
                <a:ext cx="3429024" cy="476763"/>
              </a:xfrm>
              <a:prstGeom prst="rect">
                <a:avLst/>
              </a:prstGeom>
              <a:noFill/>
              <a:ln w="9525">
                <a:noFill/>
                <a:miter lim="800000"/>
                <a:headEnd/>
                <a:tailEnd/>
              </a:ln>
              <a:effectLst/>
            </p:spPr>
          </p:pic>
          <p:grpSp>
            <p:nvGrpSpPr>
              <p:cNvPr id="33" name="Group 32"/>
              <p:cNvGrpSpPr/>
              <p:nvPr/>
            </p:nvGrpSpPr>
            <p:grpSpPr>
              <a:xfrm>
                <a:off x="5857884" y="142852"/>
                <a:ext cx="3143272" cy="500066"/>
                <a:chOff x="5857884" y="142852"/>
                <a:chExt cx="3143272" cy="500066"/>
              </a:xfrm>
            </p:grpSpPr>
            <p:grpSp>
              <p:nvGrpSpPr>
                <p:cNvPr id="18" name="Group 17"/>
                <p:cNvGrpSpPr/>
                <p:nvPr/>
              </p:nvGrpSpPr>
              <p:grpSpPr>
                <a:xfrm>
                  <a:off x="5857884" y="142852"/>
                  <a:ext cx="500066" cy="500066"/>
                  <a:chOff x="5857884" y="142852"/>
                  <a:chExt cx="500066" cy="500066"/>
                </a:xfrm>
              </p:grpSpPr>
              <p:cxnSp>
                <p:nvCxnSpPr>
                  <p:cNvPr id="14" name="Straight Arrow Connector 13"/>
                  <p:cNvCxnSpPr/>
                  <p:nvPr/>
                </p:nvCxnSpPr>
                <p:spPr>
                  <a:xfrm rot="5400000" flipH="1" flipV="1">
                    <a:off x="5857884" y="285728"/>
                    <a:ext cx="35719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15074" y="142852"/>
                    <a:ext cx="142876" cy="153888"/>
                  </a:xfrm>
                  <a:prstGeom prst="rect">
                    <a:avLst/>
                  </a:prstGeom>
                  <a:noFill/>
                </p:spPr>
                <p:txBody>
                  <a:bodyPr wrap="square" lIns="0" tIns="0" rIns="0" bIns="0" rtlCol="0">
                    <a:spAutoFit/>
                  </a:bodyPr>
                  <a:lstStyle/>
                  <a:p>
                    <a:r>
                      <a:rPr lang="en-US" sz="1000" dirty="0" smtClean="0"/>
                      <a:t>0</a:t>
                    </a:r>
                    <a:endParaRPr lang="en-US" sz="1000" dirty="0"/>
                  </a:p>
                </p:txBody>
              </p:sp>
            </p:grpSp>
            <p:grpSp>
              <p:nvGrpSpPr>
                <p:cNvPr id="19" name="Group 18"/>
                <p:cNvGrpSpPr/>
                <p:nvPr/>
              </p:nvGrpSpPr>
              <p:grpSpPr>
                <a:xfrm>
                  <a:off x="6215074" y="142852"/>
                  <a:ext cx="500066" cy="500066"/>
                  <a:chOff x="5857884" y="142852"/>
                  <a:chExt cx="500066" cy="500066"/>
                </a:xfrm>
              </p:grpSpPr>
              <p:cxnSp>
                <p:nvCxnSpPr>
                  <p:cNvPr id="20" name="Straight Arrow Connector 19"/>
                  <p:cNvCxnSpPr/>
                  <p:nvPr/>
                </p:nvCxnSpPr>
                <p:spPr>
                  <a:xfrm rot="5400000" flipH="1" flipV="1">
                    <a:off x="5857884" y="285728"/>
                    <a:ext cx="35719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215074" y="142852"/>
                    <a:ext cx="142876" cy="153888"/>
                  </a:xfrm>
                  <a:prstGeom prst="rect">
                    <a:avLst/>
                  </a:prstGeom>
                  <a:noFill/>
                </p:spPr>
                <p:txBody>
                  <a:bodyPr wrap="square" lIns="0" tIns="0" rIns="0" bIns="0" rtlCol="0">
                    <a:spAutoFit/>
                  </a:bodyPr>
                  <a:lstStyle/>
                  <a:p>
                    <a:r>
                      <a:rPr lang="en-US" sz="1000" dirty="0" smtClean="0"/>
                      <a:t>0</a:t>
                    </a:r>
                    <a:endParaRPr lang="en-US" sz="1000" dirty="0"/>
                  </a:p>
                </p:txBody>
              </p:sp>
            </p:grpSp>
            <p:grpSp>
              <p:nvGrpSpPr>
                <p:cNvPr id="22" name="Group 21"/>
                <p:cNvGrpSpPr/>
                <p:nvPr/>
              </p:nvGrpSpPr>
              <p:grpSpPr>
                <a:xfrm>
                  <a:off x="6929454" y="142852"/>
                  <a:ext cx="500066" cy="500066"/>
                  <a:chOff x="5857884" y="142852"/>
                  <a:chExt cx="500066" cy="500066"/>
                </a:xfrm>
              </p:grpSpPr>
              <p:cxnSp>
                <p:nvCxnSpPr>
                  <p:cNvPr id="23" name="Straight Arrow Connector 22"/>
                  <p:cNvCxnSpPr/>
                  <p:nvPr/>
                </p:nvCxnSpPr>
                <p:spPr>
                  <a:xfrm rot="5400000" flipH="1" flipV="1">
                    <a:off x="5857884" y="285728"/>
                    <a:ext cx="35719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215074" y="142852"/>
                    <a:ext cx="142876" cy="153888"/>
                  </a:xfrm>
                  <a:prstGeom prst="rect">
                    <a:avLst/>
                  </a:prstGeom>
                  <a:noFill/>
                </p:spPr>
                <p:txBody>
                  <a:bodyPr wrap="square" lIns="0" tIns="0" rIns="0" bIns="0" rtlCol="0">
                    <a:spAutoFit/>
                  </a:bodyPr>
                  <a:lstStyle/>
                  <a:p>
                    <a:r>
                      <a:rPr lang="en-US" sz="1000" dirty="0" smtClean="0"/>
                      <a:t>0</a:t>
                    </a:r>
                    <a:endParaRPr lang="en-US" sz="1000" dirty="0"/>
                  </a:p>
                </p:txBody>
              </p:sp>
            </p:grpSp>
            <p:grpSp>
              <p:nvGrpSpPr>
                <p:cNvPr id="25" name="Group 24"/>
                <p:cNvGrpSpPr/>
                <p:nvPr/>
              </p:nvGrpSpPr>
              <p:grpSpPr>
                <a:xfrm>
                  <a:off x="7858148" y="142852"/>
                  <a:ext cx="500066" cy="500066"/>
                  <a:chOff x="5857884" y="142852"/>
                  <a:chExt cx="500066" cy="500066"/>
                </a:xfrm>
              </p:grpSpPr>
              <p:cxnSp>
                <p:nvCxnSpPr>
                  <p:cNvPr id="26" name="Straight Arrow Connector 25"/>
                  <p:cNvCxnSpPr/>
                  <p:nvPr/>
                </p:nvCxnSpPr>
                <p:spPr>
                  <a:xfrm rot="5400000" flipH="1" flipV="1">
                    <a:off x="5857884" y="285728"/>
                    <a:ext cx="35719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215074" y="142852"/>
                    <a:ext cx="142876" cy="153888"/>
                  </a:xfrm>
                  <a:prstGeom prst="rect">
                    <a:avLst/>
                  </a:prstGeom>
                  <a:noFill/>
                </p:spPr>
                <p:txBody>
                  <a:bodyPr wrap="square" lIns="0" tIns="0" rIns="0" bIns="0" rtlCol="0">
                    <a:spAutoFit/>
                  </a:bodyPr>
                  <a:lstStyle/>
                  <a:p>
                    <a:r>
                      <a:rPr lang="en-US" sz="1000" dirty="0" smtClean="0"/>
                      <a:t>0</a:t>
                    </a:r>
                    <a:endParaRPr lang="en-US" sz="1000" dirty="0"/>
                  </a:p>
                </p:txBody>
              </p:sp>
            </p:grpSp>
            <p:grpSp>
              <p:nvGrpSpPr>
                <p:cNvPr id="28" name="Group 27"/>
                <p:cNvGrpSpPr/>
                <p:nvPr/>
              </p:nvGrpSpPr>
              <p:grpSpPr>
                <a:xfrm>
                  <a:off x="8501090" y="142852"/>
                  <a:ext cx="500066" cy="500066"/>
                  <a:chOff x="5857884" y="142852"/>
                  <a:chExt cx="500066" cy="500066"/>
                </a:xfrm>
              </p:grpSpPr>
              <p:cxnSp>
                <p:nvCxnSpPr>
                  <p:cNvPr id="29" name="Straight Arrow Connector 28"/>
                  <p:cNvCxnSpPr/>
                  <p:nvPr/>
                </p:nvCxnSpPr>
                <p:spPr>
                  <a:xfrm rot="5400000" flipH="1" flipV="1">
                    <a:off x="5857884" y="285728"/>
                    <a:ext cx="35719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215074" y="142852"/>
                    <a:ext cx="142876" cy="153888"/>
                  </a:xfrm>
                  <a:prstGeom prst="rect">
                    <a:avLst/>
                  </a:prstGeom>
                  <a:noFill/>
                </p:spPr>
                <p:txBody>
                  <a:bodyPr wrap="square" lIns="0" tIns="0" rIns="0" bIns="0" rtlCol="0">
                    <a:spAutoFit/>
                  </a:bodyPr>
                  <a:lstStyle/>
                  <a:p>
                    <a:r>
                      <a:rPr lang="en-US" sz="1000" dirty="0" smtClean="0"/>
                      <a:t>0</a:t>
                    </a:r>
                    <a:endParaRPr lang="en-US" sz="1000" dirty="0"/>
                  </a:p>
                </p:txBody>
              </p:sp>
            </p:grpSp>
          </p:grpSp>
        </p:grpSp>
      </p:grpSp>
      <p:grpSp>
        <p:nvGrpSpPr>
          <p:cNvPr id="39" name="Group 38"/>
          <p:cNvGrpSpPr/>
          <p:nvPr/>
        </p:nvGrpSpPr>
        <p:grpSpPr>
          <a:xfrm>
            <a:off x="428596" y="0"/>
            <a:ext cx="5588984" cy="2185185"/>
            <a:chOff x="2071670" y="4672815"/>
            <a:chExt cx="5588984" cy="2185185"/>
          </a:xfrm>
        </p:grpSpPr>
        <p:pic>
          <p:nvPicPr>
            <p:cNvPr id="40" name="Picture 2"/>
            <p:cNvPicPr/>
            <p:nvPr/>
          </p:nvPicPr>
          <p:blipFill>
            <a:blip r:embed="rId6" cstate="print"/>
            <a:srcRect l="34362" t="20032" b="43146"/>
            <a:stretch>
              <a:fillRect/>
            </a:stretch>
          </p:blipFill>
          <p:spPr>
            <a:xfrm rot="10800000">
              <a:off x="2071670" y="4672815"/>
              <a:ext cx="5588984" cy="2185185"/>
            </a:xfrm>
            <a:prstGeom prst="rect">
              <a:avLst/>
            </a:prstGeom>
            <a:ln>
              <a:noFill/>
            </a:ln>
          </p:spPr>
        </p:pic>
        <p:grpSp>
          <p:nvGrpSpPr>
            <p:cNvPr id="41" name="Group 36"/>
            <p:cNvGrpSpPr/>
            <p:nvPr/>
          </p:nvGrpSpPr>
          <p:grpSpPr>
            <a:xfrm>
              <a:off x="3071802" y="4714884"/>
              <a:ext cx="3500462" cy="1848635"/>
              <a:chOff x="3071802" y="4714884"/>
              <a:chExt cx="3500462" cy="1848635"/>
            </a:xfrm>
          </p:grpSpPr>
          <p:sp>
            <p:nvSpPr>
              <p:cNvPr id="42" name="TextBox 41"/>
              <p:cNvSpPr txBox="1"/>
              <p:nvPr/>
            </p:nvSpPr>
            <p:spPr>
              <a:xfrm>
                <a:off x="3071802" y="4714884"/>
                <a:ext cx="214314" cy="276999"/>
              </a:xfrm>
              <a:prstGeom prst="rect">
                <a:avLst/>
              </a:prstGeom>
              <a:noFill/>
              <a:ln>
                <a:solidFill>
                  <a:srgbClr val="FF0000"/>
                </a:solidFill>
              </a:ln>
            </p:spPr>
            <p:txBody>
              <a:bodyPr wrap="square" lIns="0" tIns="0" rIns="0" bIns="0" rtlCol="0">
                <a:spAutoFit/>
              </a:bodyPr>
              <a:lstStyle/>
              <a:p>
                <a:r>
                  <a:rPr lang="en-US" dirty="0" smtClean="0">
                    <a:solidFill>
                      <a:srgbClr val="FF0000"/>
                    </a:solidFill>
                  </a:rPr>
                  <a:t>1</a:t>
                </a:r>
                <a:endParaRPr lang="en-US" dirty="0">
                  <a:solidFill>
                    <a:srgbClr val="FF0000"/>
                  </a:solidFill>
                </a:endParaRPr>
              </a:p>
            </p:txBody>
          </p:sp>
          <p:sp>
            <p:nvSpPr>
              <p:cNvPr id="43" name="TextBox 42"/>
              <p:cNvSpPr txBox="1"/>
              <p:nvPr/>
            </p:nvSpPr>
            <p:spPr>
              <a:xfrm>
                <a:off x="6357950" y="6286520"/>
                <a:ext cx="214314" cy="276999"/>
              </a:xfrm>
              <a:prstGeom prst="rect">
                <a:avLst/>
              </a:prstGeom>
              <a:noFill/>
              <a:ln>
                <a:solidFill>
                  <a:srgbClr val="FF0000"/>
                </a:solidFill>
              </a:ln>
            </p:spPr>
            <p:txBody>
              <a:bodyPr wrap="square" lIns="0" tIns="0" rIns="0" bIns="0" rtlCol="0">
                <a:spAutoFit/>
              </a:bodyPr>
              <a:lstStyle/>
              <a:p>
                <a:r>
                  <a:rPr lang="en-US" dirty="0" smtClean="0">
                    <a:solidFill>
                      <a:srgbClr val="FF0000"/>
                    </a:solidFill>
                  </a:rPr>
                  <a:t>2</a:t>
                </a:r>
                <a:endParaRPr lang="en-US" dirty="0">
                  <a:solidFill>
                    <a:srgbClr val="FF0000"/>
                  </a:solidFill>
                </a:endParaRPr>
              </a:p>
            </p:txBody>
          </p:sp>
        </p:grpSp>
      </p:grpSp>
      <p:sp>
        <p:nvSpPr>
          <p:cNvPr id="44" name="TextBox 43"/>
          <p:cNvSpPr txBox="1"/>
          <p:nvPr/>
        </p:nvSpPr>
        <p:spPr>
          <a:xfrm>
            <a:off x="785786" y="3643314"/>
            <a:ext cx="1428760" cy="246221"/>
          </a:xfrm>
          <a:prstGeom prst="rect">
            <a:avLst/>
          </a:prstGeom>
          <a:noFill/>
        </p:spPr>
        <p:txBody>
          <a:bodyPr wrap="square" rtlCol="0">
            <a:spAutoFit/>
          </a:bodyPr>
          <a:lstStyle/>
          <a:p>
            <a:r>
              <a:rPr lang="en-US" sz="1000" dirty="0" smtClean="0"/>
              <a:t>Between points 1 &amp; 2</a:t>
            </a:r>
            <a:endParaRPr lang="en-US" sz="1000" dirty="0"/>
          </a:p>
        </p:txBody>
      </p:sp>
      <p:sp>
        <p:nvSpPr>
          <p:cNvPr id="45" name="TextBox 44"/>
          <p:cNvSpPr txBox="1"/>
          <p:nvPr/>
        </p:nvSpPr>
        <p:spPr>
          <a:xfrm>
            <a:off x="7715240" y="3429000"/>
            <a:ext cx="1428760" cy="1169551"/>
          </a:xfrm>
          <a:prstGeom prst="rect">
            <a:avLst/>
          </a:prstGeom>
          <a:noFill/>
        </p:spPr>
        <p:txBody>
          <a:bodyPr wrap="square" rtlCol="0">
            <a:spAutoFit/>
          </a:bodyPr>
          <a:lstStyle/>
          <a:p>
            <a:r>
              <a:rPr lang="en-US" sz="1000" dirty="0" smtClean="0"/>
              <a:t>Note that h</a:t>
            </a:r>
            <a:r>
              <a:rPr lang="en-US" sz="1000" baseline="-25000" dirty="0" smtClean="0"/>
              <a:t>L</a:t>
            </a:r>
            <a:r>
              <a:rPr lang="en-US" sz="1000" dirty="0" smtClean="0"/>
              <a:t> is the same in pipe A and B and so only one pipe is used, in this case pipe A. If pipe B is used, then pipe A will not be used</a:t>
            </a:r>
            <a:endParaRPr lang="en-US" sz="1000" dirty="0"/>
          </a:p>
        </p:txBody>
      </p:sp>
      <p:graphicFrame>
        <p:nvGraphicFramePr>
          <p:cNvPr id="63492" name="Object 2"/>
          <p:cNvGraphicFramePr>
            <a:graphicFrameLocks noChangeAspect="1"/>
          </p:cNvGraphicFramePr>
          <p:nvPr/>
        </p:nvGraphicFramePr>
        <p:xfrm>
          <a:off x="2143108" y="4786322"/>
          <a:ext cx="1189506" cy="314326"/>
        </p:xfrm>
        <a:graphic>
          <a:graphicData uri="http://schemas.openxmlformats.org/presentationml/2006/ole">
            <p:oleObj spid="_x0000_s63492" name="Equation" r:id="rId7" imgW="863280" imgH="228600" progId="Equation.3">
              <p:embed/>
            </p:oleObj>
          </a:graphicData>
        </a:graphic>
      </p:graphicFrame>
      <p:pic>
        <p:nvPicPr>
          <p:cNvPr id="63493" name="Picture 5"/>
          <p:cNvPicPr>
            <a:picLocks noChangeAspect="1" noChangeArrowheads="1"/>
          </p:cNvPicPr>
          <p:nvPr/>
        </p:nvPicPr>
        <p:blipFill>
          <a:blip r:embed="rId8"/>
          <a:srcRect/>
          <a:stretch>
            <a:fillRect/>
          </a:stretch>
        </p:blipFill>
        <p:spPr bwMode="auto">
          <a:xfrm>
            <a:off x="5214942" y="0"/>
            <a:ext cx="3371850" cy="1019175"/>
          </a:xfrm>
          <a:prstGeom prst="rect">
            <a:avLst/>
          </a:prstGeom>
          <a:noFill/>
          <a:ln w="9525">
            <a:noFill/>
            <a:miter lim="800000"/>
            <a:headEnd/>
            <a:tailEnd/>
          </a:ln>
          <a:effectLst/>
        </p:spPr>
      </p:pic>
      <p:cxnSp>
        <p:nvCxnSpPr>
          <p:cNvPr id="47" name="Straight Arrow Connector 46"/>
          <p:cNvCxnSpPr/>
          <p:nvPr/>
        </p:nvCxnSpPr>
        <p:spPr>
          <a:xfrm flipV="1">
            <a:off x="3500430" y="4357694"/>
            <a:ext cx="4214842" cy="1428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2"/>
          <p:cNvPicPr/>
          <p:nvPr/>
        </p:nvPicPr>
        <p:blipFill>
          <a:blip r:embed="rId2" cstate="print"/>
          <a:stretch>
            <a:fillRect/>
          </a:stretch>
        </p:blipFill>
        <p:spPr>
          <a:xfrm>
            <a:off x="566640" y="814320"/>
            <a:ext cx="8010000" cy="5229000"/>
          </a:xfrm>
          <a:prstGeom prst="rect">
            <a:avLst/>
          </a:prstGeom>
          <a:ln>
            <a:noFill/>
          </a:ln>
        </p:spPr>
      </p:pic>
      <p:pic>
        <p:nvPicPr>
          <p:cNvPr id="65538" name="Picture 2"/>
          <p:cNvPicPr>
            <a:picLocks noChangeAspect="1" noChangeArrowheads="1"/>
          </p:cNvPicPr>
          <p:nvPr/>
        </p:nvPicPr>
        <p:blipFill>
          <a:blip r:embed="rId3"/>
          <a:srcRect/>
          <a:stretch>
            <a:fillRect/>
          </a:stretch>
        </p:blipFill>
        <p:spPr bwMode="auto">
          <a:xfrm>
            <a:off x="571472" y="6221006"/>
            <a:ext cx="4143404" cy="313164"/>
          </a:xfrm>
          <a:prstGeom prst="rect">
            <a:avLst/>
          </a:prstGeom>
          <a:noFill/>
          <a:ln w="9525">
            <a:noFill/>
            <a:miter lim="800000"/>
            <a:headEnd/>
            <a:tailEnd/>
          </a:ln>
          <a:effec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2"/>
          <p:cNvPicPr/>
          <p:nvPr/>
        </p:nvPicPr>
        <p:blipFill>
          <a:blip r:embed="rId3" cstate="print"/>
          <a:srcRect t="5272"/>
          <a:stretch>
            <a:fillRect/>
          </a:stretch>
        </p:blipFill>
        <p:spPr>
          <a:xfrm>
            <a:off x="304800" y="285728"/>
            <a:ext cx="8610120" cy="5133712"/>
          </a:xfrm>
          <a:prstGeom prst="rect">
            <a:avLst/>
          </a:prstGeom>
          <a:ln>
            <a:noFill/>
          </a:ln>
        </p:spPr>
      </p:pic>
      <p:pic>
        <p:nvPicPr>
          <p:cNvPr id="5" name="Picture 2"/>
          <p:cNvPicPr>
            <a:picLocks noChangeAspect="1" noChangeArrowheads="1"/>
          </p:cNvPicPr>
          <p:nvPr/>
        </p:nvPicPr>
        <p:blipFill>
          <a:blip r:embed="rId4"/>
          <a:srcRect/>
          <a:stretch>
            <a:fillRect/>
          </a:stretch>
        </p:blipFill>
        <p:spPr bwMode="auto">
          <a:xfrm>
            <a:off x="0" y="509979"/>
            <a:ext cx="3357554" cy="466826"/>
          </a:xfrm>
          <a:prstGeom prst="rect">
            <a:avLst/>
          </a:prstGeom>
          <a:noFill/>
          <a:ln w="9525">
            <a:noFill/>
            <a:miter lim="800000"/>
            <a:headEnd/>
            <a:tailEnd/>
          </a:ln>
          <a:effectLst/>
        </p:spPr>
      </p:pic>
      <p:graphicFrame>
        <p:nvGraphicFramePr>
          <p:cNvPr id="64514" name="Object 2"/>
          <p:cNvGraphicFramePr>
            <a:graphicFrameLocks noChangeAspect="1"/>
          </p:cNvGraphicFramePr>
          <p:nvPr/>
        </p:nvGraphicFramePr>
        <p:xfrm>
          <a:off x="4929190" y="214290"/>
          <a:ext cx="785812" cy="423466"/>
        </p:xfrm>
        <a:graphic>
          <a:graphicData uri="http://schemas.openxmlformats.org/presentationml/2006/ole">
            <p:oleObj spid="_x0000_s64514" name="Equation" r:id="rId5" imgW="825480" imgH="444240" progId="Equation.3">
              <p:embed/>
            </p:oleObj>
          </a:graphicData>
        </a:graphic>
      </p:graphicFrame>
      <p:cxnSp>
        <p:nvCxnSpPr>
          <p:cNvPr id="8" name="Straight Arrow Connector 7"/>
          <p:cNvCxnSpPr/>
          <p:nvPr/>
        </p:nvCxnSpPr>
        <p:spPr>
          <a:xfrm rot="10800000" flipV="1">
            <a:off x="4572000" y="571480"/>
            <a:ext cx="357190"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0" y="500042"/>
            <a:ext cx="9001156" cy="5357826"/>
            <a:chOff x="142844" y="1500174"/>
            <a:chExt cx="9001156" cy="5357826"/>
          </a:xfrm>
        </p:grpSpPr>
        <p:sp>
          <p:nvSpPr>
            <p:cNvPr id="10" name="Rectangle 9"/>
            <p:cNvSpPr/>
            <p:nvPr/>
          </p:nvSpPr>
          <p:spPr>
            <a:xfrm>
              <a:off x="142844" y="1571612"/>
              <a:ext cx="9001156" cy="5286388"/>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stretch>
              <a:fillRect/>
            </a:stretch>
          </p:blipFill>
          <p:spPr>
            <a:xfrm>
              <a:off x="8276813" y="1500174"/>
              <a:ext cx="867187" cy="776960"/>
            </a:xfrm>
            <a:prstGeom prst="rect">
              <a:avLst/>
            </a:prstGeom>
          </p:spPr>
        </p:pic>
      </p:gr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icture 2"/>
          <p:cNvPicPr/>
          <p:nvPr/>
        </p:nvPicPr>
        <p:blipFill>
          <a:blip r:embed="rId2" cstate="print"/>
          <a:stretch>
            <a:fillRect/>
          </a:stretch>
        </p:blipFill>
        <p:spPr>
          <a:xfrm>
            <a:off x="380880" y="152280"/>
            <a:ext cx="8610120" cy="1847520"/>
          </a:xfrm>
          <a:prstGeom prst="rect">
            <a:avLst/>
          </a:prstGeom>
          <a:ln>
            <a:noFill/>
          </a:ln>
        </p:spPr>
      </p:pic>
      <p:pic>
        <p:nvPicPr>
          <p:cNvPr id="197" name="Picture 3"/>
          <p:cNvPicPr/>
          <p:nvPr/>
        </p:nvPicPr>
        <p:blipFill>
          <a:blip r:embed="rId3" cstate="print"/>
          <a:stretch>
            <a:fillRect/>
          </a:stretch>
        </p:blipFill>
        <p:spPr>
          <a:xfrm rot="10800000">
            <a:off x="390960" y="2000160"/>
            <a:ext cx="8600760" cy="3190680"/>
          </a:xfrm>
          <a:prstGeom prst="rect">
            <a:avLst/>
          </a:prstGeom>
          <a:ln>
            <a:noFill/>
          </a:ln>
        </p:spPr>
      </p:pic>
      <p:grpSp>
        <p:nvGrpSpPr>
          <p:cNvPr id="4" name="Group 3"/>
          <p:cNvGrpSpPr/>
          <p:nvPr/>
        </p:nvGrpSpPr>
        <p:grpSpPr>
          <a:xfrm>
            <a:off x="0" y="142852"/>
            <a:ext cx="9001156" cy="5715016"/>
            <a:chOff x="142844" y="1500174"/>
            <a:chExt cx="9001156" cy="5357826"/>
          </a:xfrm>
        </p:grpSpPr>
        <p:sp>
          <p:nvSpPr>
            <p:cNvPr id="5" name="Rectangle 4"/>
            <p:cNvSpPr/>
            <p:nvPr/>
          </p:nvSpPr>
          <p:spPr>
            <a:xfrm>
              <a:off x="142844" y="1571612"/>
              <a:ext cx="9001156" cy="5286388"/>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8276813" y="1500174"/>
              <a:ext cx="867187" cy="776960"/>
            </a:xfrm>
            <a:prstGeom prst="rect">
              <a:avLst/>
            </a:prstGeom>
          </p:spPr>
        </p:pic>
      </p:gr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2"/>
          <p:cNvPicPr/>
          <p:nvPr/>
        </p:nvPicPr>
        <p:blipFill>
          <a:blip r:embed="rId2" cstate="print"/>
          <a:srcRect b="27061"/>
          <a:stretch>
            <a:fillRect/>
          </a:stretch>
        </p:blipFill>
        <p:spPr>
          <a:xfrm rot="10800000">
            <a:off x="324000" y="857232"/>
            <a:ext cx="8496000" cy="2104848"/>
          </a:xfrm>
          <a:prstGeom prst="rect">
            <a:avLst/>
          </a:prstGeom>
          <a:ln>
            <a:noFill/>
          </a:ln>
        </p:spPr>
      </p:pic>
      <p:pic>
        <p:nvPicPr>
          <p:cNvPr id="199" name="Picture 3"/>
          <p:cNvPicPr/>
          <p:nvPr/>
        </p:nvPicPr>
        <p:blipFill>
          <a:blip r:embed="rId3" cstate="print"/>
          <a:stretch>
            <a:fillRect/>
          </a:stretch>
        </p:blipFill>
        <p:spPr>
          <a:xfrm rot="10800000">
            <a:off x="963360" y="3048120"/>
            <a:ext cx="7248240" cy="3342960"/>
          </a:xfrm>
          <a:prstGeom prst="rect">
            <a:avLst/>
          </a:prstGeom>
          <a:ln>
            <a:noFill/>
          </a:ln>
        </p:spPr>
      </p:pic>
      <p:sp>
        <p:nvSpPr>
          <p:cNvPr id="4" name="TextBox 3"/>
          <p:cNvSpPr txBox="1"/>
          <p:nvPr/>
        </p:nvSpPr>
        <p:spPr>
          <a:xfrm>
            <a:off x="285720" y="142852"/>
            <a:ext cx="8715436" cy="707886"/>
          </a:xfrm>
          <a:prstGeom prst="rect">
            <a:avLst/>
          </a:prstGeom>
          <a:noFill/>
        </p:spPr>
        <p:txBody>
          <a:bodyPr wrap="square" rtlCol="0">
            <a:spAutoFit/>
          </a:bodyPr>
          <a:lstStyle/>
          <a:p>
            <a:r>
              <a:rPr lang="en-US" sz="4000" dirty="0" smtClean="0">
                <a:solidFill>
                  <a:srgbClr val="0070C0"/>
                </a:solidFill>
              </a:rPr>
              <a:t>Pipe networks: Hardy Cross method</a:t>
            </a:r>
            <a:endParaRPr lang="en-US" sz="4000" dirty="0">
              <a:solidFill>
                <a:srgbClr val="0070C0"/>
              </a:solidFil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extShape 1"/>
          <p:cNvSpPr txBox="1"/>
          <p:nvPr/>
        </p:nvSpPr>
        <p:spPr>
          <a:xfrm>
            <a:off x="76320" y="570600"/>
            <a:ext cx="8991360" cy="6287040"/>
          </a:xfrm>
          <a:prstGeom prst="rect">
            <a:avLst/>
          </a:prstGeom>
        </p:spPr>
        <p:txBody>
          <a:bodyPr/>
          <a:lstStyle/>
          <a:p>
            <a:pPr marL="342900" indent="-342900" eaLnBrk="0" fontAlgn="base" hangingPunct="0">
              <a:spcBef>
                <a:spcPct val="20000"/>
              </a:spcBef>
              <a:spcAft>
                <a:spcPct val="0"/>
              </a:spcAft>
              <a:buFont typeface="Wingdings" pitchFamily="2" charset="2"/>
              <a:buChar char="§"/>
            </a:pPr>
            <a:r>
              <a:rPr lang="en-US" sz="2400" dirty="0">
                <a:latin typeface="Times New Roman" pitchFamily="18" charset="0"/>
                <a:cs typeface="Times New Roman" pitchFamily="18" charset="0"/>
              </a:rPr>
              <a:t>We name the pipes and </a:t>
            </a:r>
            <a:r>
              <a:rPr lang="en-US" sz="2400" dirty="0" smtClean="0">
                <a:latin typeface="Times New Roman" pitchFamily="18" charset="0"/>
                <a:cs typeface="Times New Roman" pitchFamily="18" charset="0"/>
              </a:rPr>
              <a:t>flows </a:t>
            </a:r>
            <a:r>
              <a:rPr lang="en-US" sz="2400" dirty="0">
                <a:latin typeface="Times New Roman" pitchFamily="18" charset="0"/>
                <a:cs typeface="Times New Roman" pitchFamily="18" charset="0"/>
              </a:rPr>
              <a:t>and corresponding friction losses as shown in the diagram. </a:t>
            </a:r>
            <a:endParaRPr lang="en-US" sz="2400" dirty="0" smtClean="0">
              <a:latin typeface="Times New Roman" pitchFamily="18" charset="0"/>
              <a:cs typeface="Times New Roman" pitchFamily="18" charset="0"/>
            </a:endParaRPr>
          </a:p>
          <a:p>
            <a:pPr marL="342900" indent="-342900" eaLnBrk="0" fontAlgn="base" hangingPunct="0">
              <a:spcBef>
                <a:spcPct val="20000"/>
              </a:spcBef>
              <a:spcAft>
                <a:spcPct val="0"/>
              </a:spcAft>
              <a:buFont typeface="Wingdings" pitchFamily="2" charset="2"/>
              <a:buChar char="§"/>
            </a:pPr>
            <a:r>
              <a:rPr lang="en-US" sz="2400" dirty="0" smtClean="0">
                <a:latin typeface="Times New Roman" pitchFamily="18" charset="0"/>
                <a:cs typeface="Times New Roman" pitchFamily="18" charset="0"/>
              </a:rPr>
              <a:t>The </a:t>
            </a:r>
            <a:r>
              <a:rPr lang="en-US" sz="2400" i="1" dirty="0">
                <a:latin typeface="Times New Roman" pitchFamily="18" charset="0"/>
                <a:cs typeface="Times New Roman" pitchFamily="18" charset="0"/>
              </a:rPr>
              <a:t>continuity and energy equations </a:t>
            </a:r>
            <a:r>
              <a:rPr lang="en-US" sz="2400" dirty="0">
                <a:latin typeface="Times New Roman" pitchFamily="18" charset="0"/>
                <a:cs typeface="Times New Roman" pitchFamily="18" charset="0"/>
              </a:rPr>
              <a:t>require that the </a:t>
            </a:r>
            <a:r>
              <a:rPr lang="en-US" sz="2400" dirty="0" smtClean="0">
                <a:latin typeface="Times New Roman" pitchFamily="18" charset="0"/>
                <a:cs typeface="Times New Roman" pitchFamily="18" charset="0"/>
              </a:rPr>
              <a:t>flow </a:t>
            </a:r>
            <a:r>
              <a:rPr lang="en-US" sz="2400" i="1" dirty="0">
                <a:latin typeface="Times New Roman" pitchFamily="18" charset="0"/>
                <a:cs typeface="Times New Roman" pitchFamily="18" charset="0"/>
              </a:rPr>
              <a:t>entering </a:t>
            </a:r>
            <a:r>
              <a:rPr lang="en-US" sz="2400" dirty="0">
                <a:latin typeface="Times New Roman" pitchFamily="18" charset="0"/>
                <a:cs typeface="Times New Roman" pitchFamily="18" charset="0"/>
              </a:rPr>
              <a:t>the </a:t>
            </a:r>
            <a:r>
              <a:rPr lang="en-US" sz="2400" dirty="0" smtClean="0">
                <a:latin typeface="Times New Roman" pitchFamily="18" charset="0"/>
                <a:cs typeface="Times New Roman" pitchFamily="18" charset="0"/>
              </a:rPr>
              <a:t>junction (J) </a:t>
            </a:r>
            <a:r>
              <a:rPr lang="en-US" sz="2400" i="1" dirty="0">
                <a:latin typeface="Times New Roman" pitchFamily="18" charset="0"/>
                <a:cs typeface="Times New Roman" pitchFamily="18" charset="0"/>
              </a:rPr>
              <a:t>equal</a:t>
            </a:r>
            <a:r>
              <a:rPr lang="en-US" sz="2400" dirty="0">
                <a:latin typeface="Times New Roman" pitchFamily="18" charset="0"/>
                <a:cs typeface="Times New Roman" pitchFamily="18" charset="0"/>
              </a:rPr>
              <a:t> the </a:t>
            </a:r>
            <a:r>
              <a:rPr lang="en-US" sz="2400" dirty="0" smtClean="0">
                <a:latin typeface="Times New Roman" pitchFamily="18" charset="0"/>
                <a:cs typeface="Times New Roman" pitchFamily="18" charset="0"/>
              </a:rPr>
              <a:t>flow </a:t>
            </a:r>
            <a:r>
              <a:rPr lang="en-US" sz="2400" i="1" dirty="0">
                <a:latin typeface="Times New Roman" pitchFamily="18" charset="0"/>
                <a:cs typeface="Times New Roman" pitchFamily="18" charset="0"/>
              </a:rPr>
              <a:t>leaving it </a:t>
            </a:r>
            <a:r>
              <a:rPr lang="en-US" sz="2400" dirty="0">
                <a:latin typeface="Times New Roman" pitchFamily="18" charset="0"/>
                <a:cs typeface="Times New Roman" pitchFamily="18" charset="0"/>
              </a:rPr>
              <a:t>and that the </a:t>
            </a:r>
            <a:r>
              <a:rPr lang="en-US" sz="2400" i="1" dirty="0">
                <a:latin typeface="Times New Roman" pitchFamily="18" charset="0"/>
                <a:cs typeface="Times New Roman" pitchFamily="18" charset="0"/>
              </a:rPr>
              <a:t>pressure head at J </a:t>
            </a:r>
            <a:r>
              <a:rPr lang="en-US" sz="2400" dirty="0">
                <a:latin typeface="Times New Roman" pitchFamily="18" charset="0"/>
                <a:cs typeface="Times New Roman" pitchFamily="18" charset="0"/>
              </a:rPr>
              <a:t>(which may be represented schematically by the open </a:t>
            </a:r>
            <a:r>
              <a:rPr lang="en-US" sz="2400" dirty="0" err="1">
                <a:latin typeface="Times New Roman" pitchFamily="18" charset="0"/>
                <a:cs typeface="Times New Roman" pitchFamily="18" charset="0"/>
              </a:rPr>
              <a:t>piezometer</a:t>
            </a:r>
            <a:r>
              <a:rPr lang="en-US" sz="2400" dirty="0">
                <a:latin typeface="Times New Roman" pitchFamily="18" charset="0"/>
                <a:cs typeface="Times New Roman" pitchFamily="18" charset="0"/>
              </a:rPr>
              <a:t> tube shown, with water at elevation P) be </a:t>
            </a:r>
            <a:r>
              <a:rPr lang="en-US" sz="2400" i="1" dirty="0">
                <a:latin typeface="Times New Roman" pitchFamily="18" charset="0"/>
                <a:cs typeface="Times New Roman" pitchFamily="18" charset="0"/>
              </a:rPr>
              <a:t>common to all pipes</a:t>
            </a:r>
            <a:r>
              <a:rPr lang="en-US" sz="2400" i="1" dirty="0" smtClean="0">
                <a:latin typeface="Times New Roman" pitchFamily="18" charset="0"/>
                <a:cs typeface="Times New Roman" pitchFamily="18" charset="0"/>
              </a:rPr>
              <a:t>.</a:t>
            </a:r>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123" name="TextShape 2"/>
          <p:cNvSpPr txBox="1"/>
          <p:nvPr/>
        </p:nvSpPr>
        <p:spPr>
          <a:xfrm>
            <a:off x="685800" y="-317880"/>
            <a:ext cx="7772040" cy="1236600"/>
          </a:xfrm>
          <a:prstGeom prst="rect">
            <a:avLst/>
          </a:prstGeom>
        </p:spPr>
        <p:txBody>
          <a:bodyPr anchor="ctr"/>
          <a:lstStyle/>
          <a:p>
            <a:pPr algn="ctr">
              <a:lnSpc>
                <a:spcPct val="100000"/>
              </a:lnSpc>
            </a:pPr>
            <a:r>
              <a:rPr lang="en-US" sz="3200">
                <a:solidFill>
                  <a:srgbClr val="00B0F0"/>
                </a:solidFill>
                <a:latin typeface="Times New Roman"/>
              </a:rPr>
              <a:t>Branching Pipes</a:t>
            </a:r>
            <a:endParaRPr/>
          </a:p>
        </p:txBody>
      </p:sp>
      <p:pic>
        <p:nvPicPr>
          <p:cNvPr id="6"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1285852" y="3375232"/>
            <a:ext cx="6301741" cy="34827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1928794" y="2857496"/>
            <a:ext cx="2262206" cy="952504"/>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3"/>
          <p:cNvPicPr/>
          <p:nvPr/>
        </p:nvPicPr>
        <p:blipFill>
          <a:blip r:embed="rId2" cstate="print"/>
          <a:stretch>
            <a:fillRect/>
          </a:stretch>
        </p:blipFill>
        <p:spPr>
          <a:xfrm>
            <a:off x="76320" y="685800"/>
            <a:ext cx="8953200" cy="4571640"/>
          </a:xfrm>
          <a:prstGeom prst="rect">
            <a:avLst/>
          </a:prstGeom>
          <a:ln>
            <a:noFill/>
          </a:ln>
        </p:spPr>
      </p:pic>
      <p:sp>
        <p:nvSpPr>
          <p:cNvPr id="3" name="TextBox 2"/>
          <p:cNvSpPr txBox="1"/>
          <p:nvPr/>
        </p:nvSpPr>
        <p:spPr>
          <a:xfrm>
            <a:off x="500034" y="2285992"/>
            <a:ext cx="8429684" cy="307777"/>
          </a:xfrm>
          <a:prstGeom prst="rect">
            <a:avLst/>
          </a:prstGeom>
          <a:noFill/>
        </p:spPr>
        <p:txBody>
          <a:bodyPr wrap="square" rtlCol="0">
            <a:spAutoFit/>
          </a:bodyPr>
          <a:lstStyle/>
          <a:p>
            <a:r>
              <a:rPr lang="en-US" sz="1400" dirty="0" smtClean="0"/>
              <a:t>As it is the same as considering that there is no flow from the start point, therefore no head loss </a:t>
            </a:r>
            <a:endParaRPr lang="en-US" sz="1400"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icture 2"/>
          <p:cNvPicPr/>
          <p:nvPr/>
        </p:nvPicPr>
        <p:blipFill>
          <a:blip r:embed="rId3" cstate="print"/>
          <a:srcRect b="23366"/>
          <a:stretch>
            <a:fillRect/>
          </a:stretch>
        </p:blipFill>
        <p:spPr>
          <a:xfrm>
            <a:off x="214282" y="785794"/>
            <a:ext cx="8629200" cy="3700404"/>
          </a:xfrm>
          <a:prstGeom prst="rect">
            <a:avLst/>
          </a:prstGeom>
          <a:ln>
            <a:noFill/>
          </a:ln>
        </p:spPr>
      </p:pic>
      <p:pic>
        <p:nvPicPr>
          <p:cNvPr id="66562" name="Picture 2"/>
          <p:cNvPicPr>
            <a:picLocks noChangeAspect="1" noChangeArrowheads="1"/>
          </p:cNvPicPr>
          <p:nvPr/>
        </p:nvPicPr>
        <p:blipFill>
          <a:blip r:embed="rId4"/>
          <a:srcRect/>
          <a:stretch>
            <a:fillRect/>
          </a:stretch>
        </p:blipFill>
        <p:spPr bwMode="auto">
          <a:xfrm>
            <a:off x="3771900" y="1214422"/>
            <a:ext cx="5372100" cy="276225"/>
          </a:xfrm>
          <a:prstGeom prst="rect">
            <a:avLst/>
          </a:prstGeom>
          <a:noFill/>
          <a:ln w="9525">
            <a:solidFill>
              <a:srgbClr val="00B0F0"/>
            </a:solidFill>
            <a:miter lim="800000"/>
            <a:headEnd/>
            <a:tailEnd/>
          </a:ln>
          <a:effectLst/>
        </p:spPr>
      </p:pic>
      <p:sp>
        <p:nvSpPr>
          <p:cNvPr id="5" name="TextBox 4"/>
          <p:cNvSpPr txBox="1"/>
          <p:nvPr/>
        </p:nvSpPr>
        <p:spPr>
          <a:xfrm>
            <a:off x="5786414" y="1643050"/>
            <a:ext cx="3357586" cy="523220"/>
          </a:xfrm>
          <a:prstGeom prst="rect">
            <a:avLst/>
          </a:prstGeom>
          <a:noFill/>
          <a:ln w="9525">
            <a:solidFill>
              <a:srgbClr val="00B0F0"/>
            </a:solidFill>
            <a:miter lim="800000"/>
            <a:headEnd/>
            <a:tailEnd/>
          </a:ln>
          <a:effectLst/>
        </p:spPr>
        <p:txBody>
          <a:bodyPr wrap="square" rtlCol="0">
            <a:spAutoFit/>
          </a:bodyPr>
          <a:lstStyle/>
          <a:p>
            <a:r>
              <a:rPr lang="en-US" sz="1400" dirty="0" smtClean="0"/>
              <a:t>2. The flow in each pipe must satisfy the pipe-friction laws for flow in a single pipe</a:t>
            </a:r>
            <a:endParaRPr lang="en-US" sz="1400" dirty="0"/>
          </a:p>
        </p:txBody>
      </p:sp>
      <p:pic>
        <p:nvPicPr>
          <p:cNvPr id="66564" name="Picture 4"/>
          <p:cNvPicPr>
            <a:picLocks noChangeAspect="1" noChangeArrowheads="1"/>
          </p:cNvPicPr>
          <p:nvPr/>
        </p:nvPicPr>
        <p:blipFill>
          <a:blip r:embed="rId5"/>
          <a:srcRect/>
          <a:stretch>
            <a:fillRect/>
          </a:stretch>
        </p:blipFill>
        <p:spPr bwMode="auto">
          <a:xfrm>
            <a:off x="6053131" y="4143380"/>
            <a:ext cx="3090869" cy="503798"/>
          </a:xfrm>
          <a:prstGeom prst="rect">
            <a:avLst/>
          </a:prstGeom>
          <a:noFill/>
          <a:ln w="9525">
            <a:solidFill>
              <a:srgbClr val="00B0F0"/>
            </a:solidFill>
            <a:miter lim="800000"/>
            <a:headEnd/>
            <a:tailEnd/>
          </a:ln>
          <a:effectLst/>
        </p:spPr>
      </p:pic>
      <p:graphicFrame>
        <p:nvGraphicFramePr>
          <p:cNvPr id="7" name="Object 6"/>
          <p:cNvGraphicFramePr>
            <a:graphicFrameLocks noChangeAspect="1"/>
          </p:cNvGraphicFramePr>
          <p:nvPr/>
        </p:nvGraphicFramePr>
        <p:xfrm>
          <a:off x="857224" y="4500570"/>
          <a:ext cx="4529138" cy="668337"/>
        </p:xfrm>
        <a:graphic>
          <a:graphicData uri="http://schemas.openxmlformats.org/presentationml/2006/ole">
            <p:oleObj spid="_x0000_s66565" name="Equation" r:id="rId6" imgW="2844720" imgH="419040" progId="Equation.3">
              <p:embed/>
            </p:oleObj>
          </a:graphicData>
        </a:graphic>
      </p:graphicFrame>
      <p:pic>
        <p:nvPicPr>
          <p:cNvPr id="8" name="Picture 2"/>
          <p:cNvPicPr/>
          <p:nvPr/>
        </p:nvPicPr>
        <p:blipFill>
          <a:blip r:embed="rId3" cstate="print"/>
          <a:srcRect t="71998"/>
          <a:stretch>
            <a:fillRect/>
          </a:stretch>
        </p:blipFill>
        <p:spPr>
          <a:xfrm>
            <a:off x="285720" y="5143512"/>
            <a:ext cx="8629200" cy="1352114"/>
          </a:xfrm>
          <a:prstGeom prst="rect">
            <a:avLst/>
          </a:prstGeom>
          <a:ln>
            <a:noFill/>
          </a:ln>
        </p:spPr>
      </p:pic>
      <p:cxnSp>
        <p:nvCxnSpPr>
          <p:cNvPr id="10" name="Straight Arrow Connector 9"/>
          <p:cNvCxnSpPr/>
          <p:nvPr/>
        </p:nvCxnSpPr>
        <p:spPr>
          <a:xfrm>
            <a:off x="4643438" y="3643314"/>
            <a:ext cx="1285884"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3821901" y="2750339"/>
            <a:ext cx="42862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7"/>
          <a:srcRect/>
          <a:stretch>
            <a:fillRect/>
          </a:stretch>
        </p:blipFill>
        <p:spPr bwMode="auto">
          <a:xfrm>
            <a:off x="2000250" y="6562725"/>
            <a:ext cx="7143750" cy="295275"/>
          </a:xfrm>
          <a:prstGeom prst="rect">
            <a:avLst/>
          </a:prstGeom>
          <a:noFill/>
          <a:ln w="9525">
            <a:solidFill>
              <a:srgbClr val="00B0F0"/>
            </a:solidFill>
            <a:miter lim="800000"/>
            <a:headEnd/>
            <a:tailEnd/>
          </a:ln>
          <a:effec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icture 2"/>
          <p:cNvPicPr/>
          <p:nvPr/>
        </p:nvPicPr>
        <p:blipFill>
          <a:blip r:embed="rId2" cstate="print"/>
          <a:stretch>
            <a:fillRect/>
          </a:stretch>
        </p:blipFill>
        <p:spPr>
          <a:xfrm>
            <a:off x="290520" y="452520"/>
            <a:ext cx="8562600" cy="5952600"/>
          </a:xfrm>
          <a:prstGeom prst="rect">
            <a:avLst/>
          </a:prstGeom>
          <a:ln>
            <a:noFill/>
          </a:ln>
        </p:spPr>
      </p:pic>
      <p:cxnSp>
        <p:nvCxnSpPr>
          <p:cNvPr id="3" name="Straight Arrow Connector 2"/>
          <p:cNvCxnSpPr/>
          <p:nvPr/>
        </p:nvCxnSpPr>
        <p:spPr>
          <a:xfrm flipH="1">
            <a:off x="4876800" y="3352800"/>
            <a:ext cx="68580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6477000" y="3352800"/>
            <a:ext cx="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71472" y="5000636"/>
            <a:ext cx="8286808"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rot="5400000">
            <a:off x="4036215" y="2035959"/>
            <a:ext cx="928694" cy="857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85720" y="1500174"/>
            <a:ext cx="8643998" cy="707886"/>
          </a:xfrm>
          <a:prstGeom prst="rect">
            <a:avLst/>
          </a:prstGeom>
          <a:noFill/>
        </p:spPr>
        <p:txBody>
          <a:bodyPr wrap="square" rtlCol="0">
            <a:spAutoFit/>
          </a:bodyPr>
          <a:lstStyle/>
          <a:p>
            <a:r>
              <a:rPr lang="en-US" sz="2000" dirty="0" smtClean="0"/>
              <a:t>we may solve this equation for </a:t>
            </a:r>
            <a:r>
              <a:rPr lang="el-GR" sz="2000" dirty="0" smtClean="0"/>
              <a:t>Δ</a:t>
            </a:r>
            <a:r>
              <a:rPr lang="en-US" sz="2000" dirty="0" smtClean="0"/>
              <a:t>Q by making </a:t>
            </a:r>
            <a:r>
              <a:rPr lang="el-GR" sz="2000" dirty="0" smtClean="0"/>
              <a:t>Δ</a:t>
            </a:r>
            <a:r>
              <a:rPr lang="en-US" sz="2000" dirty="0" smtClean="0"/>
              <a:t>Q the subject of the formula in the above equation</a:t>
            </a:r>
            <a:endParaRPr lang="en-US" dirty="0"/>
          </a:p>
        </p:txBody>
      </p:sp>
      <p:pic>
        <p:nvPicPr>
          <p:cNvPr id="9" name="Picture 2"/>
          <p:cNvPicPr/>
          <p:nvPr/>
        </p:nvPicPr>
        <p:blipFill>
          <a:blip r:embed="rId3" cstate="print"/>
          <a:srcRect l="4171" t="66805" b="16394"/>
          <a:stretch>
            <a:fillRect/>
          </a:stretch>
        </p:blipFill>
        <p:spPr>
          <a:xfrm>
            <a:off x="357158" y="357166"/>
            <a:ext cx="8205442" cy="1000132"/>
          </a:xfrm>
          <a:prstGeom prst="rect">
            <a:avLst/>
          </a:prstGeom>
          <a:ln>
            <a:noFill/>
          </a:ln>
        </p:spPr>
      </p:pic>
      <p:graphicFrame>
        <p:nvGraphicFramePr>
          <p:cNvPr id="68611" name="Object 3"/>
          <p:cNvGraphicFramePr>
            <a:graphicFrameLocks noChangeAspect="1"/>
          </p:cNvGraphicFramePr>
          <p:nvPr/>
        </p:nvGraphicFramePr>
        <p:xfrm>
          <a:off x="285720" y="2714620"/>
          <a:ext cx="3248026" cy="2811462"/>
        </p:xfrm>
        <a:graphic>
          <a:graphicData uri="http://schemas.openxmlformats.org/presentationml/2006/ole">
            <p:oleObj spid="_x0000_s68611" name="Equation" r:id="rId4" imgW="1803240" imgH="1562040" progId="Equation.3">
              <p:embed/>
            </p:oleObj>
          </a:graphicData>
        </a:graphic>
      </p:graphicFrame>
      <p:cxnSp>
        <p:nvCxnSpPr>
          <p:cNvPr id="23" name="Straight Arrow Connector 22"/>
          <p:cNvCxnSpPr/>
          <p:nvPr/>
        </p:nvCxnSpPr>
        <p:spPr>
          <a:xfrm rot="10800000" flipV="1">
            <a:off x="2786050" y="785794"/>
            <a:ext cx="1953258" cy="1714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85720" y="214290"/>
            <a:ext cx="8643998" cy="4647426"/>
          </a:xfrm>
          <a:prstGeom prst="rect">
            <a:avLst/>
          </a:prstGeom>
          <a:noFill/>
        </p:spPr>
        <p:txBody>
          <a:bodyPr wrap="square" rtlCol="0">
            <a:spAutoFit/>
          </a:bodyPr>
          <a:lstStyle/>
          <a:p>
            <a:r>
              <a:rPr lang="en-US" sz="2000" dirty="0" smtClean="0"/>
              <a:t>Since			        ;and</a:t>
            </a:r>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t>Therefore							8.78 </a:t>
            </a:r>
          </a:p>
          <a:p>
            <a:endParaRPr lang="en-US" sz="2000" dirty="0" smtClean="0"/>
          </a:p>
          <a:p>
            <a:r>
              <a:rPr lang="en-US" sz="2000" dirty="0" smtClean="0"/>
              <a:t> 				</a:t>
            </a:r>
          </a:p>
          <a:p>
            <a:endParaRPr lang="en-US" dirty="0" smtClean="0"/>
          </a:p>
          <a:p>
            <a:endParaRPr lang="en-US" dirty="0"/>
          </a:p>
        </p:txBody>
      </p:sp>
      <p:graphicFrame>
        <p:nvGraphicFramePr>
          <p:cNvPr id="68610" name="Object 2"/>
          <p:cNvGraphicFramePr>
            <a:graphicFrameLocks noChangeAspect="1"/>
          </p:cNvGraphicFramePr>
          <p:nvPr/>
        </p:nvGraphicFramePr>
        <p:xfrm>
          <a:off x="1785918" y="1071546"/>
          <a:ext cx="3398838" cy="1577975"/>
        </p:xfrm>
        <a:graphic>
          <a:graphicData uri="http://schemas.openxmlformats.org/presentationml/2006/ole">
            <p:oleObj spid="_x0000_s83970" name="Equation" r:id="rId3" imgW="1942920" imgH="901440" progId="Equation.3">
              <p:embed/>
            </p:oleObj>
          </a:graphicData>
        </a:graphic>
      </p:graphicFrame>
      <p:pic>
        <p:nvPicPr>
          <p:cNvPr id="14" name="Picture 2"/>
          <p:cNvPicPr/>
          <p:nvPr/>
        </p:nvPicPr>
        <p:blipFill>
          <a:blip r:embed="rId4" cstate="print"/>
          <a:srcRect t="29411" b="26846"/>
          <a:stretch>
            <a:fillRect/>
          </a:stretch>
        </p:blipFill>
        <p:spPr>
          <a:xfrm rot="10800000">
            <a:off x="214282" y="4643422"/>
            <a:ext cx="8715436" cy="2214578"/>
          </a:xfrm>
          <a:prstGeom prst="rect">
            <a:avLst/>
          </a:prstGeom>
          <a:ln>
            <a:noFill/>
          </a:ln>
        </p:spPr>
      </p:pic>
      <p:graphicFrame>
        <p:nvGraphicFramePr>
          <p:cNvPr id="68612" name="Object 4"/>
          <p:cNvGraphicFramePr>
            <a:graphicFrameLocks noChangeAspect="1"/>
          </p:cNvGraphicFramePr>
          <p:nvPr/>
        </p:nvGraphicFramePr>
        <p:xfrm>
          <a:off x="1785918" y="214290"/>
          <a:ext cx="1212850" cy="444500"/>
        </p:xfrm>
        <a:graphic>
          <a:graphicData uri="http://schemas.openxmlformats.org/presentationml/2006/ole">
            <p:oleObj spid="_x0000_s83972" name="Equation" r:id="rId5" imgW="622080" imgH="228600" progId="Equation.3">
              <p:embed/>
            </p:oleObj>
          </a:graphicData>
        </a:graphic>
      </p:graphicFrame>
      <p:graphicFrame>
        <p:nvGraphicFramePr>
          <p:cNvPr id="68613" name="Object 5"/>
          <p:cNvGraphicFramePr>
            <a:graphicFrameLocks noChangeAspect="1"/>
          </p:cNvGraphicFramePr>
          <p:nvPr/>
        </p:nvGraphicFramePr>
        <p:xfrm>
          <a:off x="1857356" y="3143248"/>
          <a:ext cx="4897438" cy="1301750"/>
        </p:xfrm>
        <a:graphic>
          <a:graphicData uri="http://schemas.openxmlformats.org/presentationml/2006/ole">
            <p:oleObj spid="_x0000_s83973" name="Equation" r:id="rId6" imgW="2717640" imgH="723600" progId="Equation.3">
              <p:embed/>
            </p:oleObj>
          </a:graphicData>
        </a:graphic>
      </p:graphicFrame>
      <p:sp>
        <p:nvSpPr>
          <p:cNvPr id="27" name="Rectangle 26"/>
          <p:cNvSpPr/>
          <p:nvPr/>
        </p:nvSpPr>
        <p:spPr>
          <a:xfrm>
            <a:off x="642910" y="4714884"/>
            <a:ext cx="4357718" cy="285752"/>
          </a:xfrm>
          <a:prstGeom prst="rect">
            <a:avLst/>
          </a:prstGeom>
          <a:solidFill>
            <a:srgbClr val="FFF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3143240" y="2500306"/>
            <a:ext cx="1857388" cy="1143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Picture 2"/>
          <p:cNvPicPr/>
          <p:nvPr/>
        </p:nvPicPr>
        <p:blipFill>
          <a:blip r:embed="rId3" cstate="print"/>
          <a:stretch>
            <a:fillRect/>
          </a:stretch>
        </p:blipFill>
        <p:spPr>
          <a:xfrm rot="10800000">
            <a:off x="285720" y="2571744"/>
            <a:ext cx="8610120" cy="1990440"/>
          </a:xfrm>
          <a:prstGeom prst="rect">
            <a:avLst/>
          </a:prstGeom>
          <a:ln>
            <a:noFill/>
          </a:ln>
        </p:spPr>
      </p:pic>
      <p:cxnSp>
        <p:nvCxnSpPr>
          <p:cNvPr id="4" name="Straight Arrow Connector 3"/>
          <p:cNvCxnSpPr/>
          <p:nvPr/>
        </p:nvCxnSpPr>
        <p:spPr>
          <a:xfrm>
            <a:off x="3214678" y="2786058"/>
            <a:ext cx="609600" cy="2362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2"/>
          <p:cNvPicPr/>
          <p:nvPr/>
        </p:nvPicPr>
        <p:blipFill>
          <a:blip r:embed="rId4" cstate="print"/>
          <a:srcRect r="824" b="70589"/>
          <a:stretch>
            <a:fillRect/>
          </a:stretch>
        </p:blipFill>
        <p:spPr>
          <a:xfrm rot="10800000">
            <a:off x="357158" y="428604"/>
            <a:ext cx="8595922" cy="1633074"/>
          </a:xfrm>
          <a:prstGeom prst="rect">
            <a:avLst/>
          </a:prstGeom>
          <a:ln>
            <a:noFill/>
          </a:ln>
        </p:spPr>
      </p:pic>
      <p:graphicFrame>
        <p:nvGraphicFramePr>
          <p:cNvPr id="69634" name="Object 2"/>
          <p:cNvGraphicFramePr>
            <a:graphicFrameLocks noChangeAspect="1"/>
          </p:cNvGraphicFramePr>
          <p:nvPr/>
        </p:nvGraphicFramePr>
        <p:xfrm>
          <a:off x="2500298" y="5286388"/>
          <a:ext cx="3271838" cy="1301750"/>
        </p:xfrm>
        <a:graphic>
          <a:graphicData uri="http://schemas.openxmlformats.org/presentationml/2006/ole">
            <p:oleObj spid="_x0000_s69634" name="Equation" r:id="rId5" imgW="1815840" imgH="723600" progId="Equation.3">
              <p:embed/>
            </p:oleObj>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srcRect/>
          <a:stretch>
            <a:fillRect/>
          </a:stretch>
        </p:blipFill>
        <p:spPr bwMode="auto">
          <a:xfrm>
            <a:off x="6286512" y="1071546"/>
            <a:ext cx="2590800" cy="4895850"/>
          </a:xfrm>
          <a:prstGeom prst="rect">
            <a:avLst/>
          </a:prstGeom>
          <a:noFill/>
          <a:ln w="9525">
            <a:noFill/>
            <a:miter lim="800000"/>
            <a:headEnd/>
            <a:tailEnd/>
          </a:ln>
          <a:effectLst/>
        </p:spPr>
      </p:pic>
      <p:sp>
        <p:nvSpPr>
          <p:cNvPr id="3" name="Rectangle 2"/>
          <p:cNvSpPr/>
          <p:nvPr/>
        </p:nvSpPr>
        <p:spPr>
          <a:xfrm>
            <a:off x="214282" y="214290"/>
            <a:ext cx="5643602" cy="2677656"/>
          </a:xfrm>
          <a:prstGeom prst="rect">
            <a:avLst/>
          </a:prstGeom>
        </p:spPr>
        <p:txBody>
          <a:bodyPr wrap="square">
            <a:spAutoFit/>
          </a:bodyPr>
          <a:lstStyle/>
          <a:p>
            <a:r>
              <a:rPr lang="en-US" sz="1200" dirty="0" smtClean="0"/>
              <a:t>The </a:t>
            </a:r>
            <a:r>
              <a:rPr lang="en-US" sz="1200" b="1" dirty="0" smtClean="0"/>
              <a:t>Hardy Cross method</a:t>
            </a:r>
            <a:r>
              <a:rPr lang="en-US" sz="1200" dirty="0" smtClean="0"/>
              <a:t> is an </a:t>
            </a:r>
            <a:r>
              <a:rPr lang="en-US" sz="1200" dirty="0" smtClean="0">
                <a:hlinkClick r:id="rId3" tooltip="Iterative method"/>
              </a:rPr>
              <a:t>iterative method</a:t>
            </a:r>
            <a:r>
              <a:rPr lang="en-US" sz="1200" dirty="0" smtClean="0"/>
              <a:t> for determining the flow in pipe network systems where the inputs and outputs are known, but the flow inside the network is unknown.</a:t>
            </a:r>
            <a:r>
              <a:rPr lang="en-US" sz="1200" baseline="30000" dirty="0" smtClean="0">
                <a:hlinkClick r:id="rId4"/>
              </a:rPr>
              <a:t>[1]</a:t>
            </a:r>
            <a:r>
              <a:rPr lang="en-US" sz="1200" dirty="0" smtClean="0"/>
              <a:t> The method was first published in November 1936 by its namesake, </a:t>
            </a:r>
            <a:r>
              <a:rPr lang="en-US" sz="1200" dirty="0" smtClean="0">
                <a:hlinkClick r:id="rId5" tooltip="Hardy Cross"/>
              </a:rPr>
              <a:t>Hardy Cross</a:t>
            </a:r>
            <a:r>
              <a:rPr lang="en-US" sz="1200" dirty="0" smtClean="0"/>
              <a:t>, a structural engineering professor at the </a:t>
            </a:r>
            <a:r>
              <a:rPr lang="en-US" sz="1200" dirty="0" smtClean="0">
                <a:hlinkClick r:id="rId6" tooltip="University of Illinois at Urbana–Champaign"/>
              </a:rPr>
              <a:t>University of Illinois at Urbana–Champaign</a:t>
            </a:r>
            <a:r>
              <a:rPr lang="en-US" sz="1200" dirty="0" smtClean="0"/>
              <a:t>.</a:t>
            </a:r>
            <a:r>
              <a:rPr lang="en-US" sz="1200" baseline="30000" dirty="0" smtClean="0">
                <a:hlinkClick r:id="rId4"/>
              </a:rPr>
              <a:t>[2]</a:t>
            </a:r>
            <a:r>
              <a:rPr lang="en-US" sz="1200" dirty="0" smtClean="0"/>
              <a:t> The Hardy Cross method is an adaptation of the </a:t>
            </a:r>
            <a:r>
              <a:rPr lang="en-US" sz="1200" dirty="0" smtClean="0">
                <a:hlinkClick r:id="rId7" tooltip="Moment distribution method"/>
              </a:rPr>
              <a:t>Moment distribution method</a:t>
            </a:r>
            <a:r>
              <a:rPr lang="en-US" sz="1200" dirty="0" smtClean="0"/>
              <a:t>, which was also developed by Hardy Cross as a way to determine the forces in statically indeterminate structures.</a:t>
            </a:r>
          </a:p>
          <a:p>
            <a:r>
              <a:rPr lang="en-US" sz="1200" dirty="0" smtClean="0"/>
              <a:t>The introduction of the Hardy Cross method for analyzing pipe flow networks revolutionized </a:t>
            </a:r>
            <a:r>
              <a:rPr lang="en-US" sz="1200" dirty="0" smtClean="0">
                <a:hlinkClick r:id="rId8" tooltip="Municipal water supply"/>
              </a:rPr>
              <a:t>municipal water supply</a:t>
            </a:r>
            <a:r>
              <a:rPr lang="en-US" sz="1200" dirty="0" smtClean="0"/>
              <a:t> design. Before the method was introduced, solving complex pipe systems for distribution was extremely difficult due to the nonlinear relationship between head loss and flow. The method was later made obsolete by computer solving algorithms employing the </a:t>
            </a:r>
            <a:r>
              <a:rPr lang="en-US" sz="1200" dirty="0" smtClean="0">
                <a:hlinkClick r:id="rId9" tooltip="Newton-Raphson method"/>
              </a:rPr>
              <a:t>Newton-</a:t>
            </a:r>
            <a:r>
              <a:rPr lang="en-US" sz="1200" dirty="0" err="1" smtClean="0">
                <a:hlinkClick r:id="rId9" tooltip="Newton-Raphson method"/>
              </a:rPr>
              <a:t>Raphson</a:t>
            </a:r>
            <a:r>
              <a:rPr lang="en-US" sz="1200" dirty="0" smtClean="0">
                <a:hlinkClick r:id="rId9" tooltip="Newton-Raphson method"/>
              </a:rPr>
              <a:t> method</a:t>
            </a:r>
            <a:r>
              <a:rPr lang="en-US" sz="1200" dirty="0" smtClean="0"/>
              <a:t> or other numerical methods that eliminate the need to solve nonlinear systems of equations by hand.</a:t>
            </a:r>
            <a:endParaRPr lang="en-US" sz="1200" dirty="0"/>
          </a:p>
        </p:txBody>
      </p:sp>
      <p:sp>
        <p:nvSpPr>
          <p:cNvPr id="4" name="Rectangle 3"/>
          <p:cNvSpPr/>
          <p:nvPr/>
        </p:nvSpPr>
        <p:spPr>
          <a:xfrm>
            <a:off x="285720" y="2857496"/>
            <a:ext cx="5500726" cy="1938992"/>
          </a:xfrm>
          <a:prstGeom prst="rect">
            <a:avLst/>
          </a:prstGeom>
        </p:spPr>
        <p:txBody>
          <a:bodyPr wrap="square">
            <a:spAutoFit/>
          </a:bodyPr>
          <a:lstStyle/>
          <a:p>
            <a:r>
              <a:rPr lang="en-US" sz="1200" dirty="0" smtClean="0"/>
              <a:t>In </a:t>
            </a:r>
            <a:r>
              <a:rPr lang="en-US" sz="1200" dirty="0" smtClean="0"/>
              <a:t>1930, </a:t>
            </a:r>
            <a:r>
              <a:rPr lang="en-US" sz="1200" dirty="0" smtClean="0">
                <a:hlinkClick r:id="rId5" tooltip="Hardy Cross"/>
              </a:rPr>
              <a:t>Hardy Cross</a:t>
            </a:r>
            <a:r>
              <a:rPr lang="en-US" sz="1200" dirty="0" smtClean="0"/>
              <a:t> published a paper called "Analysis of Continuous Frames by Distributing Fixed-End Moments" in which he described the </a:t>
            </a:r>
            <a:r>
              <a:rPr lang="en-US" sz="1200" dirty="0" smtClean="0">
                <a:hlinkClick r:id="rId7" tooltip="Moment distribution method"/>
              </a:rPr>
              <a:t>moment distribution method</a:t>
            </a:r>
            <a:r>
              <a:rPr lang="en-US" sz="1200" dirty="0" smtClean="0"/>
              <a:t>, which would change the way engineers in the field performed structural analysis.</a:t>
            </a:r>
            <a:r>
              <a:rPr lang="en-US" sz="1200" baseline="30000" dirty="0" smtClean="0">
                <a:hlinkClick r:id="rId4"/>
              </a:rPr>
              <a:t>[3]</a:t>
            </a:r>
            <a:r>
              <a:rPr lang="en-US" sz="1200" dirty="0" smtClean="0"/>
              <a:t> The moment distribution method was used to determine the forces in statically indeterminate structures and allowed for engineers to safely design structures from the 1930s through the 1960s, till the computer oriented methods.</a:t>
            </a:r>
            <a:r>
              <a:rPr lang="en-US" sz="1200" baseline="30000" dirty="0" smtClean="0">
                <a:hlinkClick r:id="rId4"/>
              </a:rPr>
              <a:t>[3]</a:t>
            </a:r>
            <a:r>
              <a:rPr lang="en-US" sz="1200" dirty="0" smtClean="0"/>
              <a:t> In November 1936, Cross applied the same geometric method to solving pipe network flow distribution problems, and published a paper called "Analysis of flow in networks of conduits or conductors."</a:t>
            </a:r>
            <a:r>
              <a:rPr lang="en-US" sz="1200" baseline="30000" dirty="0" smtClean="0">
                <a:hlinkClick r:id="rId4"/>
              </a:rPr>
              <a:t>[1]</a:t>
            </a:r>
            <a:endParaRPr lang="en-US" sz="12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Picture 2"/>
          <p:cNvPicPr/>
          <p:nvPr/>
        </p:nvPicPr>
        <p:blipFill>
          <a:blip r:embed="rId2" cstate="print"/>
          <a:stretch>
            <a:fillRect/>
          </a:stretch>
        </p:blipFill>
        <p:spPr>
          <a:xfrm rot="10800000">
            <a:off x="252720" y="1576440"/>
            <a:ext cx="8638920" cy="3704760"/>
          </a:xfrm>
          <a:prstGeom prst="rect">
            <a:avLst/>
          </a:prstGeom>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
          <p:cNvPicPr/>
          <p:nvPr/>
        </p:nvPicPr>
        <p:blipFill>
          <a:blip r:embed="rId3" cstate="print"/>
          <a:stretch>
            <a:fillRect/>
          </a:stretch>
        </p:blipFill>
        <p:spPr>
          <a:xfrm>
            <a:off x="214200" y="595440"/>
            <a:ext cx="8714880" cy="5667120"/>
          </a:xfrm>
          <a:prstGeom prst="rect">
            <a:avLst/>
          </a:prstGeom>
          <a:ln>
            <a:noFill/>
          </a:ln>
        </p:spPr>
      </p:pic>
      <p:sp>
        <p:nvSpPr>
          <p:cNvPr id="3" name="TextBox 2"/>
          <p:cNvSpPr txBox="1"/>
          <p:nvPr/>
        </p:nvSpPr>
        <p:spPr>
          <a:xfrm>
            <a:off x="381000" y="1676400"/>
            <a:ext cx="762000" cy="369332"/>
          </a:xfrm>
          <a:prstGeom prst="rect">
            <a:avLst/>
          </a:prstGeom>
          <a:noFill/>
        </p:spPr>
        <p:txBody>
          <a:bodyPr wrap="square" rtlCol="0">
            <a:spAutoFit/>
          </a:bodyPr>
          <a:lstStyle/>
          <a:p>
            <a:r>
              <a:rPr lang="en-US" dirty="0" smtClean="0"/>
              <a:t>n=2</a:t>
            </a:r>
            <a:endParaRPr lang="en-US" dirty="0"/>
          </a:p>
        </p:txBody>
      </p:sp>
      <p:cxnSp>
        <p:nvCxnSpPr>
          <p:cNvPr id="5" name="Straight Arrow Connector 4"/>
          <p:cNvCxnSpPr/>
          <p:nvPr/>
        </p:nvCxnSpPr>
        <p:spPr>
          <a:xfrm>
            <a:off x="2209800" y="4800600"/>
            <a:ext cx="2286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895600" y="5181600"/>
            <a:ext cx="49530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cstate="print"/>
          <a:srcRect/>
          <a:stretch>
            <a:fillRect/>
          </a:stretch>
        </p:blipFill>
        <p:spPr bwMode="auto">
          <a:xfrm>
            <a:off x="152400" y="6172200"/>
            <a:ext cx="1533525" cy="361950"/>
          </a:xfrm>
          <a:prstGeom prst="rect">
            <a:avLst/>
          </a:prstGeom>
          <a:noFill/>
          <a:ln w="9525">
            <a:noFill/>
            <a:miter lim="800000"/>
            <a:headEnd/>
            <a:tailEnd/>
          </a:ln>
        </p:spPr>
      </p:pic>
      <p:sp>
        <p:nvSpPr>
          <p:cNvPr id="11" name="TextBox 10"/>
          <p:cNvSpPr txBox="1"/>
          <p:nvPr/>
        </p:nvSpPr>
        <p:spPr>
          <a:xfrm>
            <a:off x="1676400" y="6172200"/>
            <a:ext cx="2133600" cy="369332"/>
          </a:xfrm>
          <a:prstGeom prst="rect">
            <a:avLst/>
          </a:prstGeom>
          <a:noFill/>
        </p:spPr>
        <p:txBody>
          <a:bodyPr wrap="square" rtlCol="0">
            <a:spAutoFit/>
          </a:bodyPr>
          <a:lstStyle/>
          <a:p>
            <a:r>
              <a:rPr lang="en-US" dirty="0" smtClean="0"/>
              <a:t>=10 + (2 + 9 )= 21</a:t>
            </a:r>
            <a:endParaRPr lang="en-US" dirty="0"/>
          </a:p>
        </p:txBody>
      </p:sp>
      <p:sp>
        <p:nvSpPr>
          <p:cNvPr id="14" name="TextBox 13"/>
          <p:cNvSpPr txBox="1"/>
          <p:nvPr/>
        </p:nvSpPr>
        <p:spPr>
          <a:xfrm>
            <a:off x="5562600" y="6172200"/>
            <a:ext cx="2133600" cy="369332"/>
          </a:xfrm>
          <a:prstGeom prst="rect">
            <a:avLst/>
          </a:prstGeom>
          <a:noFill/>
        </p:spPr>
        <p:txBody>
          <a:bodyPr wrap="square" rtlCol="0">
            <a:spAutoFit/>
          </a:bodyPr>
          <a:lstStyle/>
          <a:p>
            <a:r>
              <a:rPr lang="en-US" dirty="0" smtClean="0"/>
              <a:t>Q =50 – 9 = 41</a:t>
            </a:r>
            <a:endParaRPr lang="en-US" dirty="0"/>
          </a:p>
        </p:txBody>
      </p:sp>
      <p:cxnSp>
        <p:nvCxnSpPr>
          <p:cNvPr id="16" name="Straight Arrow Connector 15"/>
          <p:cNvCxnSpPr>
            <a:endCxn id="14" idx="0"/>
          </p:cNvCxnSpPr>
          <p:nvPr/>
        </p:nvCxnSpPr>
        <p:spPr>
          <a:xfrm flipH="1">
            <a:off x="6629400" y="5257800"/>
            <a:ext cx="12192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381000" y="5943600"/>
            <a:ext cx="30480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867400" y="5791200"/>
            <a:ext cx="304800" cy="422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3250397" y="5250669"/>
            <a:ext cx="1214446" cy="7143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84994" name="Object 2"/>
          <p:cNvGraphicFramePr>
            <a:graphicFrameLocks noChangeAspect="1"/>
          </p:cNvGraphicFramePr>
          <p:nvPr/>
        </p:nvGraphicFramePr>
        <p:xfrm>
          <a:off x="6716424" y="1643050"/>
          <a:ext cx="2154639" cy="857256"/>
        </p:xfrm>
        <a:graphic>
          <a:graphicData uri="http://schemas.openxmlformats.org/presentationml/2006/ole">
            <p:oleObj spid="_x0000_s84994" name="Equation" r:id="rId5" imgW="1815840" imgH="723600" progId="Equation.3">
              <p:embed/>
            </p:oleObj>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
          <p:cNvPicPr/>
          <p:nvPr/>
        </p:nvPicPr>
        <p:blipFill>
          <a:blip r:embed="rId2" cstate="print"/>
          <a:stretch>
            <a:fillRect/>
          </a:stretch>
        </p:blipFill>
        <p:spPr>
          <a:xfrm>
            <a:off x="228600" y="942840"/>
            <a:ext cx="8686440" cy="4971600"/>
          </a:xfrm>
          <a:prstGeom prst="rect">
            <a:avLst/>
          </a:prstGeom>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extShape 1"/>
          <p:cNvSpPr txBox="1"/>
          <p:nvPr/>
        </p:nvSpPr>
        <p:spPr>
          <a:xfrm>
            <a:off x="76320" y="570600"/>
            <a:ext cx="8991360" cy="6287040"/>
          </a:xfrm>
          <a:prstGeom prst="rect">
            <a:avLst/>
          </a:prstGeom>
        </p:spPr>
        <p:txBody>
          <a:bodyPr/>
          <a:lstStyle/>
          <a:p>
            <a:pPr marL="342900" indent="-342900" eaLnBrk="0" fontAlgn="base" hangingPunct="0">
              <a:lnSpc>
                <a:spcPct val="100000"/>
              </a:lnSpc>
              <a:spcBef>
                <a:spcPct val="20000"/>
              </a:spcBef>
              <a:spcAft>
                <a:spcPct val="0"/>
              </a:spcAft>
              <a:buFont typeface="Wingdings" pitchFamily="2" charset="2"/>
              <a:buChar char="§"/>
            </a:pPr>
            <a:r>
              <a:rPr lang="en-US" sz="2200" dirty="0">
                <a:latin typeface="Times New Roman" pitchFamily="18" charset="0"/>
                <a:cs typeface="Times New Roman" pitchFamily="18" charset="0"/>
              </a:rPr>
              <a:t>There being no pumps, the elevation of P must lie between the surfaces of reservoirs A and C. </a:t>
            </a:r>
            <a:endParaRPr lang="en-US" sz="2200" dirty="0" smtClean="0">
              <a:latin typeface="Times New Roman" pitchFamily="18" charset="0"/>
              <a:cs typeface="Times New Roman" pitchFamily="18" charset="0"/>
            </a:endParaRPr>
          </a:p>
          <a:p>
            <a:pPr marL="342900" indent="-342900" eaLnBrk="0" fontAlgn="base" hangingPunct="0">
              <a:lnSpc>
                <a:spcPct val="100000"/>
              </a:lnSpc>
              <a:spcBef>
                <a:spcPct val="20000"/>
              </a:spcBef>
              <a:spcAft>
                <a:spcPct val="0"/>
              </a:spcAft>
              <a:buFont typeface="Wingdings" pitchFamily="2" charset="2"/>
              <a:buChar char="§"/>
            </a:pPr>
            <a:r>
              <a:rPr lang="en-US" sz="2200" dirty="0" smtClean="0">
                <a:latin typeface="Times New Roman" pitchFamily="18" charset="0"/>
                <a:cs typeface="Times New Roman" pitchFamily="18" charset="0"/>
              </a:rPr>
              <a:t>If </a:t>
            </a:r>
            <a:r>
              <a:rPr lang="en-US" sz="2200" dirty="0">
                <a:latin typeface="Times New Roman" pitchFamily="18" charset="0"/>
                <a:cs typeface="Times New Roman" pitchFamily="18" charset="0"/>
              </a:rPr>
              <a:t>P is level with the surface of reservoir B then h</a:t>
            </a:r>
            <a:r>
              <a:rPr lang="en-US" sz="2200" baseline="-25000" dirty="0">
                <a:latin typeface="Times New Roman" pitchFamily="18" charset="0"/>
                <a:cs typeface="Times New Roman" pitchFamily="18" charset="0"/>
              </a:rPr>
              <a:t>2</a:t>
            </a:r>
            <a:r>
              <a:rPr lang="en-US" sz="2200" dirty="0">
                <a:latin typeface="Times New Roman" pitchFamily="18" charset="0"/>
                <a:cs typeface="Times New Roman" pitchFamily="18" charset="0"/>
              </a:rPr>
              <a:t> and Q</a:t>
            </a:r>
            <a:r>
              <a:rPr lang="en-US" sz="2200" baseline="-25000" dirty="0">
                <a:latin typeface="Times New Roman" pitchFamily="18" charset="0"/>
                <a:cs typeface="Times New Roman" pitchFamily="18" charset="0"/>
              </a:rPr>
              <a:t>2</a:t>
            </a:r>
            <a:r>
              <a:rPr lang="en-US" sz="2200" dirty="0">
                <a:latin typeface="Times New Roman" pitchFamily="18" charset="0"/>
                <a:cs typeface="Times New Roman" pitchFamily="18" charset="0"/>
              </a:rPr>
              <a:t> are both zero. If P is above the surface of reservoir B then water must </a:t>
            </a:r>
            <a:r>
              <a:rPr lang="en-US" sz="2200" dirty="0" smtClean="0">
                <a:latin typeface="Times New Roman" pitchFamily="18" charset="0"/>
                <a:cs typeface="Times New Roman" pitchFamily="18" charset="0"/>
              </a:rPr>
              <a:t>flow </a:t>
            </a:r>
            <a:r>
              <a:rPr lang="en-US" sz="2200" dirty="0">
                <a:latin typeface="Times New Roman" pitchFamily="18" charset="0"/>
                <a:cs typeface="Times New Roman" pitchFamily="18" charset="0"/>
              </a:rPr>
              <a:t>into B and Q</a:t>
            </a:r>
            <a:r>
              <a:rPr lang="en-US" sz="2200" baseline="-25000" dirty="0">
                <a:latin typeface="Times New Roman" pitchFamily="18" charset="0"/>
                <a:cs typeface="Times New Roman" pitchFamily="18" charset="0"/>
              </a:rPr>
              <a:t>1</a:t>
            </a:r>
            <a:r>
              <a:rPr lang="en-US" sz="2200" dirty="0">
                <a:latin typeface="Times New Roman" pitchFamily="18" charset="0"/>
                <a:cs typeface="Times New Roman" pitchFamily="18" charset="0"/>
              </a:rPr>
              <a:t> = Q</a:t>
            </a:r>
            <a:r>
              <a:rPr lang="en-US" sz="2200" baseline="-25000" dirty="0">
                <a:latin typeface="Times New Roman" pitchFamily="18" charset="0"/>
                <a:cs typeface="Times New Roman" pitchFamily="18" charset="0"/>
              </a:rPr>
              <a:t>2</a:t>
            </a:r>
            <a:r>
              <a:rPr lang="en-US" sz="2200" dirty="0">
                <a:latin typeface="Times New Roman" pitchFamily="18" charset="0"/>
                <a:cs typeface="Times New Roman" pitchFamily="18" charset="0"/>
              </a:rPr>
              <a:t>+ Q</a:t>
            </a:r>
            <a:r>
              <a:rPr lang="en-US" sz="2200" baseline="-25000" dirty="0">
                <a:latin typeface="Times New Roman" pitchFamily="18" charset="0"/>
                <a:cs typeface="Times New Roman" pitchFamily="18" charset="0"/>
              </a:rPr>
              <a:t>3</a:t>
            </a:r>
            <a:r>
              <a:rPr lang="en-US" sz="2200" dirty="0">
                <a:latin typeface="Times New Roman" pitchFamily="18" charset="0"/>
                <a:cs typeface="Times New Roman" pitchFamily="18" charset="0"/>
              </a:rPr>
              <a:t>. </a:t>
            </a:r>
            <a:endParaRPr lang="en-US" sz="2200" dirty="0" smtClean="0">
              <a:latin typeface="Times New Roman" pitchFamily="18" charset="0"/>
              <a:cs typeface="Times New Roman" pitchFamily="18" charset="0"/>
            </a:endParaRPr>
          </a:p>
          <a:p>
            <a:pPr marL="342900" indent="-342900" eaLnBrk="0" fontAlgn="base" hangingPunct="0">
              <a:lnSpc>
                <a:spcPct val="100000"/>
              </a:lnSpc>
              <a:spcBef>
                <a:spcPct val="20000"/>
              </a:spcBef>
              <a:spcAft>
                <a:spcPct val="0"/>
              </a:spcAft>
              <a:buFont typeface="Wingdings" pitchFamily="2" charset="2"/>
              <a:buChar char="§"/>
            </a:pPr>
            <a:r>
              <a:rPr lang="en-US" sz="2200" dirty="0" smtClean="0">
                <a:latin typeface="Times New Roman" pitchFamily="18" charset="0"/>
                <a:cs typeface="Times New Roman" pitchFamily="18" charset="0"/>
              </a:rPr>
              <a:t>If </a:t>
            </a:r>
            <a:r>
              <a:rPr lang="en-US" sz="2200" dirty="0">
                <a:latin typeface="Times New Roman" pitchFamily="18" charset="0"/>
                <a:cs typeface="Times New Roman" pitchFamily="18" charset="0"/>
              </a:rPr>
              <a:t>P is below the surface of reservoir B then </a:t>
            </a:r>
            <a:r>
              <a:rPr lang="en-US" sz="2200" dirty="0" smtClean="0">
                <a:latin typeface="Times New Roman" pitchFamily="18" charset="0"/>
                <a:cs typeface="Times New Roman" pitchFamily="18" charset="0"/>
              </a:rPr>
              <a:t>the flow </a:t>
            </a:r>
            <a:r>
              <a:rPr lang="en-US" sz="2200" dirty="0">
                <a:latin typeface="Times New Roman" pitchFamily="18" charset="0"/>
                <a:cs typeface="Times New Roman" pitchFamily="18" charset="0"/>
              </a:rPr>
              <a:t>must be out of B and Q</a:t>
            </a:r>
            <a:r>
              <a:rPr lang="en-US" sz="2200" baseline="-25000" dirty="0">
                <a:latin typeface="Times New Roman" pitchFamily="18" charset="0"/>
                <a:cs typeface="Times New Roman" pitchFamily="18" charset="0"/>
              </a:rPr>
              <a:t>1</a:t>
            </a:r>
            <a:r>
              <a:rPr lang="en-US" sz="2200" dirty="0">
                <a:latin typeface="Times New Roman" pitchFamily="18" charset="0"/>
                <a:cs typeface="Times New Roman" pitchFamily="18" charset="0"/>
              </a:rPr>
              <a:t> + Q</a:t>
            </a:r>
            <a:r>
              <a:rPr lang="en-US" sz="2200" baseline="-25000" dirty="0">
                <a:latin typeface="Times New Roman" pitchFamily="18" charset="0"/>
                <a:cs typeface="Times New Roman" pitchFamily="18" charset="0"/>
              </a:rPr>
              <a:t>2</a:t>
            </a:r>
            <a:r>
              <a:rPr lang="en-US" sz="2200" dirty="0">
                <a:latin typeface="Times New Roman" pitchFamily="18" charset="0"/>
                <a:cs typeface="Times New Roman" pitchFamily="18" charset="0"/>
              </a:rPr>
              <a:t> = Q</a:t>
            </a:r>
            <a:r>
              <a:rPr lang="en-US" sz="2200" baseline="-25000" dirty="0">
                <a:latin typeface="Times New Roman" pitchFamily="18" charset="0"/>
                <a:cs typeface="Times New Roman" pitchFamily="18" charset="0"/>
              </a:rPr>
              <a:t>3</a:t>
            </a:r>
            <a:r>
              <a:rPr lang="en-US" sz="2200" dirty="0">
                <a:latin typeface="Times New Roman" pitchFamily="18" charset="0"/>
                <a:cs typeface="Times New Roman" pitchFamily="18" charset="0"/>
              </a:rPr>
              <a:t>. </a:t>
            </a:r>
            <a:endParaRPr lang="en-US" sz="2200" dirty="0" smtClean="0">
              <a:latin typeface="Times New Roman" pitchFamily="18" charset="0"/>
              <a:cs typeface="Times New Roman" pitchFamily="18" charset="0"/>
            </a:endParaRPr>
          </a:p>
          <a:p>
            <a:pPr marL="342900" indent="-342900" eaLnBrk="0" fontAlgn="base" hangingPunct="0">
              <a:lnSpc>
                <a:spcPct val="100000"/>
              </a:lnSpc>
              <a:spcBef>
                <a:spcPct val="20000"/>
              </a:spcBef>
              <a:spcAft>
                <a:spcPct val="0"/>
              </a:spcAft>
              <a:buFont typeface="Wingdings" pitchFamily="2" charset="2"/>
              <a:buChar char="§"/>
            </a:pPr>
            <a:r>
              <a:rPr lang="en-US" sz="2200" dirty="0" smtClean="0">
                <a:latin typeface="Times New Roman" pitchFamily="18" charset="0"/>
                <a:cs typeface="Times New Roman" pitchFamily="18" charset="0"/>
              </a:rPr>
              <a:t>So </a:t>
            </a:r>
            <a:r>
              <a:rPr lang="en-US" sz="2200" dirty="0">
                <a:latin typeface="Times New Roman" pitchFamily="18" charset="0"/>
                <a:cs typeface="Times New Roman" pitchFamily="18" charset="0"/>
              </a:rPr>
              <a:t>for the situation shown in Fig. 8.27 we have the following governing conditions</a:t>
            </a:r>
            <a:r>
              <a:rPr lang="en-US" sz="2200" dirty="0" smtClean="0">
                <a:latin typeface="Times New Roman" pitchFamily="18" charset="0"/>
                <a:cs typeface="Times New Roman" pitchFamily="18" charset="0"/>
              </a:rPr>
              <a:t>:</a:t>
            </a:r>
          </a:p>
          <a:p>
            <a:pPr lvl="1">
              <a:lnSpc>
                <a:spcPct val="100000"/>
              </a:lnSpc>
              <a:buFont typeface="Times New Roman"/>
              <a:buAutoNum type="arabicPeriod"/>
            </a:pPr>
            <a:r>
              <a:rPr lang="en-US" sz="2000" dirty="0" smtClean="0">
                <a:solidFill>
                  <a:srgbClr val="000000"/>
                </a:solidFill>
                <a:latin typeface="Times New Roman"/>
              </a:rPr>
              <a:t> Q</a:t>
            </a:r>
            <a:r>
              <a:rPr lang="en-US" sz="2200" baseline="-25000" dirty="0">
                <a:latin typeface="Times New Roman" pitchFamily="18" charset="0"/>
                <a:cs typeface="Times New Roman" pitchFamily="18" charset="0"/>
              </a:rPr>
              <a:t>1</a:t>
            </a:r>
            <a:r>
              <a:rPr lang="en-US" sz="2000" dirty="0" smtClean="0">
                <a:solidFill>
                  <a:srgbClr val="000000"/>
                </a:solidFill>
                <a:latin typeface="Times New Roman"/>
              </a:rPr>
              <a:t> </a:t>
            </a:r>
            <a:r>
              <a:rPr lang="en-US" sz="2000" dirty="0">
                <a:solidFill>
                  <a:srgbClr val="000000"/>
                </a:solidFill>
                <a:latin typeface="Times New Roman"/>
              </a:rPr>
              <a:t>= Q</a:t>
            </a:r>
            <a:r>
              <a:rPr lang="en-US" sz="2200" baseline="-25000" dirty="0">
                <a:latin typeface="Times New Roman" pitchFamily="18" charset="0"/>
                <a:cs typeface="Times New Roman" pitchFamily="18" charset="0"/>
              </a:rPr>
              <a:t>2</a:t>
            </a:r>
            <a:r>
              <a:rPr lang="en-US" sz="2000" dirty="0">
                <a:solidFill>
                  <a:srgbClr val="000000"/>
                </a:solidFill>
                <a:latin typeface="Times New Roman"/>
              </a:rPr>
              <a:t> + </a:t>
            </a:r>
            <a:r>
              <a:rPr lang="en-US" sz="2200" dirty="0">
                <a:latin typeface="Times New Roman" pitchFamily="18" charset="0"/>
                <a:cs typeface="Times New Roman" pitchFamily="18" charset="0"/>
              </a:rPr>
              <a:t>Q</a:t>
            </a:r>
            <a:r>
              <a:rPr lang="en-US" sz="2200" baseline="-25000" dirty="0">
                <a:latin typeface="Times New Roman" pitchFamily="18" charset="0"/>
                <a:cs typeface="Times New Roman" pitchFamily="18" charset="0"/>
              </a:rPr>
              <a:t>3</a:t>
            </a:r>
            <a:endParaRPr sz="2200" baseline="-25000" dirty="0">
              <a:latin typeface="Times New Roman" pitchFamily="18" charset="0"/>
              <a:cs typeface="Times New Roman" pitchFamily="18" charset="0"/>
            </a:endParaRPr>
          </a:p>
          <a:p>
            <a:pPr lvl="1">
              <a:lnSpc>
                <a:spcPct val="100000"/>
              </a:lnSpc>
              <a:buFont typeface="Times New Roman"/>
              <a:buAutoNum type="arabicPeriod"/>
            </a:pPr>
            <a:r>
              <a:rPr lang="en-US" sz="2000" dirty="0" smtClean="0">
                <a:solidFill>
                  <a:srgbClr val="000000"/>
                </a:solidFill>
                <a:latin typeface="Times New Roman"/>
              </a:rPr>
              <a:t> Elevation </a:t>
            </a:r>
            <a:r>
              <a:rPr lang="en-US" sz="2000" dirty="0">
                <a:solidFill>
                  <a:srgbClr val="000000"/>
                </a:solidFill>
                <a:latin typeface="Times New Roman"/>
              </a:rPr>
              <a:t>of P is common to all</a:t>
            </a:r>
            <a:r>
              <a:rPr lang="en-US" sz="2000" dirty="0" smtClean="0">
                <a:solidFill>
                  <a:srgbClr val="000000"/>
                </a:solidFill>
                <a:latin typeface="Times New Roman"/>
              </a:rPr>
              <a:t>.</a:t>
            </a: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127" name="TextShape 2"/>
          <p:cNvSpPr txBox="1"/>
          <p:nvPr/>
        </p:nvSpPr>
        <p:spPr>
          <a:xfrm>
            <a:off x="685800" y="-317880"/>
            <a:ext cx="7772040" cy="1236600"/>
          </a:xfrm>
          <a:prstGeom prst="rect">
            <a:avLst/>
          </a:prstGeom>
        </p:spPr>
        <p:txBody>
          <a:bodyPr anchor="ctr"/>
          <a:lstStyle/>
          <a:p>
            <a:pPr algn="ctr">
              <a:lnSpc>
                <a:spcPct val="100000"/>
              </a:lnSpc>
            </a:pPr>
            <a:r>
              <a:rPr lang="en-US" sz="3200">
                <a:solidFill>
                  <a:srgbClr val="00B0F0"/>
                </a:solidFill>
                <a:latin typeface="Times New Roman"/>
              </a:rPr>
              <a:t>Branching Pipes</a:t>
            </a:r>
            <a:endParaRPr/>
          </a:p>
        </p:txBody>
      </p:sp>
      <p:pic>
        <p:nvPicPr>
          <p:cNvPr id="6"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4299918" y="3643314"/>
            <a:ext cx="4844082" cy="26771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6072166" y="928670"/>
            <a:ext cx="3071834" cy="338554"/>
          </a:xfrm>
          <a:prstGeom prst="rect">
            <a:avLst/>
          </a:prstGeom>
          <a:noFill/>
          <a:ln>
            <a:solidFill>
              <a:schemeClr val="accent1"/>
            </a:solidFill>
          </a:ln>
        </p:spPr>
        <p:txBody>
          <a:bodyPr wrap="square" rtlCol="0">
            <a:spAutoFit/>
          </a:bodyPr>
          <a:lstStyle/>
          <a:p>
            <a:r>
              <a:rPr lang="en-US" sz="1600" dirty="0" smtClean="0"/>
              <a:t>Since h</a:t>
            </a:r>
            <a:r>
              <a:rPr lang="en-US" sz="1600" baseline="-25000" dirty="0" smtClean="0"/>
              <a:t>L</a:t>
            </a:r>
            <a:r>
              <a:rPr lang="en-US" sz="1600" dirty="0" smtClean="0"/>
              <a:t> is zero, there is no flow</a:t>
            </a:r>
            <a:endParaRPr lang="en-US" sz="1600" dirty="0"/>
          </a:p>
        </p:txBody>
      </p:sp>
      <p:cxnSp>
        <p:nvCxnSpPr>
          <p:cNvPr id="8" name="Straight Arrow Connector 7"/>
          <p:cNvCxnSpPr>
            <a:stCxn id="5" idx="2"/>
          </p:cNvCxnSpPr>
          <p:nvPr/>
        </p:nvCxnSpPr>
        <p:spPr>
          <a:xfrm rot="5400000">
            <a:off x="7152294" y="972947"/>
            <a:ext cx="161512" cy="7500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4518898"/>
            <a:ext cx="3857652" cy="2339102"/>
          </a:xfrm>
          <a:prstGeom prst="rect">
            <a:avLst/>
          </a:prstGeom>
        </p:spPr>
        <p:txBody>
          <a:bodyPr wrap="square">
            <a:spAutoFit/>
          </a:bodyPr>
          <a:lstStyle/>
          <a:p>
            <a:pPr marL="342900" indent="-342900" eaLnBrk="0" fontAlgn="base" hangingPunct="0">
              <a:spcBef>
                <a:spcPct val="20000"/>
              </a:spcBef>
              <a:spcAft>
                <a:spcPct val="0"/>
              </a:spcAft>
              <a:buFont typeface="Wingdings" pitchFamily="2" charset="2"/>
              <a:buChar char="§"/>
            </a:pPr>
            <a:r>
              <a:rPr lang="en-US" sz="2200" dirty="0" smtClean="0">
                <a:latin typeface="Times New Roman" pitchFamily="18" charset="0"/>
                <a:cs typeface="Times New Roman" pitchFamily="18" charset="0"/>
              </a:rPr>
              <a:t>The diagram suggests several different problems or cases, three of which will be discussed below using different methods of solution.</a:t>
            </a:r>
          </a:p>
          <a:p>
            <a:pPr>
              <a:lnSpc>
                <a:spcPct val="100000"/>
              </a:lnSpc>
            </a:pPr>
            <a:endParaRPr lang="en-US" dirty="0" smtClean="0"/>
          </a:p>
          <a:p>
            <a:pPr>
              <a:lnSpc>
                <a:spcPct val="100000"/>
              </a:lnSpc>
            </a:pPr>
            <a:endParaRPr lang="en-US"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2"/>
          <p:cNvPicPr/>
          <p:nvPr/>
        </p:nvPicPr>
        <p:blipFill>
          <a:blip r:embed="rId2" cstate="print"/>
          <a:stretch>
            <a:fillRect/>
          </a:stretch>
        </p:blipFill>
        <p:spPr>
          <a:xfrm>
            <a:off x="0" y="228600"/>
            <a:ext cx="9118979" cy="3962040"/>
          </a:xfrm>
          <a:prstGeom prst="rect">
            <a:avLst/>
          </a:prstGeom>
          <a:ln>
            <a:noFill/>
          </a:ln>
        </p:spPr>
      </p:pic>
      <p:grpSp>
        <p:nvGrpSpPr>
          <p:cNvPr id="3" name="Group 2"/>
          <p:cNvGrpSpPr/>
          <p:nvPr/>
        </p:nvGrpSpPr>
        <p:grpSpPr>
          <a:xfrm>
            <a:off x="0" y="0"/>
            <a:ext cx="9001156" cy="5357826"/>
            <a:chOff x="142844" y="1500174"/>
            <a:chExt cx="9001156" cy="5357826"/>
          </a:xfrm>
        </p:grpSpPr>
        <p:sp>
          <p:nvSpPr>
            <p:cNvPr id="4" name="Rectangle 3"/>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276813" y="1500174"/>
              <a:ext cx="867187" cy="776960"/>
            </a:xfrm>
            <a:prstGeom prst="rect">
              <a:avLst/>
            </a:prstGeom>
          </p:spPr>
        </p:pic>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
          <p:cNvPicPr/>
          <p:nvPr/>
        </p:nvPicPr>
        <p:blipFill>
          <a:blip r:embed="rId2" cstate="print"/>
          <a:stretch>
            <a:fillRect/>
          </a:stretch>
        </p:blipFill>
        <p:spPr>
          <a:xfrm rot="10800000">
            <a:off x="271800" y="1290600"/>
            <a:ext cx="8600760" cy="4276440"/>
          </a:xfrm>
          <a:prstGeom prst="rect">
            <a:avLst/>
          </a:prstGeom>
          <a:ln>
            <a:noFill/>
          </a:ln>
        </p:spPr>
      </p:pic>
      <p:grpSp>
        <p:nvGrpSpPr>
          <p:cNvPr id="3" name="Group 2"/>
          <p:cNvGrpSpPr/>
          <p:nvPr/>
        </p:nvGrpSpPr>
        <p:grpSpPr>
          <a:xfrm>
            <a:off x="0" y="1142984"/>
            <a:ext cx="9001156" cy="3000396"/>
            <a:chOff x="142844" y="1500174"/>
            <a:chExt cx="9001156" cy="5357826"/>
          </a:xfrm>
        </p:grpSpPr>
        <p:sp>
          <p:nvSpPr>
            <p:cNvPr id="4" name="Rectangle 3"/>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276813" y="1500174"/>
              <a:ext cx="867187" cy="776960"/>
            </a:xfrm>
            <a:prstGeom prst="rect">
              <a:avLst/>
            </a:prstGeom>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Shape 1"/>
          <p:cNvSpPr txBox="1"/>
          <p:nvPr/>
        </p:nvSpPr>
        <p:spPr>
          <a:xfrm>
            <a:off x="76320" y="570600"/>
            <a:ext cx="8991360" cy="6287040"/>
          </a:xfrm>
          <a:prstGeom prst="rect">
            <a:avLst/>
          </a:prstGeom>
        </p:spPr>
        <p:txBody>
          <a:bodyPr/>
          <a:lstStyle/>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sp>
        <p:nvSpPr>
          <p:cNvPr id="131" name="TextShape 2"/>
          <p:cNvSpPr txBox="1"/>
          <p:nvPr/>
        </p:nvSpPr>
        <p:spPr>
          <a:xfrm>
            <a:off x="685800" y="-317880"/>
            <a:ext cx="7772040" cy="1236600"/>
          </a:xfrm>
          <a:prstGeom prst="rect">
            <a:avLst/>
          </a:prstGeom>
        </p:spPr>
        <p:txBody>
          <a:bodyPr anchor="ctr"/>
          <a:lstStyle/>
          <a:p>
            <a:pPr algn="ctr">
              <a:lnSpc>
                <a:spcPct val="100000"/>
              </a:lnSpc>
            </a:pPr>
            <a:r>
              <a:rPr lang="en-US" sz="3200">
                <a:solidFill>
                  <a:srgbClr val="00B0F0"/>
                </a:solidFill>
                <a:latin typeface="Times New Roman"/>
              </a:rPr>
              <a:t>Rigorous Solutions</a:t>
            </a:r>
            <a:endParaRPr/>
          </a:p>
        </p:txBody>
      </p:sp>
      <p:sp>
        <p:nvSpPr>
          <p:cNvPr id="132" name="CustomShape 3"/>
          <p:cNvSpPr/>
          <p:nvPr/>
        </p:nvSpPr>
        <p:spPr>
          <a:xfrm>
            <a:off x="76320" y="570600"/>
            <a:ext cx="8991360" cy="5253480"/>
          </a:xfrm>
          <a:prstGeom prst="rect">
            <a:avLst/>
          </a:prstGeom>
          <a:noFill/>
          <a:ln>
            <a:noFill/>
          </a:ln>
        </p:spPr>
        <p:txBody>
          <a:bodyPr lIns="90000" tIns="45000" rIns="90000" bIns="45000"/>
          <a:lstStyle/>
          <a:p>
            <a:pPr marL="342900" indent="-342900" eaLnBrk="0" fontAlgn="base" hangingPunct="0">
              <a:lnSpc>
                <a:spcPct val="115000"/>
              </a:lnSpc>
              <a:spcBef>
                <a:spcPct val="20000"/>
              </a:spcBef>
              <a:spcAft>
                <a:spcPct val="0"/>
              </a:spcAft>
              <a:buFont typeface="Wingdings" pitchFamily="2" charset="2"/>
              <a:buChar char="§"/>
            </a:pPr>
            <a:r>
              <a:rPr lang="en-US" sz="2300" dirty="0">
                <a:latin typeface="Times New Roman" pitchFamily="18" charset="0"/>
                <a:cs typeface="Times New Roman" pitchFamily="18" charset="0"/>
              </a:rPr>
              <a:t>When we know the pipe wall material, we can estimate its e value (from Tables) and we know that the friction factor f varies with the e/D of the pipe and the Reynolds number of </a:t>
            </a:r>
            <a:r>
              <a:rPr lang="en-US" sz="2300" dirty="0" smtClean="0">
                <a:latin typeface="Times New Roman" pitchFamily="18" charset="0"/>
                <a:cs typeface="Times New Roman" pitchFamily="18" charset="0"/>
              </a:rPr>
              <a:t>the flow</a:t>
            </a:r>
            <a:r>
              <a:rPr lang="en-US" sz="2300" dirty="0">
                <a:latin typeface="Times New Roman" pitchFamily="18" charset="0"/>
                <a:cs typeface="Times New Roman" pitchFamily="18" charset="0"/>
              </a:rPr>
              <a:t>. </a:t>
            </a:r>
            <a:endParaRPr lang="en-US" sz="2300" dirty="0" smtClean="0">
              <a:latin typeface="Times New Roman" pitchFamily="18" charset="0"/>
              <a:cs typeface="Times New Roman" pitchFamily="18" charset="0"/>
            </a:endParaRPr>
          </a:p>
          <a:p>
            <a:pPr marL="342900" indent="-342900" eaLnBrk="0" fontAlgn="base" hangingPunct="0">
              <a:lnSpc>
                <a:spcPct val="115000"/>
              </a:lnSpc>
              <a:spcBef>
                <a:spcPct val="20000"/>
              </a:spcBef>
              <a:spcAft>
                <a:spcPct val="0"/>
              </a:spcAft>
              <a:buFont typeface="Wingdings" pitchFamily="2" charset="2"/>
              <a:buChar char="§"/>
            </a:pPr>
            <a:r>
              <a:rPr lang="en-US" sz="2300" dirty="0" smtClean="0">
                <a:latin typeface="Times New Roman" pitchFamily="18" charset="0"/>
                <a:cs typeface="Times New Roman" pitchFamily="18" charset="0"/>
              </a:rPr>
              <a:t>Because </a:t>
            </a:r>
            <a:r>
              <a:rPr lang="en-US" sz="2300" dirty="0">
                <a:latin typeface="Times New Roman" pitchFamily="18" charset="0"/>
                <a:cs typeface="Times New Roman" pitchFamily="18" charset="0"/>
              </a:rPr>
              <a:t>we are not considering minor losses, we can use the equations </a:t>
            </a:r>
            <a:r>
              <a:rPr lang="en-US" sz="2300" dirty="0" smtClean="0">
                <a:latin typeface="Times New Roman" pitchFamily="18" charset="0"/>
                <a:cs typeface="Times New Roman" pitchFamily="18" charset="0"/>
              </a:rPr>
              <a:t>in </a:t>
            </a:r>
            <a:r>
              <a:rPr lang="en-US" sz="2300" dirty="0">
                <a:latin typeface="Times New Roman" pitchFamily="18" charset="0"/>
                <a:cs typeface="Times New Roman" pitchFamily="18" charset="0"/>
              </a:rPr>
              <a:t>the previous </a:t>
            </a:r>
            <a:r>
              <a:rPr lang="en-US" sz="2300" dirty="0" smtClean="0">
                <a:latin typeface="Times New Roman" pitchFamily="18" charset="0"/>
                <a:cs typeface="Times New Roman" pitchFamily="18" charset="0"/>
              </a:rPr>
              <a:t>lecture </a:t>
            </a:r>
            <a:r>
              <a:rPr lang="en-US" sz="2300" dirty="0" smtClean="0">
                <a:latin typeface="Times New Roman" pitchFamily="18" charset="0"/>
                <a:cs typeface="Times New Roman" pitchFamily="18" charset="0"/>
              </a:rPr>
              <a:t>16.</a:t>
            </a:r>
            <a:endParaRPr lang="en-US" sz="2300" dirty="0" smtClean="0">
              <a:latin typeface="Times New Roman" pitchFamily="18" charset="0"/>
              <a:cs typeface="Times New Roman" pitchFamily="18" charset="0"/>
            </a:endParaRPr>
          </a:p>
          <a:p>
            <a:pPr marL="342900" indent="-342900" eaLnBrk="0" fontAlgn="base" hangingPunct="0">
              <a:lnSpc>
                <a:spcPct val="115000"/>
              </a:lnSpc>
              <a:spcBef>
                <a:spcPct val="20000"/>
              </a:spcBef>
              <a:spcAft>
                <a:spcPct val="0"/>
              </a:spcAft>
              <a:buFont typeface="Wingdings" pitchFamily="2" charset="2"/>
              <a:buChar char="§"/>
            </a:pPr>
            <a:r>
              <a:rPr lang="en-US" sz="2300" dirty="0" smtClean="0">
                <a:latin typeface="Times New Roman" pitchFamily="18" charset="0"/>
                <a:cs typeface="Times New Roman" pitchFamily="18" charset="0"/>
              </a:rPr>
              <a:t> </a:t>
            </a:r>
            <a:r>
              <a:rPr lang="en-US" sz="2300" dirty="0">
                <a:latin typeface="Times New Roman" pitchFamily="18" charset="0"/>
                <a:cs typeface="Times New Roman" pitchFamily="18" charset="0"/>
              </a:rPr>
              <a:t>In particular, using only a basic </a:t>
            </a:r>
            <a:r>
              <a:rPr lang="en-US" sz="2300" dirty="0" smtClean="0">
                <a:latin typeface="Times New Roman" pitchFamily="18" charset="0"/>
                <a:cs typeface="Times New Roman" pitchFamily="18" charset="0"/>
              </a:rPr>
              <a:t>scientific </a:t>
            </a:r>
            <a:r>
              <a:rPr lang="en-US" sz="2300" dirty="0">
                <a:latin typeface="Times New Roman" pitchFamily="18" charset="0"/>
                <a:cs typeface="Times New Roman" pitchFamily="18" charset="0"/>
              </a:rPr>
              <a:t>calculator, we can solve pipelines for h</a:t>
            </a:r>
            <a:r>
              <a:rPr lang="en-US" sz="2300" baseline="-25000" dirty="0">
                <a:latin typeface="Times New Roman" pitchFamily="18" charset="0"/>
                <a:cs typeface="Times New Roman" pitchFamily="18" charset="0"/>
              </a:rPr>
              <a:t>L</a:t>
            </a:r>
            <a:r>
              <a:rPr lang="en-US" sz="2300" dirty="0">
                <a:latin typeface="Times New Roman" pitchFamily="18" charset="0"/>
                <a:cs typeface="Times New Roman" pitchFamily="18" charset="0"/>
              </a:rPr>
              <a:t> (Type 1 problems), for V or Q (Type 2 problems) and more rarely, we can solve for D (Type 3 problems) using a number of </a:t>
            </a:r>
            <a:r>
              <a:rPr lang="en-US" sz="2300" dirty="0" smtClean="0">
                <a:latin typeface="Times New Roman" pitchFamily="18" charset="0"/>
                <a:cs typeface="Times New Roman" pitchFamily="18" charset="0"/>
              </a:rPr>
              <a:t>equations (see Lecture </a:t>
            </a:r>
            <a:r>
              <a:rPr lang="en-US" sz="2300" dirty="0" smtClean="0">
                <a:latin typeface="Times New Roman" pitchFamily="18" charset="0"/>
                <a:cs typeface="Times New Roman" pitchFamily="18" charset="0"/>
              </a:rPr>
              <a:t>16). </a:t>
            </a:r>
            <a:endParaRPr lang="en-US" sz="2300" dirty="0" smtClean="0">
              <a:latin typeface="Times New Roman" pitchFamily="18" charset="0"/>
              <a:cs typeface="Times New Roman" pitchFamily="18" charset="0"/>
            </a:endParaRPr>
          </a:p>
          <a:p>
            <a:pPr marL="342900" indent="-342900" eaLnBrk="0" fontAlgn="base" hangingPunct="0">
              <a:lnSpc>
                <a:spcPct val="115000"/>
              </a:lnSpc>
              <a:spcBef>
                <a:spcPct val="20000"/>
              </a:spcBef>
              <a:spcAft>
                <a:spcPct val="0"/>
              </a:spcAft>
              <a:buFont typeface="Wingdings" pitchFamily="2" charset="2"/>
              <a:buChar char="§"/>
            </a:pPr>
            <a:r>
              <a:rPr lang="en-US" sz="2300" dirty="0" smtClean="0">
                <a:latin typeface="Times New Roman" pitchFamily="18" charset="0"/>
                <a:cs typeface="Times New Roman" pitchFamily="18" charset="0"/>
              </a:rPr>
              <a:t>These </a:t>
            </a:r>
            <a:r>
              <a:rPr lang="en-US" sz="2300" dirty="0">
                <a:latin typeface="Times New Roman" pitchFamily="18" charset="0"/>
                <a:cs typeface="Times New Roman" pitchFamily="18" charset="0"/>
              </a:rPr>
              <a:t>equations are preferred because they avoid trial and error, which can become quite confusing when combined with other trial-and-error techniques needed to solve for branching </a:t>
            </a:r>
            <a:r>
              <a:rPr lang="en-US" sz="2300" dirty="0" smtClean="0">
                <a:latin typeface="Times New Roman" pitchFamily="18" charset="0"/>
                <a:cs typeface="Times New Roman" pitchFamily="18" charset="0"/>
              </a:rPr>
              <a:t>flow</a:t>
            </a:r>
            <a:r>
              <a:rPr lang="en-US" sz="2300" dirty="0">
                <a:latin typeface="Times New Roman" pitchFamily="18" charset="0"/>
                <a:cs typeface="Times New Roman" pitchFamily="18" charset="0"/>
              </a:rPr>
              <a:t>. </a:t>
            </a:r>
            <a:endParaRPr lang="en-US" sz="2300" dirty="0" smtClean="0">
              <a:latin typeface="Times New Roman" pitchFamily="18" charset="0"/>
              <a:cs typeface="Times New Roman" pitchFamily="18" charset="0"/>
            </a:endParaRPr>
          </a:p>
          <a:p>
            <a:pPr marL="342900" indent="-342900" eaLnBrk="0" fontAlgn="base" hangingPunct="0">
              <a:lnSpc>
                <a:spcPct val="115000"/>
              </a:lnSpc>
              <a:spcBef>
                <a:spcPct val="20000"/>
              </a:spcBef>
              <a:spcAft>
                <a:spcPct val="0"/>
              </a:spcAft>
              <a:buFont typeface="Wingdings" pitchFamily="2" charset="2"/>
              <a:buChar char="§"/>
            </a:pPr>
            <a:r>
              <a:rPr lang="en-US" sz="2300" dirty="0" smtClean="0">
                <a:latin typeface="Times New Roman" pitchFamily="18" charset="0"/>
                <a:cs typeface="Times New Roman" pitchFamily="18" charset="0"/>
              </a:rPr>
              <a:t>These</a:t>
            </a:r>
            <a:r>
              <a:rPr lang="en-US" sz="2300" dirty="0">
                <a:latin typeface="Times New Roman" pitchFamily="18" charset="0"/>
                <a:cs typeface="Times New Roman" pitchFamily="18" charset="0"/>
              </a:rPr>
              <a:t>, and the variety of approaches used to “manually” solve the different types of problems that can occur, are illustrated in the following cases</a:t>
            </a:r>
            <a:r>
              <a:rPr lang="en-US" sz="2300"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Shape 1"/>
          <p:cNvSpPr txBox="1"/>
          <p:nvPr/>
        </p:nvSpPr>
        <p:spPr>
          <a:xfrm>
            <a:off x="76320" y="570600"/>
            <a:ext cx="8991360" cy="6287040"/>
          </a:xfrm>
          <a:prstGeom prst="rect">
            <a:avLst/>
          </a:prstGeom>
        </p:spPr>
        <p:txBody>
          <a:bodyPr/>
          <a:lstStyle/>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sp>
        <p:nvSpPr>
          <p:cNvPr id="134" name="TextShape 2"/>
          <p:cNvSpPr txBox="1"/>
          <p:nvPr/>
        </p:nvSpPr>
        <p:spPr>
          <a:xfrm>
            <a:off x="685800" y="-317880"/>
            <a:ext cx="7772040" cy="1236600"/>
          </a:xfrm>
          <a:prstGeom prst="rect">
            <a:avLst/>
          </a:prstGeom>
        </p:spPr>
        <p:txBody>
          <a:bodyPr anchor="ctr"/>
          <a:lstStyle/>
          <a:p>
            <a:pPr algn="ctr">
              <a:lnSpc>
                <a:spcPct val="100000"/>
              </a:lnSpc>
            </a:pPr>
            <a:r>
              <a:rPr lang="en-US" sz="3200">
                <a:solidFill>
                  <a:srgbClr val="00B0F0"/>
                </a:solidFill>
                <a:latin typeface="Times New Roman"/>
              </a:rPr>
              <a:t>Rigorous Solutions</a:t>
            </a:r>
            <a:endParaRPr/>
          </a:p>
        </p:txBody>
      </p:sp>
      <p:sp>
        <p:nvSpPr>
          <p:cNvPr id="135" name="CustomShape 3"/>
          <p:cNvSpPr/>
          <p:nvPr/>
        </p:nvSpPr>
        <p:spPr>
          <a:xfrm>
            <a:off x="76320" y="570600"/>
            <a:ext cx="8991360" cy="3358466"/>
          </a:xfrm>
          <a:prstGeom prst="rect">
            <a:avLst/>
          </a:prstGeom>
          <a:noFill/>
          <a:ln>
            <a:noFill/>
          </a:ln>
        </p:spPr>
        <p:txBody>
          <a:bodyPr lIns="90000" tIns="45000" rIns="90000" bIns="45000"/>
          <a:lstStyle/>
          <a:p>
            <a:pPr>
              <a:lnSpc>
                <a:spcPct val="100000"/>
              </a:lnSpc>
            </a:pPr>
            <a:r>
              <a:rPr lang="en-US" b="1" dirty="0">
                <a:solidFill>
                  <a:srgbClr val="000000"/>
                </a:solidFill>
                <a:latin typeface="Times New Roman"/>
              </a:rPr>
              <a:t>Case 1.</a:t>
            </a:r>
            <a:r>
              <a:rPr lang="en-US" dirty="0">
                <a:solidFill>
                  <a:srgbClr val="000000"/>
                </a:solidFill>
                <a:latin typeface="Times New Roman"/>
              </a:rPr>
              <a:t> Given all pipe data (lengths, diameters, and materials for e values), the surface elevations of two reservoirs, and the </a:t>
            </a:r>
            <a:r>
              <a:rPr lang="en-US" dirty="0" smtClean="0">
                <a:solidFill>
                  <a:srgbClr val="000000"/>
                </a:solidFill>
                <a:latin typeface="Times New Roman"/>
              </a:rPr>
              <a:t>flow </a:t>
            </a:r>
            <a:r>
              <a:rPr lang="en-US" dirty="0">
                <a:solidFill>
                  <a:srgbClr val="000000"/>
                </a:solidFill>
                <a:latin typeface="Times New Roman"/>
              </a:rPr>
              <a:t>to or from one of these two, </a:t>
            </a:r>
            <a:r>
              <a:rPr lang="en-US" b="1" i="1" dirty="0" smtClean="0">
                <a:solidFill>
                  <a:srgbClr val="000000"/>
                </a:solidFill>
                <a:latin typeface="Times New Roman"/>
              </a:rPr>
              <a:t>find </a:t>
            </a:r>
            <a:r>
              <a:rPr lang="en-US" b="1" i="1" dirty="0">
                <a:solidFill>
                  <a:srgbClr val="000000"/>
                </a:solidFill>
                <a:latin typeface="Times New Roman"/>
              </a:rPr>
              <a:t>the surface elevation of the third reservoir</a:t>
            </a:r>
            <a:r>
              <a:rPr lang="en-US" dirty="0">
                <a:solidFill>
                  <a:srgbClr val="000000"/>
                </a:solidFill>
                <a:latin typeface="Times New Roman"/>
              </a:rPr>
              <a:t>.</a:t>
            </a:r>
            <a:endParaRPr dirty="0"/>
          </a:p>
          <a:p>
            <a:pPr marL="342900" indent="-342900" eaLnBrk="0" fontAlgn="base" hangingPunct="0">
              <a:lnSpc>
                <a:spcPct val="115000"/>
              </a:lnSpc>
              <a:spcBef>
                <a:spcPct val="20000"/>
              </a:spcBef>
              <a:spcAft>
                <a:spcPct val="0"/>
              </a:spcAft>
              <a:buFont typeface="Wingdings" pitchFamily="2" charset="2"/>
              <a:buChar char="§"/>
            </a:pPr>
            <a:r>
              <a:rPr lang="en-US" dirty="0">
                <a:latin typeface="Times New Roman" pitchFamily="18" charset="0"/>
                <a:cs typeface="Times New Roman" pitchFamily="18" charset="0"/>
              </a:rPr>
              <a:t>This problem can be solved directly. Suppose that Q</a:t>
            </a:r>
            <a:r>
              <a:rPr lang="en-US" baseline="-25000" dirty="0">
                <a:latin typeface="Times New Roman" pitchFamily="18" charset="0"/>
                <a:cs typeface="Times New Roman" pitchFamily="18" charset="0"/>
              </a:rPr>
              <a:t>1</a:t>
            </a:r>
            <a:r>
              <a:rPr lang="en-US" dirty="0">
                <a:latin typeface="Times New Roman" pitchFamily="18" charset="0"/>
                <a:cs typeface="Times New Roman" pitchFamily="18" charset="0"/>
              </a:rPr>
              <a:t> and the </a:t>
            </a:r>
            <a:r>
              <a:rPr lang="en-US" dirty="0" smtClean="0">
                <a:latin typeface="Times New Roman" pitchFamily="18" charset="0"/>
                <a:cs typeface="Times New Roman" pitchFamily="18" charset="0"/>
              </a:rPr>
              <a:t>elevations of </a:t>
            </a:r>
            <a:r>
              <a:rPr lang="en-US" dirty="0">
                <a:latin typeface="Times New Roman" pitchFamily="18" charset="0"/>
                <a:cs typeface="Times New Roman" pitchFamily="18" charset="0"/>
              </a:rPr>
              <a:t>A and B are given</a:t>
            </a:r>
            <a:r>
              <a:rPr lang="en-US" dirty="0" smtClean="0">
                <a:latin typeface="Times New Roman" pitchFamily="18" charset="0"/>
                <a:cs typeface="Times New Roman" pitchFamily="18" charset="0"/>
              </a:rPr>
              <a:t>.</a:t>
            </a:r>
          </a:p>
          <a:p>
            <a:pPr marL="342900" indent="-342900" eaLnBrk="0" fontAlgn="base" hangingPunct="0">
              <a:lnSpc>
                <a:spcPct val="115000"/>
              </a:lnSpc>
              <a:spcBef>
                <a:spcPct val="20000"/>
              </a:spcBef>
              <a:spcAft>
                <a:spcPct val="0"/>
              </a:spcAft>
              <a:buFont typeface="Wingdings" pitchFamily="2" charset="2"/>
              <a:buChar char="§"/>
            </a:pPr>
            <a:r>
              <a:rPr lang="en-US" dirty="0" smtClean="0">
                <a:latin typeface="Times New Roman" pitchFamily="18" charset="0"/>
                <a:cs typeface="Times New Roman" pitchFamily="18" charset="0"/>
              </a:rPr>
              <a:t>Then </a:t>
            </a:r>
            <a:r>
              <a:rPr lang="en-US" dirty="0">
                <a:latin typeface="Times New Roman" pitchFamily="18" charset="0"/>
                <a:cs typeface="Times New Roman" pitchFamily="18" charset="0"/>
              </a:rPr>
              <a:t>the head loss </a:t>
            </a:r>
            <a:r>
              <a:rPr lang="en-US" dirty="0" smtClean="0">
                <a:latin typeface="Times New Roman" pitchFamily="18" charset="0"/>
                <a:cs typeface="Times New Roman" pitchFamily="18" charset="0"/>
              </a:rPr>
              <a:t>h</a:t>
            </a:r>
            <a:r>
              <a:rPr lang="en-US" baseline="-25000" dirty="0" smtClean="0">
                <a:latin typeface="Times New Roman" pitchFamily="18" charset="0"/>
                <a:cs typeface="Times New Roman" pitchFamily="18" charset="0"/>
              </a:rPr>
              <a:t>L</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may be determined directly (Type 1), using the moody diagram or Eq. (8.41) to </a:t>
            </a:r>
            <a:r>
              <a:rPr lang="en-US" dirty="0" err="1">
                <a:latin typeface="Times New Roman" pitchFamily="18" charset="0"/>
                <a:cs typeface="Times New Roman" pitchFamily="18" charset="0"/>
              </a:rPr>
              <a:t>ﬁnd</a:t>
            </a:r>
            <a:r>
              <a:rPr lang="en-US" dirty="0">
                <a:latin typeface="Times New Roman" pitchFamily="18" charset="0"/>
                <a:cs typeface="Times New Roman" pitchFamily="18" charset="0"/>
              </a:rPr>
              <a:t> the proper value of f. </a:t>
            </a:r>
            <a:endParaRPr lang="en-US" dirty="0" smtClean="0">
              <a:latin typeface="Times New Roman" pitchFamily="18" charset="0"/>
              <a:cs typeface="Times New Roman" pitchFamily="18" charset="0"/>
            </a:endParaRPr>
          </a:p>
          <a:p>
            <a:pPr marL="342900" indent="-342900" eaLnBrk="0" fontAlgn="base" hangingPunct="0">
              <a:lnSpc>
                <a:spcPct val="115000"/>
              </a:lnSpc>
              <a:spcBef>
                <a:spcPct val="20000"/>
              </a:spcBef>
              <a:spcAft>
                <a:spcPct val="0"/>
              </a:spcAft>
              <a:buFont typeface="Wingdings" pitchFamily="2" charset="2"/>
              <a:buChar char="§"/>
            </a:pPr>
            <a:r>
              <a:rPr lang="en-US" dirty="0" smtClean="0">
                <a:latin typeface="Times New Roman" pitchFamily="18" charset="0"/>
                <a:cs typeface="Times New Roman" pitchFamily="18" charset="0"/>
              </a:rPr>
              <a:t>Knowing h</a:t>
            </a:r>
            <a:r>
              <a:rPr lang="en-US" baseline="-25000" dirty="0" smtClean="0">
                <a:latin typeface="Times New Roman" pitchFamily="18" charset="0"/>
                <a:cs typeface="Times New Roman" pitchFamily="18" charset="0"/>
              </a:rPr>
              <a:t>L</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ﬁxes</a:t>
            </a:r>
            <a:r>
              <a:rPr lang="en-US" dirty="0">
                <a:latin typeface="Times New Roman" pitchFamily="18" charset="0"/>
                <a:cs typeface="Times New Roman" pitchFamily="18" charset="0"/>
              </a:rPr>
              <a:t> P, so h</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 is now easily obtained. Knowing h</a:t>
            </a:r>
            <a:r>
              <a:rPr lang="en-US" baseline="-25000" dirty="0">
                <a:latin typeface="Times New Roman" pitchFamily="18" charset="0"/>
                <a:cs typeface="Times New Roman" pitchFamily="18" charset="0"/>
              </a:rPr>
              <a:t>2</a:t>
            </a:r>
            <a:r>
              <a:rPr lang="en-US" dirty="0">
                <a:latin typeface="Times New Roman" pitchFamily="18" charset="0"/>
                <a:cs typeface="Times New Roman" pitchFamily="18" charset="0"/>
              </a:rPr>
              <a:t> enables the </a:t>
            </a:r>
            <a:r>
              <a:rPr lang="en-US" dirty="0" err="1">
                <a:latin typeface="Times New Roman" pitchFamily="18" charset="0"/>
                <a:cs typeface="Times New Roman" pitchFamily="18" charset="0"/>
              </a:rPr>
              <a:t>ﬂow</a:t>
            </a:r>
            <a:r>
              <a:rPr lang="en-US" dirty="0">
                <a:latin typeface="Times New Roman" pitchFamily="18" charset="0"/>
                <a:cs typeface="Times New Roman" pitchFamily="18" charset="0"/>
              </a:rPr>
              <a:t> in pipe 2 to be determined directly using the Type 2 equation (8.42). </a:t>
            </a:r>
            <a:endParaRPr lang="en-US" dirty="0" smtClean="0">
              <a:latin typeface="Times New Roman" pitchFamily="18" charset="0"/>
              <a:cs typeface="Times New Roman" pitchFamily="18" charset="0"/>
            </a:endParaRPr>
          </a:p>
          <a:p>
            <a:pPr marL="342900" indent="-342900" eaLnBrk="0" fontAlgn="base" hangingPunct="0">
              <a:lnSpc>
                <a:spcPct val="115000"/>
              </a:lnSpc>
              <a:spcBef>
                <a:spcPct val="20000"/>
              </a:spcBef>
              <a:spcAft>
                <a:spcPct val="0"/>
              </a:spcAft>
              <a:buFont typeface="Wingdings" pitchFamily="2" charset="2"/>
              <a:buChar char="§"/>
            </a:pPr>
            <a:r>
              <a:rPr lang="en-US" dirty="0" smtClean="0">
                <a:latin typeface="Times New Roman" pitchFamily="18" charset="0"/>
                <a:cs typeface="Times New Roman" pitchFamily="18" charset="0"/>
              </a:rPr>
              <a:t>Condition </a:t>
            </a:r>
            <a:r>
              <a:rPr lang="en-US" dirty="0">
                <a:latin typeface="Times New Roman" pitchFamily="18" charset="0"/>
                <a:cs typeface="Times New Roman" pitchFamily="18" charset="0"/>
              </a:rPr>
              <a:t>1 (continuity at junction J) then determines Q</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 which in turn enables h</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 to be found directly (Type 1), in the same manner as for line 1. </a:t>
            </a:r>
            <a:endParaRPr lang="en-US" dirty="0" smtClean="0">
              <a:latin typeface="Times New Roman" pitchFamily="18" charset="0"/>
              <a:cs typeface="Times New Roman" pitchFamily="18" charset="0"/>
            </a:endParaRPr>
          </a:p>
          <a:p>
            <a:pPr marL="342900" indent="-342900" eaLnBrk="0" fontAlgn="base" hangingPunct="0">
              <a:lnSpc>
                <a:spcPct val="115000"/>
              </a:lnSpc>
              <a:spcBef>
                <a:spcPct val="20000"/>
              </a:spcBef>
              <a:spcAft>
                <a:spcPct val="0"/>
              </a:spcAft>
              <a:buFont typeface="Wingdings" pitchFamily="2" charset="2"/>
              <a:buChar char="§"/>
            </a:pPr>
            <a:r>
              <a:rPr lang="en-US" dirty="0" smtClean="0">
                <a:latin typeface="Times New Roman" pitchFamily="18" charset="0"/>
                <a:cs typeface="Times New Roman" pitchFamily="18" charset="0"/>
              </a:rPr>
              <a:t>Finally</a:t>
            </a:r>
            <a:r>
              <a:rPr lang="en-US" dirty="0">
                <a:latin typeface="Times New Roman" pitchFamily="18" charset="0"/>
                <a:cs typeface="Times New Roman" pitchFamily="18" charset="0"/>
              </a:rPr>
              <a:t>, P and h</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deﬁne</a:t>
            </a:r>
            <a:r>
              <a:rPr lang="en-US" dirty="0">
                <a:latin typeface="Times New Roman" pitchFamily="18" charset="0"/>
                <a:cs typeface="Times New Roman" pitchFamily="18" charset="0"/>
              </a:rPr>
              <a:t> the required surface elevation of C</a:t>
            </a:r>
            <a:r>
              <a:rPr lang="en-US" dirty="0" smtClean="0">
                <a:latin typeface="Times New Roman" pitchFamily="18" charset="0"/>
                <a:cs typeface="Times New Roman" pitchFamily="18" charset="0"/>
              </a:rPr>
              <a:t>.</a:t>
            </a:r>
          </a:p>
          <a:p>
            <a:pPr>
              <a:lnSpc>
                <a:spcPct val="100000"/>
              </a:lnSpc>
            </a:pPr>
            <a:r>
              <a:rPr lang="en-US" baseline="-25000" dirty="0">
                <a:solidFill>
                  <a:srgbClr val="000000"/>
                </a:solidFill>
                <a:latin typeface="Times New Roman"/>
              </a:rPr>
              <a:t> </a:t>
            </a:r>
            <a:endParaRPr dirty="0"/>
          </a:p>
        </p:txBody>
      </p:sp>
      <p:pic>
        <p:nvPicPr>
          <p:cNvPr id="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1857356" y="4572008"/>
            <a:ext cx="5138398" cy="28398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srcRect/>
          <a:stretch>
            <a:fillRect/>
          </a:stretch>
        </p:blipFill>
        <p:spPr bwMode="auto">
          <a:xfrm>
            <a:off x="4953000" y="2500306"/>
            <a:ext cx="4191000" cy="411711"/>
          </a:xfrm>
          <a:prstGeom prst="rect">
            <a:avLst/>
          </a:prstGeom>
          <a:noFill/>
          <a:ln w="9525">
            <a:noFill/>
            <a:miter lim="800000"/>
            <a:headEnd/>
            <a:tailEnd/>
          </a:ln>
        </p:spPr>
      </p:pic>
      <p:pic>
        <p:nvPicPr>
          <p:cNvPr id="8" name="Picture 1"/>
          <p:cNvPicPr/>
          <p:nvPr/>
        </p:nvPicPr>
        <p:blipFill>
          <a:blip r:embed="rId4" cstate="print"/>
          <a:stretch>
            <a:fillRect/>
          </a:stretch>
        </p:blipFill>
        <p:spPr>
          <a:xfrm>
            <a:off x="2728866" y="1785926"/>
            <a:ext cx="6415134" cy="423518"/>
          </a:xfrm>
          <a:prstGeom prst="rect">
            <a:avLst/>
          </a:prstGeom>
          <a:ln>
            <a:noFill/>
          </a:ln>
        </p:spPr>
      </p:pic>
      <p:grpSp>
        <p:nvGrpSpPr>
          <p:cNvPr id="11" name="Group 10"/>
          <p:cNvGrpSpPr/>
          <p:nvPr/>
        </p:nvGrpSpPr>
        <p:grpSpPr>
          <a:xfrm>
            <a:off x="142844" y="1500174"/>
            <a:ext cx="9001156" cy="5357826"/>
            <a:chOff x="142844" y="1500174"/>
            <a:chExt cx="9001156" cy="5357826"/>
          </a:xfrm>
        </p:grpSpPr>
        <p:sp>
          <p:nvSpPr>
            <p:cNvPr id="10" name="Rectangle 9"/>
            <p:cNvSpPr/>
            <p:nvPr/>
          </p:nvSpPr>
          <p:spPr>
            <a:xfrm>
              <a:off x="142844" y="1571612"/>
              <a:ext cx="9001156" cy="5286388"/>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8276813" y="1500174"/>
              <a:ext cx="867187" cy="776960"/>
            </a:xfrm>
            <a:prstGeom prst="rect">
              <a:avLst/>
            </a:prstGeom>
          </p:spPr>
        </p:pic>
      </p:gr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Shape 1"/>
          <p:cNvSpPr txBox="1"/>
          <p:nvPr/>
        </p:nvSpPr>
        <p:spPr>
          <a:xfrm>
            <a:off x="76320" y="570600"/>
            <a:ext cx="8991360" cy="6287040"/>
          </a:xfrm>
          <a:prstGeom prst="rect">
            <a:avLst/>
          </a:prstGeom>
        </p:spPr>
        <p:txBody>
          <a:bodyPr/>
          <a:lstStyle/>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sp>
        <p:nvSpPr>
          <p:cNvPr id="139" name="TextShape 2"/>
          <p:cNvSpPr txBox="1"/>
          <p:nvPr/>
        </p:nvSpPr>
        <p:spPr>
          <a:xfrm>
            <a:off x="685800" y="-317880"/>
            <a:ext cx="7772040" cy="1236600"/>
          </a:xfrm>
          <a:prstGeom prst="rect">
            <a:avLst/>
          </a:prstGeom>
        </p:spPr>
        <p:txBody>
          <a:bodyPr anchor="ctr"/>
          <a:lstStyle/>
          <a:p>
            <a:pPr algn="ctr">
              <a:lnSpc>
                <a:spcPct val="100000"/>
              </a:lnSpc>
            </a:pPr>
            <a:r>
              <a:rPr lang="en-US" sz="3200">
                <a:solidFill>
                  <a:srgbClr val="00B0F0"/>
                </a:solidFill>
                <a:latin typeface="Times New Roman"/>
              </a:rPr>
              <a:t>Rigorous Solutions</a:t>
            </a:r>
            <a:endParaRPr/>
          </a:p>
        </p:txBody>
      </p:sp>
      <p:sp>
        <p:nvSpPr>
          <p:cNvPr id="140" name="CustomShape 3"/>
          <p:cNvSpPr/>
          <p:nvPr/>
        </p:nvSpPr>
        <p:spPr>
          <a:xfrm>
            <a:off x="76320" y="570600"/>
            <a:ext cx="8991360" cy="4359240"/>
          </a:xfrm>
          <a:prstGeom prst="rect">
            <a:avLst/>
          </a:prstGeom>
          <a:noFill/>
          <a:ln>
            <a:noFill/>
          </a:ln>
        </p:spPr>
        <p:txBody>
          <a:bodyPr lIns="90000" tIns="45000" rIns="90000" bIns="45000"/>
          <a:lstStyle/>
          <a:p>
            <a:pPr>
              <a:lnSpc>
                <a:spcPct val="100000"/>
              </a:lnSpc>
            </a:pPr>
            <a:r>
              <a:rPr lang="en-US" sz="2400" b="1" dirty="0">
                <a:solidFill>
                  <a:srgbClr val="000000"/>
                </a:solidFill>
                <a:latin typeface="Times New Roman"/>
              </a:rPr>
              <a:t>Case 2.</a:t>
            </a:r>
            <a:r>
              <a:rPr lang="en-US" sz="2400" dirty="0">
                <a:solidFill>
                  <a:srgbClr val="000000"/>
                </a:solidFill>
                <a:latin typeface="Times New Roman"/>
              </a:rPr>
              <a:t> Given all pipe data, the surface elevations of two reservoirs, and the </a:t>
            </a:r>
            <a:r>
              <a:rPr lang="en-US" sz="2400" dirty="0" err="1">
                <a:solidFill>
                  <a:srgbClr val="000000"/>
                </a:solidFill>
                <a:latin typeface="Times New Roman"/>
              </a:rPr>
              <a:t>ﬂow</a:t>
            </a:r>
            <a:r>
              <a:rPr lang="en-US" sz="2400" dirty="0">
                <a:solidFill>
                  <a:srgbClr val="000000"/>
                </a:solidFill>
                <a:latin typeface="Times New Roman"/>
              </a:rPr>
              <a:t> to or from the third, </a:t>
            </a:r>
            <a:r>
              <a:rPr lang="en-US" sz="2400" b="1" i="1" dirty="0" smtClean="0">
                <a:solidFill>
                  <a:srgbClr val="000000"/>
                </a:solidFill>
                <a:latin typeface="Times New Roman"/>
              </a:rPr>
              <a:t>find </a:t>
            </a:r>
            <a:r>
              <a:rPr lang="en-US" sz="2400" b="1" i="1" dirty="0">
                <a:solidFill>
                  <a:srgbClr val="000000"/>
                </a:solidFill>
                <a:latin typeface="Times New Roman"/>
              </a:rPr>
              <a:t>the surface elevation of the third reservoir</a:t>
            </a:r>
            <a:r>
              <a:rPr lang="en-US" sz="2400" dirty="0">
                <a:solidFill>
                  <a:srgbClr val="000000"/>
                </a:solidFill>
                <a:latin typeface="Times New Roman"/>
              </a:rPr>
              <a:t>.  </a:t>
            </a:r>
            <a:endParaRPr sz="2400" dirty="0"/>
          </a:p>
          <a:p>
            <a:pPr>
              <a:lnSpc>
                <a:spcPct val="100000"/>
              </a:lnSpc>
              <a:buFont typeface="Wingdings" pitchFamily="2" charset="2"/>
              <a:buChar char="§"/>
            </a:pPr>
            <a:r>
              <a:rPr lang="en-US" sz="2400" dirty="0">
                <a:solidFill>
                  <a:srgbClr val="000000"/>
                </a:solidFill>
                <a:latin typeface="Times New Roman"/>
              </a:rPr>
              <a:t>Let us suppose that Q</a:t>
            </a:r>
            <a:r>
              <a:rPr lang="en-US" sz="2400" baseline="-25000" dirty="0">
                <a:solidFill>
                  <a:srgbClr val="000000"/>
                </a:solidFill>
                <a:latin typeface="Times New Roman"/>
              </a:rPr>
              <a:t>3</a:t>
            </a:r>
            <a:r>
              <a:rPr lang="en-US" sz="2400" dirty="0">
                <a:solidFill>
                  <a:srgbClr val="000000"/>
                </a:solidFill>
                <a:latin typeface="Times New Roman"/>
              </a:rPr>
              <a:t> and the surface elevations of A and C are given. </a:t>
            </a:r>
            <a:endParaRPr lang="en-US" sz="2400" dirty="0" smtClean="0">
              <a:solidFill>
                <a:srgbClr val="000000"/>
              </a:solidFill>
              <a:latin typeface="Times New Roman"/>
            </a:endParaRPr>
          </a:p>
          <a:p>
            <a:pPr>
              <a:lnSpc>
                <a:spcPct val="100000"/>
              </a:lnSpc>
              <a:buFont typeface="Wingdings" pitchFamily="2" charset="2"/>
              <a:buChar char="§"/>
            </a:pPr>
            <a:r>
              <a:rPr lang="en-US" sz="2400" dirty="0" smtClean="0">
                <a:solidFill>
                  <a:srgbClr val="000000"/>
                </a:solidFill>
                <a:latin typeface="Times New Roman"/>
              </a:rPr>
              <a:t>Then </a:t>
            </a:r>
            <a:r>
              <a:rPr lang="en-US" sz="2400" dirty="0">
                <a:solidFill>
                  <a:srgbClr val="000000"/>
                </a:solidFill>
                <a:latin typeface="Times New Roman"/>
              </a:rPr>
              <a:t>we know h</a:t>
            </a:r>
            <a:r>
              <a:rPr lang="en-US" sz="2400" baseline="-25000" dirty="0">
                <a:solidFill>
                  <a:srgbClr val="000000"/>
                </a:solidFill>
                <a:latin typeface="Times New Roman"/>
              </a:rPr>
              <a:t>l </a:t>
            </a:r>
            <a:r>
              <a:rPr lang="en-US" sz="2400" dirty="0">
                <a:solidFill>
                  <a:srgbClr val="000000"/>
                </a:solidFill>
                <a:latin typeface="Times New Roman"/>
              </a:rPr>
              <a:t>+ h</a:t>
            </a:r>
            <a:r>
              <a:rPr lang="en-US" sz="2400" baseline="-25000" dirty="0">
                <a:solidFill>
                  <a:srgbClr val="000000"/>
                </a:solidFill>
                <a:latin typeface="Times New Roman"/>
              </a:rPr>
              <a:t>3</a:t>
            </a:r>
            <a:r>
              <a:rPr lang="en-US" sz="2400" dirty="0">
                <a:solidFill>
                  <a:srgbClr val="000000"/>
                </a:solidFill>
                <a:latin typeface="Times New Roman"/>
              </a:rPr>
              <a:t> = ∆h</a:t>
            </a:r>
            <a:r>
              <a:rPr lang="en-US" sz="2400" baseline="-25000" dirty="0">
                <a:solidFill>
                  <a:srgbClr val="000000"/>
                </a:solidFill>
                <a:latin typeface="Times New Roman"/>
              </a:rPr>
              <a:t>13</a:t>
            </a:r>
            <a:r>
              <a:rPr lang="en-US" sz="2400" dirty="0">
                <a:solidFill>
                  <a:srgbClr val="000000"/>
                </a:solidFill>
                <a:latin typeface="Times New Roman"/>
              </a:rPr>
              <a:t>, say. </a:t>
            </a:r>
            <a:endParaRPr lang="en-US" sz="2400" dirty="0" smtClean="0">
              <a:solidFill>
                <a:srgbClr val="000000"/>
              </a:solidFill>
              <a:latin typeface="Times New Roman"/>
            </a:endParaRPr>
          </a:p>
          <a:p>
            <a:pPr>
              <a:lnSpc>
                <a:spcPct val="100000"/>
              </a:lnSpc>
              <a:buFont typeface="Wingdings" pitchFamily="2" charset="2"/>
              <a:buChar char="§"/>
            </a:pPr>
            <a:r>
              <a:rPr lang="en-US" sz="2400" dirty="0" smtClean="0">
                <a:solidFill>
                  <a:srgbClr val="000000"/>
                </a:solidFill>
                <a:latin typeface="Times New Roman"/>
              </a:rPr>
              <a:t>Various </a:t>
            </a:r>
            <a:r>
              <a:rPr lang="en-US" sz="2400" dirty="0">
                <a:solidFill>
                  <a:srgbClr val="000000"/>
                </a:solidFill>
                <a:latin typeface="Times New Roman"/>
              </a:rPr>
              <a:t>solution approaches may be used; we shall discuss a more convenient one. </a:t>
            </a:r>
            <a:endParaRPr lang="en-US" sz="2400" dirty="0" smtClean="0">
              <a:solidFill>
                <a:srgbClr val="000000"/>
              </a:solidFill>
              <a:latin typeface="Times New Roman"/>
            </a:endParaRPr>
          </a:p>
          <a:p>
            <a:pPr>
              <a:lnSpc>
                <a:spcPct val="100000"/>
              </a:lnSpc>
              <a:buFont typeface="Wingdings" pitchFamily="2" charset="2"/>
              <a:buChar char="§"/>
            </a:pPr>
            <a:r>
              <a:rPr lang="en-US" sz="2400" dirty="0" smtClean="0">
                <a:solidFill>
                  <a:srgbClr val="000000"/>
                </a:solidFill>
                <a:latin typeface="Times New Roman"/>
              </a:rPr>
              <a:t>In </a:t>
            </a:r>
            <a:r>
              <a:rPr lang="en-US" sz="2400" dirty="0">
                <a:solidFill>
                  <a:srgbClr val="000000"/>
                </a:solidFill>
                <a:latin typeface="Times New Roman"/>
              </a:rPr>
              <a:t>this, we </a:t>
            </a:r>
            <a:r>
              <a:rPr lang="en-US" sz="2400" b="1" i="1" dirty="0">
                <a:solidFill>
                  <a:srgbClr val="000000"/>
                </a:solidFill>
                <a:latin typeface="Times New Roman"/>
              </a:rPr>
              <a:t>assume the elevation of P</a:t>
            </a:r>
            <a:r>
              <a:rPr lang="en-US" sz="2400" dirty="0">
                <a:solidFill>
                  <a:srgbClr val="000000"/>
                </a:solidFill>
                <a:latin typeface="Times New Roman"/>
              </a:rPr>
              <a:t>, which yields values for h</a:t>
            </a:r>
            <a:r>
              <a:rPr lang="en-US" sz="2400" baseline="-25000" dirty="0">
                <a:solidFill>
                  <a:srgbClr val="000000"/>
                </a:solidFill>
                <a:latin typeface="Times New Roman"/>
              </a:rPr>
              <a:t>1</a:t>
            </a:r>
            <a:r>
              <a:rPr lang="en-US" sz="2400" dirty="0">
                <a:solidFill>
                  <a:srgbClr val="000000"/>
                </a:solidFill>
                <a:latin typeface="Times New Roman"/>
              </a:rPr>
              <a:t> and h</a:t>
            </a:r>
            <a:r>
              <a:rPr lang="en-US" sz="2400" baseline="-25000" dirty="0">
                <a:solidFill>
                  <a:srgbClr val="000000"/>
                </a:solidFill>
                <a:latin typeface="Times New Roman"/>
              </a:rPr>
              <a:t>3</a:t>
            </a:r>
            <a:r>
              <a:rPr lang="en-US" sz="2400" dirty="0">
                <a:solidFill>
                  <a:srgbClr val="000000"/>
                </a:solidFill>
                <a:latin typeface="Times New Roman"/>
              </a:rPr>
              <a:t>, and so Q</a:t>
            </a:r>
            <a:r>
              <a:rPr lang="en-US" sz="2400" baseline="-25000" dirty="0">
                <a:solidFill>
                  <a:srgbClr val="000000"/>
                </a:solidFill>
                <a:latin typeface="Times New Roman"/>
              </a:rPr>
              <a:t>1</a:t>
            </a:r>
            <a:r>
              <a:rPr lang="en-US" sz="2400" dirty="0">
                <a:solidFill>
                  <a:srgbClr val="000000"/>
                </a:solidFill>
                <a:latin typeface="Times New Roman"/>
              </a:rPr>
              <a:t> and Q</a:t>
            </a:r>
            <a:r>
              <a:rPr lang="en-US" sz="2400" baseline="-25000" dirty="0">
                <a:solidFill>
                  <a:srgbClr val="000000"/>
                </a:solidFill>
                <a:latin typeface="Times New Roman"/>
              </a:rPr>
              <a:t>3</a:t>
            </a:r>
            <a:r>
              <a:rPr lang="en-US" sz="2400" dirty="0">
                <a:solidFill>
                  <a:srgbClr val="000000"/>
                </a:solidFill>
                <a:latin typeface="Times New Roman"/>
              </a:rPr>
              <a:t> via Eq. (8.42). </a:t>
            </a:r>
            <a:endParaRPr lang="en-US" sz="2400" dirty="0" smtClean="0">
              <a:solidFill>
                <a:srgbClr val="000000"/>
              </a:solidFill>
              <a:latin typeface="Times New Roman"/>
            </a:endParaRPr>
          </a:p>
          <a:p>
            <a:pPr>
              <a:lnSpc>
                <a:spcPct val="100000"/>
              </a:lnSpc>
              <a:buFont typeface="Wingdings" pitchFamily="2" charset="2"/>
              <a:buChar char="§"/>
            </a:pPr>
            <a:r>
              <a:rPr lang="en-US" sz="2400" dirty="0" smtClean="0">
                <a:solidFill>
                  <a:srgbClr val="000000"/>
                </a:solidFill>
                <a:latin typeface="Times New Roman"/>
              </a:rPr>
              <a:t>If </a:t>
            </a:r>
            <a:r>
              <a:rPr lang="en-US" sz="2400" dirty="0">
                <a:solidFill>
                  <a:srgbClr val="000000"/>
                </a:solidFill>
                <a:latin typeface="Times New Roman"/>
              </a:rPr>
              <a:t>these do not satisfy the </a:t>
            </a:r>
            <a:r>
              <a:rPr lang="en-US" sz="2400" dirty="0">
                <a:solidFill>
                  <a:srgbClr val="0070C0"/>
                </a:solidFill>
                <a:latin typeface="Times New Roman"/>
              </a:rPr>
              <a:t>discharge relation at J </a:t>
            </a:r>
            <a:r>
              <a:rPr lang="en-US" sz="2400" dirty="0" smtClean="0">
                <a:solidFill>
                  <a:srgbClr val="0070C0"/>
                </a:solidFill>
                <a:latin typeface="Times New Roman"/>
              </a:rPr>
              <a:t>(</a:t>
            </a:r>
            <a:r>
              <a:rPr lang="en-US" sz="2400" dirty="0" smtClean="0">
                <a:solidFill>
                  <a:srgbClr val="000000"/>
                </a:solidFill>
                <a:latin typeface="Times New Roman"/>
              </a:rPr>
              <a:t>∑Q=0</a:t>
            </a:r>
            <a:r>
              <a:rPr lang="en-US" sz="2400" dirty="0" smtClean="0">
                <a:solidFill>
                  <a:srgbClr val="0070C0"/>
                </a:solidFill>
                <a:latin typeface="Times New Roman"/>
              </a:rPr>
              <a:t>)</a:t>
            </a:r>
            <a:r>
              <a:rPr lang="en-US" sz="2400" dirty="0" smtClean="0">
                <a:solidFill>
                  <a:srgbClr val="000000"/>
                </a:solidFill>
                <a:latin typeface="Times New Roman"/>
              </a:rPr>
              <a:t>then </a:t>
            </a:r>
            <a:r>
              <a:rPr lang="en-US" sz="2400" dirty="0">
                <a:solidFill>
                  <a:srgbClr val="000000"/>
                </a:solidFill>
                <a:latin typeface="Times New Roman"/>
              </a:rPr>
              <a:t>P must be adjusted until they do. </a:t>
            </a:r>
            <a:r>
              <a:rPr lang="en-US" sz="2000" dirty="0">
                <a:solidFill>
                  <a:srgbClr val="000000"/>
                </a:solidFill>
                <a:latin typeface="Times New Roman"/>
              </a:rPr>
              <a:t> </a:t>
            </a:r>
            <a:endParaRPr dirty="0"/>
          </a:p>
        </p:txBody>
      </p:sp>
      <p:pic>
        <p:nvPicPr>
          <p:cNvPr id="142" name="Picture 6"/>
          <p:cNvPicPr/>
          <p:nvPr/>
        </p:nvPicPr>
        <p:blipFill>
          <a:blip r:embed="rId2" cstate="print"/>
          <a:stretch>
            <a:fillRect/>
          </a:stretch>
        </p:blipFill>
        <p:spPr>
          <a:xfrm>
            <a:off x="148680" y="6260760"/>
            <a:ext cx="1100520" cy="367200"/>
          </a:xfrm>
          <a:prstGeom prst="rect">
            <a:avLst/>
          </a:prstGeom>
          <a:ln>
            <a:noFill/>
          </a:ln>
        </p:spPr>
      </p:pic>
      <p:pic>
        <p:nvPicPr>
          <p:cNvPr id="8"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0" y="4648200"/>
            <a:ext cx="3787142" cy="20930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Shape 1"/>
          <p:cNvSpPr txBox="1"/>
          <p:nvPr/>
        </p:nvSpPr>
        <p:spPr>
          <a:xfrm>
            <a:off x="76320" y="570600"/>
            <a:ext cx="8991360" cy="6287040"/>
          </a:xfrm>
          <a:prstGeom prst="rect">
            <a:avLst/>
          </a:prstGeom>
        </p:spPr>
        <p:txBody>
          <a:bodyPr/>
          <a:lstStyle/>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sp>
        <p:nvSpPr>
          <p:cNvPr id="139" name="TextShape 2"/>
          <p:cNvSpPr txBox="1"/>
          <p:nvPr/>
        </p:nvSpPr>
        <p:spPr>
          <a:xfrm>
            <a:off x="685800" y="-317880"/>
            <a:ext cx="7772040" cy="1236600"/>
          </a:xfrm>
          <a:prstGeom prst="rect">
            <a:avLst/>
          </a:prstGeom>
        </p:spPr>
        <p:txBody>
          <a:bodyPr anchor="ctr"/>
          <a:lstStyle/>
          <a:p>
            <a:pPr algn="ctr">
              <a:lnSpc>
                <a:spcPct val="100000"/>
              </a:lnSpc>
            </a:pPr>
            <a:r>
              <a:rPr lang="en-US" sz="3200">
                <a:solidFill>
                  <a:srgbClr val="00B0F0"/>
                </a:solidFill>
                <a:latin typeface="Times New Roman"/>
              </a:rPr>
              <a:t>Rigorous Solutions</a:t>
            </a:r>
            <a:endParaRPr/>
          </a:p>
        </p:txBody>
      </p:sp>
      <p:sp>
        <p:nvSpPr>
          <p:cNvPr id="140" name="CustomShape 3"/>
          <p:cNvSpPr/>
          <p:nvPr/>
        </p:nvSpPr>
        <p:spPr>
          <a:xfrm>
            <a:off x="76320" y="570600"/>
            <a:ext cx="8991360" cy="4359240"/>
          </a:xfrm>
          <a:prstGeom prst="rect">
            <a:avLst/>
          </a:prstGeom>
          <a:noFill/>
          <a:ln>
            <a:noFill/>
          </a:ln>
        </p:spPr>
        <p:txBody>
          <a:bodyPr lIns="90000" tIns="45000" rIns="90000" bIns="45000"/>
          <a:lstStyle/>
          <a:p>
            <a:pPr>
              <a:lnSpc>
                <a:spcPct val="100000"/>
              </a:lnSpc>
              <a:buFont typeface="Wingdings" pitchFamily="2" charset="2"/>
              <a:buChar char="§"/>
            </a:pPr>
            <a:r>
              <a:rPr lang="en-US" sz="2400" dirty="0" smtClean="0">
                <a:solidFill>
                  <a:srgbClr val="000000"/>
                </a:solidFill>
                <a:latin typeface="Times New Roman"/>
              </a:rPr>
              <a:t>To </a:t>
            </a:r>
            <a:r>
              <a:rPr lang="en-US" sz="2400" dirty="0">
                <a:solidFill>
                  <a:srgbClr val="000000"/>
                </a:solidFill>
                <a:latin typeface="Times New Roman"/>
              </a:rPr>
              <a:t>help us converge on the correct elevation of P, we can plot the results of each assumption on a graph like Fig. 8.28. </a:t>
            </a:r>
            <a:endParaRPr lang="en-US" sz="2400" dirty="0" smtClean="0">
              <a:solidFill>
                <a:srgbClr val="000000"/>
              </a:solidFill>
              <a:latin typeface="Times New Roman"/>
            </a:endParaRPr>
          </a:p>
          <a:p>
            <a:pPr>
              <a:lnSpc>
                <a:spcPct val="100000"/>
              </a:lnSpc>
              <a:buFont typeface="Wingdings" pitchFamily="2" charset="2"/>
              <a:buChar char="§"/>
            </a:pPr>
            <a:r>
              <a:rPr lang="en-US" sz="2400" dirty="0" smtClean="0">
                <a:solidFill>
                  <a:srgbClr val="000000"/>
                </a:solidFill>
                <a:latin typeface="Times New Roman"/>
              </a:rPr>
              <a:t>For </a:t>
            </a:r>
            <a:r>
              <a:rPr lang="en-US" sz="2400" dirty="0">
                <a:solidFill>
                  <a:srgbClr val="000000"/>
                </a:solidFill>
                <a:latin typeface="Times New Roman"/>
              </a:rPr>
              <a:t>∑Q at J, </a:t>
            </a:r>
            <a:r>
              <a:rPr lang="en-US" sz="2400" dirty="0" smtClean="0">
                <a:solidFill>
                  <a:srgbClr val="0070C0"/>
                </a:solidFill>
                <a:latin typeface="Times New Roman"/>
              </a:rPr>
              <a:t>inflows</a:t>
            </a:r>
            <a:r>
              <a:rPr lang="en-US" sz="2400" dirty="0" smtClean="0">
                <a:solidFill>
                  <a:srgbClr val="000000"/>
                </a:solidFill>
                <a:latin typeface="Times New Roman"/>
              </a:rPr>
              <a:t> </a:t>
            </a:r>
            <a:r>
              <a:rPr lang="en-US" sz="2400" dirty="0">
                <a:solidFill>
                  <a:srgbClr val="000000"/>
                </a:solidFill>
                <a:latin typeface="Times New Roman"/>
              </a:rPr>
              <a:t>to J are taken as </a:t>
            </a:r>
            <a:r>
              <a:rPr lang="en-US" sz="2400" dirty="0">
                <a:solidFill>
                  <a:srgbClr val="0070C0"/>
                </a:solidFill>
                <a:latin typeface="Times New Roman"/>
              </a:rPr>
              <a:t>positive</a:t>
            </a:r>
            <a:r>
              <a:rPr lang="en-US" sz="2400" dirty="0">
                <a:solidFill>
                  <a:srgbClr val="000000"/>
                </a:solidFill>
                <a:latin typeface="Times New Roman"/>
              </a:rPr>
              <a:t> and </a:t>
            </a:r>
            <a:r>
              <a:rPr lang="en-US" sz="2400" dirty="0" smtClean="0">
                <a:solidFill>
                  <a:srgbClr val="FF0000"/>
                </a:solidFill>
                <a:latin typeface="Times New Roman"/>
              </a:rPr>
              <a:t>outflows</a:t>
            </a:r>
            <a:r>
              <a:rPr lang="en-US" sz="2400" dirty="0" smtClean="0">
                <a:solidFill>
                  <a:srgbClr val="000000"/>
                </a:solidFill>
                <a:latin typeface="Times New Roman"/>
              </a:rPr>
              <a:t> </a:t>
            </a:r>
            <a:r>
              <a:rPr lang="en-US" sz="2400" dirty="0">
                <a:solidFill>
                  <a:srgbClr val="000000"/>
                </a:solidFill>
                <a:latin typeface="Times New Roman"/>
              </a:rPr>
              <a:t>as </a:t>
            </a:r>
            <a:r>
              <a:rPr lang="en-US" sz="2400" dirty="0">
                <a:solidFill>
                  <a:srgbClr val="FF0000"/>
                </a:solidFill>
                <a:latin typeface="Times New Roman"/>
              </a:rPr>
              <a:t>negative</a:t>
            </a:r>
            <a:r>
              <a:rPr lang="en-US" sz="2400" dirty="0">
                <a:solidFill>
                  <a:srgbClr val="000000"/>
                </a:solidFill>
                <a:latin typeface="Times New Roman"/>
              </a:rPr>
              <a:t>. </a:t>
            </a:r>
            <a:endParaRPr lang="en-US" sz="2400" dirty="0" smtClean="0">
              <a:solidFill>
                <a:srgbClr val="000000"/>
              </a:solidFill>
              <a:latin typeface="Times New Roman"/>
            </a:endParaRPr>
          </a:p>
          <a:p>
            <a:pPr>
              <a:lnSpc>
                <a:spcPct val="100000"/>
              </a:lnSpc>
              <a:buFont typeface="Wingdings" pitchFamily="2" charset="2"/>
              <a:buChar char="§"/>
            </a:pPr>
            <a:r>
              <a:rPr lang="en-US" sz="2400" dirty="0" smtClean="0">
                <a:solidFill>
                  <a:srgbClr val="000000"/>
                </a:solidFill>
                <a:latin typeface="Times New Roman"/>
              </a:rPr>
              <a:t>Two </a:t>
            </a:r>
            <a:r>
              <a:rPr lang="en-US" sz="2400" dirty="0">
                <a:solidFill>
                  <a:srgbClr val="000000"/>
                </a:solidFill>
                <a:latin typeface="Times New Roman"/>
              </a:rPr>
              <a:t>or three  points, with one fairly close to the vertical axis, determine a curve that </a:t>
            </a:r>
            <a:r>
              <a:rPr lang="en-US" sz="2400" b="1" i="1" dirty="0">
                <a:solidFill>
                  <a:srgbClr val="000000"/>
                </a:solidFill>
                <a:latin typeface="Times New Roman"/>
              </a:rPr>
              <a:t>intersects that axis at the equilibrium level of P, where ∑ Q = 0, as required</a:t>
            </a:r>
            <a:r>
              <a:rPr lang="en-US" sz="2400" dirty="0">
                <a:solidFill>
                  <a:srgbClr val="000000"/>
                </a:solidFill>
                <a:latin typeface="Times New Roman"/>
              </a:rPr>
              <a:t>. </a:t>
            </a:r>
            <a:endParaRPr lang="en-US" sz="2400" dirty="0" smtClean="0">
              <a:solidFill>
                <a:srgbClr val="000000"/>
              </a:solidFill>
              <a:latin typeface="Times New Roman"/>
            </a:endParaRPr>
          </a:p>
          <a:p>
            <a:pPr>
              <a:lnSpc>
                <a:spcPct val="100000"/>
              </a:lnSpc>
              <a:buFont typeface="Wingdings" pitchFamily="2" charset="2"/>
              <a:buChar char="§"/>
            </a:pPr>
            <a:r>
              <a:rPr lang="en-US" sz="2400" dirty="0" smtClean="0">
                <a:solidFill>
                  <a:srgbClr val="000000"/>
                </a:solidFill>
                <a:latin typeface="Times New Roman"/>
              </a:rPr>
              <a:t>Last</a:t>
            </a:r>
            <a:r>
              <a:rPr lang="en-US" sz="2400" dirty="0">
                <a:solidFill>
                  <a:srgbClr val="000000"/>
                </a:solidFill>
                <a:latin typeface="Times New Roman"/>
              </a:rPr>
              <a:t>, h</a:t>
            </a:r>
            <a:r>
              <a:rPr lang="en-US" sz="2400" baseline="-25000" dirty="0">
                <a:solidFill>
                  <a:srgbClr val="000000"/>
                </a:solidFill>
                <a:latin typeface="Times New Roman"/>
              </a:rPr>
              <a:t>2</a:t>
            </a:r>
            <a:r>
              <a:rPr lang="en-US" sz="2400" dirty="0">
                <a:solidFill>
                  <a:srgbClr val="000000"/>
                </a:solidFill>
                <a:latin typeface="Times New Roman"/>
              </a:rPr>
              <a:t> can be determined from Q</a:t>
            </a:r>
            <a:r>
              <a:rPr lang="en-US" sz="2400" baseline="-25000" dirty="0">
                <a:solidFill>
                  <a:srgbClr val="000000"/>
                </a:solidFill>
                <a:latin typeface="Times New Roman"/>
              </a:rPr>
              <a:t>2</a:t>
            </a:r>
            <a:r>
              <a:rPr lang="en-US" sz="2400" dirty="0">
                <a:solidFill>
                  <a:srgbClr val="000000"/>
                </a:solidFill>
                <a:latin typeface="Times New Roman"/>
              </a:rPr>
              <a:t> and </a:t>
            </a:r>
            <a:r>
              <a:rPr lang="en-US" sz="2400" dirty="0" err="1">
                <a:solidFill>
                  <a:srgbClr val="000000"/>
                </a:solidFill>
                <a:latin typeface="Times New Roman"/>
              </a:rPr>
              <a:t>Eqs</a:t>
            </a:r>
            <a:r>
              <a:rPr lang="en-US" sz="2400" dirty="0">
                <a:solidFill>
                  <a:srgbClr val="000000"/>
                </a:solidFill>
                <a:latin typeface="Times New Roman"/>
              </a:rPr>
              <a:t>. (8.41) and (8.10), and the required surface elevation of B found.</a:t>
            </a:r>
            <a:endParaRPr sz="2400" dirty="0"/>
          </a:p>
          <a:p>
            <a:pPr>
              <a:lnSpc>
                <a:spcPct val="100000"/>
              </a:lnSpc>
            </a:pPr>
            <a:r>
              <a:rPr lang="en-US" sz="2000" dirty="0">
                <a:solidFill>
                  <a:srgbClr val="000000"/>
                </a:solidFill>
                <a:latin typeface="Times New Roman"/>
              </a:rPr>
              <a:t> </a:t>
            </a:r>
            <a:endParaRPr dirty="0"/>
          </a:p>
        </p:txBody>
      </p:sp>
      <p:pic>
        <p:nvPicPr>
          <p:cNvPr id="142" name="Picture 6"/>
          <p:cNvPicPr/>
          <p:nvPr/>
        </p:nvPicPr>
        <p:blipFill>
          <a:blip r:embed="rId2" cstate="print"/>
          <a:stretch>
            <a:fillRect/>
          </a:stretch>
        </p:blipFill>
        <p:spPr>
          <a:xfrm>
            <a:off x="148680" y="6260760"/>
            <a:ext cx="1100520" cy="367200"/>
          </a:xfrm>
          <a:prstGeom prst="rect">
            <a:avLst/>
          </a:prstGeom>
          <a:ln>
            <a:noFill/>
          </a:ln>
        </p:spPr>
      </p:pic>
      <p:pic>
        <p:nvPicPr>
          <p:cNvPr id="8"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0" y="4648200"/>
            <a:ext cx="3787142" cy="20930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l="32560"/>
          <a:stretch>
            <a:fillRect/>
          </a:stretch>
        </p:blipFill>
        <p:spPr bwMode="auto">
          <a:xfrm rot="10800000">
            <a:off x="4267200" y="4419600"/>
            <a:ext cx="3505200" cy="23371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extShape 1"/>
          <p:cNvSpPr txBox="1"/>
          <p:nvPr/>
        </p:nvSpPr>
        <p:spPr>
          <a:xfrm>
            <a:off x="76320" y="570600"/>
            <a:ext cx="8991360" cy="6287040"/>
          </a:xfrm>
          <a:prstGeom prst="rect">
            <a:avLst/>
          </a:prstGeom>
        </p:spPr>
        <p:txBody>
          <a:bodyPr/>
          <a:lstStyle/>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sp>
        <p:nvSpPr>
          <p:cNvPr id="145" name="TextShape 2"/>
          <p:cNvSpPr txBox="1"/>
          <p:nvPr/>
        </p:nvSpPr>
        <p:spPr>
          <a:xfrm>
            <a:off x="685800" y="-317880"/>
            <a:ext cx="7772040" cy="1236600"/>
          </a:xfrm>
          <a:prstGeom prst="rect">
            <a:avLst/>
          </a:prstGeom>
        </p:spPr>
        <p:txBody>
          <a:bodyPr anchor="ctr"/>
          <a:lstStyle/>
          <a:p>
            <a:pPr algn="ctr">
              <a:lnSpc>
                <a:spcPct val="100000"/>
              </a:lnSpc>
            </a:pPr>
            <a:r>
              <a:rPr lang="en-US" sz="3200">
                <a:solidFill>
                  <a:srgbClr val="00B0F0"/>
                </a:solidFill>
                <a:latin typeface="Times New Roman"/>
              </a:rPr>
              <a:t>Rigorous Solutions</a:t>
            </a:r>
            <a:endParaRPr/>
          </a:p>
        </p:txBody>
      </p:sp>
      <p:sp>
        <p:nvSpPr>
          <p:cNvPr id="146" name="CustomShape 3"/>
          <p:cNvSpPr/>
          <p:nvPr/>
        </p:nvSpPr>
        <p:spPr>
          <a:xfrm>
            <a:off x="76320" y="570600"/>
            <a:ext cx="8991360" cy="3444480"/>
          </a:xfrm>
          <a:prstGeom prst="rect">
            <a:avLst/>
          </a:prstGeom>
          <a:noFill/>
          <a:ln>
            <a:noFill/>
          </a:ln>
        </p:spPr>
        <p:txBody>
          <a:bodyPr lIns="90000" tIns="45000" rIns="90000" bIns="45000"/>
          <a:lstStyle/>
          <a:p>
            <a:pPr>
              <a:lnSpc>
                <a:spcPct val="100000"/>
              </a:lnSpc>
            </a:pPr>
            <a:r>
              <a:rPr lang="en-US" sz="2000" b="1" dirty="0">
                <a:solidFill>
                  <a:srgbClr val="000000"/>
                </a:solidFill>
                <a:latin typeface="Times New Roman"/>
              </a:rPr>
              <a:t>Case 3.</a:t>
            </a:r>
            <a:r>
              <a:rPr lang="en-US" sz="2000" dirty="0">
                <a:solidFill>
                  <a:srgbClr val="000000"/>
                </a:solidFill>
                <a:latin typeface="Times New Roman"/>
              </a:rPr>
              <a:t> Given all pipe lengths and diameters and the elevations of all three reservoirs, </a:t>
            </a:r>
            <a:r>
              <a:rPr lang="en-US" sz="2000" b="1" i="1" dirty="0" err="1">
                <a:solidFill>
                  <a:srgbClr val="000000"/>
                </a:solidFill>
                <a:latin typeface="Times New Roman"/>
              </a:rPr>
              <a:t>ﬁnd</a:t>
            </a:r>
            <a:r>
              <a:rPr lang="en-US" sz="2000" b="1" i="1" dirty="0">
                <a:solidFill>
                  <a:srgbClr val="000000"/>
                </a:solidFill>
                <a:latin typeface="Times New Roman"/>
              </a:rPr>
              <a:t> the </a:t>
            </a:r>
            <a:r>
              <a:rPr lang="en-US" sz="2000" b="1" i="1" dirty="0" err="1">
                <a:solidFill>
                  <a:srgbClr val="000000"/>
                </a:solidFill>
                <a:latin typeface="Times New Roman"/>
              </a:rPr>
              <a:t>ﬂow</a:t>
            </a:r>
            <a:r>
              <a:rPr lang="en-US" sz="2000" b="1" i="1" dirty="0">
                <a:solidFill>
                  <a:srgbClr val="000000"/>
                </a:solidFill>
                <a:latin typeface="Times New Roman"/>
              </a:rPr>
              <a:t> in each pipe</a:t>
            </a:r>
            <a:r>
              <a:rPr lang="en-US" sz="2000" dirty="0">
                <a:solidFill>
                  <a:srgbClr val="000000"/>
                </a:solidFill>
                <a:latin typeface="Times New Roman"/>
              </a:rPr>
              <a:t>. </a:t>
            </a:r>
            <a:endParaRPr lang="en-US" sz="2000" dirty="0" smtClean="0">
              <a:solidFill>
                <a:srgbClr val="000000"/>
              </a:solidFill>
              <a:latin typeface="Times New Roman"/>
            </a:endParaRPr>
          </a:p>
          <a:p>
            <a:pPr>
              <a:lnSpc>
                <a:spcPct val="100000"/>
              </a:lnSpc>
            </a:pPr>
            <a:r>
              <a:rPr lang="en-US" sz="2000" dirty="0" smtClean="0">
                <a:solidFill>
                  <a:srgbClr val="000000"/>
                </a:solidFill>
                <a:latin typeface="Times New Roman"/>
              </a:rPr>
              <a:t>This </a:t>
            </a:r>
            <a:r>
              <a:rPr lang="en-US" sz="2000" dirty="0">
                <a:solidFill>
                  <a:srgbClr val="000000"/>
                </a:solidFill>
                <a:latin typeface="Times New Roman"/>
              </a:rPr>
              <a:t>is the classic three-reservoir problem, and it differs from the foregoing cases in that it is not immediately evident whether the </a:t>
            </a:r>
            <a:r>
              <a:rPr lang="en-US" sz="2000" dirty="0" err="1">
                <a:solidFill>
                  <a:srgbClr val="000000"/>
                </a:solidFill>
                <a:latin typeface="Times New Roman"/>
              </a:rPr>
              <a:t>ﬂow</a:t>
            </a:r>
            <a:r>
              <a:rPr lang="en-US" sz="2000" dirty="0">
                <a:solidFill>
                  <a:srgbClr val="000000"/>
                </a:solidFill>
                <a:latin typeface="Times New Roman"/>
              </a:rPr>
              <a:t> is into or out of reservoir B. This direction is readily determined by </a:t>
            </a:r>
            <a:r>
              <a:rPr lang="en-US" sz="2000" dirty="0" err="1">
                <a:solidFill>
                  <a:srgbClr val="000000"/>
                </a:solidFill>
                <a:latin typeface="Times New Roman"/>
              </a:rPr>
              <a:t>ﬁrst</a:t>
            </a:r>
            <a:r>
              <a:rPr lang="en-US" sz="2000" dirty="0">
                <a:solidFill>
                  <a:srgbClr val="000000"/>
                </a:solidFill>
                <a:latin typeface="Times New Roman"/>
              </a:rPr>
              <a:t> assuming no </a:t>
            </a:r>
            <a:r>
              <a:rPr lang="en-US" sz="2000" dirty="0" err="1">
                <a:solidFill>
                  <a:srgbClr val="000000"/>
                </a:solidFill>
                <a:latin typeface="Times New Roman"/>
              </a:rPr>
              <a:t>ﬂow</a:t>
            </a:r>
            <a:r>
              <a:rPr lang="en-US" sz="2000" dirty="0">
                <a:solidFill>
                  <a:srgbClr val="000000"/>
                </a:solidFill>
                <a:latin typeface="Times New Roman"/>
              </a:rPr>
              <a:t> in pipe 2; that is, the </a:t>
            </a:r>
            <a:r>
              <a:rPr lang="en-US" sz="2000" dirty="0" err="1">
                <a:solidFill>
                  <a:srgbClr val="000000"/>
                </a:solidFill>
                <a:latin typeface="Times New Roman"/>
              </a:rPr>
              <a:t>piezometer</a:t>
            </a:r>
            <a:r>
              <a:rPr lang="en-US" sz="2000" dirty="0">
                <a:solidFill>
                  <a:srgbClr val="000000"/>
                </a:solidFill>
                <a:latin typeface="Times New Roman"/>
              </a:rPr>
              <a:t> level P is assumed at the elevation of the surface of B. The head losses h</a:t>
            </a:r>
            <a:r>
              <a:rPr lang="en-US" sz="2000" baseline="-25000" dirty="0">
                <a:solidFill>
                  <a:srgbClr val="000000"/>
                </a:solidFill>
                <a:latin typeface="Times New Roman"/>
              </a:rPr>
              <a:t>1</a:t>
            </a:r>
            <a:r>
              <a:rPr lang="en-US" sz="2000" dirty="0">
                <a:solidFill>
                  <a:srgbClr val="000000"/>
                </a:solidFill>
                <a:latin typeface="Times New Roman"/>
              </a:rPr>
              <a:t> and h</a:t>
            </a:r>
            <a:r>
              <a:rPr lang="en-US" sz="2000" baseline="-25000" dirty="0">
                <a:solidFill>
                  <a:srgbClr val="000000"/>
                </a:solidFill>
                <a:latin typeface="Times New Roman"/>
              </a:rPr>
              <a:t>3</a:t>
            </a:r>
            <a:r>
              <a:rPr lang="en-US" sz="2000" dirty="0">
                <a:solidFill>
                  <a:srgbClr val="000000"/>
                </a:solidFill>
                <a:latin typeface="Times New Roman"/>
              </a:rPr>
              <a:t> then  determine the </a:t>
            </a:r>
            <a:r>
              <a:rPr lang="en-US" sz="2000" dirty="0" err="1">
                <a:solidFill>
                  <a:srgbClr val="000000"/>
                </a:solidFill>
                <a:latin typeface="Times New Roman"/>
              </a:rPr>
              <a:t>ﬂows</a:t>
            </a:r>
            <a:r>
              <a:rPr lang="en-US" sz="2000" dirty="0">
                <a:solidFill>
                  <a:srgbClr val="000000"/>
                </a:solidFill>
                <a:latin typeface="Times New Roman"/>
              </a:rPr>
              <a:t> Q</a:t>
            </a:r>
            <a:r>
              <a:rPr lang="en-US" sz="2000" baseline="-25000" dirty="0">
                <a:solidFill>
                  <a:srgbClr val="000000"/>
                </a:solidFill>
                <a:latin typeface="Times New Roman"/>
              </a:rPr>
              <a:t>1</a:t>
            </a:r>
            <a:r>
              <a:rPr lang="en-US" sz="2000" dirty="0">
                <a:solidFill>
                  <a:srgbClr val="000000"/>
                </a:solidFill>
                <a:latin typeface="Times New Roman"/>
              </a:rPr>
              <a:t> and Q</a:t>
            </a:r>
            <a:r>
              <a:rPr lang="en-US" sz="2000" baseline="-25000" dirty="0">
                <a:solidFill>
                  <a:srgbClr val="000000"/>
                </a:solidFill>
                <a:latin typeface="Times New Roman"/>
              </a:rPr>
              <a:t>3</a:t>
            </a:r>
            <a:r>
              <a:rPr lang="en-US" sz="2000" dirty="0">
                <a:solidFill>
                  <a:srgbClr val="000000"/>
                </a:solidFill>
                <a:latin typeface="Times New Roman"/>
              </a:rPr>
              <a:t> via Eq. (8.42). If Q</a:t>
            </a:r>
            <a:r>
              <a:rPr lang="en-US" sz="2000" baseline="-25000" dirty="0">
                <a:solidFill>
                  <a:srgbClr val="000000"/>
                </a:solidFill>
                <a:latin typeface="Times New Roman"/>
              </a:rPr>
              <a:t>1 </a:t>
            </a:r>
            <a:r>
              <a:rPr lang="en-US" sz="2000" dirty="0">
                <a:solidFill>
                  <a:srgbClr val="000000"/>
                </a:solidFill>
                <a:latin typeface="Times New Roman"/>
              </a:rPr>
              <a:t>&gt;Q</a:t>
            </a:r>
            <a:r>
              <a:rPr lang="en-US" sz="2000" baseline="-25000" dirty="0">
                <a:solidFill>
                  <a:srgbClr val="000000"/>
                </a:solidFill>
                <a:latin typeface="Times New Roman"/>
              </a:rPr>
              <a:t>3</a:t>
            </a:r>
            <a:r>
              <a:rPr lang="en-US" sz="2000" dirty="0">
                <a:solidFill>
                  <a:srgbClr val="000000"/>
                </a:solidFill>
                <a:latin typeface="Times New Roman"/>
              </a:rPr>
              <a:t> then P must be raised to satisfy continuity at J, causing water to </a:t>
            </a:r>
            <a:r>
              <a:rPr lang="en-US" sz="2000" dirty="0" err="1">
                <a:solidFill>
                  <a:srgbClr val="000000"/>
                </a:solidFill>
                <a:latin typeface="Times New Roman"/>
              </a:rPr>
              <a:t>ﬂow</a:t>
            </a:r>
            <a:r>
              <a:rPr lang="en-US" sz="2000" dirty="0">
                <a:solidFill>
                  <a:srgbClr val="000000"/>
                </a:solidFill>
                <a:latin typeface="Times New Roman"/>
              </a:rPr>
              <a:t> into reservoir B, and we shall have Q</a:t>
            </a:r>
            <a:r>
              <a:rPr lang="en-US" sz="2000" baseline="-25000" dirty="0">
                <a:solidFill>
                  <a:srgbClr val="000000"/>
                </a:solidFill>
                <a:latin typeface="Times New Roman"/>
              </a:rPr>
              <a:t>1</a:t>
            </a:r>
            <a:r>
              <a:rPr lang="en-US" sz="2000" dirty="0">
                <a:solidFill>
                  <a:srgbClr val="000000"/>
                </a:solidFill>
                <a:latin typeface="Times New Roman"/>
              </a:rPr>
              <a:t> = Q</a:t>
            </a:r>
            <a:r>
              <a:rPr lang="en-US" sz="2000" baseline="-25000" dirty="0">
                <a:solidFill>
                  <a:srgbClr val="000000"/>
                </a:solidFill>
                <a:latin typeface="Times New Roman"/>
              </a:rPr>
              <a:t>2</a:t>
            </a:r>
            <a:r>
              <a:rPr lang="en-US" sz="2000" dirty="0">
                <a:solidFill>
                  <a:srgbClr val="000000"/>
                </a:solidFill>
                <a:latin typeface="Times New Roman"/>
              </a:rPr>
              <a:t>+Q</a:t>
            </a:r>
            <a:r>
              <a:rPr lang="en-US" sz="2000" baseline="-25000" dirty="0">
                <a:solidFill>
                  <a:srgbClr val="000000"/>
                </a:solidFill>
                <a:latin typeface="Times New Roman"/>
              </a:rPr>
              <a:t>3</a:t>
            </a:r>
            <a:r>
              <a:rPr lang="en-US" sz="2000" dirty="0">
                <a:solidFill>
                  <a:srgbClr val="000000"/>
                </a:solidFill>
                <a:latin typeface="Times New Roman"/>
              </a:rPr>
              <a:t>; if Q</a:t>
            </a:r>
            <a:r>
              <a:rPr lang="en-US" sz="2000" baseline="-25000" dirty="0">
                <a:solidFill>
                  <a:srgbClr val="000000"/>
                </a:solidFill>
                <a:latin typeface="Times New Roman"/>
              </a:rPr>
              <a:t>1</a:t>
            </a:r>
            <a:r>
              <a:rPr lang="en-US" sz="2000" dirty="0">
                <a:solidFill>
                  <a:srgbClr val="000000"/>
                </a:solidFill>
                <a:latin typeface="Times New Roman"/>
              </a:rPr>
              <a:t>&lt;Q</a:t>
            </a:r>
            <a:r>
              <a:rPr lang="en-US" sz="2000" baseline="-25000" dirty="0">
                <a:solidFill>
                  <a:srgbClr val="000000"/>
                </a:solidFill>
                <a:latin typeface="Times New Roman"/>
              </a:rPr>
              <a:t>3</a:t>
            </a:r>
            <a:r>
              <a:rPr lang="en-US" sz="2000" dirty="0">
                <a:solidFill>
                  <a:srgbClr val="000000"/>
                </a:solidFill>
                <a:latin typeface="Times New Roman"/>
              </a:rPr>
              <a:t> then P must be lowered to satisfy continuity at J, causing water to </a:t>
            </a:r>
            <a:r>
              <a:rPr lang="en-US" sz="2000" dirty="0" err="1">
                <a:solidFill>
                  <a:srgbClr val="000000"/>
                </a:solidFill>
                <a:latin typeface="Times New Roman"/>
              </a:rPr>
              <a:t>ﬂow</a:t>
            </a:r>
            <a:r>
              <a:rPr lang="en-US" sz="2000" dirty="0">
                <a:solidFill>
                  <a:srgbClr val="000000"/>
                </a:solidFill>
                <a:latin typeface="Times New Roman"/>
              </a:rPr>
              <a:t> out of reservoir B, and we shall have Q</a:t>
            </a:r>
            <a:r>
              <a:rPr lang="en-US" sz="2000" baseline="-25000" dirty="0">
                <a:solidFill>
                  <a:srgbClr val="000000"/>
                </a:solidFill>
                <a:latin typeface="Times New Roman"/>
              </a:rPr>
              <a:t>1</a:t>
            </a:r>
            <a:r>
              <a:rPr lang="en-US" sz="2000" dirty="0">
                <a:solidFill>
                  <a:srgbClr val="000000"/>
                </a:solidFill>
                <a:latin typeface="Times New Roman"/>
              </a:rPr>
              <a:t> + Q</a:t>
            </a:r>
            <a:r>
              <a:rPr lang="en-US" sz="2000" baseline="-25000" dirty="0">
                <a:solidFill>
                  <a:srgbClr val="000000"/>
                </a:solidFill>
                <a:latin typeface="Times New Roman"/>
              </a:rPr>
              <a:t>2</a:t>
            </a:r>
            <a:r>
              <a:rPr lang="en-US" sz="2000" dirty="0">
                <a:solidFill>
                  <a:srgbClr val="000000"/>
                </a:solidFill>
                <a:latin typeface="Times New Roman"/>
              </a:rPr>
              <a:t> = Q</a:t>
            </a:r>
            <a:r>
              <a:rPr lang="en-US" sz="2000" baseline="-25000" dirty="0">
                <a:solidFill>
                  <a:srgbClr val="000000"/>
                </a:solidFill>
                <a:latin typeface="Times New Roman"/>
              </a:rPr>
              <a:t>3</a:t>
            </a:r>
            <a:r>
              <a:rPr lang="en-US" sz="2000" dirty="0">
                <a:solidFill>
                  <a:srgbClr val="000000"/>
                </a:solidFill>
                <a:latin typeface="Times New Roman"/>
              </a:rPr>
              <a:t>. From here on the solution proceeds by adjusting P as for Case 2 above.</a:t>
            </a:r>
            <a:endParaRPr dirty="0"/>
          </a:p>
          <a:p>
            <a:pPr>
              <a:lnSpc>
                <a:spcPct val="100000"/>
              </a:lnSpc>
            </a:pPr>
            <a:r>
              <a:rPr lang="en-US" sz="2000" dirty="0">
                <a:solidFill>
                  <a:srgbClr val="000000"/>
                </a:solidFill>
                <a:latin typeface="Times New Roman"/>
              </a:rPr>
              <a:t> </a:t>
            </a:r>
            <a:endParaRPr dirty="0"/>
          </a:p>
        </p:txBody>
      </p:sp>
      <p:pic>
        <p:nvPicPr>
          <p:cNvPr id="148" name="Picture 6"/>
          <p:cNvPicPr/>
          <p:nvPr/>
        </p:nvPicPr>
        <p:blipFill>
          <a:blip r:embed="rId2" cstate="print"/>
          <a:stretch>
            <a:fillRect/>
          </a:stretch>
        </p:blipFill>
        <p:spPr>
          <a:xfrm>
            <a:off x="148680" y="6260760"/>
            <a:ext cx="1100520" cy="367200"/>
          </a:xfrm>
          <a:prstGeom prst="rect">
            <a:avLst/>
          </a:prstGeom>
          <a:ln>
            <a:noFill/>
          </a:ln>
        </p:spPr>
      </p:pic>
      <p:pic>
        <p:nvPicPr>
          <p:cNvPr id="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152400" y="4419600"/>
            <a:ext cx="3787142" cy="20930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ectangle 7"/>
          <p:cNvSpPr/>
          <p:nvPr/>
        </p:nvSpPr>
        <p:spPr>
          <a:xfrm>
            <a:off x="142844" y="1285860"/>
            <a:ext cx="9001156" cy="5286388"/>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8276813" y="1285860"/>
            <a:ext cx="867187" cy="77696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22393</TotalTime>
  <Words>1602</Words>
  <Application>Microsoft Office PowerPoint</Application>
  <PresentationFormat>On-screen Show (4:3)</PresentationFormat>
  <Paragraphs>188</Paragraphs>
  <Slides>41</Slides>
  <Notes>1</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41</vt:i4>
      </vt:variant>
    </vt:vector>
  </HeadingPairs>
  <TitlesOfParts>
    <vt:vector size="46" baseType="lpstr">
      <vt:lpstr>Office Theme</vt:lpstr>
      <vt:lpstr>Office Theme</vt:lpstr>
      <vt:lpstr>Office Theme</vt:lpstr>
      <vt:lpstr>Equation</vt:lpstr>
      <vt:lpstr>Microsoft Equation 3.0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Lubinga</dc:creator>
  <cp:lastModifiedBy>lubinga handia</cp:lastModifiedBy>
  <cp:revision>68</cp:revision>
  <dcterms:modified xsi:type="dcterms:W3CDTF">2020-11-23T15:38:02Z</dcterms:modified>
</cp:coreProperties>
</file>