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256" r:id="rId2"/>
    <p:sldId id="328" r:id="rId3"/>
    <p:sldId id="329" r:id="rId4"/>
    <p:sldId id="308" r:id="rId5"/>
    <p:sldId id="322" r:id="rId6"/>
    <p:sldId id="309" r:id="rId7"/>
    <p:sldId id="310" r:id="rId8"/>
    <p:sldId id="311" r:id="rId9"/>
    <p:sldId id="312" r:id="rId10"/>
    <p:sldId id="313" r:id="rId11"/>
    <p:sldId id="307" r:id="rId12"/>
    <p:sldId id="258" r:id="rId13"/>
    <p:sldId id="314" r:id="rId14"/>
    <p:sldId id="323" r:id="rId15"/>
    <p:sldId id="315" r:id="rId16"/>
    <p:sldId id="261" r:id="rId17"/>
    <p:sldId id="260" r:id="rId18"/>
    <p:sldId id="324" r:id="rId19"/>
    <p:sldId id="265" r:id="rId20"/>
    <p:sldId id="332" r:id="rId21"/>
    <p:sldId id="335" r:id="rId22"/>
    <p:sldId id="264" r:id="rId23"/>
    <p:sldId id="266" r:id="rId24"/>
    <p:sldId id="279" r:id="rId25"/>
    <p:sldId id="280" r:id="rId26"/>
    <p:sldId id="281" r:id="rId27"/>
    <p:sldId id="282" r:id="rId28"/>
    <p:sldId id="267" r:id="rId29"/>
    <p:sldId id="268" r:id="rId30"/>
    <p:sldId id="269" r:id="rId31"/>
    <p:sldId id="270" r:id="rId32"/>
    <p:sldId id="336" r:id="rId33"/>
    <p:sldId id="337" r:id="rId34"/>
    <p:sldId id="318" r:id="rId35"/>
    <p:sldId id="294" r:id="rId36"/>
    <p:sldId id="331" r:id="rId37"/>
    <p:sldId id="295" r:id="rId38"/>
    <p:sldId id="338" r:id="rId39"/>
    <p:sldId id="333" r:id="rId40"/>
    <p:sldId id="339" r:id="rId41"/>
    <p:sldId id="340" r:id="rId42"/>
    <p:sldId id="325" r:id="rId43"/>
    <p:sldId id="326" r:id="rId44"/>
    <p:sldId id="330" r:id="rId45"/>
    <p:sldId id="296" r:id="rId46"/>
    <p:sldId id="297" r:id="rId47"/>
    <p:sldId id="298" r:id="rId48"/>
    <p:sldId id="299" r:id="rId49"/>
    <p:sldId id="300" r:id="rId50"/>
    <p:sldId id="301" r:id="rId51"/>
    <p:sldId id="302" r:id="rId52"/>
    <p:sldId id="334" r:id="rId53"/>
    <p:sldId id="304" r:id="rId54"/>
    <p:sldId id="305" r:id="rId55"/>
    <p:sldId id="306" r:id="rId5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binga" initials="l" lastIdx="18" clrIdx="0"/>
  <p:cmAuthor id="1" name="Caroline Handia" initials="CH" lastIdx="4" clrIdx="1">
    <p:extLst>
      <p:ext uri="{19B8F6BF-5375-455C-9EA6-DF929625EA0E}">
        <p15:presenceInfo xmlns="" xmlns:p15="http://schemas.microsoft.com/office/powerpoint/2012/main" userId="S-1-5-21-1736132715-3221829228-73618809-1818" providerId="AD"/>
      </p:ext>
    </p:extLst>
  </p:cmAuthor>
  <p:cmAuthor id="2" name="lubinga handia" initials="lh"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FEF4EC"/>
    <a:srgbClr val="FDEFE3"/>
    <a:srgbClr val="FFFFFF"/>
    <a:srgbClr val="FBE2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647" autoAdjust="0"/>
    <p:restoredTop sz="92460" autoAdjust="0"/>
  </p:normalViewPr>
  <p:slideViewPr>
    <p:cSldViewPr>
      <p:cViewPr>
        <p:scale>
          <a:sx n="70" d="100"/>
          <a:sy n="70" d="100"/>
        </p:scale>
        <p:origin x="-150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5" Type="http://schemas.openxmlformats.org/officeDocument/2006/relationships/image" Target="../media/image57.wmf"/><Relationship Id="rId4" Type="http://schemas.openxmlformats.org/officeDocument/2006/relationships/image" Target="../media/image5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image" Target="../media/image5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B4EF6D-1984-423B-AC4F-39896E2D7D12}" type="datetimeFigureOut">
              <a:rPr lang="en-US" smtClean="0"/>
              <a:pPr/>
              <a:t>11/22/2020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D26B76-7E1C-4B5F-90DD-AA2EB40DA3C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1D26B76-7E1C-4B5F-90DD-AA2EB40DA3C6}"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9DE075-6F5F-4BB8-9513-4B0E83728AA0}" type="slidenum">
              <a:rPr lang="en-US" altLang="en-US"/>
              <a:pPr>
                <a:defRPr/>
              </a:pPr>
              <a:t>‹#›</a:t>
            </a:fld>
            <a:endParaRPr lang="en-US" altLang="en-US" dirty="0"/>
          </a:p>
        </p:txBody>
      </p:sp>
    </p:spTree>
    <p:extLst>
      <p:ext uri="{BB962C8B-B14F-4D97-AF65-F5344CB8AC3E}">
        <p14:creationId xmlns="" xmlns:p14="http://schemas.microsoft.com/office/powerpoint/2010/main" val="1042237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6CA6757-48C6-4E68-89B3-E6A436D2E9B6}" type="slidenum">
              <a:rPr lang="en-US" altLang="en-US"/>
              <a:pPr>
                <a:defRPr/>
              </a:pPr>
              <a:t>‹#›</a:t>
            </a:fld>
            <a:endParaRPr lang="en-US" altLang="en-US" dirty="0"/>
          </a:p>
        </p:txBody>
      </p:sp>
    </p:spTree>
    <p:extLst>
      <p:ext uri="{BB962C8B-B14F-4D97-AF65-F5344CB8AC3E}">
        <p14:creationId xmlns="" xmlns:p14="http://schemas.microsoft.com/office/powerpoint/2010/main" val="358365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762748B-624D-4744-8A22-EC2B1B4F791F}" type="slidenum">
              <a:rPr lang="en-US" altLang="en-US"/>
              <a:pPr>
                <a:defRPr/>
              </a:pPr>
              <a:t>‹#›</a:t>
            </a:fld>
            <a:endParaRPr lang="en-US" altLang="en-US" dirty="0"/>
          </a:p>
        </p:txBody>
      </p:sp>
    </p:spTree>
    <p:extLst>
      <p:ext uri="{BB962C8B-B14F-4D97-AF65-F5344CB8AC3E}">
        <p14:creationId xmlns="" xmlns:p14="http://schemas.microsoft.com/office/powerpoint/2010/main" val="246179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E27338A-6811-44D9-8CD4-781797FD9515}" type="slidenum">
              <a:rPr lang="en-US" altLang="en-US"/>
              <a:pPr>
                <a:defRPr/>
              </a:pPr>
              <a:t>‹#›</a:t>
            </a:fld>
            <a:endParaRPr lang="en-US" altLang="en-US" dirty="0"/>
          </a:p>
        </p:txBody>
      </p:sp>
    </p:spTree>
    <p:extLst>
      <p:ext uri="{BB962C8B-B14F-4D97-AF65-F5344CB8AC3E}">
        <p14:creationId xmlns="" xmlns:p14="http://schemas.microsoft.com/office/powerpoint/2010/main" val="257453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C36BE01-69FB-4EEC-BDD4-3345624E65C3}" type="slidenum">
              <a:rPr lang="en-US" altLang="en-US"/>
              <a:pPr>
                <a:defRPr/>
              </a:pPr>
              <a:t>‹#›</a:t>
            </a:fld>
            <a:endParaRPr lang="en-US" altLang="en-US" dirty="0"/>
          </a:p>
        </p:txBody>
      </p:sp>
    </p:spTree>
    <p:extLst>
      <p:ext uri="{BB962C8B-B14F-4D97-AF65-F5344CB8AC3E}">
        <p14:creationId xmlns="" xmlns:p14="http://schemas.microsoft.com/office/powerpoint/2010/main" val="2236692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4BAF024-97F3-4974-A378-74969573E73D}" type="slidenum">
              <a:rPr lang="en-US" altLang="en-US"/>
              <a:pPr>
                <a:defRPr/>
              </a:pPr>
              <a:t>‹#›</a:t>
            </a:fld>
            <a:endParaRPr lang="en-US" altLang="en-US" dirty="0"/>
          </a:p>
        </p:txBody>
      </p:sp>
    </p:spTree>
    <p:extLst>
      <p:ext uri="{BB962C8B-B14F-4D97-AF65-F5344CB8AC3E}">
        <p14:creationId xmlns="" xmlns:p14="http://schemas.microsoft.com/office/powerpoint/2010/main" val="366666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9460864-CC4A-4838-B167-83DF654A739F}" type="slidenum">
              <a:rPr lang="en-US" altLang="en-US"/>
              <a:pPr>
                <a:defRPr/>
              </a:pPr>
              <a:t>‹#›</a:t>
            </a:fld>
            <a:endParaRPr lang="en-US" altLang="en-US" dirty="0"/>
          </a:p>
        </p:txBody>
      </p:sp>
    </p:spTree>
    <p:extLst>
      <p:ext uri="{BB962C8B-B14F-4D97-AF65-F5344CB8AC3E}">
        <p14:creationId xmlns="" xmlns:p14="http://schemas.microsoft.com/office/powerpoint/2010/main" val="35232633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9AC10AE6-FEC1-458F-9369-3B730E3E74DC}" type="slidenum">
              <a:rPr lang="en-US" altLang="en-US"/>
              <a:pPr>
                <a:defRPr/>
              </a:pPr>
              <a:t>‹#›</a:t>
            </a:fld>
            <a:endParaRPr lang="en-US" altLang="en-US" dirty="0"/>
          </a:p>
        </p:txBody>
      </p:sp>
    </p:spTree>
    <p:extLst>
      <p:ext uri="{BB962C8B-B14F-4D97-AF65-F5344CB8AC3E}">
        <p14:creationId xmlns="" xmlns:p14="http://schemas.microsoft.com/office/powerpoint/2010/main" val="3507293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94A6558C-D2A1-4CF2-BD6F-E66B5C123C9E}" type="slidenum">
              <a:rPr lang="en-US" altLang="en-US"/>
              <a:pPr>
                <a:defRPr/>
              </a:pPr>
              <a:t>‹#›</a:t>
            </a:fld>
            <a:endParaRPr lang="en-US" altLang="en-US" dirty="0"/>
          </a:p>
        </p:txBody>
      </p:sp>
    </p:spTree>
    <p:extLst>
      <p:ext uri="{BB962C8B-B14F-4D97-AF65-F5344CB8AC3E}">
        <p14:creationId xmlns="" xmlns:p14="http://schemas.microsoft.com/office/powerpoint/2010/main" val="661847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DA2D5D91-3342-4161-9BEC-99CEF78517A3}" type="slidenum">
              <a:rPr lang="en-US" altLang="en-US"/>
              <a:pPr>
                <a:defRPr/>
              </a:pPr>
              <a:t>‹#›</a:t>
            </a:fld>
            <a:endParaRPr lang="en-US" altLang="en-US" dirty="0"/>
          </a:p>
        </p:txBody>
      </p:sp>
    </p:spTree>
    <p:extLst>
      <p:ext uri="{BB962C8B-B14F-4D97-AF65-F5344CB8AC3E}">
        <p14:creationId xmlns="" xmlns:p14="http://schemas.microsoft.com/office/powerpoint/2010/main" val="3019656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6E0A782-5F48-4B63-A0C7-BB8B44005CEE}" type="slidenum">
              <a:rPr lang="en-US" altLang="en-US"/>
              <a:pPr>
                <a:defRPr/>
              </a:pPr>
              <a:t>‹#›</a:t>
            </a:fld>
            <a:endParaRPr lang="en-US" altLang="en-US" dirty="0"/>
          </a:p>
        </p:txBody>
      </p:sp>
    </p:spTree>
    <p:extLst>
      <p:ext uri="{BB962C8B-B14F-4D97-AF65-F5344CB8AC3E}">
        <p14:creationId xmlns="" xmlns:p14="http://schemas.microsoft.com/office/powerpoint/2010/main" val="3897364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BE3FE758-D6A4-4ECB-90AB-851E8433F6ED}"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png"/><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8.bin"/><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oleObject" Target="../embeddings/oleObject12.bin"/><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4.bin"/><Relationship Id="rId5" Type="http://schemas.openxmlformats.org/officeDocument/2006/relationships/oleObject" Target="../embeddings/oleObject13.bin"/><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oleObject" Target="../embeddings/oleObject16.bin"/><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oleObject" Target="../embeddings/oleObject17.bin"/><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8.bin"/><Relationship Id="rId7"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oleObject" Target="../embeddings/oleObject21.bin"/><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3.vml"/><Relationship Id="rId5" Type="http://schemas.openxmlformats.org/officeDocument/2006/relationships/image" Target="../media/image60.png"/><Relationship Id="rId4" Type="http://schemas.openxmlformats.org/officeDocument/2006/relationships/oleObject" Target="../embeddings/oleObject24.bin"/></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hyperlink" Target="https://en.wikipedia.org/wiki/Darcy's_law" TargetMode="External"/><Relationship Id="rId13" Type="http://schemas.openxmlformats.org/officeDocument/2006/relationships/hyperlink" Target="https://en.wikipedia.org/wiki/Mildenau" TargetMode="External"/><Relationship Id="rId18" Type="http://schemas.openxmlformats.org/officeDocument/2006/relationships/hyperlink" Target="https://en.wikipedia.org/wiki/G%C3%B6ttingen" TargetMode="External"/><Relationship Id="rId3" Type="http://schemas.openxmlformats.org/officeDocument/2006/relationships/hyperlink" Target="https://en.wikipedia.org/wiki/Aqueduct_(water_supply)" TargetMode="External"/><Relationship Id="rId21" Type="http://schemas.openxmlformats.org/officeDocument/2006/relationships/hyperlink" Target="https://en.wikipedia.org/wiki/Royal_Swedish_Academy_of_Sciences" TargetMode="External"/><Relationship Id="rId7" Type="http://schemas.openxmlformats.org/officeDocument/2006/relationships/hyperlink" Target="https://en.wikipedia.org/wiki/D%C3%A9partement" TargetMode="External"/><Relationship Id="rId12" Type="http://schemas.openxmlformats.org/officeDocument/2006/relationships/hyperlink" Target="https://en.wikipedia.org/w/index.php?title=Mittelschmiedeberg&amp;action=edit&amp;redlink=1" TargetMode="External"/><Relationship Id="rId17" Type="http://schemas.openxmlformats.org/officeDocument/2006/relationships/hyperlink" Target="https://en.wikipedia.org/wiki/Carl_Friedrich_Gauss" TargetMode="External"/><Relationship Id="rId2" Type="http://schemas.openxmlformats.org/officeDocument/2006/relationships/hyperlink" Target="https://en.wikipedia.org/wiki/Spring_(hydrosphere)" TargetMode="External"/><Relationship Id="rId16" Type="http://schemas.openxmlformats.org/officeDocument/2006/relationships/hyperlink" Target="https://en.wikipedia.org/wiki/Freiberg,_Saxony" TargetMode="External"/><Relationship Id="rId20" Type="http://schemas.openxmlformats.org/officeDocument/2006/relationships/hyperlink" Target="https://en.wikipedia.org/wiki/Vienna" TargetMode="External"/><Relationship Id="rId1" Type="http://schemas.openxmlformats.org/officeDocument/2006/relationships/slideLayout" Target="../slideLayouts/slideLayout7.xml"/><Relationship Id="rId6" Type="http://schemas.openxmlformats.org/officeDocument/2006/relationships/hyperlink" Target="https://en.wikipedia.org/wiki/Darcy%E2%80%93Weisbach_equation" TargetMode="External"/><Relationship Id="rId11" Type="http://schemas.openxmlformats.org/officeDocument/2006/relationships/hyperlink" Target="https://en.wikipedia.org/wiki/Darcy_(unit)" TargetMode="External"/><Relationship Id="rId5" Type="http://schemas.openxmlformats.org/officeDocument/2006/relationships/hyperlink" Target="https://en.wikipedia.org/wiki/Julius_Weisbach" TargetMode="External"/><Relationship Id="rId15" Type="http://schemas.openxmlformats.org/officeDocument/2006/relationships/hyperlink" Target="https://en.wikipedia.org/wiki/Freiberg" TargetMode="External"/><Relationship Id="rId10" Type="http://schemas.openxmlformats.org/officeDocument/2006/relationships/hyperlink" Target="https://en.wikipedia.org/w/index.php?title=Material_permeability&amp;action=edit&amp;redlink=1" TargetMode="External"/><Relationship Id="rId19" Type="http://schemas.openxmlformats.org/officeDocument/2006/relationships/hyperlink" Target="https://en.wikipedia.org/wiki/Friedrich_Mohs" TargetMode="External"/><Relationship Id="rId4" Type="http://schemas.openxmlformats.org/officeDocument/2006/relationships/hyperlink" Target="https://en.wikipedia.org/wiki/Prony_equation" TargetMode="External"/><Relationship Id="rId9" Type="http://schemas.openxmlformats.org/officeDocument/2006/relationships/hyperlink" Target="https://en.wikipedia.org/wiki/Units_of_measurement" TargetMode="External"/><Relationship Id="rId14" Type="http://schemas.openxmlformats.org/officeDocument/2006/relationships/hyperlink" Target="https://en.wikipedia.org/wiki/Erzgebirge"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sciencedirect.com/topics/engineering/roughness-height" TargetMode="External"/><Relationship Id="rId3" Type="http://schemas.openxmlformats.org/officeDocument/2006/relationships/oleObject" Target="../embeddings/oleObject25.bin"/><Relationship Id="rId7" Type="http://schemas.openxmlformats.org/officeDocument/2006/relationships/hyperlink" Target="https://www.sciencedirect.com/topics/engineering/friction" TargetMode="External"/><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hyperlink" Target="https://www.sciencedirect.com/topics/engineering/wall-shear-stress" TargetMode="External"/><Relationship Id="rId5" Type="http://schemas.openxmlformats.org/officeDocument/2006/relationships/hyperlink" Target="https://www.sciencedirect.com/topics/engineering/boundary-layer" TargetMode="External"/><Relationship Id="rId4" Type="http://schemas.openxmlformats.org/officeDocument/2006/relationships/hyperlink" Target="https://www.sciencedirect.com/topics/engineering/turbulence"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hyperlink" Target="https://en.wikipedia.org/wiki/Hunter_Rouse" TargetMode="External"/><Relationship Id="rId3" Type="http://schemas.openxmlformats.org/officeDocument/2006/relationships/hyperlink" Target="https://en.wikipedia.org/wiki/Lewis_Ferry_Moody" TargetMode="External"/><Relationship Id="rId7" Type="http://schemas.openxmlformats.org/officeDocument/2006/relationships/hyperlink" Target="https://en.wikipedia.org/wiki/Moody_chart" TargetMode="External"/><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hyperlink" Target="https://en.wikipedia.org/wiki/Surface_roughness" TargetMode="External"/><Relationship Id="rId5" Type="http://schemas.openxmlformats.org/officeDocument/2006/relationships/hyperlink" Target="https://en.wikipedia.org/wiki/Reynolds_number" TargetMode="External"/><Relationship Id="rId10" Type="http://schemas.openxmlformats.org/officeDocument/2006/relationships/hyperlink" Target="https://en.wikipedia.org/wiki/Johann_Nikuradse" TargetMode="External"/><Relationship Id="rId4" Type="http://schemas.openxmlformats.org/officeDocument/2006/relationships/hyperlink" Target="https://en.wikipedia.org/wiki/Darcy%E2%80%93Weisbach_equation" TargetMode="External"/><Relationship Id="rId9" Type="http://schemas.openxmlformats.org/officeDocument/2006/relationships/hyperlink" Target="https://en.wikipedia.org/wiki/R._J._S._Pigott"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oleObject" Target="../embeddings/oleObject26.bin"/></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oleObject" Target="../embeddings/oleObject28.bin"/><Relationship Id="rId4" Type="http://schemas.openxmlformats.org/officeDocument/2006/relationships/oleObject" Target="../embeddings/oleObject27.bin"/></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1"/>
          <p:cNvPicPr>
            <a:picLocks noChangeAspect="1" noChangeArrowheads="1"/>
          </p:cNvPicPr>
          <p:nvPr/>
        </p:nvPicPr>
        <p:blipFill>
          <a:blip r:embed="rId2"/>
          <a:srcRect/>
          <a:stretch>
            <a:fillRect/>
          </a:stretch>
        </p:blipFill>
        <p:spPr bwMode="auto">
          <a:xfrm>
            <a:off x="381000" y="838200"/>
            <a:ext cx="8376001" cy="3381375"/>
          </a:xfrm>
          <a:prstGeom prst="rect">
            <a:avLst/>
          </a:prstGeom>
          <a:noFill/>
          <a:ln w="9525">
            <a:noFill/>
            <a:miter lim="800000"/>
            <a:headEnd/>
            <a:tailEnd/>
          </a:ln>
          <a:effectLst/>
        </p:spPr>
      </p:pic>
      <p:sp>
        <p:nvSpPr>
          <p:cNvPr id="2050" name="Rectangle 3"/>
          <p:cNvSpPr>
            <a:spLocks noGrp="1" noChangeArrowheads="1"/>
          </p:cNvSpPr>
          <p:nvPr>
            <p:ph type="subTitle" idx="1"/>
          </p:nvPr>
        </p:nvSpPr>
        <p:spPr>
          <a:xfrm>
            <a:off x="1066800" y="609600"/>
            <a:ext cx="6400800" cy="5334000"/>
          </a:xfrm>
        </p:spPr>
        <p:txBody>
          <a:bodyPr/>
          <a:lstStyle/>
          <a:p>
            <a:pPr eaLnBrk="1" hangingPunct="1"/>
            <a:endParaRPr lang="en-US" altLang="en-US" sz="4000" dirty="0" smtClean="0"/>
          </a:p>
          <a:p>
            <a:pPr eaLnBrk="1" hangingPunct="1"/>
            <a:r>
              <a:rPr lang="en-US" altLang="en-US" sz="4000" dirty="0" smtClean="0">
                <a:solidFill>
                  <a:srgbClr val="3333CC"/>
                </a:solidFill>
              </a:rPr>
              <a:t>Fluid Mechanics CEE 3311</a:t>
            </a:r>
          </a:p>
          <a:p>
            <a:pPr eaLnBrk="1" hangingPunct="1"/>
            <a:r>
              <a:rPr lang="en-US" altLang="en-US" sz="4000" dirty="0" smtClean="0">
                <a:solidFill>
                  <a:srgbClr val="FF0000"/>
                </a:solidFill>
              </a:rPr>
              <a:t>LECTURE 16</a:t>
            </a:r>
          </a:p>
          <a:p>
            <a:pPr eaLnBrk="1" hangingPunct="1"/>
            <a:endParaRPr lang="en-US" altLang="en-US" sz="4000" dirty="0" smtClean="0">
              <a:solidFill>
                <a:srgbClr val="FF0000"/>
              </a:solidFill>
            </a:endParaRPr>
          </a:p>
          <a:p>
            <a:pPr eaLnBrk="1" hangingPunct="1"/>
            <a:r>
              <a:rPr lang="en-US" altLang="en-US" sz="4800" b="1" dirty="0" smtClean="0">
                <a:solidFill>
                  <a:srgbClr val="FF0000"/>
                </a:solidFill>
              </a:rPr>
              <a:t>Flow in Pipes</a:t>
            </a:r>
          </a:p>
          <a:p>
            <a:pPr eaLnBrk="1" hangingPunct="1"/>
            <a:r>
              <a:rPr lang="en-US" altLang="en-US" sz="4800" b="1" dirty="0" smtClean="0">
                <a:solidFill>
                  <a:srgbClr val="FF0000"/>
                </a:solidFill>
              </a:rPr>
              <a:t>(Internal </a:t>
            </a:r>
            <a:r>
              <a:rPr lang="en-US" altLang="en-US" sz="4800" b="1" dirty="0">
                <a:solidFill>
                  <a:srgbClr val="FF0000"/>
                </a:solidFill>
              </a:rPr>
              <a:t>F</a:t>
            </a:r>
            <a:r>
              <a:rPr lang="en-US" altLang="en-US" sz="4800" b="1" dirty="0" smtClean="0">
                <a:solidFill>
                  <a:srgbClr val="FF0000"/>
                </a:solidFill>
              </a:rPr>
              <a:t>lows)</a:t>
            </a:r>
          </a:p>
          <a:p>
            <a:pPr eaLnBrk="1" hangingPunct="1"/>
            <a:endParaRPr lang="en-US" altLang="en-US" sz="4000" dirty="0" smtClean="0">
              <a:solidFill>
                <a:srgbClr val="3333CC"/>
              </a:solidFill>
            </a:endParaRPr>
          </a:p>
          <a:p>
            <a:pPr eaLnBrk="1" hangingPunct="1"/>
            <a:r>
              <a:rPr lang="en-US" altLang="en-US" sz="4000" dirty="0" smtClean="0">
                <a:solidFill>
                  <a:srgbClr val="3333CC"/>
                </a:solidFill>
              </a:rPr>
              <a:t>L. Handia</a:t>
            </a:r>
          </a:p>
          <a:p>
            <a:pPr eaLnBrk="1" hangingPunct="1"/>
            <a:endParaRPr lang="en-US"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90500"/>
            <a:ext cx="7772400" cy="1143000"/>
          </a:xfrm>
        </p:spPr>
        <p:txBody>
          <a:bodyPr/>
          <a:lstStyle/>
          <a:p>
            <a:r>
              <a:rPr lang="en-US" dirty="0">
                <a:solidFill>
                  <a:srgbClr val="00B0F0"/>
                </a:solidFill>
              </a:rPr>
              <a:t>Laminar and turbulent flow</a:t>
            </a:r>
            <a:endParaRPr lang="en-US" dirty="0"/>
          </a:p>
        </p:txBody>
      </p:sp>
      <p:sp>
        <p:nvSpPr>
          <p:cNvPr id="3" name="Content Placeholder 2"/>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76225" y="2924175"/>
            <a:ext cx="8591550" cy="1009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276225" y="3933825"/>
            <a:ext cx="6296025" cy="25622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651411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
            <a:ext cx="7772400" cy="1143000"/>
          </a:xfrm>
        </p:spPr>
        <p:txBody>
          <a:bodyPr/>
          <a:lstStyle/>
          <a:p>
            <a:r>
              <a:rPr lang="en-US" dirty="0">
                <a:solidFill>
                  <a:srgbClr val="00B0F0"/>
                </a:solidFill>
              </a:rPr>
              <a:t>Hydraulic radius</a:t>
            </a:r>
          </a:p>
        </p:txBody>
      </p:sp>
      <p:sp>
        <p:nvSpPr>
          <p:cNvPr id="4" name="TextBox 3"/>
          <p:cNvSpPr txBox="1"/>
          <p:nvPr/>
        </p:nvSpPr>
        <p:spPr>
          <a:xfrm>
            <a:off x="871075" y="838200"/>
            <a:ext cx="7891925" cy="3785652"/>
          </a:xfrm>
          <a:prstGeom prst="rect">
            <a:avLst/>
          </a:prstGeom>
          <a:noFill/>
        </p:spPr>
        <p:txBody>
          <a:bodyPr wrap="square" rtlCol="0">
            <a:spAutoFit/>
          </a:bodyPr>
          <a:lstStyle/>
          <a:p>
            <a:r>
              <a:rPr lang="en-US" dirty="0" smtClean="0"/>
              <a:t>For </a:t>
            </a:r>
            <a:r>
              <a:rPr lang="en-US" dirty="0"/>
              <a:t>conduits having </a:t>
            </a:r>
            <a:r>
              <a:rPr lang="en-US" i="1" dirty="0"/>
              <a:t>noncircular cross sections</a:t>
            </a:r>
            <a:r>
              <a:rPr lang="en-US" dirty="0"/>
              <a:t>, some value other than </a:t>
            </a:r>
            <a:r>
              <a:rPr lang="en-US" dirty="0" smtClean="0"/>
              <a:t>the diameter </a:t>
            </a:r>
            <a:r>
              <a:rPr lang="en-US" dirty="0"/>
              <a:t>must be </a:t>
            </a:r>
            <a:r>
              <a:rPr lang="en-US" dirty="0" smtClean="0"/>
              <a:t>used for </a:t>
            </a:r>
            <a:r>
              <a:rPr lang="en-US" dirty="0"/>
              <a:t>the linear dimension in the Reynolds number. </a:t>
            </a:r>
            <a:r>
              <a:rPr lang="en-US" dirty="0" smtClean="0"/>
              <a:t>Such a </a:t>
            </a:r>
            <a:r>
              <a:rPr lang="en-US" dirty="0"/>
              <a:t>characteristic is the hydraulic radius, deﬁned </a:t>
            </a:r>
            <a:r>
              <a:rPr lang="en-US" dirty="0" smtClean="0"/>
              <a:t>as</a:t>
            </a:r>
          </a:p>
          <a:p>
            <a:endParaRPr lang="en-US" dirty="0"/>
          </a:p>
          <a:p>
            <a:endParaRPr lang="en-US" dirty="0"/>
          </a:p>
          <a:p>
            <a:r>
              <a:rPr lang="en-US" dirty="0" smtClean="0"/>
              <a:t>where </a:t>
            </a:r>
            <a:r>
              <a:rPr lang="en-US" dirty="0"/>
              <a:t>A is the cross-sectional area of the ﬂowing ﬂuid, and P is the </a:t>
            </a:r>
            <a:r>
              <a:rPr lang="en-US" dirty="0" smtClean="0"/>
              <a:t>wetted perimeter</a:t>
            </a:r>
            <a:r>
              <a:rPr lang="en-US" dirty="0"/>
              <a:t>, that portion of the perimeter of the cross section where there </a:t>
            </a:r>
            <a:r>
              <a:rPr lang="en-US" dirty="0" smtClean="0"/>
              <a:t>is contact </a:t>
            </a:r>
            <a:r>
              <a:rPr lang="en-US" dirty="0"/>
              <a:t>between ﬂuid and solid boundary. </a:t>
            </a:r>
          </a:p>
        </p:txBody>
      </p:sp>
      <p:pic>
        <p:nvPicPr>
          <p:cNvPr id="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0322" t="64366" r="41315" b="19955"/>
          <a:stretch/>
        </p:blipFill>
        <p:spPr bwMode="auto">
          <a:xfrm rot="10800000">
            <a:off x="3886200" y="2133600"/>
            <a:ext cx="15240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892774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10600" cy="646331"/>
          </a:xfrm>
          <a:prstGeom prst="rect">
            <a:avLst/>
          </a:prstGeom>
        </p:spPr>
        <p:txBody>
          <a:bodyPr wrap="square">
            <a:spAutoFit/>
          </a:bodyPr>
          <a:lstStyle/>
          <a:p>
            <a:r>
              <a:rPr lang="en-GB" sz="3600" b="1" dirty="0">
                <a:solidFill>
                  <a:srgbClr val="00B0F0"/>
                </a:solidFill>
              </a:rPr>
              <a:t>Laminar flow (Hagen-</a:t>
            </a:r>
            <a:r>
              <a:rPr lang="en-GB" sz="3600" b="1" dirty="0" err="1">
                <a:solidFill>
                  <a:srgbClr val="00B0F0"/>
                </a:solidFill>
              </a:rPr>
              <a:t>Poiseuille’s</a:t>
            </a:r>
            <a:r>
              <a:rPr lang="en-GB" sz="3600" b="1" dirty="0">
                <a:solidFill>
                  <a:srgbClr val="00B0F0"/>
                </a:solidFill>
              </a:rPr>
              <a:t> formula)</a:t>
            </a:r>
            <a:endParaRPr lang="en-US" sz="3600" b="1" dirty="0">
              <a:solidFill>
                <a:srgbClr val="00B0F0"/>
              </a:solidFill>
            </a:endParaRPr>
          </a:p>
        </p:txBody>
      </p:sp>
      <p:pic>
        <p:nvPicPr>
          <p:cNvPr id="102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0" y="4330477"/>
            <a:ext cx="5410200" cy="25275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p:cNvSpPr txBox="1"/>
          <p:nvPr/>
        </p:nvSpPr>
        <p:spPr>
          <a:xfrm>
            <a:off x="533400" y="914400"/>
            <a:ext cx="8153400" cy="2308324"/>
          </a:xfrm>
          <a:prstGeom prst="rect">
            <a:avLst/>
          </a:prstGeom>
          <a:noFill/>
        </p:spPr>
        <p:txBody>
          <a:bodyPr wrap="square" rtlCol="0">
            <a:spAutoFit/>
          </a:bodyPr>
          <a:lstStyle/>
          <a:p>
            <a:r>
              <a:rPr lang="en-US" dirty="0" smtClean="0"/>
              <a:t>Consider steady flow in a conduit of uniform cross section A, not necessarily circular. The pressures at sections 1 and 2 are P</a:t>
            </a:r>
            <a:r>
              <a:rPr lang="en-US" baseline="-25000" dirty="0" smtClean="0"/>
              <a:t>1</a:t>
            </a:r>
            <a:r>
              <a:rPr lang="en-US" dirty="0" smtClean="0"/>
              <a:t> and P</a:t>
            </a:r>
            <a:r>
              <a:rPr lang="en-US" baseline="-25000" dirty="0" smtClean="0"/>
              <a:t>2</a:t>
            </a:r>
            <a:r>
              <a:rPr lang="en-US" dirty="0" smtClean="0"/>
              <a:t>, respectively. The distance between them is </a:t>
            </a:r>
            <a:r>
              <a:rPr lang="el-GR" dirty="0" smtClean="0"/>
              <a:t>Δ</a:t>
            </a:r>
            <a:r>
              <a:rPr lang="en-US" dirty="0" smtClean="0"/>
              <a:t>s. For equilibrium in steady flow, the summation of forces acting on any fluid element must be equal to zero (i.e., </a:t>
            </a:r>
            <a:r>
              <a:rPr lang="el-GR" dirty="0" smtClean="0"/>
              <a:t>Σ</a:t>
            </a:r>
            <a:r>
              <a:rPr lang="en-US" dirty="0" smtClean="0"/>
              <a:t>F = ma = 0). Thus in the direction of flow</a:t>
            </a:r>
            <a:endParaRPr lang="en-US" dirty="0"/>
          </a:p>
        </p:txBody>
      </p:sp>
      <p:graphicFrame>
        <p:nvGraphicFramePr>
          <p:cNvPr id="13314" name="Object 2"/>
          <p:cNvGraphicFramePr>
            <a:graphicFrameLocks noChangeAspect="1"/>
          </p:cNvGraphicFramePr>
          <p:nvPr/>
        </p:nvGraphicFramePr>
        <p:xfrm>
          <a:off x="533400" y="3200400"/>
          <a:ext cx="6216650" cy="965200"/>
        </p:xfrm>
        <a:graphic>
          <a:graphicData uri="http://schemas.openxmlformats.org/presentationml/2006/ole">
            <p:oleObj spid="_x0000_s13314" name="Equation" r:id="rId4" imgW="2781000" imgH="431640" progId="Equation.3">
              <p:embed/>
            </p:oleObj>
          </a:graphicData>
        </a:graphic>
      </p:graphicFrame>
      <p:pic>
        <p:nvPicPr>
          <p:cNvPr id="13315" name="Picture 3"/>
          <p:cNvPicPr>
            <a:picLocks noChangeAspect="1" noChangeArrowheads="1"/>
          </p:cNvPicPr>
          <p:nvPr/>
        </p:nvPicPr>
        <p:blipFill>
          <a:blip r:embed="rId5"/>
          <a:srcRect/>
          <a:stretch>
            <a:fillRect/>
          </a:stretch>
        </p:blipFill>
        <p:spPr bwMode="auto">
          <a:xfrm>
            <a:off x="5783019" y="5309974"/>
            <a:ext cx="3360981" cy="1548026"/>
          </a:xfrm>
          <a:prstGeom prst="rect">
            <a:avLst/>
          </a:prstGeom>
          <a:noFill/>
          <a:ln w="9525">
            <a:noFill/>
            <a:miter lim="800000"/>
            <a:headEnd/>
            <a:tailEnd/>
          </a:ln>
          <a:effectLst/>
        </p:spPr>
      </p:pic>
      <p:sp>
        <p:nvSpPr>
          <p:cNvPr id="8" name="TextBox 7"/>
          <p:cNvSpPr txBox="1"/>
          <p:nvPr/>
        </p:nvSpPr>
        <p:spPr>
          <a:xfrm>
            <a:off x="1676400" y="5257800"/>
            <a:ext cx="304800" cy="276999"/>
          </a:xfrm>
          <a:prstGeom prst="rect">
            <a:avLst/>
          </a:prstGeom>
          <a:noFill/>
        </p:spPr>
        <p:txBody>
          <a:bodyPr wrap="square" rtlCol="0">
            <a:spAutoFit/>
          </a:bodyPr>
          <a:lstStyle/>
          <a:p>
            <a:r>
              <a:rPr lang="en-US" sz="1200" dirty="0" smtClean="0">
                <a:solidFill>
                  <a:srgbClr val="FF0000"/>
                </a:solidFill>
              </a:rPr>
              <a:t>1</a:t>
            </a:r>
            <a:endParaRPr lang="en-US" sz="1200" dirty="0">
              <a:solidFill>
                <a:srgbClr val="FF0000"/>
              </a:solidFill>
            </a:endParaRPr>
          </a:p>
        </p:txBody>
      </p:sp>
      <p:sp>
        <p:nvSpPr>
          <p:cNvPr id="9" name="TextBox 8"/>
          <p:cNvSpPr txBox="1"/>
          <p:nvPr/>
        </p:nvSpPr>
        <p:spPr>
          <a:xfrm>
            <a:off x="3657600" y="4724400"/>
            <a:ext cx="304800" cy="276999"/>
          </a:xfrm>
          <a:prstGeom prst="rect">
            <a:avLst/>
          </a:prstGeom>
          <a:noFill/>
        </p:spPr>
        <p:txBody>
          <a:bodyPr wrap="square" rtlCol="0">
            <a:spAutoFit/>
          </a:bodyPr>
          <a:lstStyle/>
          <a:p>
            <a:r>
              <a:rPr lang="en-US" sz="1200" dirty="0" smtClean="0">
                <a:solidFill>
                  <a:srgbClr val="FF0000"/>
                </a:solidFill>
              </a:rPr>
              <a:t>2</a:t>
            </a:r>
            <a:endParaRPr lang="en-US" sz="1200" dirty="0">
              <a:solidFill>
                <a:srgbClr val="FF0000"/>
              </a:solidFill>
            </a:endParaRPr>
          </a:p>
        </p:txBody>
      </p:sp>
    </p:spTree>
    <p:extLst>
      <p:ext uri="{BB962C8B-B14F-4D97-AF65-F5344CB8AC3E}">
        <p14:creationId xmlns="" xmlns:p14="http://schemas.microsoft.com/office/powerpoint/2010/main" val="18038467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28600" y="1069676"/>
            <a:ext cx="8686800" cy="3046988"/>
          </a:xfrm>
          <a:prstGeom prst="rect">
            <a:avLst/>
          </a:prstGeom>
          <a:noFill/>
        </p:spPr>
        <p:txBody>
          <a:bodyPr wrap="square" rtlCol="0">
            <a:spAutoFit/>
          </a:bodyPr>
          <a:lstStyle/>
          <a:p>
            <a:endParaRPr lang="en-US" dirty="0" smtClean="0"/>
          </a:p>
          <a:p>
            <a:endParaRPr lang="en-US" dirty="0"/>
          </a:p>
          <a:p>
            <a:endParaRPr lang="en-US" dirty="0" smtClean="0"/>
          </a:p>
          <a:p>
            <a:r>
              <a:rPr lang="en-US" dirty="0" smtClean="0"/>
              <a:t>Where                               and                    . Therefore equation 11.1 reduces to</a:t>
            </a:r>
          </a:p>
          <a:p>
            <a:endParaRPr lang="en-US" dirty="0"/>
          </a:p>
          <a:p>
            <a:endParaRPr lang="en-US" dirty="0" smtClean="0"/>
          </a:p>
          <a:p>
            <a:endParaRPr lang="en-US" dirty="0" smtClean="0"/>
          </a:p>
        </p:txBody>
      </p:sp>
      <p:sp>
        <p:nvSpPr>
          <p:cNvPr id="2" name="Rectangle 1"/>
          <p:cNvSpPr/>
          <p:nvPr/>
        </p:nvSpPr>
        <p:spPr>
          <a:xfrm>
            <a:off x="304800" y="152400"/>
            <a:ext cx="8610600" cy="646331"/>
          </a:xfrm>
          <a:prstGeom prst="rect">
            <a:avLst/>
          </a:prstGeom>
        </p:spPr>
        <p:txBody>
          <a:bodyPr wrap="square">
            <a:spAutoFit/>
          </a:bodyPr>
          <a:lstStyle/>
          <a:p>
            <a:r>
              <a:rPr lang="en-GB" sz="3600" b="1" dirty="0">
                <a:solidFill>
                  <a:srgbClr val="00B0F0"/>
                </a:solidFill>
              </a:rPr>
              <a:t>Laminar flow (Hagen-</a:t>
            </a:r>
            <a:r>
              <a:rPr lang="en-GB" sz="3600" b="1" dirty="0" err="1">
                <a:solidFill>
                  <a:srgbClr val="00B0F0"/>
                </a:solidFill>
              </a:rPr>
              <a:t>Poiseuille’s</a:t>
            </a:r>
            <a:r>
              <a:rPr lang="en-GB" sz="3600" b="1" dirty="0">
                <a:solidFill>
                  <a:srgbClr val="00B0F0"/>
                </a:solidFill>
              </a:rPr>
              <a:t> formula)</a:t>
            </a:r>
            <a:endParaRPr lang="en-US" sz="3600" b="1" dirty="0">
              <a:solidFill>
                <a:srgbClr val="00B0F0"/>
              </a:solidFill>
            </a:endParaRPr>
          </a:p>
        </p:txBody>
      </p:sp>
      <p:pic>
        <p:nvPicPr>
          <p:cNvPr id="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1905000" y="4116664"/>
            <a:ext cx="5410200" cy="25275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mc:AlternateContent xmlns:mc="http://schemas.openxmlformats.org/markup-compatibility/2006">
        <mc:Choice xmlns="" xmlns:a14="http://schemas.microsoft.com/office/drawing/2010/main" Requires="a14">
          <p:sp>
            <p:nvSpPr>
              <p:cNvPr id="3" name="Rectangle 2"/>
              <p:cNvSpPr/>
              <p:nvPr/>
            </p:nvSpPr>
            <p:spPr>
              <a:xfrm>
                <a:off x="1295400" y="2177671"/>
                <a:ext cx="2151130" cy="46166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W</m:t>
                      </m:r>
                      <m:r>
                        <a:rPr lang="en-US" b="0" i="0" smtClean="0">
                          <a:latin typeface="Cambria Math" panose="02040503050406030204" pitchFamily="18" charset="0"/>
                        </a:rPr>
                        <m:t>=</m:t>
                      </m:r>
                      <m:r>
                        <m:rPr>
                          <m:sty m:val="p"/>
                        </m:rPr>
                        <a:rPr lang="el-GR" b="0" i="0" smtClean="0">
                          <a:latin typeface="Cambria Math" panose="02040503050406030204" pitchFamily="18" charset="0"/>
                          <a:ea typeface="Cambria Math" panose="02040503050406030204" pitchFamily="18" charset="0"/>
                        </a:rPr>
                        <m:t>ρ</m:t>
                      </m:r>
                      <m:r>
                        <m:rPr>
                          <m:sty m:val="p"/>
                        </m:rPr>
                        <a:rPr lang="en-US" b="0" i="0" smtClean="0">
                          <a:latin typeface="Cambria Math" panose="02040503050406030204" pitchFamily="18" charset="0"/>
                          <a:ea typeface="Cambria Math" panose="02040503050406030204" pitchFamily="18" charset="0"/>
                        </a:rPr>
                        <m:t>g</m:t>
                      </m:r>
                      <m:r>
                        <a:rPr lang="en-US" b="0" i="0" smtClean="0">
                          <a:latin typeface="Cambria Math" panose="02040503050406030204" pitchFamily="18" charset="0"/>
                          <a:ea typeface="Cambria Math" panose="02040503050406030204" pitchFamily="18" charset="0"/>
                        </a:rPr>
                        <m:t> ∆</m:t>
                      </m:r>
                      <m:r>
                        <m:rPr>
                          <m:sty m:val="p"/>
                        </m:rPr>
                        <a:rPr lang="en-US" i="0">
                          <a:latin typeface="Cambria Math" panose="02040503050406030204" pitchFamily="18" charset="0"/>
                          <a:ea typeface="Cambria Math" panose="02040503050406030204" pitchFamily="18" charset="0"/>
                        </a:rPr>
                        <m:t>A</m:t>
                      </m:r>
                      <m:r>
                        <a:rPr lang="en-US" b="0" i="0" smtClean="0">
                          <a:latin typeface="Cambria Math" panose="02040503050406030204" pitchFamily="18" charset="0"/>
                          <a:ea typeface="Cambria Math" panose="02040503050406030204" pitchFamily="18" charset="0"/>
                        </a:rPr>
                        <m:t> </m:t>
                      </m:r>
                      <m:r>
                        <a:rPr lang="en-US" i="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m:t>
                      </m:r>
                    </m:oMath>
                  </m:oMathPara>
                </a14:m>
                <a:endParaRPr lang="en-US" dirty="0"/>
              </a:p>
            </p:txBody>
          </p:sp>
        </mc:Choice>
        <mc:Fallback>
          <p:sp>
            <p:nvSpPr>
              <p:cNvPr id="3" name="Rectangle 2"/>
              <p:cNvSpPr>
                <a:spLocks noRot="1" noChangeAspect="1" noMove="1" noResize="1" noEditPoints="1" noAdjustHandles="1" noChangeArrowheads="1" noChangeShapeType="1" noTextEdit="1"/>
              </p:cNvSpPr>
              <p:nvPr/>
            </p:nvSpPr>
            <p:spPr>
              <a:xfrm>
                <a:off x="1295400" y="2177671"/>
                <a:ext cx="2151130" cy="461665"/>
              </a:xfrm>
              <a:prstGeom prst="rect">
                <a:avLst/>
              </a:prstGeom>
              <a:blipFill rotWithShape="0">
                <a:blip r:embed="rId4" cstate="print"/>
                <a:stretch>
                  <a:fillRect b="-11842"/>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6" name="Rectangle 5"/>
              <p:cNvSpPr/>
              <p:nvPr/>
            </p:nvSpPr>
            <p:spPr>
              <a:xfrm>
                <a:off x="4118262" y="2056972"/>
                <a:ext cx="2109181" cy="634148"/>
              </a:xfrm>
              <a:prstGeom prst="rect">
                <a:avLst/>
              </a:prstGeom>
            </p:spPr>
            <p:txBody>
              <a:bodyPr wrap="square">
                <a:spAutoFit/>
              </a:bodyPr>
              <a:lstStyle/>
              <a:p>
                <a:r>
                  <a:rPr lang="en-US" dirty="0" smtClean="0">
                    <a:ea typeface="Cambria Math" panose="02040503050406030204" pitchFamily="18" charset="0"/>
                  </a:rPr>
                  <a:t>sin</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θ</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r>
                          <m:rPr>
                            <m:sty m:val="p"/>
                          </m:rPr>
                          <a:rPr lang="en-US" b="0" i="0" smtClean="0">
                            <a:latin typeface="Cambria Math" panose="02040503050406030204" pitchFamily="18" charset="0"/>
                            <a:ea typeface="Cambria Math" panose="02040503050406030204" pitchFamily="18" charset="0"/>
                          </a:rPr>
                          <m:t>z</m:t>
                        </m:r>
                      </m:num>
                      <m:den>
                        <m:r>
                          <m:rPr>
                            <m:sty m:val="p"/>
                          </m:rPr>
                          <a:rPr lang="en-US">
                            <a:latin typeface="Cambria Math" panose="02040503050406030204" pitchFamily="18" charset="0"/>
                            <a:ea typeface="Cambria Math" panose="02040503050406030204" pitchFamily="18" charset="0"/>
                          </a:rPr>
                          <m:t>ds</m:t>
                        </m:r>
                      </m:den>
                    </m:f>
                  </m:oMath>
                </a14:m>
                <a:endParaRPr lang="en-US" dirty="0"/>
              </a:p>
            </p:txBody>
          </p:sp>
        </mc:Choice>
        <mc:Fallback>
          <p:sp>
            <p:nvSpPr>
              <p:cNvPr id="6" name="Rectangle 5"/>
              <p:cNvSpPr>
                <a:spLocks noRot="1" noChangeAspect="1" noMove="1" noResize="1" noEditPoints="1" noAdjustHandles="1" noChangeArrowheads="1" noChangeShapeType="1" noTextEdit="1"/>
              </p:cNvSpPr>
              <p:nvPr/>
            </p:nvSpPr>
            <p:spPr>
              <a:xfrm>
                <a:off x="4118262" y="2056972"/>
                <a:ext cx="2109181" cy="634148"/>
              </a:xfrm>
              <a:prstGeom prst="rect">
                <a:avLst/>
              </a:prstGeom>
              <a:blipFill rotWithShape="0">
                <a:blip r:embed="rId5" cstate="print"/>
                <a:stretch>
                  <a:fillRect l="-4624" b="-8654"/>
                </a:stretch>
              </a:blipFill>
            </p:spPr>
            <p:txBody>
              <a:bodyPr/>
              <a:lstStyle/>
              <a:p>
                <a:r>
                  <a:rPr lang="en-US">
                    <a:noFill/>
                  </a:rPr>
                  <a:t> </a:t>
                </a:r>
              </a:p>
            </p:txBody>
          </p:sp>
        </mc:Fallback>
      </mc:AlternateContent>
      <mc:AlternateContent xmlns:mc="http://schemas.openxmlformats.org/markup-compatibility/2006">
        <mc:Choice xmlns="" xmlns:a14="http://schemas.microsoft.com/office/drawing/2010/main" Requires="a14">
          <p:sp>
            <p:nvSpPr>
              <p:cNvPr id="9" name="Rectangle 8"/>
              <p:cNvSpPr/>
              <p:nvPr/>
            </p:nvSpPr>
            <p:spPr>
              <a:xfrm>
                <a:off x="1277256" y="2884268"/>
                <a:ext cx="6876143" cy="793743"/>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dP</m:t>
                          </m:r>
                        </m:num>
                        <m:den>
                          <m:r>
                            <m:rPr>
                              <m:sty m:val="p"/>
                            </m:rPr>
                            <a:rPr lang="en-US">
                              <a:latin typeface="Cambria Math" panose="02040503050406030204" pitchFamily="18" charset="0"/>
                              <a:ea typeface="Cambria Math" panose="02040503050406030204" pitchFamily="18" charset="0"/>
                            </a:rPr>
                            <m:t>ds</m:t>
                          </m:r>
                        </m:den>
                      </m:f>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s</m:t>
                      </m:r>
                      <m:r>
                        <a:rPr lang="en-US"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A</m:t>
                      </m:r>
                      <m:r>
                        <a:rPr lang="en-US" b="0" i="0" smtClean="0">
                          <a:latin typeface="Cambria Math" panose="02040503050406030204" pitchFamily="18" charset="0"/>
                          <a:ea typeface="Cambria Math" panose="02040503050406030204" pitchFamily="18" charset="0"/>
                        </a:rPr>
                        <m:t>−</m:t>
                      </m:r>
                      <m:r>
                        <m:rPr>
                          <m:sty m:val="p"/>
                        </m:rPr>
                        <a:rPr lang="el-GR">
                          <a:latin typeface="Cambria Math" panose="02040503050406030204" pitchFamily="18" charset="0"/>
                          <a:ea typeface="Cambria Math" panose="02040503050406030204" pitchFamily="18" charset="0"/>
                        </a:rPr>
                        <m:t>ρ</m:t>
                      </m:r>
                      <m:r>
                        <m:rPr>
                          <m:sty m:val="p"/>
                        </m:rPr>
                        <a:rPr lang="en-US">
                          <a:latin typeface="Cambria Math" panose="02040503050406030204" pitchFamily="18" charset="0"/>
                          <a:ea typeface="Cambria Math" panose="02040503050406030204" pitchFamily="18" charset="0"/>
                        </a:rPr>
                        <m:t>g</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A</m:t>
                      </m:r>
                      <m:r>
                        <a:rPr lang="en-US">
                          <a:latin typeface="Cambria Math" panose="02040503050406030204" pitchFamily="18" charset="0"/>
                          <a:ea typeface="Cambria Math" panose="02040503050406030204" pitchFamily="18" charset="0"/>
                        </a:rPr>
                        <m:t> ∆</m:t>
                      </m:r>
                      <m:r>
                        <m:rPr>
                          <m:sty m:val="p"/>
                        </m:rPr>
                        <a:rPr lang="en-US">
                          <a:latin typeface="Cambria Math" panose="02040503050406030204" pitchFamily="18" charset="0"/>
                          <a:ea typeface="Cambria Math" panose="02040503050406030204" pitchFamily="18" charset="0"/>
                        </a:rPr>
                        <m:t>s</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dz</m:t>
                          </m:r>
                        </m:num>
                        <m:den>
                          <m:r>
                            <m:rPr>
                              <m:sty m:val="p"/>
                            </m:rPr>
                            <a:rPr lang="en-US">
                              <a:latin typeface="Cambria Math" panose="02040503050406030204" pitchFamily="18" charset="0"/>
                              <a:ea typeface="Cambria Math" panose="02040503050406030204" pitchFamily="18" charset="0"/>
                            </a:rPr>
                            <m:t>ds</m:t>
                          </m:r>
                        </m:den>
                      </m:f>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τ</m:t>
                      </m:r>
                      <m:r>
                        <a:rPr lang="en-US" b="0" i="0" smtClean="0">
                          <a:latin typeface="Cambria Math" panose="02040503050406030204" pitchFamily="18" charset="0"/>
                          <a:ea typeface="Cambria Math" panose="02040503050406030204" pitchFamily="18" charset="0"/>
                        </a:rPr>
                        <m:t>2</m:t>
                      </m:r>
                      <m:r>
                        <m:rPr>
                          <m:sty m:val="p"/>
                        </m:rPr>
                        <a:rPr lang="en-US" b="0" i="0" smtClean="0">
                          <a:latin typeface="Cambria Math" panose="02040503050406030204" pitchFamily="18" charset="0"/>
                          <a:ea typeface="Cambria Math" panose="02040503050406030204" pitchFamily="18" charset="0"/>
                        </a:rPr>
                        <m:t>πr</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m:t>
                      </m:r>
                      <m:r>
                        <a:rPr lang="en-US" b="0" i="0" smtClean="0">
                          <a:latin typeface="Cambria Math" panose="02040503050406030204" pitchFamily="18" charset="0"/>
                          <a:ea typeface="Cambria Math" panose="02040503050406030204" pitchFamily="18" charset="0"/>
                        </a:rPr>
                        <m:t>=0</m:t>
                      </m:r>
                    </m:oMath>
                  </m:oMathPara>
                </a14:m>
                <a:endParaRPr lang="en-US" dirty="0"/>
              </a:p>
            </p:txBody>
          </p:sp>
        </mc:Choice>
        <mc:Fallback>
          <p:sp>
            <p:nvSpPr>
              <p:cNvPr id="9" name="Rectangle 8"/>
              <p:cNvSpPr>
                <a:spLocks noRot="1" noChangeAspect="1" noMove="1" noResize="1" noEditPoints="1" noAdjustHandles="1" noChangeArrowheads="1" noChangeShapeType="1" noTextEdit="1"/>
              </p:cNvSpPr>
              <p:nvPr/>
            </p:nvSpPr>
            <p:spPr>
              <a:xfrm>
                <a:off x="1277256" y="2884268"/>
                <a:ext cx="6876143" cy="793743"/>
              </a:xfrm>
              <a:prstGeom prst="rect">
                <a:avLst/>
              </a:prstGeom>
              <a:blipFill rotWithShape="0">
                <a:blip r:embed="rId6" cstate="print"/>
                <a:stretch>
                  <a:fillRect/>
                </a:stretch>
              </a:blipFill>
            </p:spPr>
            <p:txBody>
              <a:bodyPr/>
              <a:lstStyle/>
              <a:p>
                <a:r>
                  <a:rPr lang="en-US">
                    <a:noFill/>
                  </a:rPr>
                  <a:t> </a:t>
                </a:r>
              </a:p>
            </p:txBody>
          </p:sp>
        </mc:Fallback>
      </mc:AlternateContent>
      <p:graphicFrame>
        <p:nvGraphicFramePr>
          <p:cNvPr id="10" name="Object 9"/>
          <p:cNvGraphicFramePr>
            <a:graphicFrameLocks noChangeAspect="1"/>
          </p:cNvGraphicFramePr>
          <p:nvPr/>
        </p:nvGraphicFramePr>
        <p:xfrm>
          <a:off x="1524000" y="990600"/>
          <a:ext cx="6217024" cy="965200"/>
        </p:xfrm>
        <a:graphic>
          <a:graphicData uri="http://schemas.openxmlformats.org/presentationml/2006/ole">
            <p:oleObj spid="_x0000_s1026" name="Equation" r:id="rId7" imgW="2781000" imgH="431640" progId="Equation.3">
              <p:embed/>
            </p:oleObj>
          </a:graphicData>
        </a:graphic>
      </p:graphicFrame>
      <p:cxnSp>
        <p:nvCxnSpPr>
          <p:cNvPr id="12" name="Straight Connector 11"/>
          <p:cNvCxnSpPr/>
          <p:nvPr/>
        </p:nvCxnSpPr>
        <p:spPr>
          <a:xfrm>
            <a:off x="3810000" y="5334000"/>
            <a:ext cx="1981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5524500" y="5067300"/>
            <a:ext cx="533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15000" y="5029200"/>
            <a:ext cx="152400" cy="153888"/>
          </a:xfrm>
          <a:prstGeom prst="rect">
            <a:avLst/>
          </a:prstGeom>
          <a:solidFill>
            <a:schemeClr val="bg1"/>
          </a:solidFill>
        </p:spPr>
        <p:txBody>
          <a:bodyPr wrap="square" lIns="0" tIns="0" rIns="0" bIns="0" rtlCol="0">
            <a:spAutoFit/>
          </a:bodyPr>
          <a:lstStyle/>
          <a:p>
            <a:pPr defTabSz="0"/>
            <a:r>
              <a:rPr lang="el-GR" sz="1000" dirty="0" smtClean="0"/>
              <a:t>Δ</a:t>
            </a:r>
            <a:r>
              <a:rPr lang="en-US" sz="1000" dirty="0" smtClean="0"/>
              <a:t>z</a:t>
            </a:r>
            <a:endParaRPr lang="en-US" sz="1000" dirty="0"/>
          </a:p>
        </p:txBody>
      </p:sp>
    </p:spTree>
    <p:extLst>
      <p:ext uri="{BB962C8B-B14F-4D97-AF65-F5344CB8AC3E}">
        <p14:creationId xmlns="" xmlns:p14="http://schemas.microsoft.com/office/powerpoint/2010/main" val="38946366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4800" y="762000"/>
            <a:ext cx="8839200" cy="6001643"/>
          </a:xfrm>
          <a:prstGeom prst="rect">
            <a:avLst/>
          </a:prstGeom>
          <a:noFill/>
        </p:spPr>
        <p:txBody>
          <a:bodyPr wrap="square" rtlCol="0">
            <a:spAutoFit/>
          </a:bodyPr>
          <a:lstStyle/>
          <a:p>
            <a:r>
              <a:rPr lang="en-US" sz="2000" dirty="0" smtClean="0"/>
              <a:t>Divide by </a:t>
            </a:r>
            <a:r>
              <a:rPr lang="el-GR" sz="2000" dirty="0" smtClean="0"/>
              <a:t>Δ</a:t>
            </a:r>
            <a:r>
              <a:rPr lang="en-US" sz="2000" dirty="0" smtClean="0"/>
              <a:t>A</a:t>
            </a:r>
            <a:r>
              <a:rPr lang="el-GR" sz="2000" dirty="0" smtClean="0"/>
              <a:t> Δ</a:t>
            </a:r>
            <a:r>
              <a:rPr lang="en-US" sz="2000" dirty="0" smtClean="0"/>
              <a:t>s</a:t>
            </a:r>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endParaRPr lang="en-US" sz="2000" dirty="0" smtClean="0"/>
          </a:p>
          <a:p>
            <a:r>
              <a:rPr lang="en-US" dirty="0" smtClean="0"/>
              <a:t>			where  P* = P + </a:t>
            </a:r>
            <a:r>
              <a:rPr lang="el-GR" dirty="0" smtClean="0"/>
              <a:t>ρ</a:t>
            </a:r>
            <a:r>
              <a:rPr lang="en-US" dirty="0" err="1" smtClean="0"/>
              <a:t>gz</a:t>
            </a:r>
            <a:r>
              <a:rPr lang="en-US" dirty="0" smtClean="0"/>
              <a:t> = </a:t>
            </a:r>
            <a:r>
              <a:rPr lang="en-US" dirty="0" err="1" smtClean="0"/>
              <a:t>piezometric</a:t>
            </a:r>
            <a:r>
              <a:rPr lang="en-US" dirty="0" smtClean="0"/>
              <a:t> pressure</a:t>
            </a:r>
            <a:endParaRPr lang="en-US" dirty="0"/>
          </a:p>
        </p:txBody>
      </p:sp>
      <p:sp>
        <p:nvSpPr>
          <p:cNvPr id="2" name="Rectangle 1"/>
          <p:cNvSpPr/>
          <p:nvPr/>
        </p:nvSpPr>
        <p:spPr>
          <a:xfrm>
            <a:off x="304800" y="152400"/>
            <a:ext cx="8610600" cy="646331"/>
          </a:xfrm>
          <a:prstGeom prst="rect">
            <a:avLst/>
          </a:prstGeom>
        </p:spPr>
        <p:txBody>
          <a:bodyPr wrap="square">
            <a:spAutoFit/>
          </a:bodyPr>
          <a:lstStyle/>
          <a:p>
            <a:r>
              <a:rPr lang="en-GB" sz="3600" b="1" dirty="0">
                <a:solidFill>
                  <a:srgbClr val="00B0F0"/>
                </a:solidFill>
              </a:rPr>
              <a:t>Laminar flow (Hagen-</a:t>
            </a:r>
            <a:r>
              <a:rPr lang="en-GB" sz="3600" b="1" dirty="0" err="1">
                <a:solidFill>
                  <a:srgbClr val="00B0F0"/>
                </a:solidFill>
              </a:rPr>
              <a:t>Poiseuille’s</a:t>
            </a:r>
            <a:r>
              <a:rPr lang="en-GB" sz="3600" b="1" dirty="0">
                <a:solidFill>
                  <a:srgbClr val="00B0F0"/>
                </a:solidFill>
              </a:rPr>
              <a:t> formula)</a:t>
            </a:r>
            <a:endParaRPr lang="en-US" sz="3600" b="1" dirty="0">
              <a:solidFill>
                <a:srgbClr val="00B0F0"/>
              </a:solidFill>
            </a:endParaRPr>
          </a:p>
        </p:txBody>
      </p:sp>
      <p:pic>
        <p:nvPicPr>
          <p:cNvPr id="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3810000" y="3276600"/>
            <a:ext cx="5114858" cy="238954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2050" name="Object 2"/>
          <p:cNvGraphicFramePr>
            <a:graphicFrameLocks noChangeAspect="1"/>
          </p:cNvGraphicFramePr>
          <p:nvPr/>
        </p:nvGraphicFramePr>
        <p:xfrm>
          <a:off x="609600" y="3124200"/>
          <a:ext cx="2286000" cy="655849"/>
        </p:xfrm>
        <a:graphic>
          <a:graphicData uri="http://schemas.openxmlformats.org/presentationml/2006/ole">
            <p:oleObj spid="_x0000_s2050" name="Equation" r:id="rId4" imgW="1371600" imgH="393480" progId="Equation.3">
              <p:embed/>
            </p:oleObj>
          </a:graphicData>
        </a:graphic>
      </p:graphicFrame>
      <p:graphicFrame>
        <p:nvGraphicFramePr>
          <p:cNvPr id="11" name="Object 2"/>
          <p:cNvGraphicFramePr>
            <a:graphicFrameLocks noChangeAspect="1"/>
          </p:cNvGraphicFramePr>
          <p:nvPr/>
        </p:nvGraphicFramePr>
        <p:xfrm>
          <a:off x="457200" y="2057400"/>
          <a:ext cx="2800350" cy="717550"/>
        </p:xfrm>
        <a:graphic>
          <a:graphicData uri="http://schemas.openxmlformats.org/presentationml/2006/ole">
            <p:oleObj spid="_x0000_s2051" name="Equation" r:id="rId5" imgW="1536480" imgH="393480" progId="Equation.3">
              <p:embed/>
            </p:oleObj>
          </a:graphicData>
        </a:graphic>
      </p:graphicFrame>
      <p:graphicFrame>
        <p:nvGraphicFramePr>
          <p:cNvPr id="12" name="Object 2"/>
          <p:cNvGraphicFramePr>
            <a:graphicFrameLocks noChangeAspect="1"/>
          </p:cNvGraphicFramePr>
          <p:nvPr/>
        </p:nvGraphicFramePr>
        <p:xfrm>
          <a:off x="533400" y="3962400"/>
          <a:ext cx="2513013" cy="2444750"/>
        </p:xfrm>
        <a:graphic>
          <a:graphicData uri="http://schemas.openxmlformats.org/presentationml/2006/ole">
            <p:oleObj spid="_x0000_s2052" name="Equation" r:id="rId6" imgW="1384200" imgH="1346040" progId="Equation.3">
              <p:embed/>
            </p:oleObj>
          </a:graphicData>
        </a:graphic>
      </p:graphicFrame>
      <p:graphicFrame>
        <p:nvGraphicFramePr>
          <p:cNvPr id="13" name="Object 2"/>
          <p:cNvGraphicFramePr>
            <a:graphicFrameLocks noChangeAspect="1"/>
          </p:cNvGraphicFramePr>
          <p:nvPr/>
        </p:nvGraphicFramePr>
        <p:xfrm>
          <a:off x="2667000" y="762000"/>
          <a:ext cx="4303712" cy="1041400"/>
        </p:xfrm>
        <a:graphic>
          <a:graphicData uri="http://schemas.openxmlformats.org/presentationml/2006/ole">
            <p:oleObj spid="_x0000_s2053" name="Equation" r:id="rId7" imgW="2361960" imgH="571320" progId="Equation.3">
              <p:embed/>
            </p:oleObj>
          </a:graphicData>
        </a:graphic>
      </p:graphicFrame>
    </p:spTree>
    <p:extLst>
      <p:ext uri="{BB962C8B-B14F-4D97-AF65-F5344CB8AC3E}">
        <p14:creationId xmlns="" xmlns:p14="http://schemas.microsoft.com/office/powerpoint/2010/main" val="34840387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10600" cy="646331"/>
          </a:xfrm>
          <a:prstGeom prst="rect">
            <a:avLst/>
          </a:prstGeom>
        </p:spPr>
        <p:txBody>
          <a:bodyPr wrap="square">
            <a:spAutoFit/>
          </a:bodyPr>
          <a:lstStyle/>
          <a:p>
            <a:r>
              <a:rPr lang="en-GB" sz="3600" b="1" dirty="0">
                <a:solidFill>
                  <a:srgbClr val="00B0F0"/>
                </a:solidFill>
              </a:rPr>
              <a:t>Laminar flow (Hagen-</a:t>
            </a:r>
            <a:r>
              <a:rPr lang="en-GB" sz="3600" b="1" dirty="0" err="1">
                <a:solidFill>
                  <a:srgbClr val="00B0F0"/>
                </a:solidFill>
              </a:rPr>
              <a:t>Poiseuille’s</a:t>
            </a:r>
            <a:r>
              <a:rPr lang="en-GB" sz="3600" b="1" dirty="0">
                <a:solidFill>
                  <a:srgbClr val="00B0F0"/>
                </a:solidFill>
              </a:rPr>
              <a:t> formula)</a:t>
            </a:r>
            <a:endParaRPr lang="en-US" sz="3600" b="1" dirty="0">
              <a:solidFill>
                <a:srgbClr val="00B0F0"/>
              </a:solidFill>
            </a:endParaRPr>
          </a:p>
        </p:txBody>
      </p:sp>
      <p:pic>
        <p:nvPicPr>
          <p:cNvPr id="4"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1752600" y="4495800"/>
            <a:ext cx="5410200" cy="25275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mc:AlternateContent xmlns:mc="http://schemas.openxmlformats.org/markup-compatibility/2006">
        <mc:Choice xmlns="" xmlns:a14="http://schemas.microsoft.com/office/drawing/2010/main" Requires="a14">
          <p:sp>
            <p:nvSpPr>
              <p:cNvPr id="5" name="TextBox 4"/>
              <p:cNvSpPr txBox="1"/>
              <p:nvPr/>
            </p:nvSpPr>
            <p:spPr>
              <a:xfrm>
                <a:off x="159327" y="798731"/>
                <a:ext cx="8783782" cy="3611566"/>
              </a:xfrm>
              <a:prstGeom prst="rect">
                <a:avLst/>
              </a:prstGeom>
              <a:noFill/>
            </p:spPr>
            <p:txBody>
              <a:bodyPr wrap="square" rtlCol="0">
                <a:spAutoFit/>
              </a:bodyPr>
              <a:lstStyle/>
              <a:p>
                <a:r>
                  <a:rPr lang="en-US" dirty="0" smtClean="0"/>
                  <a:t>Since the gradient itself, </a:t>
                </a:r>
                <a:r>
                  <a:rPr lang="en-US" dirty="0" err="1" smtClean="0"/>
                  <a:t>dP</a:t>
                </a:r>
                <a:r>
                  <a:rPr lang="en-US" baseline="30000" dirty="0" smtClean="0"/>
                  <a:t>*</a:t>
                </a:r>
                <a:r>
                  <a:rPr lang="en-US" dirty="0" smtClean="0"/>
                  <a:t>/ds, is negative (</a:t>
                </a:r>
                <a:r>
                  <a:rPr lang="en-US" dirty="0" err="1" smtClean="0"/>
                  <a:t>piezometric</a:t>
                </a:r>
                <a:r>
                  <a:rPr lang="en-US" dirty="0" smtClean="0"/>
                  <a:t> pressure decreases in the direction of flow) and constant across the section for uniform flow, it follows that - </a:t>
                </a:r>
                <a:r>
                  <a:rPr lang="en-US" dirty="0" err="1" smtClean="0"/>
                  <a:t>dP</a:t>
                </a:r>
                <a:r>
                  <a:rPr lang="en-US" baseline="30000" dirty="0"/>
                  <a:t>*</a:t>
                </a:r>
                <a:r>
                  <a:rPr lang="en-US" dirty="0"/>
                  <a:t>/</a:t>
                </a:r>
                <a:r>
                  <a:rPr lang="en-US" dirty="0" smtClean="0"/>
                  <a:t>ds will be positive and constant across the pipe. </a:t>
                </a:r>
                <a:r>
                  <a:rPr lang="en-US" i="1" dirty="0" smtClean="0"/>
                  <a:t>At the wall </a:t>
                </a:r>
                <a:r>
                  <a:rPr lang="en-US" dirty="0" smtClean="0"/>
                  <a:t>of the pipe, r = R, the shear stress is</a:t>
                </a:r>
              </a:p>
              <a:p>
                <a:endParaRPr lang="en-US" dirty="0" smtClean="0"/>
              </a:p>
              <a:p>
                <a14:m>
                  <m:oMath xmlns:m="http://schemas.openxmlformats.org/officeDocument/2006/math">
                    <m:r>
                      <m:rPr>
                        <m:sty m:val="p"/>
                      </m:rPr>
                      <a:rPr lang="en-US" sz="1600">
                        <a:latin typeface="Cambria Math" panose="02040503050406030204" pitchFamily="18" charset="0"/>
                        <a:ea typeface="Cambria Math" panose="02040503050406030204" pitchFamily="18" charset="0"/>
                      </a:rPr>
                      <m:t>τ</m:t>
                    </m:r>
                    <m:r>
                      <a:rPr lang="en-US" sz="160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m:rPr>
                            <m:sty m:val="p"/>
                          </m:rPr>
                          <a:rPr lang="en-US" sz="1600">
                            <a:latin typeface="Cambria Math" panose="02040503050406030204" pitchFamily="18" charset="0"/>
                            <a:ea typeface="Cambria Math" panose="02040503050406030204" pitchFamily="18" charset="0"/>
                          </a:rPr>
                          <m:t>r</m:t>
                        </m:r>
                      </m:num>
                      <m:den>
                        <m:r>
                          <a:rPr lang="en-US" sz="1600">
                            <a:latin typeface="Cambria Math" panose="02040503050406030204" pitchFamily="18" charset="0"/>
                            <a:ea typeface="Cambria Math" panose="02040503050406030204" pitchFamily="18" charset="0"/>
                          </a:rPr>
                          <m:t>2</m:t>
                        </m:r>
                      </m:den>
                    </m:f>
                    <m:d>
                      <m:dPr>
                        <m:begChr m:val="["/>
                        <m:endChr m:val="]"/>
                        <m:ctrlPr>
                          <a:rPr lang="en-US" sz="1600" i="1">
                            <a:latin typeface="Cambria Math" panose="02040503050406030204" pitchFamily="18" charset="0"/>
                            <a:ea typeface="Cambria Math" panose="02040503050406030204" pitchFamily="18" charset="0"/>
                          </a:rPr>
                        </m:ctrlPr>
                      </m:dPr>
                      <m:e>
                        <m:r>
                          <a:rPr lang="en-US" sz="160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m:rPr>
                                <m:sty m:val="p"/>
                              </m:rPr>
                              <a:rPr lang="en-US" sz="1600">
                                <a:latin typeface="Cambria Math" panose="02040503050406030204" pitchFamily="18" charset="0"/>
                                <a:ea typeface="Cambria Math" panose="02040503050406030204" pitchFamily="18" charset="0"/>
                              </a:rPr>
                              <m:t>d</m:t>
                            </m:r>
                          </m:num>
                          <m:den>
                            <m:r>
                              <m:rPr>
                                <m:sty m:val="p"/>
                              </m:rPr>
                              <a:rPr lang="en-US" sz="1600">
                                <a:latin typeface="Cambria Math" panose="02040503050406030204" pitchFamily="18" charset="0"/>
                                <a:ea typeface="Cambria Math" panose="02040503050406030204" pitchFamily="18" charset="0"/>
                              </a:rPr>
                              <m:t>ds</m:t>
                            </m:r>
                          </m:den>
                        </m:f>
                        <m:d>
                          <m:dPr>
                            <m:ctrlPr>
                              <a:rPr lang="en-US" sz="1600" i="1">
                                <a:latin typeface="Cambria Math" panose="02040503050406030204" pitchFamily="18" charset="0"/>
                                <a:ea typeface="Cambria Math" panose="02040503050406030204" pitchFamily="18" charset="0"/>
                              </a:rPr>
                            </m:ctrlPr>
                          </m:dPr>
                          <m:e>
                            <m:r>
                              <m:rPr>
                                <m:sty m:val="p"/>
                              </m:rPr>
                              <a:rPr lang="en-US" sz="1600">
                                <a:latin typeface="Cambria Math" panose="02040503050406030204" pitchFamily="18" charset="0"/>
                                <a:ea typeface="Cambria Math" panose="02040503050406030204" pitchFamily="18" charset="0"/>
                              </a:rPr>
                              <m:t>P</m:t>
                            </m:r>
                            <m:r>
                              <a:rPr lang="en-US" sz="1600">
                                <a:latin typeface="Cambria Math" panose="02040503050406030204" pitchFamily="18" charset="0"/>
                                <a:ea typeface="Cambria Math" panose="02040503050406030204" pitchFamily="18" charset="0"/>
                              </a:rPr>
                              <m:t>+</m:t>
                            </m:r>
                            <m:r>
                              <m:rPr>
                                <m:sty m:val="p"/>
                              </m:rPr>
                              <a:rPr lang="el-GR" sz="1600">
                                <a:latin typeface="Cambria Math" panose="02040503050406030204" pitchFamily="18" charset="0"/>
                                <a:ea typeface="Cambria Math" panose="02040503050406030204" pitchFamily="18" charset="0"/>
                              </a:rPr>
                              <m:t>ρ</m:t>
                            </m:r>
                            <m:r>
                              <m:rPr>
                                <m:sty m:val="p"/>
                              </m:rPr>
                              <a:rPr lang="en-US" sz="1600">
                                <a:latin typeface="Cambria Math" panose="02040503050406030204" pitchFamily="18" charset="0"/>
                                <a:ea typeface="Cambria Math" panose="02040503050406030204" pitchFamily="18" charset="0"/>
                              </a:rPr>
                              <m:t>gz</m:t>
                            </m:r>
                          </m:e>
                        </m:d>
                      </m:e>
                    </m:d>
                    <m:r>
                      <a:rPr lang="en-US" sz="160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m:rPr>
                            <m:sty m:val="p"/>
                          </m:rPr>
                          <a:rPr lang="en-US" sz="1600">
                            <a:latin typeface="Cambria Math" panose="02040503050406030204" pitchFamily="18" charset="0"/>
                            <a:ea typeface="Cambria Math" panose="02040503050406030204" pitchFamily="18" charset="0"/>
                          </a:rPr>
                          <m:t>r</m:t>
                        </m:r>
                      </m:num>
                      <m:den>
                        <m:r>
                          <a:rPr lang="en-US" sz="1600">
                            <a:latin typeface="Cambria Math" panose="02040503050406030204" pitchFamily="18" charset="0"/>
                            <a:ea typeface="Cambria Math" panose="02040503050406030204" pitchFamily="18" charset="0"/>
                          </a:rPr>
                          <m:t>2</m:t>
                        </m:r>
                      </m:den>
                    </m:f>
                    <m:d>
                      <m:dPr>
                        <m:ctrlPr>
                          <a:rPr lang="en-US" sz="1600" i="1">
                            <a:latin typeface="Cambria Math" panose="02040503050406030204" pitchFamily="18" charset="0"/>
                            <a:ea typeface="Cambria Math" panose="02040503050406030204" pitchFamily="18" charset="0"/>
                          </a:rPr>
                        </m:ctrlPr>
                      </m:dPr>
                      <m:e>
                        <m:r>
                          <a:rPr lang="en-US" sz="1600">
                            <a:latin typeface="Cambria Math" panose="02040503050406030204" pitchFamily="18" charset="0"/>
                            <a:ea typeface="Cambria Math" panose="02040503050406030204" pitchFamily="18" charset="0"/>
                          </a:rPr>
                          <m:t>−</m:t>
                        </m:r>
                        <m:f>
                          <m:fPr>
                            <m:ctrlPr>
                              <a:rPr lang="en-US" sz="1600" i="1">
                                <a:latin typeface="Cambria Math" panose="02040503050406030204" pitchFamily="18" charset="0"/>
                                <a:ea typeface="Cambria Math" panose="02040503050406030204" pitchFamily="18" charset="0"/>
                              </a:rPr>
                            </m:ctrlPr>
                          </m:fPr>
                          <m:num>
                            <m:r>
                              <m:rPr>
                                <m:sty m:val="p"/>
                              </m:rPr>
                              <a:rPr lang="en-US" sz="1600">
                                <a:latin typeface="Cambria Math" panose="02040503050406030204" pitchFamily="18" charset="0"/>
                                <a:ea typeface="Cambria Math" panose="02040503050406030204" pitchFamily="18" charset="0"/>
                              </a:rPr>
                              <m:t>d</m:t>
                            </m:r>
                            <m:sSup>
                              <m:sSupPr>
                                <m:ctrlPr>
                                  <a:rPr lang="en-US" sz="1600" i="1">
                                    <a:latin typeface="Cambria Math" panose="02040503050406030204" pitchFamily="18" charset="0"/>
                                    <a:ea typeface="Cambria Math" panose="02040503050406030204" pitchFamily="18" charset="0"/>
                                  </a:rPr>
                                </m:ctrlPr>
                              </m:sSupPr>
                              <m:e>
                                <m:r>
                                  <m:rPr>
                                    <m:sty m:val="p"/>
                                  </m:rPr>
                                  <a:rPr lang="en-US" sz="1600">
                                    <a:latin typeface="Cambria Math" panose="02040503050406030204" pitchFamily="18" charset="0"/>
                                    <a:ea typeface="Cambria Math" panose="02040503050406030204" pitchFamily="18" charset="0"/>
                                  </a:rPr>
                                  <m:t>P</m:t>
                                </m:r>
                              </m:e>
                              <m:sup>
                                <m:r>
                                  <a:rPr lang="en-US" sz="1600">
                                    <a:latin typeface="Cambria Math" panose="02040503050406030204" pitchFamily="18" charset="0"/>
                                    <a:ea typeface="Cambria Math" panose="02040503050406030204" pitchFamily="18" charset="0"/>
                                  </a:rPr>
                                  <m:t>∗</m:t>
                                </m:r>
                              </m:sup>
                            </m:sSup>
                          </m:num>
                          <m:den>
                            <m:r>
                              <m:rPr>
                                <m:sty m:val="p"/>
                              </m:rPr>
                              <a:rPr lang="en-US" sz="1600">
                                <a:latin typeface="Cambria Math" panose="02040503050406030204" pitchFamily="18" charset="0"/>
                                <a:ea typeface="Cambria Math" panose="02040503050406030204" pitchFamily="18" charset="0"/>
                              </a:rPr>
                              <m:t>ds</m:t>
                            </m:r>
                          </m:den>
                        </m:f>
                      </m:e>
                    </m:d>
                    <m:r>
                      <a:rPr lang="en-US" sz="1600" i="1">
                        <a:latin typeface="Cambria Math" panose="02040503050406030204" pitchFamily="18" charset="0"/>
                        <a:ea typeface="Cambria Math" panose="02040503050406030204" pitchFamily="18" charset="0"/>
                      </a:rPr>
                      <m:t> </m:t>
                    </m:r>
                  </m:oMath>
                </a14:m>
                <a:r>
                  <a:rPr lang="en-US" sz="1600" dirty="0" smtClean="0"/>
                  <a:t>	11.3</a:t>
                </a:r>
                <a:endParaRPr lang="en-US" sz="1600" dirty="0"/>
              </a:p>
              <a:p>
                <a:endParaRPr lang="en-US" dirty="0" smtClean="0"/>
              </a:p>
              <a:p>
                <a:endParaRPr lang="en-US" dirty="0"/>
              </a:p>
              <a:p>
                <a:r>
                  <a:rPr lang="en-US" dirty="0" smtClean="0">
                    <a:ea typeface="Cambria Math" panose="02040503050406030204" pitchFamily="18" charset="0"/>
                  </a:rPr>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m:rPr>
                            <m:sty m:val="p"/>
                          </m:rPr>
                          <a:rPr lang="en-US">
                            <a:latin typeface="Cambria Math" panose="02040503050406030204" pitchFamily="18" charset="0"/>
                            <a:ea typeface="Cambria Math" panose="02040503050406030204" pitchFamily="18" charset="0"/>
                          </a:rPr>
                          <m:t>τ</m:t>
                        </m:r>
                      </m:e>
                      <m:sub>
                        <m:r>
                          <a:rPr lang="en-US" b="0" i="1" smtClean="0">
                            <a:latin typeface="Cambria Math" panose="02040503050406030204" pitchFamily="18" charset="0"/>
                            <a:ea typeface="Cambria Math" panose="02040503050406030204" pitchFamily="18" charset="0"/>
                          </a:rPr>
                          <m:t>0</m:t>
                        </m:r>
                      </m:sub>
                    </m:sSub>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b="0" i="0" smtClean="0">
                            <a:latin typeface="Cambria Math" panose="02040503050406030204" pitchFamily="18" charset="0"/>
                            <a:ea typeface="Cambria Math" panose="02040503050406030204" pitchFamily="18" charset="0"/>
                          </a:rPr>
                          <m:t>R</m:t>
                        </m:r>
                      </m:num>
                      <m:den>
                        <m:r>
                          <a:rPr lang="en-US">
                            <a:latin typeface="Cambria Math" panose="02040503050406030204" pitchFamily="18" charset="0"/>
                            <a:ea typeface="Cambria Math" panose="02040503050406030204" pitchFamily="18" charset="0"/>
                          </a:rPr>
                          <m:t>2</m:t>
                        </m:r>
                      </m:den>
                    </m:f>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num>
                          <m:den>
                            <m:r>
                              <m:rPr>
                                <m:sty m:val="p"/>
                              </m:rPr>
                              <a:rPr lang="en-US">
                                <a:latin typeface="Cambria Math" panose="02040503050406030204" pitchFamily="18" charset="0"/>
                                <a:ea typeface="Cambria Math" panose="02040503050406030204" pitchFamily="18" charset="0"/>
                              </a:rPr>
                              <m:t>ds</m:t>
                            </m:r>
                          </m:den>
                        </m:f>
                      </m:e>
                    </m:d>
                  </m:oMath>
                </a14:m>
                <a:r>
                  <a:rPr lang="en-US" dirty="0" smtClean="0"/>
                  <a:t>	11.4</a:t>
                </a:r>
                <a:endParaRPr lang="en-US" dirty="0"/>
              </a:p>
            </p:txBody>
          </p:sp>
        </mc:Choice>
        <mc:Fallback>
          <p:sp>
            <p:nvSpPr>
              <p:cNvPr id="5" name="TextBox 4"/>
              <p:cNvSpPr txBox="1">
                <a:spLocks noRot="1" noChangeAspect="1" noMove="1" noResize="1" noEditPoints="1" noAdjustHandles="1" noChangeArrowheads="1" noChangeShapeType="1" noTextEdit="1"/>
              </p:cNvSpPr>
              <p:nvPr/>
            </p:nvSpPr>
            <p:spPr>
              <a:xfrm>
                <a:off x="159327" y="798731"/>
                <a:ext cx="8783782" cy="3611566"/>
              </a:xfrm>
              <a:prstGeom prst="rect">
                <a:avLst/>
              </a:prstGeom>
              <a:blipFill rotWithShape="0">
                <a:blip r:embed="rId3" cstate="print"/>
                <a:stretch>
                  <a:fillRect l="-1041" t="-1351" b="-507"/>
                </a:stretch>
              </a:blipFill>
            </p:spPr>
            <p:txBody>
              <a:bodyPr/>
              <a:lstStyle/>
              <a:p>
                <a:r>
                  <a:rPr lang="en-US">
                    <a:noFill/>
                  </a:rPr>
                  <a:t> </a:t>
                </a:r>
              </a:p>
            </p:txBody>
          </p:sp>
        </mc:Fallback>
      </mc:AlternateContent>
      <p:cxnSp>
        <p:nvCxnSpPr>
          <p:cNvPr id="7" name="Straight Arrow Connector 6"/>
          <p:cNvCxnSpPr/>
          <p:nvPr/>
        </p:nvCxnSpPr>
        <p:spPr>
          <a:xfrm rot="10800000" flipV="1">
            <a:off x="2438400" y="2286000"/>
            <a:ext cx="29718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7759892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2400"/>
            <a:ext cx="8610600" cy="646331"/>
          </a:xfrm>
          <a:prstGeom prst="rect">
            <a:avLst/>
          </a:prstGeom>
        </p:spPr>
        <p:txBody>
          <a:bodyPr wrap="square">
            <a:spAutoFit/>
          </a:bodyPr>
          <a:lstStyle/>
          <a:p>
            <a:r>
              <a:rPr lang="en-GB" sz="3600" b="1" dirty="0">
                <a:solidFill>
                  <a:srgbClr val="00B0F0"/>
                </a:solidFill>
              </a:rPr>
              <a:t>Laminar flow (Hagen-</a:t>
            </a:r>
            <a:r>
              <a:rPr lang="en-GB" sz="3600" b="1" dirty="0" err="1">
                <a:solidFill>
                  <a:srgbClr val="00B0F0"/>
                </a:solidFill>
              </a:rPr>
              <a:t>Poiseuille’s</a:t>
            </a:r>
            <a:r>
              <a:rPr lang="en-GB" sz="3600" b="1" dirty="0">
                <a:solidFill>
                  <a:srgbClr val="00B0F0"/>
                </a:solidFill>
              </a:rPr>
              <a:t> formula)</a:t>
            </a:r>
            <a:endParaRPr lang="en-US" sz="3600" b="1" dirty="0">
              <a:solidFill>
                <a:srgbClr val="00B0F0"/>
              </a:solidFill>
            </a:endParaRPr>
          </a:p>
        </p:txBody>
      </p:sp>
      <p:pic>
        <p:nvPicPr>
          <p:cNvPr id="3074"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t="32394" b="26761"/>
          <a:stretch/>
        </p:blipFill>
        <p:spPr bwMode="auto">
          <a:xfrm>
            <a:off x="76200" y="3581400"/>
            <a:ext cx="8839200" cy="2209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mc:AlternateContent xmlns:mc="http://schemas.openxmlformats.org/markup-compatibility/2006">
        <mc:Choice xmlns="" xmlns:a14="http://schemas.microsoft.com/office/drawing/2010/main" Requires="a14">
          <p:sp>
            <p:nvSpPr>
              <p:cNvPr id="3" name="TextBox 2"/>
              <p:cNvSpPr txBox="1"/>
              <p:nvPr/>
            </p:nvSpPr>
            <p:spPr>
              <a:xfrm>
                <a:off x="110836" y="754598"/>
                <a:ext cx="8991600" cy="6103402"/>
              </a:xfrm>
              <a:prstGeom prst="rect">
                <a:avLst/>
              </a:prstGeom>
              <a:noFill/>
            </p:spPr>
            <p:txBody>
              <a:bodyPr wrap="square" rtlCol="0">
                <a:spAutoFit/>
              </a:bodyPr>
              <a:lstStyle/>
              <a:p>
                <a:r>
                  <a:rPr lang="en-US" dirty="0" smtClean="0"/>
                  <a:t>Thus, dividing 11.3 by 11,4 gives</a:t>
                </a:r>
              </a:p>
              <a:p>
                <a14:m>
                  <m:oMath xmlns:m="http://schemas.openxmlformats.org/officeDocument/2006/math">
                    <m:f>
                      <m:fPr>
                        <m:ctrlPr>
                          <a:rPr lang="en-US" sz="3200" i="1" smtClean="0">
                            <a:latin typeface="Cambria Math" panose="02040503050406030204" pitchFamily="18" charset="0"/>
                            <a:ea typeface="Cambria Math" panose="02040503050406030204" pitchFamily="18" charset="0"/>
                          </a:rPr>
                        </m:ctrlPr>
                      </m:fPr>
                      <m:num>
                        <m:r>
                          <m:rPr>
                            <m:sty m:val="p"/>
                          </m:rPr>
                          <a:rPr lang="en-US" sz="3200">
                            <a:latin typeface="Cambria Math" panose="02040503050406030204" pitchFamily="18" charset="0"/>
                            <a:ea typeface="Cambria Math" panose="02040503050406030204" pitchFamily="18" charset="0"/>
                          </a:rPr>
                          <m:t>τ</m:t>
                        </m:r>
                        <m:r>
                          <a:rPr lang="en-US" sz="3200">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m:rPr>
                                <m:sty m:val="p"/>
                              </m:rPr>
                              <a:rPr lang="en-US" sz="3200">
                                <a:latin typeface="Cambria Math" panose="02040503050406030204" pitchFamily="18" charset="0"/>
                                <a:ea typeface="Cambria Math" panose="02040503050406030204" pitchFamily="18" charset="0"/>
                              </a:rPr>
                              <m:t>r</m:t>
                            </m:r>
                          </m:num>
                          <m:den>
                            <m:r>
                              <a:rPr lang="en-US" sz="3200">
                                <a:latin typeface="Cambria Math" panose="02040503050406030204" pitchFamily="18" charset="0"/>
                                <a:ea typeface="Cambria Math" panose="02040503050406030204" pitchFamily="18" charset="0"/>
                              </a:rPr>
                              <m:t>2</m:t>
                            </m:r>
                          </m:den>
                        </m:f>
                        <m:d>
                          <m:dPr>
                            <m:ctrlPr>
                              <a:rPr lang="en-US" sz="3200" i="1">
                                <a:latin typeface="Cambria Math" panose="02040503050406030204" pitchFamily="18" charset="0"/>
                                <a:ea typeface="Cambria Math" panose="02040503050406030204" pitchFamily="18" charset="0"/>
                              </a:rPr>
                            </m:ctrlPr>
                          </m:dPr>
                          <m:e>
                            <m:r>
                              <a:rPr lang="en-US" sz="3200">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m:rPr>
                                    <m:sty m:val="p"/>
                                  </m:rPr>
                                  <a:rPr lang="en-US" sz="3200">
                                    <a:latin typeface="Cambria Math" panose="02040503050406030204" pitchFamily="18" charset="0"/>
                                    <a:ea typeface="Cambria Math" panose="02040503050406030204" pitchFamily="18" charset="0"/>
                                  </a:rPr>
                                  <m:t>d</m:t>
                                </m:r>
                                <m:sSup>
                                  <m:sSupPr>
                                    <m:ctrlPr>
                                      <a:rPr lang="en-US" sz="3200" i="1">
                                        <a:latin typeface="Cambria Math" panose="02040503050406030204" pitchFamily="18" charset="0"/>
                                        <a:ea typeface="Cambria Math" panose="02040503050406030204" pitchFamily="18" charset="0"/>
                                      </a:rPr>
                                    </m:ctrlPr>
                                  </m:sSupPr>
                                  <m:e>
                                    <m:r>
                                      <m:rPr>
                                        <m:sty m:val="p"/>
                                      </m:rPr>
                                      <a:rPr lang="en-US" sz="3200">
                                        <a:latin typeface="Cambria Math" panose="02040503050406030204" pitchFamily="18" charset="0"/>
                                        <a:ea typeface="Cambria Math" panose="02040503050406030204" pitchFamily="18" charset="0"/>
                                      </a:rPr>
                                      <m:t>P</m:t>
                                    </m:r>
                                  </m:e>
                                  <m:sup>
                                    <m:r>
                                      <a:rPr lang="en-US" sz="3200">
                                        <a:latin typeface="Cambria Math" panose="02040503050406030204" pitchFamily="18" charset="0"/>
                                        <a:ea typeface="Cambria Math" panose="02040503050406030204" pitchFamily="18" charset="0"/>
                                      </a:rPr>
                                      <m:t>∗</m:t>
                                    </m:r>
                                  </m:sup>
                                </m:sSup>
                              </m:num>
                              <m:den>
                                <m:r>
                                  <m:rPr>
                                    <m:sty m:val="p"/>
                                  </m:rPr>
                                  <a:rPr lang="en-US" sz="3200">
                                    <a:latin typeface="Cambria Math" panose="02040503050406030204" pitchFamily="18" charset="0"/>
                                    <a:ea typeface="Cambria Math" panose="02040503050406030204" pitchFamily="18" charset="0"/>
                                  </a:rPr>
                                  <m:t>ds</m:t>
                                </m:r>
                              </m:den>
                            </m:f>
                          </m:e>
                        </m:d>
                      </m:num>
                      <m:den>
                        <m:sSub>
                          <m:sSubPr>
                            <m:ctrlPr>
                              <a:rPr lang="en-US" sz="3200" i="1">
                                <a:latin typeface="Cambria Math" panose="02040503050406030204" pitchFamily="18" charset="0"/>
                                <a:ea typeface="Cambria Math" panose="02040503050406030204" pitchFamily="18" charset="0"/>
                              </a:rPr>
                            </m:ctrlPr>
                          </m:sSubPr>
                          <m:e>
                            <m:r>
                              <m:rPr>
                                <m:sty m:val="p"/>
                              </m:rPr>
                              <a:rPr lang="en-US" sz="3200">
                                <a:latin typeface="Cambria Math" panose="02040503050406030204" pitchFamily="18" charset="0"/>
                                <a:ea typeface="Cambria Math" panose="02040503050406030204" pitchFamily="18" charset="0"/>
                              </a:rPr>
                              <m:t>τ</m:t>
                            </m:r>
                          </m:e>
                          <m:sub>
                            <m:r>
                              <a:rPr lang="en-US" sz="3200" i="1">
                                <a:latin typeface="Cambria Math" panose="02040503050406030204" pitchFamily="18" charset="0"/>
                                <a:ea typeface="Cambria Math" panose="02040503050406030204" pitchFamily="18" charset="0"/>
                              </a:rPr>
                              <m:t>0</m:t>
                            </m:r>
                          </m:sub>
                        </m:sSub>
                        <m:r>
                          <a:rPr lang="en-US" sz="3200">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m:rPr>
                                <m:sty m:val="p"/>
                              </m:rPr>
                              <a:rPr lang="en-US" sz="3200">
                                <a:latin typeface="Cambria Math" panose="02040503050406030204" pitchFamily="18" charset="0"/>
                                <a:ea typeface="Cambria Math" panose="02040503050406030204" pitchFamily="18" charset="0"/>
                              </a:rPr>
                              <m:t>R</m:t>
                            </m:r>
                          </m:num>
                          <m:den>
                            <m:r>
                              <a:rPr lang="en-US" sz="3200">
                                <a:latin typeface="Cambria Math" panose="02040503050406030204" pitchFamily="18" charset="0"/>
                                <a:ea typeface="Cambria Math" panose="02040503050406030204" pitchFamily="18" charset="0"/>
                              </a:rPr>
                              <m:t>2</m:t>
                            </m:r>
                          </m:den>
                        </m:f>
                        <m:d>
                          <m:dPr>
                            <m:ctrlPr>
                              <a:rPr lang="en-US" sz="3200" i="1">
                                <a:latin typeface="Cambria Math" panose="02040503050406030204" pitchFamily="18" charset="0"/>
                                <a:ea typeface="Cambria Math" panose="02040503050406030204" pitchFamily="18" charset="0"/>
                              </a:rPr>
                            </m:ctrlPr>
                          </m:dPr>
                          <m:e>
                            <m:r>
                              <a:rPr lang="en-US" sz="3200">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m:rPr>
                                    <m:sty m:val="p"/>
                                  </m:rPr>
                                  <a:rPr lang="en-US" sz="3200">
                                    <a:latin typeface="Cambria Math" panose="02040503050406030204" pitchFamily="18" charset="0"/>
                                    <a:ea typeface="Cambria Math" panose="02040503050406030204" pitchFamily="18" charset="0"/>
                                  </a:rPr>
                                  <m:t>d</m:t>
                                </m:r>
                                <m:sSup>
                                  <m:sSupPr>
                                    <m:ctrlPr>
                                      <a:rPr lang="en-US" sz="3200" i="1">
                                        <a:latin typeface="Cambria Math" panose="02040503050406030204" pitchFamily="18" charset="0"/>
                                        <a:ea typeface="Cambria Math" panose="02040503050406030204" pitchFamily="18" charset="0"/>
                                      </a:rPr>
                                    </m:ctrlPr>
                                  </m:sSupPr>
                                  <m:e>
                                    <m:r>
                                      <m:rPr>
                                        <m:sty m:val="p"/>
                                      </m:rPr>
                                      <a:rPr lang="en-US" sz="3200">
                                        <a:latin typeface="Cambria Math" panose="02040503050406030204" pitchFamily="18" charset="0"/>
                                        <a:ea typeface="Cambria Math" panose="02040503050406030204" pitchFamily="18" charset="0"/>
                                      </a:rPr>
                                      <m:t>P</m:t>
                                    </m:r>
                                  </m:e>
                                  <m:sup>
                                    <m:r>
                                      <a:rPr lang="en-US" sz="3200">
                                        <a:latin typeface="Cambria Math" panose="02040503050406030204" pitchFamily="18" charset="0"/>
                                        <a:ea typeface="Cambria Math" panose="02040503050406030204" pitchFamily="18" charset="0"/>
                                      </a:rPr>
                                      <m:t>∗</m:t>
                                    </m:r>
                                  </m:sup>
                                </m:sSup>
                              </m:num>
                              <m:den>
                                <m:r>
                                  <m:rPr>
                                    <m:sty m:val="p"/>
                                  </m:rPr>
                                  <a:rPr lang="en-US" sz="3200">
                                    <a:latin typeface="Cambria Math" panose="02040503050406030204" pitchFamily="18" charset="0"/>
                                    <a:ea typeface="Cambria Math" panose="02040503050406030204" pitchFamily="18" charset="0"/>
                                  </a:rPr>
                                  <m:t>ds</m:t>
                                </m:r>
                              </m:den>
                            </m:f>
                          </m:e>
                        </m:d>
                      </m:den>
                    </m:f>
                    <m:r>
                      <a:rPr lang="en-US" sz="3200" i="1">
                        <a:latin typeface="Cambria Math" panose="02040503050406030204" pitchFamily="18" charset="0"/>
                        <a:ea typeface="Cambria Math" panose="02040503050406030204" pitchFamily="18" charset="0"/>
                      </a:rPr>
                      <m:t> </m:t>
                    </m:r>
                  </m:oMath>
                </a14:m>
                <a:r>
                  <a:rPr lang="en-US" sz="3200" dirty="0" smtClean="0"/>
                  <a:t/>
                </a:r>
                <a14:m>
                  <m:oMath xmlns:m="http://schemas.openxmlformats.org/officeDocument/2006/math">
                    <m:f>
                      <m:fPr>
                        <m:ctrlPr>
                          <a:rPr lang="en-US" sz="3200" i="1">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𝜏</m:t>
                        </m:r>
                      </m:num>
                      <m:den>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𝜏</m:t>
                            </m:r>
                          </m:e>
                          <m:sub>
                            <m:r>
                              <a:rPr lang="en-US" sz="3200" i="1">
                                <a:latin typeface="Cambria Math" panose="02040503050406030204" pitchFamily="18" charset="0"/>
                                <a:ea typeface="Cambria Math" panose="02040503050406030204" pitchFamily="18" charset="0"/>
                              </a:rPr>
                              <m:t>0</m:t>
                            </m:r>
                          </m:sub>
                        </m:sSub>
                      </m:den>
                    </m:f>
                    <m:r>
                      <a:rPr lang="en-US" sz="3200" i="1">
                        <a:latin typeface="Cambria Math" panose="02040503050406030204" pitchFamily="18" charset="0"/>
                        <a:ea typeface="Cambria Math" panose="02040503050406030204" pitchFamily="18" charset="0"/>
                      </a:rPr>
                      <m:t>=</m:t>
                    </m:r>
                    <m:f>
                      <m:fPr>
                        <m:ctrlPr>
                          <a:rPr lang="en-US" sz="3200" i="1">
                            <a:latin typeface="Cambria Math" panose="02040503050406030204" pitchFamily="18" charset="0"/>
                            <a:ea typeface="Cambria Math" panose="02040503050406030204" pitchFamily="18" charset="0"/>
                          </a:rPr>
                        </m:ctrlPr>
                      </m:fPr>
                      <m:num>
                        <m:r>
                          <a:rPr lang="en-US" sz="3200" i="1">
                            <a:latin typeface="Cambria Math" panose="02040503050406030204" pitchFamily="18" charset="0"/>
                            <a:ea typeface="Cambria Math" panose="02040503050406030204" pitchFamily="18" charset="0"/>
                          </a:rPr>
                          <m:t>𝑟</m:t>
                        </m:r>
                      </m:num>
                      <m:den>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𝑅</m:t>
                            </m:r>
                          </m:e>
                          <m:sub>
                            <m:r>
                              <a:rPr lang="en-US" sz="3200" i="1">
                                <a:latin typeface="Cambria Math" panose="02040503050406030204" pitchFamily="18" charset="0"/>
                                <a:ea typeface="Cambria Math" panose="02040503050406030204" pitchFamily="18" charset="0"/>
                              </a:rPr>
                              <m:t>0</m:t>
                            </m:r>
                          </m:sub>
                        </m:sSub>
                      </m:den>
                    </m:f>
                  </m:oMath>
                </a14:m>
                <a:r>
                  <a:rPr lang="en-US" sz="3200" dirty="0" smtClean="0">
                    <a:ea typeface="Cambria Math" panose="02040503050406030204" pitchFamily="18" charset="0"/>
                  </a:rPr>
                  <a:t/>
                </a:r>
                <a14:m>
                  <m:oMath xmlns:m="http://schemas.openxmlformats.org/officeDocument/2006/math">
                    <m:r>
                      <a:rPr lang="en-US" i="1">
                        <a:latin typeface="Cambria Math" panose="02040503050406030204" pitchFamily="18" charset="0"/>
                        <a:ea typeface="Cambria Math" panose="02040503050406030204" pitchFamily="18" charset="0"/>
                      </a:rPr>
                      <m:t>𝜏</m:t>
                    </m:r>
                    <m:r>
                      <a:rPr lang="en-US" i="1">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1">
                            <a:latin typeface="Cambria Math" panose="02040503050406030204" pitchFamily="18" charset="0"/>
                            <a:ea typeface="Cambria Math" panose="02040503050406030204" pitchFamily="18" charset="0"/>
                          </a:rPr>
                          <m:t>𝑟</m:t>
                        </m:r>
                      </m:num>
                      <m:den>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𝑅</m:t>
                            </m:r>
                          </m:e>
                          <m:sub>
                            <m:r>
                              <a:rPr lang="en-US" i="1">
                                <a:latin typeface="Cambria Math" panose="02040503050406030204" pitchFamily="18" charset="0"/>
                                <a:ea typeface="Cambria Math" panose="02040503050406030204" pitchFamily="18" charset="0"/>
                              </a:rPr>
                              <m:t>0</m:t>
                            </m:r>
                          </m:sub>
                        </m:sSub>
                      </m:den>
                    </m:f>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𝜏</m:t>
                        </m:r>
                      </m:e>
                      <m:sub>
                        <m:r>
                          <a:rPr lang="en-US" b="0" i="1" smtClean="0">
                            <a:latin typeface="Cambria Math" panose="02040503050406030204" pitchFamily="18" charset="0"/>
                            <a:ea typeface="Cambria Math" panose="02040503050406030204" pitchFamily="18" charset="0"/>
                          </a:rPr>
                          <m:t>0</m:t>
                        </m:r>
                      </m:sub>
                    </m:sSub>
                  </m:oMath>
                </a14:m>
                <a:r>
                  <a:rPr lang="en-US" dirty="0" smtClean="0"/>
                  <a:t>		11.5</a:t>
                </a:r>
              </a:p>
              <a:p>
                <a:r>
                  <a:rPr lang="en-US" dirty="0" smtClean="0"/>
                  <a:t>Consequently </a:t>
                </a:r>
                <a14:m>
                  <m:oMath xmlns:m="http://schemas.openxmlformats.org/officeDocument/2006/math">
                    <m:r>
                      <m:rPr>
                        <m:sty m:val="p"/>
                      </m:rPr>
                      <a:rPr lang="en-US" i="0">
                        <a:latin typeface="Cambria Math" panose="02040503050406030204" pitchFamily="18" charset="0"/>
                        <a:ea typeface="Cambria Math" panose="02040503050406030204" pitchFamily="18" charset="0"/>
                      </a:rPr>
                      <m:t>τ</m:t>
                    </m:r>
                  </m:oMath>
                </a14:m>
                <a:r>
                  <a:rPr lang="en-US" dirty="0" smtClean="0">
                    <a:ea typeface="Cambria Math" panose="02040503050406030204" pitchFamily="18" charset="0"/>
                  </a:rPr>
                  <a:t> varies linearly with r from a value of </a:t>
                </a:r>
                <a:r>
                  <a:rPr lang="en-US" i="1" dirty="0" smtClean="0">
                    <a:ea typeface="Cambria Math" panose="02040503050406030204" pitchFamily="18" charset="0"/>
                  </a:rPr>
                  <a:t>zero at the centerline</a:t>
                </a:r>
                <a:r>
                  <a:rPr lang="en-US" dirty="0" smtClean="0">
                    <a:ea typeface="Cambria Math" panose="02040503050406030204" pitchFamily="18" charset="0"/>
                  </a:rPr>
                  <a:t> of the pipe to a </a:t>
                </a:r>
                <a:r>
                  <a:rPr lang="en-US" i="1" dirty="0" smtClean="0">
                    <a:ea typeface="Cambria Math" panose="02040503050406030204" pitchFamily="18" charset="0"/>
                  </a:rPr>
                  <a:t>maximum at the wall</a:t>
                </a:r>
                <a:r>
                  <a:rPr lang="en-US" dirty="0" smtClean="0">
                    <a:ea typeface="Cambria Math" panose="02040503050406030204" pitchFamily="18" charset="0"/>
                  </a:rPr>
                  <a:t>. This distribution of stress is represented graphically in Fig 11.2</a:t>
                </a:r>
                <a:endParaRPr lang="en-US" dirty="0">
                  <a:ea typeface="Cambria Math" panose="02040503050406030204" pitchFamily="18" charset="0"/>
                </a:endParaRPr>
              </a:p>
              <a:p>
                <a:endParaRPr lang="en-US" dirty="0" smtClean="0"/>
              </a:p>
              <a:p>
                <a:endParaRPr lang="en-US" dirty="0"/>
              </a:p>
              <a:p>
                <a:endParaRPr lang="en-US" dirty="0" smtClean="0"/>
              </a:p>
              <a:p>
                <a:endParaRPr lang="en-US" dirty="0" smtClean="0"/>
              </a:p>
              <a:p>
                <a:endParaRPr lang="en-US" dirty="0"/>
              </a:p>
              <a:p>
                <a:r>
                  <a:rPr lang="en-US" dirty="0" smtClean="0"/>
                  <a:t>Note: in the derivation of 11.5 no restrictions concerning laminar or turbulent flow have been made. Therefore, the law of linear distribution of shear stress over a circular section, represented by 11,5, holds for both flow conditions</a:t>
                </a:r>
                <a:endParaRPr lang="en-US" dirty="0"/>
              </a:p>
            </p:txBody>
          </p:sp>
        </mc:Choice>
        <mc:Fallback>
          <p:sp>
            <p:nvSpPr>
              <p:cNvPr id="3" name="TextBox 2"/>
              <p:cNvSpPr txBox="1">
                <a:spLocks noRot="1" noChangeAspect="1" noMove="1" noResize="1" noEditPoints="1" noAdjustHandles="1" noChangeArrowheads="1" noChangeShapeType="1" noTextEdit="1"/>
              </p:cNvSpPr>
              <p:nvPr/>
            </p:nvSpPr>
            <p:spPr>
              <a:xfrm>
                <a:off x="110836" y="754598"/>
                <a:ext cx="8991600" cy="6103402"/>
              </a:xfrm>
              <a:prstGeom prst="rect">
                <a:avLst/>
              </a:prstGeom>
              <a:blipFill rotWithShape="0">
                <a:blip r:embed="rId4" cstate="print"/>
                <a:stretch>
                  <a:fillRect l="-1017" t="-799" r="-1085" b="-1399"/>
                </a:stretch>
              </a:blipFill>
            </p:spPr>
            <p:txBody>
              <a:bodyPr/>
              <a:lstStyle/>
              <a:p>
                <a:r>
                  <a:rPr lang="en-US">
                    <a:noFill/>
                  </a:rPr>
                  <a:t> </a:t>
                </a:r>
              </a:p>
            </p:txBody>
          </p:sp>
        </mc:Fallback>
      </mc:AlternateContent>
      <p:sp>
        <p:nvSpPr>
          <p:cNvPr id="4" name="Right Arrow 3"/>
          <p:cNvSpPr/>
          <p:nvPr/>
        </p:nvSpPr>
        <p:spPr>
          <a:xfrm>
            <a:off x="2057400" y="1752600"/>
            <a:ext cx="685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267200" y="1714500"/>
            <a:ext cx="6858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1143000"/>
            <a:ext cx="7010400" cy="121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Object 7"/>
          <p:cNvGraphicFramePr>
            <a:graphicFrameLocks noChangeAspect="1"/>
          </p:cNvGraphicFramePr>
          <p:nvPr/>
        </p:nvGraphicFramePr>
        <p:xfrm>
          <a:off x="4364038" y="933450"/>
          <a:ext cx="3995737" cy="1546225"/>
        </p:xfrm>
        <a:graphic>
          <a:graphicData uri="http://schemas.openxmlformats.org/presentationml/2006/ole">
            <p:oleObj spid="_x0000_s38914" name="Equation" r:id="rId5" imgW="2361960" imgH="914400" progId="Equation.3">
              <p:embed/>
            </p:oleObj>
          </a:graphicData>
        </a:graphic>
      </p:graphicFrame>
      <p:cxnSp>
        <p:nvCxnSpPr>
          <p:cNvPr id="11" name="Straight Arrow Connector 10"/>
          <p:cNvCxnSpPr/>
          <p:nvPr/>
        </p:nvCxnSpPr>
        <p:spPr>
          <a:xfrm>
            <a:off x="3352800" y="1219200"/>
            <a:ext cx="9144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38400" y="1219200"/>
            <a:ext cx="1828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405750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13855"/>
            <a:ext cx="8458200" cy="707886"/>
          </a:xfrm>
          <a:prstGeom prst="rect">
            <a:avLst/>
          </a:prstGeom>
          <a:noFill/>
        </p:spPr>
        <p:txBody>
          <a:bodyPr wrap="square" rtlCol="0">
            <a:spAutoFit/>
          </a:bodyPr>
          <a:lstStyle/>
          <a:p>
            <a:r>
              <a:rPr lang="en-US" sz="4000" dirty="0" smtClean="0">
                <a:solidFill>
                  <a:srgbClr val="00B0F0"/>
                </a:solidFill>
              </a:rPr>
              <a:t>Steady laminar flow in circular pipes</a:t>
            </a:r>
            <a:endParaRPr lang="en-US" sz="4000" dirty="0">
              <a:solidFill>
                <a:srgbClr val="00B0F0"/>
              </a:solidFill>
            </a:endParaRPr>
          </a:p>
        </p:txBody>
      </p:sp>
      <mc:AlternateContent xmlns:mc="http://schemas.openxmlformats.org/markup-compatibility/2006">
        <mc:Choice xmlns="" xmlns:a14="http://schemas.microsoft.com/office/drawing/2010/main" Requires="a14">
          <p:sp>
            <p:nvSpPr>
              <p:cNvPr id="3" name="TextBox 2"/>
              <p:cNvSpPr txBox="1"/>
              <p:nvPr/>
            </p:nvSpPr>
            <p:spPr>
              <a:xfrm>
                <a:off x="152400" y="694031"/>
                <a:ext cx="8991600" cy="5891421"/>
              </a:xfrm>
              <a:prstGeom prst="rect">
                <a:avLst/>
              </a:prstGeom>
              <a:noFill/>
            </p:spPr>
            <p:txBody>
              <a:bodyPr wrap="square" rtlCol="0">
                <a:spAutoFit/>
              </a:bodyPr>
              <a:lstStyle/>
              <a:p>
                <a:r>
                  <a:rPr lang="en-US" dirty="0" smtClean="0"/>
                  <a:t>From Newton’s law of viscosity </a:t>
                </a:r>
                <a14:m>
                  <m:oMath xmlns:m="http://schemas.openxmlformats.org/officeDocument/2006/math">
                    <m:r>
                      <m:rPr>
                        <m:sty m:val="p"/>
                      </m:rPr>
                      <a:rPr lang="en-US" i="0">
                        <a:latin typeface="Cambria Math" panose="02040503050406030204" pitchFamily="18" charset="0"/>
                        <a:ea typeface="Cambria Math" panose="02040503050406030204" pitchFamily="18" charset="0"/>
                      </a:rPr>
                      <m:t>τ</m:t>
                    </m:r>
                    <m:r>
                      <a:rPr lang="en-US" i="0">
                        <a:latin typeface="Cambria Math" panose="02040503050406030204" pitchFamily="18" charset="0"/>
                        <a:ea typeface="Cambria Math" panose="02040503050406030204" pitchFamily="18" charset="0"/>
                      </a:rPr>
                      <m:t>=</m:t>
                    </m:r>
                    <m:r>
                      <m:rPr>
                        <m:sty m:val="p"/>
                      </m:rPr>
                      <a:rPr lang="en-US" i="0" smtClean="0">
                        <a:latin typeface="Cambria Math" panose="02040503050406030204" pitchFamily="18" charset="0"/>
                        <a:ea typeface="Cambria Math" panose="02040503050406030204" pitchFamily="18" charset="0"/>
                      </a:rPr>
                      <m:t>μ</m:t>
                    </m:r>
                    <m:f>
                      <m:fPr>
                        <m:ctrlPr>
                          <a:rPr lang="en-US" i="1">
                            <a:latin typeface="Cambria Math" panose="02040503050406030204" pitchFamily="18" charset="0"/>
                            <a:ea typeface="Cambria Math" panose="02040503050406030204" pitchFamily="18" charset="0"/>
                          </a:rPr>
                        </m:ctrlPr>
                      </m:fPr>
                      <m:num>
                        <m:r>
                          <m:rPr>
                            <m:sty m:val="p"/>
                          </m:rPr>
                          <a:rPr lang="en-US" b="0" i="0" smtClean="0">
                            <a:latin typeface="Cambria Math" panose="02040503050406030204" pitchFamily="18" charset="0"/>
                            <a:ea typeface="Cambria Math" panose="02040503050406030204" pitchFamily="18" charset="0"/>
                          </a:rPr>
                          <m:t>dV</m:t>
                        </m:r>
                      </m:num>
                      <m:den>
                        <m:r>
                          <m:rPr>
                            <m:sty m:val="p"/>
                          </m:rPr>
                          <a:rPr lang="en-US" b="0" i="0" smtClean="0">
                            <a:latin typeface="Cambria Math" panose="02040503050406030204" pitchFamily="18" charset="0"/>
                            <a:ea typeface="Cambria Math" panose="02040503050406030204" pitchFamily="18" charset="0"/>
                          </a:rPr>
                          <m:t>dy</m:t>
                        </m:r>
                      </m:den>
                    </m:f>
                  </m:oMath>
                </a14:m>
                <a:r>
                  <a:rPr lang="en-US" dirty="0" smtClean="0"/>
                  <a:t>. Substituting this into 11.3 gives</a:t>
                </a:r>
              </a:p>
              <a:p>
                <a:pPr algn="ctr"/>
                <a14:m>
                  <m:oMath xmlns:m="http://schemas.openxmlformats.org/officeDocument/2006/math">
                    <m:r>
                      <m:rPr>
                        <m:sty m:val="p"/>
                      </m:rPr>
                      <a:rPr lang="en-US">
                        <a:latin typeface="Cambria Math" panose="02040503050406030204" pitchFamily="18" charset="0"/>
                        <a:ea typeface="Cambria Math" panose="02040503050406030204" pitchFamily="18" charset="0"/>
                      </a:rPr>
                      <m:t>μ</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dV</m:t>
                        </m:r>
                      </m:num>
                      <m:den>
                        <m:r>
                          <m:rPr>
                            <m:sty m:val="p"/>
                          </m:rPr>
                          <a:rPr lang="en-US">
                            <a:latin typeface="Cambria Math" panose="02040503050406030204" pitchFamily="18" charset="0"/>
                            <a:ea typeface="Cambria Math" panose="02040503050406030204" pitchFamily="18" charset="0"/>
                          </a:rPr>
                          <m:t>dy</m:t>
                        </m:r>
                      </m:den>
                    </m:f>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r</m:t>
                        </m:r>
                      </m:num>
                      <m:den>
                        <m:r>
                          <a:rPr lang="en-US">
                            <a:latin typeface="Cambria Math" panose="02040503050406030204" pitchFamily="18" charset="0"/>
                            <a:ea typeface="Cambria Math" panose="02040503050406030204" pitchFamily="18" charset="0"/>
                          </a:rPr>
                          <m:t>2</m:t>
                        </m:r>
                      </m:den>
                    </m:f>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num>
                          <m:den>
                            <m:r>
                              <m:rPr>
                                <m:sty m:val="p"/>
                              </m:rPr>
                              <a:rPr lang="en-US">
                                <a:latin typeface="Cambria Math" panose="02040503050406030204" pitchFamily="18" charset="0"/>
                                <a:ea typeface="Cambria Math" panose="02040503050406030204" pitchFamily="18" charset="0"/>
                              </a:rPr>
                              <m:t>ds</m:t>
                            </m:r>
                          </m:den>
                        </m:f>
                      </m:e>
                    </m:d>
                  </m:oMath>
                </a14:m>
                <a:r>
                  <a:rPr lang="en-US" dirty="0" smtClean="0"/>
                  <a:t>	11.6</a:t>
                </a:r>
              </a:p>
              <a:p>
                <a:endParaRPr lang="en-US" dirty="0"/>
              </a:p>
              <a:p>
                <a:r>
                  <a:rPr lang="en-US" dirty="0" smtClean="0"/>
                  <a:t>Noting that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dV</m:t>
                        </m:r>
                      </m:num>
                      <m:den>
                        <m:r>
                          <m:rPr>
                            <m:sty m:val="p"/>
                          </m:rPr>
                          <a:rPr lang="en-US" i="0">
                            <a:latin typeface="Cambria Math" panose="02040503050406030204" pitchFamily="18" charset="0"/>
                            <a:ea typeface="Cambria Math" panose="02040503050406030204" pitchFamily="18" charset="0"/>
                          </a:rPr>
                          <m:t>dy</m:t>
                        </m:r>
                      </m:den>
                    </m:f>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dV</m:t>
                        </m:r>
                      </m:num>
                      <m:den>
                        <m:r>
                          <m:rPr>
                            <m:sty m:val="p"/>
                          </m:rPr>
                          <a:rPr lang="en-US" i="0">
                            <a:latin typeface="Cambria Math" panose="02040503050406030204" pitchFamily="18" charset="0"/>
                            <a:ea typeface="Cambria Math" panose="02040503050406030204" pitchFamily="18" charset="0"/>
                          </a:rPr>
                          <m:t>dr</m:t>
                        </m:r>
                      </m:den>
                    </m:f>
                  </m:oMath>
                </a14:m>
                <a:r>
                  <a:rPr lang="en-US" dirty="0" smtClean="0"/>
                  <a:t> (since velocity decreases in the direction of r Fig 11.3), 11.6 becomes</a:t>
                </a:r>
              </a:p>
              <a:p>
                <a:r>
                  <a:rPr lang="en-US" dirty="0" smtClean="0"/>
                  <a:t/>
                </a:r>
                <a14:m>
                  <m:oMath xmlns:m="http://schemas.openxmlformats.org/officeDocument/2006/math">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dV</m:t>
                        </m:r>
                      </m:num>
                      <m:den>
                        <m:r>
                          <m:rPr>
                            <m:sty m:val="p"/>
                          </m:rPr>
                          <a:rPr lang="en-US">
                            <a:latin typeface="Cambria Math" panose="02040503050406030204" pitchFamily="18" charset="0"/>
                            <a:ea typeface="Cambria Math" panose="02040503050406030204" pitchFamily="18" charset="0"/>
                          </a:rPr>
                          <m:t>d</m:t>
                        </m:r>
                        <m:r>
                          <m:rPr>
                            <m:sty m:val="p"/>
                          </m:rPr>
                          <a:rPr lang="en-US" b="0" i="0" smtClean="0">
                            <a:latin typeface="Cambria Math" panose="02040503050406030204" pitchFamily="18" charset="0"/>
                            <a:ea typeface="Cambria Math" panose="02040503050406030204" pitchFamily="18" charset="0"/>
                          </a:rPr>
                          <m:t>r</m:t>
                        </m:r>
                      </m:den>
                    </m:f>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r</m:t>
                        </m:r>
                      </m:num>
                      <m:den>
                        <m:r>
                          <a:rPr lang="en-US">
                            <a:latin typeface="Cambria Math" panose="02040503050406030204" pitchFamily="18" charset="0"/>
                            <a:ea typeface="Cambria Math" panose="02040503050406030204" pitchFamily="18" charset="0"/>
                          </a:rPr>
                          <m:t>2</m:t>
                        </m:r>
                        <m:r>
                          <m:rPr>
                            <m:sty m:val="p"/>
                          </m:rPr>
                          <a:rPr lang="en-US">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num>
                          <m:den>
                            <m:r>
                              <m:rPr>
                                <m:sty m:val="p"/>
                              </m:rPr>
                              <a:rPr lang="en-US">
                                <a:latin typeface="Cambria Math" panose="02040503050406030204" pitchFamily="18" charset="0"/>
                                <a:ea typeface="Cambria Math" panose="02040503050406030204" pitchFamily="18" charset="0"/>
                              </a:rPr>
                              <m:t>ds</m:t>
                            </m:r>
                          </m:den>
                        </m:f>
                      </m:e>
                    </m:d>
                  </m:oMath>
                </a14:m>
                <a:r>
                  <a:rPr lang="en-US" dirty="0" smtClean="0"/>
                  <a:t>11.7</a:t>
                </a:r>
              </a:p>
              <a:p>
                <a:r>
                  <a:rPr lang="en-US" dirty="0" smtClean="0"/>
                  <a:t>Separating variables and assuming a Newtonian fluid (</a:t>
                </a:r>
                <a14:m>
                  <m:oMath xmlns:m="http://schemas.openxmlformats.org/officeDocument/2006/math">
                    <m:r>
                      <m:rPr>
                        <m:sty m:val="p"/>
                      </m:rPr>
                      <a:rPr lang="en-US">
                        <a:latin typeface="Cambria Math" panose="02040503050406030204" pitchFamily="18" charset="0"/>
                        <a:ea typeface="Cambria Math" panose="02040503050406030204" pitchFamily="18" charset="0"/>
                      </a:rPr>
                      <m:t>μ</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constant</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then</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integrating</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across</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the</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section</m:t>
                    </m:r>
                    <m:r>
                      <a:rPr lang="en-US" b="0" i="0" smtClean="0">
                        <a:latin typeface="Cambria Math" panose="02040503050406030204" pitchFamily="18" charset="0"/>
                        <a:ea typeface="Cambria Math" panose="02040503050406030204" pitchFamily="18" charset="0"/>
                      </a:rPr>
                      <m:t> </m:t>
                    </m:r>
                  </m:oMath>
                </a14:m>
                <a:endParaRPr lang="en-US" dirty="0" smtClean="0"/>
              </a:p>
              <a:p>
                <a14:m>
                  <m:oMath xmlns:m="http://schemas.openxmlformats.org/officeDocument/2006/math">
                    <m:nary>
                      <m:naryPr>
                        <m:limLoc m:val="undOvr"/>
                        <m:subHide m:val="on"/>
                        <m:supHide m:val="on"/>
                        <m:ctrlPr>
                          <a:rPr lang="en-US" i="1" smtClean="0">
                            <a:latin typeface="Cambria Math" panose="02040503050406030204" pitchFamily="18" charset="0"/>
                            <a:ea typeface="Cambria Math" panose="02040503050406030204" pitchFamily="18" charset="0"/>
                          </a:rPr>
                        </m:ctrlPr>
                      </m:naryPr>
                      <m:sub/>
                      <m:sup/>
                      <m:e>
                        <m:r>
                          <m:rPr>
                            <m:sty m:val="p"/>
                          </m:rPr>
                          <a:rPr lang="en-US">
                            <a:latin typeface="Cambria Math" panose="02040503050406030204" pitchFamily="18" charset="0"/>
                            <a:ea typeface="Cambria Math" panose="02040503050406030204" pitchFamily="18" charset="0"/>
                          </a:rPr>
                          <m:t>dV</m:t>
                        </m:r>
                      </m:e>
                    </m:nary>
                    <m:r>
                      <a:rPr lang="en-US" i="1">
                        <a:latin typeface="Cambria Math" panose="02040503050406030204" pitchFamily="18" charset="0"/>
                        <a:ea typeface="Cambria Math" panose="02040503050406030204" pitchFamily="18" charset="0"/>
                      </a:rPr>
                      <m:t> =−</m:t>
                    </m:r>
                    <m:f>
                      <m:fPr>
                        <m:ctrlPr>
                          <a:rPr lang="en-US" i="1">
                            <a:latin typeface="Cambria Math" panose="02040503050406030204" pitchFamily="18" charset="0"/>
                            <a:ea typeface="Cambria Math" panose="02040503050406030204" pitchFamily="18" charset="0"/>
                          </a:rPr>
                        </m:ctrlPr>
                      </m:fPr>
                      <m:num>
                        <m:r>
                          <a:rPr lang="en-US" b="0" i="0" smtClean="0">
                            <a:latin typeface="Cambria Math" panose="02040503050406030204" pitchFamily="18" charset="0"/>
                            <a:ea typeface="Cambria Math" panose="02040503050406030204" pitchFamily="18" charset="0"/>
                          </a:rPr>
                          <m:t>1</m:t>
                        </m:r>
                      </m:num>
                      <m:den>
                        <m:r>
                          <a:rPr lang="en-US">
                            <a:latin typeface="Cambria Math" panose="02040503050406030204" pitchFamily="18" charset="0"/>
                            <a:ea typeface="Cambria Math" panose="02040503050406030204" pitchFamily="18" charset="0"/>
                          </a:rPr>
                          <m:t>2</m:t>
                        </m:r>
                        <m:r>
                          <m:rPr>
                            <m:sty m:val="p"/>
                          </m:rPr>
                          <a:rPr lang="en-US">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num>
                          <m:den>
                            <m:r>
                              <m:rPr>
                                <m:sty m:val="p"/>
                              </m:rPr>
                              <a:rPr lang="en-US">
                                <a:latin typeface="Cambria Math" panose="02040503050406030204" pitchFamily="18" charset="0"/>
                                <a:ea typeface="Cambria Math" panose="02040503050406030204" pitchFamily="18" charset="0"/>
                              </a:rPr>
                              <m:t>ds</m:t>
                            </m:r>
                          </m:den>
                        </m:f>
                      </m:e>
                    </m:d>
                    <m:nary>
                      <m:naryPr>
                        <m:limLoc m:val="undOvr"/>
                        <m:subHide m:val="on"/>
                        <m:supHide m:val="on"/>
                        <m:ctrlPr>
                          <a:rPr lang="en-US" i="1" smtClean="0">
                            <a:latin typeface="Cambria Math" panose="02040503050406030204" pitchFamily="18" charset="0"/>
                            <a:ea typeface="Cambria Math" panose="02040503050406030204" pitchFamily="18" charset="0"/>
                          </a:rPr>
                        </m:ctrlPr>
                      </m:naryPr>
                      <m:sub/>
                      <m:sup/>
                      <m:e>
                        <m:r>
                          <m:rPr>
                            <m:sty m:val="p"/>
                          </m:rPr>
                          <a:rPr lang="en-US" b="0" i="0" smtClean="0">
                            <a:latin typeface="Cambria Math" panose="02040503050406030204" pitchFamily="18" charset="0"/>
                            <a:ea typeface="Cambria Math" panose="02040503050406030204" pitchFamily="18" charset="0"/>
                          </a:rPr>
                          <m:t>r</m:t>
                        </m:r>
                      </m:e>
                    </m:nary>
                    <m:r>
                      <m:rPr>
                        <m:sty m:val="p"/>
                      </m:rPr>
                      <a:rPr lang="en-US">
                        <a:latin typeface="Cambria Math" panose="02040503050406030204" pitchFamily="18" charset="0"/>
                        <a:ea typeface="Cambria Math" panose="02040503050406030204" pitchFamily="18" charset="0"/>
                      </a:rPr>
                      <m:t>dr</m:t>
                    </m:r>
                  </m:oMath>
                </a14:m>
                <a:r>
                  <a:rPr lang="en-US" dirty="0" smtClean="0"/>
                  <a:t/>
                </a:r>
              </a:p>
              <a:p>
                <a:endParaRPr lang="en-US" dirty="0" smtClean="0"/>
              </a:p>
              <a:p>
                <a14:m>
                  <m:oMath xmlns:m="http://schemas.openxmlformats.org/officeDocument/2006/math">
                    <m:r>
                      <m:rPr>
                        <m:sty m:val="p"/>
                      </m:rPr>
                      <a:rPr lang="en-US" i="0">
                        <a:latin typeface="Cambria Math" panose="02040503050406030204" pitchFamily="18" charset="0"/>
                        <a:ea typeface="Cambria Math" panose="02040503050406030204" pitchFamily="18" charset="0"/>
                      </a:rPr>
                      <m:t>V</m:t>
                    </m:r>
                    <m:r>
                      <a:rPr lang="en-US" b="0" i="0"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2</m:t>
                            </m:r>
                          </m:sup>
                        </m:sSup>
                      </m:num>
                      <m:den>
                        <m:r>
                          <a:rPr lang="en-US" b="0" i="0" smtClean="0">
                            <a:latin typeface="Cambria Math" panose="02040503050406030204" pitchFamily="18" charset="0"/>
                            <a:ea typeface="Cambria Math" panose="02040503050406030204" pitchFamily="18" charset="0"/>
                          </a:rPr>
                          <m:t>4</m:t>
                        </m:r>
                        <m:r>
                          <m:rPr>
                            <m:sty m:val="p"/>
                          </m:rPr>
                          <a:rPr lang="en-US" b="0" i="0" smtClean="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m:t>
                    </m:r>
                  </m:oMath>
                </a14:m>
                <a:r>
                  <a:rPr lang="en-US" dirty="0" smtClean="0"/>
                  <a:t>		11.8</a:t>
                </a:r>
                <a:endParaRPr lang="en-US" dirty="0"/>
              </a:p>
            </p:txBody>
          </p:sp>
        </mc:Choice>
        <mc:Fallback>
          <p:sp>
            <p:nvSpPr>
              <p:cNvPr id="3" name="TextBox 2"/>
              <p:cNvSpPr txBox="1">
                <a:spLocks noRot="1" noChangeAspect="1" noMove="1" noResize="1" noEditPoints="1" noAdjustHandles="1" noChangeArrowheads="1" noChangeShapeType="1" noTextEdit="1"/>
              </p:cNvSpPr>
              <p:nvPr/>
            </p:nvSpPr>
            <p:spPr>
              <a:xfrm>
                <a:off x="152400" y="694031"/>
                <a:ext cx="8991600" cy="5891421"/>
              </a:xfrm>
              <a:prstGeom prst="rect">
                <a:avLst/>
              </a:prstGeom>
              <a:blipFill rotWithShape="0">
                <a:blip r:embed="rId3" cstate="print"/>
                <a:stretch>
                  <a:fillRect l="-1017" r="-881"/>
                </a:stretch>
              </a:blipFill>
            </p:spPr>
            <p:txBody>
              <a:bodyPr/>
              <a:lstStyle/>
              <a:p>
                <a:r>
                  <a:rPr lang="en-US">
                    <a:noFill/>
                  </a:rPr>
                  <a:t> </a:t>
                </a:r>
              </a:p>
            </p:txBody>
          </p:sp>
        </mc:Fallback>
      </mc:AlternateContent>
      <p:graphicFrame>
        <p:nvGraphicFramePr>
          <p:cNvPr id="3074" name="Object 2"/>
          <p:cNvGraphicFramePr>
            <a:graphicFrameLocks noChangeAspect="1"/>
          </p:cNvGraphicFramePr>
          <p:nvPr/>
        </p:nvGraphicFramePr>
        <p:xfrm>
          <a:off x="8077200" y="1295400"/>
          <a:ext cx="1066800" cy="571650"/>
        </p:xfrm>
        <a:graphic>
          <a:graphicData uri="http://schemas.openxmlformats.org/presentationml/2006/ole">
            <p:oleObj spid="_x0000_s3074" name="Equation" r:id="rId4" imgW="901440" imgH="482400" progId="Equation.3">
              <p:embed/>
            </p:oleObj>
          </a:graphicData>
        </a:graphic>
      </p:graphicFrame>
      <p:cxnSp>
        <p:nvCxnSpPr>
          <p:cNvPr id="6" name="Straight Arrow Connector 5"/>
          <p:cNvCxnSpPr/>
          <p:nvPr/>
        </p:nvCxnSpPr>
        <p:spPr>
          <a:xfrm>
            <a:off x="8153400" y="1219200"/>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0" y="5791200"/>
            <a:ext cx="3048000" cy="9144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075" name="Object 3"/>
          <p:cNvGraphicFramePr>
            <a:graphicFrameLocks noChangeAspect="1"/>
          </p:cNvGraphicFramePr>
          <p:nvPr/>
        </p:nvGraphicFramePr>
        <p:xfrm>
          <a:off x="304800" y="5927650"/>
          <a:ext cx="2667000" cy="930349"/>
        </p:xfrm>
        <a:graphic>
          <a:graphicData uri="http://schemas.openxmlformats.org/presentationml/2006/ole">
            <p:oleObj spid="_x0000_s3075" name="Equation" r:id="rId5" imgW="1384200" imgH="482400" progId="Equation.3">
              <p:embed/>
            </p:oleObj>
          </a:graphicData>
        </a:graphic>
      </p:graphicFrame>
      <p:graphicFrame>
        <p:nvGraphicFramePr>
          <p:cNvPr id="9" name="Object 3"/>
          <p:cNvGraphicFramePr>
            <a:graphicFrameLocks noChangeAspect="1"/>
          </p:cNvGraphicFramePr>
          <p:nvPr/>
        </p:nvGraphicFramePr>
        <p:xfrm>
          <a:off x="228600" y="4953000"/>
          <a:ext cx="5778500" cy="865045"/>
        </p:xfrm>
        <a:graphic>
          <a:graphicData uri="http://schemas.openxmlformats.org/presentationml/2006/ole">
            <p:oleObj spid="_x0000_s3076" name="Equation" r:id="rId6" imgW="3225600" imgH="482400" progId="Equation.3">
              <p:embed/>
            </p:oleObj>
          </a:graphicData>
        </a:graphic>
      </p:graphicFrame>
    </p:spTree>
    <p:extLst>
      <p:ext uri="{BB962C8B-B14F-4D97-AF65-F5344CB8AC3E}">
        <p14:creationId xmlns="" xmlns:p14="http://schemas.microsoft.com/office/powerpoint/2010/main" val="29447971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 y="-13855"/>
            <a:ext cx="8458200" cy="707886"/>
          </a:xfrm>
          <a:prstGeom prst="rect">
            <a:avLst/>
          </a:prstGeom>
          <a:noFill/>
        </p:spPr>
        <p:txBody>
          <a:bodyPr wrap="square" rtlCol="0">
            <a:spAutoFit/>
          </a:bodyPr>
          <a:lstStyle/>
          <a:p>
            <a:r>
              <a:rPr lang="en-US" sz="4000" dirty="0" smtClean="0">
                <a:solidFill>
                  <a:srgbClr val="00B0F0"/>
                </a:solidFill>
              </a:rPr>
              <a:t>Steady laminar flow in circular pipes</a:t>
            </a:r>
            <a:endParaRPr lang="en-US" sz="4000" dirty="0">
              <a:solidFill>
                <a:srgbClr val="00B0F0"/>
              </a:solidFill>
            </a:endParaRPr>
          </a:p>
        </p:txBody>
      </p:sp>
      <mc:AlternateContent xmlns:mc="http://schemas.openxmlformats.org/markup-compatibility/2006">
        <mc:Choice xmlns="" xmlns:a14="http://schemas.microsoft.com/office/drawing/2010/main" Requires="a14">
          <p:sp>
            <p:nvSpPr>
              <p:cNvPr id="3" name="TextBox 2"/>
              <p:cNvSpPr txBox="1"/>
              <p:nvPr/>
            </p:nvSpPr>
            <p:spPr>
              <a:xfrm>
                <a:off x="152400" y="694031"/>
                <a:ext cx="8991600" cy="5072158"/>
              </a:xfrm>
              <a:prstGeom prst="rect">
                <a:avLst/>
              </a:prstGeom>
              <a:noFill/>
            </p:spPr>
            <p:txBody>
              <a:bodyPr wrap="square" rtlCol="0">
                <a:spAutoFit/>
              </a:bodyPr>
              <a:lstStyle/>
              <a:p>
                <a14:m>
                  <m:oMath xmlns:m="http://schemas.openxmlformats.org/officeDocument/2006/math">
                    <m:r>
                      <m:rPr>
                        <m:sty m:val="p"/>
                      </m:rPr>
                      <a:rPr lang="en-US" sz="1800" i="0" smtClean="0">
                        <a:latin typeface="Cambria Math" panose="02040503050406030204" pitchFamily="18" charset="0"/>
                        <a:ea typeface="Cambria Math" panose="02040503050406030204" pitchFamily="18" charset="0"/>
                      </a:rPr>
                      <m:t>V</m:t>
                    </m:r>
                    <m:r>
                      <a:rPr lang="en-US" sz="1800" b="0" i="0"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panose="02040503050406030204" pitchFamily="18" charset="0"/>
                          </a:rPr>
                        </m:ctrlPr>
                      </m:fPr>
                      <m:num>
                        <m:sSup>
                          <m:sSupPr>
                            <m:ctrlPr>
                              <a:rPr lang="en-US" sz="1800" b="0" i="1" smtClean="0">
                                <a:latin typeface="Cambria Math" panose="02040503050406030204" pitchFamily="18" charset="0"/>
                                <a:ea typeface="Cambria Math" panose="02040503050406030204" pitchFamily="18" charset="0"/>
                              </a:rPr>
                            </m:ctrlPr>
                          </m:sSupPr>
                          <m:e>
                            <m:r>
                              <m:rPr>
                                <m:sty m:val="p"/>
                              </m:rPr>
                              <a:rPr lang="en-US" sz="1800" b="0" i="0" smtClean="0">
                                <a:latin typeface="Cambria Math" panose="02040503050406030204" pitchFamily="18" charset="0"/>
                                <a:ea typeface="Cambria Math" panose="02040503050406030204" pitchFamily="18" charset="0"/>
                              </a:rPr>
                              <m:t>R</m:t>
                            </m:r>
                          </m:e>
                          <m:sup>
                            <m:r>
                              <a:rPr lang="en-US" sz="1800" b="0" i="0" smtClean="0">
                                <a:latin typeface="Cambria Math" panose="02040503050406030204" pitchFamily="18" charset="0"/>
                                <a:ea typeface="Cambria Math" panose="02040503050406030204" pitchFamily="18" charset="0"/>
                              </a:rPr>
                              <m:t>2</m:t>
                            </m:r>
                          </m:sup>
                        </m:sSup>
                      </m:num>
                      <m:den>
                        <m:r>
                          <a:rPr lang="en-US" sz="1800" b="0" i="0" smtClean="0">
                            <a:latin typeface="Cambria Math" panose="02040503050406030204" pitchFamily="18" charset="0"/>
                            <a:ea typeface="Cambria Math" panose="02040503050406030204" pitchFamily="18" charset="0"/>
                          </a:rPr>
                          <m:t>4</m:t>
                        </m:r>
                        <m:r>
                          <m:rPr>
                            <m:sty m:val="p"/>
                          </m:rPr>
                          <a:rPr lang="en-US" sz="1800" b="0" i="0" smtClean="0">
                            <a:latin typeface="Cambria Math" panose="02040503050406030204" pitchFamily="18" charset="0"/>
                            <a:ea typeface="Cambria Math" panose="02040503050406030204" pitchFamily="18" charset="0"/>
                          </a:rPr>
                          <m:t>μ</m:t>
                        </m:r>
                      </m:den>
                    </m:f>
                    <m:d>
                      <m:dPr>
                        <m:ctrlPr>
                          <a:rPr lang="en-US" sz="1800" i="1">
                            <a:latin typeface="Cambria Math" panose="02040503050406030204" pitchFamily="18" charset="0"/>
                            <a:ea typeface="Cambria Math" panose="02040503050406030204" pitchFamily="18" charset="0"/>
                          </a:rPr>
                        </m:ctrlPr>
                      </m:dPr>
                      <m:e>
                        <m:r>
                          <a:rPr lang="en-US" sz="1800" i="0">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r>
                              <m:rPr>
                                <m:sty m:val="p"/>
                              </m:rPr>
                              <a:rPr lang="en-US" sz="1800" i="0">
                                <a:latin typeface="Cambria Math" panose="02040503050406030204" pitchFamily="18" charset="0"/>
                                <a:ea typeface="Cambria Math" panose="02040503050406030204" pitchFamily="18" charset="0"/>
                              </a:rPr>
                              <m:t>d</m:t>
                            </m:r>
                            <m:sSup>
                              <m:sSupPr>
                                <m:ctrlPr>
                                  <a:rPr lang="en-US" sz="1800" i="1">
                                    <a:latin typeface="Cambria Math" panose="02040503050406030204" pitchFamily="18" charset="0"/>
                                    <a:ea typeface="Cambria Math" panose="02040503050406030204" pitchFamily="18" charset="0"/>
                                  </a:rPr>
                                </m:ctrlPr>
                              </m:sSupPr>
                              <m:e>
                                <m:r>
                                  <m:rPr>
                                    <m:sty m:val="p"/>
                                  </m:rPr>
                                  <a:rPr lang="en-US" sz="1800" i="0">
                                    <a:latin typeface="Cambria Math" panose="02040503050406030204" pitchFamily="18" charset="0"/>
                                    <a:ea typeface="Cambria Math" panose="02040503050406030204" pitchFamily="18" charset="0"/>
                                  </a:rPr>
                                  <m:t>P</m:t>
                                </m:r>
                              </m:e>
                              <m:sup>
                                <m:r>
                                  <a:rPr lang="en-US" sz="1800" i="0">
                                    <a:latin typeface="Cambria Math" panose="02040503050406030204" pitchFamily="18" charset="0"/>
                                    <a:ea typeface="Cambria Math" panose="02040503050406030204" pitchFamily="18" charset="0"/>
                                  </a:rPr>
                                  <m:t>∗</m:t>
                                </m:r>
                              </m:sup>
                            </m:sSup>
                          </m:num>
                          <m:den>
                            <m:r>
                              <m:rPr>
                                <m:sty m:val="p"/>
                              </m:rPr>
                              <a:rPr lang="en-US" sz="1800" i="0">
                                <a:latin typeface="Cambria Math" panose="02040503050406030204" pitchFamily="18" charset="0"/>
                                <a:ea typeface="Cambria Math" panose="02040503050406030204" pitchFamily="18" charset="0"/>
                              </a:rPr>
                              <m:t>ds</m:t>
                            </m:r>
                          </m:den>
                        </m:f>
                      </m:e>
                    </m:d>
                    <m:r>
                      <a:rPr lang="en-US" sz="1800" b="0" i="0" smtClean="0">
                        <a:latin typeface="Cambria Math" panose="02040503050406030204" pitchFamily="18" charset="0"/>
                        <a:ea typeface="Cambria Math" panose="02040503050406030204" pitchFamily="18" charset="0"/>
                      </a:rPr>
                      <m:t>+</m:t>
                    </m:r>
                    <m:r>
                      <m:rPr>
                        <m:sty m:val="p"/>
                      </m:rPr>
                      <a:rPr lang="en-US" sz="1800" b="0" i="0" smtClean="0">
                        <a:latin typeface="Cambria Math" panose="02040503050406030204" pitchFamily="18" charset="0"/>
                        <a:ea typeface="Cambria Math" panose="02040503050406030204" pitchFamily="18" charset="0"/>
                      </a:rPr>
                      <m:t>C</m:t>
                    </m:r>
                  </m:oMath>
                </a14:m>
                <a:r>
                  <a:rPr lang="en-US" sz="1800" dirty="0" smtClean="0"/>
                  <a:t>		11.8</a:t>
                </a:r>
              </a:p>
              <a:p>
                <a:r>
                  <a:rPr lang="en-US" dirty="0" smtClean="0"/>
                  <a:t>Boundary condition: at </a:t>
                </a:r>
                <a14:m>
                  <m:oMath xmlns:m="http://schemas.openxmlformats.org/officeDocument/2006/math">
                    <m:r>
                      <a:rPr lang="en-US" b="0" i="1" smtClean="0">
                        <a:latin typeface="Cambria Math" panose="02040503050406030204" pitchFamily="18" charset="0"/>
                      </a:rPr>
                      <m:t>𝑟</m:t>
                    </m:r>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rPr>
                      <m:t>=0</m:t>
                    </m:r>
                  </m:oMath>
                </a14:m>
                <a:r>
                  <a:rPr lang="en-US" dirty="0" smtClean="0"/>
                  <a:t> (no slip)</a:t>
                </a:r>
              </a:p>
              <a:p>
                <a:endParaRPr lang="en-US" dirty="0"/>
              </a:p>
              <a:p>
                <a:pPr/>
                <a14:m>
                  <m:oMathPara xmlns:m="http://schemas.openxmlformats.org/officeDocument/2006/math">
                    <m:oMathParaPr>
                      <m:jc m:val="centerGroup"/>
                    </m:oMathParaPr>
                    <m:oMath xmlns:m="http://schemas.openxmlformats.org/officeDocument/2006/math">
                      <m:r>
                        <a:rPr lang="en-US" b="0" i="0" smtClean="0">
                          <a:latin typeface="Cambria Math" panose="02040503050406030204" pitchFamily="18" charset="0"/>
                          <a:ea typeface="Cambria Math" panose="02040503050406030204" pitchFamily="18" charset="0"/>
                        </a:rPr>
                        <m:t>0</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R</m:t>
                              </m:r>
                            </m:e>
                            <m:sup>
                              <m:r>
                                <a:rPr lang="en-US">
                                  <a:latin typeface="Cambria Math" panose="02040503050406030204" pitchFamily="18" charset="0"/>
                                  <a:ea typeface="Cambria Math" panose="02040503050406030204" pitchFamily="18" charset="0"/>
                                </a:rPr>
                                <m:t>2</m:t>
                              </m:r>
                            </m:sup>
                          </m:sSup>
                        </m:num>
                        <m:den>
                          <m:r>
                            <a:rPr lang="en-US">
                              <a:latin typeface="Cambria Math" panose="02040503050406030204" pitchFamily="18" charset="0"/>
                              <a:ea typeface="Cambria Math" panose="02040503050406030204" pitchFamily="18" charset="0"/>
                            </a:rPr>
                            <m:t>4</m:t>
                          </m:r>
                          <m:r>
                            <m:rPr>
                              <m:sty m:val="p"/>
                            </m:rPr>
                            <a:rPr lang="en-US">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num>
                            <m:den>
                              <m:r>
                                <m:rPr>
                                  <m:sty m:val="p"/>
                                </m:rPr>
                                <a:rPr lang="en-US">
                                  <a:latin typeface="Cambria Math" panose="02040503050406030204" pitchFamily="18" charset="0"/>
                                  <a:ea typeface="Cambria Math" panose="02040503050406030204" pitchFamily="18" charset="0"/>
                                </a:rPr>
                                <m:t>ds</m:t>
                              </m:r>
                            </m:den>
                          </m:f>
                        </m:e>
                      </m:d>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m:t>
                      </m:r>
                      <m:r>
                        <a:rPr lang="en-US"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C</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R</m:t>
                              </m:r>
                            </m:e>
                            <m:sup>
                              <m:r>
                                <a:rPr lang="en-US">
                                  <a:latin typeface="Cambria Math" panose="02040503050406030204" pitchFamily="18" charset="0"/>
                                  <a:ea typeface="Cambria Math" panose="02040503050406030204" pitchFamily="18" charset="0"/>
                                </a:rPr>
                                <m:t>2</m:t>
                              </m:r>
                            </m:sup>
                          </m:sSup>
                        </m:num>
                        <m:den>
                          <m:r>
                            <a:rPr lang="en-US">
                              <a:latin typeface="Cambria Math" panose="02040503050406030204" pitchFamily="18" charset="0"/>
                              <a:ea typeface="Cambria Math" panose="02040503050406030204" pitchFamily="18" charset="0"/>
                            </a:rPr>
                            <m:t>4</m:t>
                          </m:r>
                          <m:r>
                            <m:rPr>
                              <m:sty m:val="p"/>
                            </m:rPr>
                            <a:rPr lang="en-US">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num>
                            <m:den>
                              <m:r>
                                <m:rPr>
                                  <m:sty m:val="p"/>
                                </m:rPr>
                                <a:rPr lang="en-US">
                                  <a:latin typeface="Cambria Math" panose="02040503050406030204" pitchFamily="18" charset="0"/>
                                  <a:ea typeface="Cambria Math" panose="02040503050406030204" pitchFamily="18" charset="0"/>
                                </a:rPr>
                                <m:t>ds</m:t>
                              </m:r>
                            </m:den>
                          </m:f>
                        </m:e>
                      </m:d>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C</m:t>
                      </m:r>
                    </m:oMath>
                  </m:oMathPara>
                </a14:m>
                <a:endParaRPr lang="en-US" dirty="0" smtClean="0">
                  <a:ea typeface="Cambria Math" panose="02040503050406030204" pitchFamily="18" charset="0"/>
                </a:endParaRPr>
              </a:p>
              <a:p>
                <a:endParaRPr lang="en-US" dirty="0" smtClean="0"/>
              </a:p>
              <a:p>
                <a:pPr algn="ctr"/>
                <a14:m>
                  <m:oMath xmlns:m="http://schemas.openxmlformats.org/officeDocument/2006/math">
                    <m:r>
                      <m:rPr>
                        <m:sty m:val="p"/>
                      </m:rPr>
                      <a:rPr lang="en-US" sz="2800" b="0" i="0" smtClean="0">
                        <a:latin typeface="Cambria Math" panose="02040503050406030204" pitchFamily="18" charset="0"/>
                        <a:ea typeface="Cambria Math" panose="02040503050406030204" pitchFamily="18" charset="0"/>
                      </a:rPr>
                      <m:t>V</m:t>
                    </m:r>
                    <m:r>
                      <a:rPr lang="en-US" sz="2800">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sSup>
                          <m:sSupPr>
                            <m:ctrlPr>
                              <a:rPr lang="en-US" sz="2800" i="1">
                                <a:latin typeface="Cambria Math" panose="02040503050406030204" pitchFamily="18" charset="0"/>
                                <a:ea typeface="Cambria Math" panose="02040503050406030204" pitchFamily="18" charset="0"/>
                              </a:rPr>
                            </m:ctrlPr>
                          </m:sSupPr>
                          <m:e>
                            <m:r>
                              <m:rPr>
                                <m:sty m:val="p"/>
                              </m:rPr>
                              <a:rPr lang="en-US" sz="2800">
                                <a:latin typeface="Cambria Math" panose="02040503050406030204" pitchFamily="18" charset="0"/>
                                <a:ea typeface="Cambria Math" panose="02040503050406030204" pitchFamily="18" charset="0"/>
                              </a:rPr>
                              <m:t>R</m:t>
                            </m:r>
                          </m:e>
                          <m:sup>
                            <m:r>
                              <a:rPr lang="en-US" sz="2800">
                                <a:latin typeface="Cambria Math" panose="02040503050406030204" pitchFamily="18" charset="0"/>
                                <a:ea typeface="Cambria Math" panose="02040503050406030204" pitchFamily="18" charset="0"/>
                              </a:rPr>
                              <m:t>2</m:t>
                            </m:r>
                          </m:sup>
                        </m:sSup>
                        <m:r>
                          <a:rPr lang="en-US" sz="2800" b="0" i="1" smtClean="0">
                            <a:latin typeface="Cambria Math" panose="02040503050406030204" pitchFamily="18" charset="0"/>
                            <a:ea typeface="Cambria Math" panose="02040503050406030204" pitchFamily="18" charset="0"/>
                          </a:rPr>
                          <m:t>−</m:t>
                        </m:r>
                        <m:sSup>
                          <m:sSupPr>
                            <m:ctrlPr>
                              <a:rPr lang="en-US" sz="2800" b="0" i="1" smtClean="0">
                                <a:latin typeface="Cambria Math" panose="02040503050406030204" pitchFamily="18" charset="0"/>
                                <a:ea typeface="Cambria Math" panose="02040503050406030204" pitchFamily="18" charset="0"/>
                              </a:rPr>
                            </m:ctrlPr>
                          </m:sSupPr>
                          <m:e>
                            <m:r>
                              <a:rPr lang="en-US" sz="2800" b="0" i="1" smtClean="0">
                                <a:latin typeface="Cambria Math" panose="02040503050406030204" pitchFamily="18" charset="0"/>
                                <a:ea typeface="Cambria Math" panose="02040503050406030204" pitchFamily="18" charset="0"/>
                              </a:rPr>
                              <m:t>𝑟</m:t>
                            </m:r>
                          </m:e>
                          <m:sup>
                            <m:r>
                              <a:rPr lang="en-US" sz="2800" b="0" i="1" smtClean="0">
                                <a:latin typeface="Cambria Math" panose="02040503050406030204" pitchFamily="18" charset="0"/>
                                <a:ea typeface="Cambria Math" panose="02040503050406030204" pitchFamily="18" charset="0"/>
                              </a:rPr>
                              <m:t>2</m:t>
                            </m:r>
                          </m:sup>
                        </m:sSup>
                      </m:num>
                      <m:den>
                        <m:r>
                          <a:rPr lang="en-US" sz="2800">
                            <a:latin typeface="Cambria Math" panose="02040503050406030204" pitchFamily="18" charset="0"/>
                            <a:ea typeface="Cambria Math" panose="02040503050406030204" pitchFamily="18" charset="0"/>
                          </a:rPr>
                          <m:t>4</m:t>
                        </m:r>
                        <m:r>
                          <m:rPr>
                            <m:sty m:val="p"/>
                          </m:rPr>
                          <a:rPr lang="en-US" sz="2800">
                            <a:latin typeface="Cambria Math" panose="02040503050406030204" pitchFamily="18" charset="0"/>
                            <a:ea typeface="Cambria Math" panose="02040503050406030204" pitchFamily="18" charset="0"/>
                          </a:rPr>
                          <m:t>μ</m:t>
                        </m:r>
                      </m:den>
                    </m:f>
                    <m:d>
                      <m:dPr>
                        <m:ctrlPr>
                          <a:rPr lang="en-US" sz="2800" i="1">
                            <a:latin typeface="Cambria Math" panose="02040503050406030204" pitchFamily="18" charset="0"/>
                            <a:ea typeface="Cambria Math" panose="02040503050406030204" pitchFamily="18" charset="0"/>
                          </a:rPr>
                        </m:ctrlPr>
                      </m:dPr>
                      <m:e>
                        <m:r>
                          <a:rPr lang="en-US" sz="2800">
                            <a:latin typeface="Cambria Math" panose="02040503050406030204" pitchFamily="18" charset="0"/>
                            <a:ea typeface="Cambria Math" panose="02040503050406030204" pitchFamily="18" charset="0"/>
                          </a:rPr>
                          <m:t>−</m:t>
                        </m:r>
                        <m:f>
                          <m:fPr>
                            <m:ctrlPr>
                              <a:rPr lang="en-US" sz="2800" i="1">
                                <a:latin typeface="Cambria Math" panose="02040503050406030204" pitchFamily="18" charset="0"/>
                                <a:ea typeface="Cambria Math" panose="02040503050406030204" pitchFamily="18" charset="0"/>
                              </a:rPr>
                            </m:ctrlPr>
                          </m:fPr>
                          <m:num>
                            <m:r>
                              <m:rPr>
                                <m:sty m:val="p"/>
                              </m:rPr>
                              <a:rPr lang="en-US" sz="2800">
                                <a:latin typeface="Cambria Math" panose="02040503050406030204" pitchFamily="18" charset="0"/>
                                <a:ea typeface="Cambria Math" panose="02040503050406030204" pitchFamily="18" charset="0"/>
                              </a:rPr>
                              <m:t>d</m:t>
                            </m:r>
                            <m:sSup>
                              <m:sSupPr>
                                <m:ctrlPr>
                                  <a:rPr lang="en-US" sz="2800" i="1">
                                    <a:latin typeface="Cambria Math" panose="02040503050406030204" pitchFamily="18" charset="0"/>
                                    <a:ea typeface="Cambria Math" panose="02040503050406030204" pitchFamily="18" charset="0"/>
                                  </a:rPr>
                                </m:ctrlPr>
                              </m:sSupPr>
                              <m:e>
                                <m:r>
                                  <m:rPr>
                                    <m:sty m:val="p"/>
                                  </m:rPr>
                                  <a:rPr lang="en-US" sz="2800">
                                    <a:latin typeface="Cambria Math" panose="02040503050406030204" pitchFamily="18" charset="0"/>
                                    <a:ea typeface="Cambria Math" panose="02040503050406030204" pitchFamily="18" charset="0"/>
                                  </a:rPr>
                                  <m:t>P</m:t>
                                </m:r>
                              </m:e>
                              <m:sup>
                                <m:r>
                                  <a:rPr lang="en-US" sz="2800">
                                    <a:latin typeface="Cambria Math" panose="02040503050406030204" pitchFamily="18" charset="0"/>
                                    <a:ea typeface="Cambria Math" panose="02040503050406030204" pitchFamily="18" charset="0"/>
                                  </a:rPr>
                                  <m:t>∗</m:t>
                                </m:r>
                              </m:sup>
                            </m:sSup>
                          </m:num>
                          <m:den>
                            <m:r>
                              <m:rPr>
                                <m:sty m:val="p"/>
                              </m:rPr>
                              <a:rPr lang="en-US" sz="2800">
                                <a:latin typeface="Cambria Math" panose="02040503050406030204" pitchFamily="18" charset="0"/>
                                <a:ea typeface="Cambria Math" panose="02040503050406030204" pitchFamily="18" charset="0"/>
                              </a:rPr>
                              <m:t>ds</m:t>
                            </m:r>
                          </m:den>
                        </m:f>
                      </m:e>
                    </m:d>
                  </m:oMath>
                </a14:m>
                <a:r>
                  <a:rPr lang="en-US" dirty="0" smtClean="0"/>
                  <a:t>		11.9</a:t>
                </a:r>
              </a:p>
              <a:p>
                <a:r>
                  <a:rPr lang="en-US" dirty="0" smtClean="0"/>
                  <a:t>11.9 indicates that the velocity distribution for </a:t>
                </a:r>
                <a:r>
                  <a:rPr lang="en-US" i="1" dirty="0" smtClean="0"/>
                  <a:t>laminar flow </a:t>
                </a:r>
                <a:r>
                  <a:rPr lang="en-US" dirty="0" smtClean="0"/>
                  <a:t>in a pipe is </a:t>
                </a:r>
                <a:r>
                  <a:rPr lang="en-US" i="1" dirty="0" smtClean="0"/>
                  <a:t>parabolic</a:t>
                </a:r>
                <a:r>
                  <a:rPr lang="en-US" dirty="0" smtClean="0"/>
                  <a:t> across the section with the maximum velocity at the </a:t>
                </a:r>
                <a:r>
                  <a:rPr lang="en-US" dirty="0" err="1" smtClean="0"/>
                  <a:t>centre</a:t>
                </a:r>
                <a:r>
                  <a:rPr lang="en-US" dirty="0" smtClean="0"/>
                  <a:t> of the pipe Fig 11.3</a:t>
                </a:r>
                <a:endParaRPr lang="en-US" dirty="0"/>
              </a:p>
              <a:p>
                <a:endParaRPr lang="en-US" dirty="0"/>
              </a:p>
              <a:p>
                <a:endParaRPr lang="en-US" dirty="0"/>
              </a:p>
            </p:txBody>
          </p:sp>
        </mc:Choice>
        <mc:Fallback>
          <p:sp>
            <p:nvSpPr>
              <p:cNvPr id="3" name="TextBox 2"/>
              <p:cNvSpPr txBox="1">
                <a:spLocks noRot="1" noChangeAspect="1" noMove="1" noResize="1" noEditPoints="1" noAdjustHandles="1" noChangeArrowheads="1" noChangeShapeType="1" noTextEdit="1"/>
              </p:cNvSpPr>
              <p:nvPr/>
            </p:nvSpPr>
            <p:spPr>
              <a:xfrm>
                <a:off x="152400" y="694031"/>
                <a:ext cx="8991600" cy="5072158"/>
              </a:xfrm>
              <a:prstGeom prst="rect">
                <a:avLst/>
              </a:prstGeom>
              <a:blipFill rotWithShape="0">
                <a:blip r:embed="rId3" cstate="print"/>
                <a:stretch>
                  <a:fillRect l="-1017" r="-1017"/>
                </a:stretch>
              </a:blipFill>
            </p:spPr>
            <p:txBody>
              <a:bodyPr/>
              <a:lstStyle/>
              <a:p>
                <a:r>
                  <a:rPr lang="en-US">
                    <a:noFill/>
                  </a:rPr>
                  <a:t> </a:t>
                </a:r>
              </a:p>
            </p:txBody>
          </p:sp>
        </mc:Fallback>
      </mc:AlternateContent>
      <p:pic>
        <p:nvPicPr>
          <p:cNvPr id="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10800000">
            <a:off x="1066800" y="4953000"/>
            <a:ext cx="7591425" cy="2076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ctangle 4"/>
          <p:cNvSpPr/>
          <p:nvPr/>
        </p:nvSpPr>
        <p:spPr>
          <a:xfrm>
            <a:off x="7162800" y="2057400"/>
            <a:ext cx="609600" cy="457200"/>
          </a:xfrm>
          <a:prstGeom prst="rect">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685800"/>
            <a:ext cx="2438400" cy="533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099" name="Object 3"/>
          <p:cNvGraphicFramePr>
            <a:graphicFrameLocks noChangeAspect="1"/>
          </p:cNvGraphicFramePr>
          <p:nvPr/>
        </p:nvGraphicFramePr>
        <p:xfrm>
          <a:off x="457200" y="609600"/>
          <a:ext cx="1905000" cy="664535"/>
        </p:xfrm>
        <a:graphic>
          <a:graphicData uri="http://schemas.openxmlformats.org/presentationml/2006/ole">
            <p:oleObj spid="_x0000_s4099" name="Equation" r:id="rId5" imgW="1384200" imgH="482400" progId="Equation.3">
              <p:embed/>
            </p:oleObj>
          </a:graphicData>
        </a:graphic>
      </p:graphicFrame>
      <p:sp>
        <p:nvSpPr>
          <p:cNvPr id="10" name="TextBox 9"/>
          <p:cNvSpPr txBox="1"/>
          <p:nvPr/>
        </p:nvSpPr>
        <p:spPr>
          <a:xfrm>
            <a:off x="228600" y="2743200"/>
            <a:ext cx="4191000" cy="400110"/>
          </a:xfrm>
          <a:prstGeom prst="rect">
            <a:avLst/>
          </a:prstGeom>
          <a:noFill/>
        </p:spPr>
        <p:txBody>
          <a:bodyPr wrap="square" rtlCol="0">
            <a:spAutoFit/>
          </a:bodyPr>
          <a:lstStyle/>
          <a:p>
            <a:r>
              <a:rPr lang="en-US" sz="2000" dirty="0" smtClean="0"/>
              <a:t>Putting this in 11.8 becomes</a:t>
            </a:r>
            <a:endParaRPr lang="en-US" sz="2000" dirty="0"/>
          </a:p>
        </p:txBody>
      </p:sp>
    </p:spTree>
    <p:extLst>
      <p:ext uri="{BB962C8B-B14F-4D97-AF65-F5344CB8AC3E}">
        <p14:creationId xmlns="" xmlns:p14="http://schemas.microsoft.com/office/powerpoint/2010/main" val="6620486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p:cNvPicPr>
            <a:picLocks noChangeAspect="1" noChangeArrowheads="1"/>
          </p:cNvPicPr>
          <p:nvPr/>
        </p:nvPicPr>
        <p:blipFill>
          <a:blip r:embed="rId3"/>
          <a:srcRect r="43077"/>
          <a:stretch>
            <a:fillRect/>
          </a:stretch>
        </p:blipFill>
        <p:spPr bwMode="auto">
          <a:xfrm>
            <a:off x="7010400" y="5309974"/>
            <a:ext cx="1913181" cy="1548026"/>
          </a:xfrm>
          <a:prstGeom prst="rect">
            <a:avLst/>
          </a:prstGeom>
          <a:noFill/>
          <a:ln w="9525">
            <a:noFill/>
            <a:miter lim="800000"/>
            <a:headEnd/>
            <a:tailEnd/>
          </a:ln>
          <a:effectLst/>
        </p:spPr>
      </p:pic>
      <p:sp>
        <p:nvSpPr>
          <p:cNvPr id="2" name="TextBox 1"/>
          <p:cNvSpPr txBox="1"/>
          <p:nvPr/>
        </p:nvSpPr>
        <p:spPr>
          <a:xfrm>
            <a:off x="404897" y="0"/>
            <a:ext cx="8458200" cy="707886"/>
          </a:xfrm>
          <a:prstGeom prst="rect">
            <a:avLst/>
          </a:prstGeom>
          <a:noFill/>
        </p:spPr>
        <p:txBody>
          <a:bodyPr wrap="square" rtlCol="0">
            <a:spAutoFit/>
          </a:bodyPr>
          <a:lstStyle/>
          <a:p>
            <a:r>
              <a:rPr lang="en-US" sz="4000" dirty="0" smtClean="0">
                <a:solidFill>
                  <a:srgbClr val="00B0F0"/>
                </a:solidFill>
              </a:rPr>
              <a:t>Steady laminar flow in circular pipes</a:t>
            </a:r>
            <a:endParaRPr lang="en-US" sz="4000" dirty="0">
              <a:solidFill>
                <a:srgbClr val="00B0F0"/>
              </a:solidFill>
            </a:endParaRPr>
          </a:p>
        </p:txBody>
      </p:sp>
      <mc:AlternateContent xmlns:mc="http://schemas.openxmlformats.org/markup-compatibility/2006">
        <mc:Choice xmlns="" xmlns:a14="http://schemas.microsoft.com/office/drawing/2010/main" Requires="a14">
          <p:sp>
            <p:nvSpPr>
              <p:cNvPr id="4" name="TextBox 3"/>
              <p:cNvSpPr txBox="1"/>
              <p:nvPr/>
            </p:nvSpPr>
            <p:spPr>
              <a:xfrm>
                <a:off x="76086" y="707886"/>
                <a:ext cx="8915514" cy="6919651"/>
              </a:xfrm>
              <a:prstGeom prst="rect">
                <a:avLst/>
              </a:prstGeom>
              <a:noFill/>
            </p:spPr>
            <p:txBody>
              <a:bodyPr wrap="square" rtlCol="0">
                <a:spAutoFit/>
              </a:bodyPr>
              <a:lstStyle/>
              <a:p>
                <a:r>
                  <a:rPr lang="en-US" dirty="0" smtClean="0"/>
                  <a:t>Of far more interest than the velocity at a particular point is the total discharge through it. The discharge </a:t>
                </a:r>
                <a:r>
                  <a:rPr lang="en-US" dirty="0" err="1" smtClean="0"/>
                  <a:t>dQ</a:t>
                </a:r>
                <a:r>
                  <a:rPr lang="en-US" dirty="0" smtClean="0"/>
                  <a:t> through the annular space between radii r and r + </a:t>
                </a:r>
                <a:r>
                  <a:rPr lang="en-US" dirty="0" err="1" smtClean="0"/>
                  <a:t>dr</a:t>
                </a:r>
                <a:r>
                  <a:rPr lang="en-US" dirty="0" smtClean="0"/>
                  <a:t> is</a:t>
                </a:r>
              </a:p>
              <a:p>
                <a:endParaRPr lang="en-US" dirty="0"/>
              </a:p>
              <a:p>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dQ</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v</m:t>
                    </m:r>
                    <m:r>
                      <a:rPr lang="en-US" b="0" i="0" smtClean="0">
                        <a:latin typeface="Cambria Math" panose="02040503050406030204" pitchFamily="18" charset="0"/>
                        <a:ea typeface="Cambria Math" panose="02040503050406030204" pitchFamily="18" charset="0"/>
                      </a:rPr>
                      <m:t>2</m:t>
                    </m:r>
                    <m:r>
                      <m:rPr>
                        <m:sty m:val="p"/>
                      </m:rPr>
                      <a:rPr lang="el-GR" b="0" i="0" smtClean="0">
                        <a:latin typeface="Cambria Math" panose="02040503050406030204" pitchFamily="18" charset="0"/>
                        <a:ea typeface="Cambria Math" panose="02040503050406030204" pitchFamily="18" charset="0"/>
                      </a:rPr>
                      <m:t>π</m:t>
                    </m:r>
                    <m:r>
                      <m:rPr>
                        <m:sty m:val="p"/>
                      </m:rPr>
                      <a:rPr lang="en-US" b="0" i="0" smtClean="0">
                        <a:latin typeface="Cambria Math" panose="02040503050406030204" pitchFamily="18" charset="0"/>
                        <a:ea typeface="Cambria Math" panose="02040503050406030204" pitchFamily="18" charset="0"/>
                      </a:rPr>
                      <m:t>rdr</m:t>
                    </m:r>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r>
                          <a:rPr lang="en-US" i="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num>
                      <m:den>
                        <m:r>
                          <a:rPr lang="en-US" i="0">
                            <a:latin typeface="Cambria Math" panose="02040503050406030204" pitchFamily="18" charset="0"/>
                            <a:ea typeface="Cambria Math" panose="02040503050406030204" pitchFamily="18" charset="0"/>
                          </a:rPr>
                          <m:t>4</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r>
                      <a:rPr lang="en-US" i="0">
                        <a:latin typeface="Cambria Math" panose="02040503050406030204" pitchFamily="18" charset="0"/>
                        <a:ea typeface="Cambria Math" panose="02040503050406030204" pitchFamily="18" charset="0"/>
                      </a:rPr>
                      <m:t>2</m:t>
                    </m:r>
                    <m:r>
                      <m:rPr>
                        <m:sty m:val="p"/>
                      </m:rPr>
                      <a:rPr lang="el-GR" i="0">
                        <a:latin typeface="Cambria Math" panose="02040503050406030204" pitchFamily="18" charset="0"/>
                        <a:ea typeface="Cambria Math" panose="02040503050406030204" pitchFamily="18" charset="0"/>
                      </a:rPr>
                      <m:t>π</m:t>
                    </m:r>
                    <m:r>
                      <m:rPr>
                        <m:sty m:val="p"/>
                      </m:rPr>
                      <a:rPr lang="en-US" i="0">
                        <a:latin typeface="Cambria Math" panose="02040503050406030204" pitchFamily="18" charset="0"/>
                        <a:ea typeface="Cambria Math" panose="02040503050406030204" pitchFamily="18" charset="0"/>
                      </a:rPr>
                      <m:t>rdr</m:t>
                    </m:r>
                    <m:r>
                      <a:rPr lang="en-US" b="0" i="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smtClean="0">
                            <a:latin typeface="Cambria Math" panose="02040503050406030204" pitchFamily="18" charset="0"/>
                            <a:ea typeface="Cambria Math" panose="02040503050406030204" pitchFamily="18" charset="0"/>
                          </a:rPr>
                          <m:t>π</m:t>
                        </m:r>
                      </m:num>
                      <m:den>
                        <m:r>
                          <a:rPr lang="en-US" b="0" i="0" smtClean="0">
                            <a:latin typeface="Cambria Math" panose="02040503050406030204" pitchFamily="18" charset="0"/>
                            <a:ea typeface="Cambria Math" panose="02040503050406030204" pitchFamily="18" charset="0"/>
                          </a:rPr>
                          <m:t>2</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d>
                      <m:dPr>
                        <m:ctrlPr>
                          <a:rPr lang="en-US" i="1" smtClean="0">
                            <a:latin typeface="Cambria Math" panose="02040503050406030204" pitchFamily="18" charset="0"/>
                            <a:ea typeface="Cambria Math" panose="02040503050406030204" pitchFamily="18" charset="0"/>
                          </a:rPr>
                        </m:ctrlPr>
                      </m:dPr>
                      <m:e>
                        <m:sSup>
                          <m:sSupPr>
                            <m:ctrlPr>
                              <a:rPr lang="en-US"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2</m:t>
                            </m:r>
                          </m:sup>
                        </m:sSup>
                        <m:r>
                          <m:rPr>
                            <m:sty m:val="p"/>
                          </m:rPr>
                          <a:rPr lang="en-US" b="0" i="0" smtClean="0">
                            <a:latin typeface="Cambria Math" panose="02040503050406030204" pitchFamily="18" charset="0"/>
                            <a:ea typeface="Cambria Math" panose="02040503050406030204" pitchFamily="18" charset="0"/>
                          </a:rPr>
                          <m:t>r</m:t>
                        </m:r>
                        <m:r>
                          <a:rPr lang="en-US" b="0" i="0"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3</m:t>
                            </m:r>
                          </m:sup>
                        </m:sSup>
                      </m:e>
                    </m:d>
                    <m:r>
                      <m:rPr>
                        <m:sty m:val="p"/>
                      </m:rPr>
                      <a:rPr lang="en-US" i="0">
                        <a:latin typeface="Cambria Math" panose="02040503050406030204" pitchFamily="18" charset="0"/>
                        <a:ea typeface="Cambria Math" panose="02040503050406030204" pitchFamily="18" charset="0"/>
                      </a:rPr>
                      <m:t>dr</m:t>
                    </m:r>
                  </m:oMath>
                </a14:m>
                <a:r>
                  <a:rPr lang="en-US" dirty="0"/>
                  <a:t/>
                </a:r>
                <a:endParaRPr lang="en-US" dirty="0" smtClean="0"/>
              </a:p>
              <a:p>
                <a:r>
                  <a:rPr lang="en-US" dirty="0" smtClean="0"/>
                  <a:t>The discharge through the entire cross section is therefore</a:t>
                </a:r>
              </a:p>
              <a:p>
                <a:pPr/>
                <a14:m>
                  <m:oMathPara xmlns:m="http://schemas.openxmlformats.org/officeDocument/2006/math">
                    <m:oMathParaPr>
                      <m:jc m:val="centerGroup"/>
                    </m:oMathParaPr>
                    <m:oMath xmlns:m="http://schemas.openxmlformats.org/officeDocument/2006/math">
                      <m:r>
                        <m:rPr>
                          <m:sty m:val="p"/>
                        </m:rPr>
                        <a:rPr lang="en-US" i="0">
                          <a:latin typeface="Cambria Math" panose="02040503050406030204" pitchFamily="18" charset="0"/>
                          <a:ea typeface="Cambria Math" panose="02040503050406030204" pitchFamily="18" charset="0"/>
                        </a:rPr>
                        <m:t>Q</m:t>
                      </m:r>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π</m:t>
                          </m:r>
                        </m:num>
                        <m:den>
                          <m:r>
                            <a:rPr lang="en-US" i="0">
                              <a:latin typeface="Cambria Math" panose="02040503050406030204" pitchFamily="18" charset="0"/>
                              <a:ea typeface="Cambria Math" panose="02040503050406030204" pitchFamily="18" charset="0"/>
                            </a:rPr>
                            <m:t>2</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nary>
                        <m:naryPr>
                          <m:ctrlPr>
                            <a:rPr lang="en-US" i="1" smtClean="0">
                              <a:latin typeface="Cambria Math" panose="02040503050406030204" pitchFamily="18" charset="0"/>
                              <a:ea typeface="Cambria Math" panose="02040503050406030204" pitchFamily="18" charset="0"/>
                            </a:rPr>
                          </m:ctrlPr>
                        </m:naryPr>
                        <m:sub>
                          <m:r>
                            <m:rPr>
                              <m:brk m:alnAt="23"/>
                            </m:rPr>
                            <a:rPr lang="en-US" b="0" i="0" smtClean="0">
                              <a:latin typeface="Cambria Math" panose="02040503050406030204" pitchFamily="18" charset="0"/>
                              <a:ea typeface="Cambria Math" panose="02040503050406030204" pitchFamily="18" charset="0"/>
                            </a:rPr>
                            <m:t>0</m:t>
                          </m:r>
                        </m:sub>
                        <m:sup>
                          <m:r>
                            <m:rPr>
                              <m:sty m:val="p"/>
                            </m:rPr>
                            <a:rPr lang="en-US" b="0" i="0" smtClean="0">
                              <a:latin typeface="Cambria Math" panose="02040503050406030204" pitchFamily="18" charset="0"/>
                              <a:ea typeface="Cambria Math" panose="02040503050406030204" pitchFamily="18" charset="0"/>
                            </a:rPr>
                            <m:t>R</m:t>
                          </m:r>
                        </m:sup>
                        <m:e>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r>
                                <m:rPr>
                                  <m:sty m:val="p"/>
                                </m:rPr>
                                <a:rPr lang="en-US" i="0">
                                  <a:latin typeface="Cambria Math" panose="02040503050406030204" pitchFamily="18" charset="0"/>
                                  <a:ea typeface="Cambria Math" panose="02040503050406030204" pitchFamily="18" charset="0"/>
                                </a:rPr>
                                <m:t>r</m:t>
                              </m:r>
                              <m:r>
                                <a:rPr lang="en-US" i="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3</m:t>
                                  </m:r>
                                </m:sup>
                              </m:sSup>
                            </m:e>
                          </m:d>
                          <m:r>
                            <m:rPr>
                              <m:sty m:val="p"/>
                            </m:rPr>
                            <a:rPr lang="en-US" i="0">
                              <a:latin typeface="Cambria Math" panose="02040503050406030204" pitchFamily="18" charset="0"/>
                              <a:ea typeface="Cambria Math" panose="02040503050406030204" pitchFamily="18" charset="0"/>
                            </a:rPr>
                            <m:t>dr</m:t>
                          </m:r>
                          <m:r>
                            <a:rPr lang="en-US" b="0" i="0" smtClean="0">
                              <a:latin typeface="Cambria Math" panose="02040503050406030204" pitchFamily="18" charset="0"/>
                              <a:ea typeface="Cambria Math" panose="02040503050406030204" pitchFamily="18" charset="0"/>
                            </a:rPr>
                            <m:t>=</m:t>
                          </m:r>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π</m:t>
                              </m:r>
                            </m:num>
                            <m:den>
                              <m:r>
                                <a:rPr lang="en-US" i="0">
                                  <a:latin typeface="Cambria Math" panose="02040503050406030204" pitchFamily="18" charset="0"/>
                                  <a:ea typeface="Cambria Math" panose="02040503050406030204" pitchFamily="18" charset="0"/>
                                </a:rPr>
                                <m:t>2</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f>
                                <m:fPr>
                                  <m:ctrlPr>
                                    <a:rPr lang="en-US" i="1" smtClean="0">
                                      <a:latin typeface="Cambria Math" panose="02040503050406030204" pitchFamily="18" charset="0"/>
                                      <a:ea typeface="Cambria Math" panose="02040503050406030204" pitchFamily="18" charset="0"/>
                                    </a:rPr>
                                  </m:ctrlPr>
                                </m:fPr>
                                <m:num>
                                  <m:sSup>
                                    <m:sSupPr>
                                      <m:ctrlPr>
                                        <a:rPr lang="en-US"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2</m:t>
                                      </m:r>
                                    </m:sup>
                                  </m:sSup>
                                </m:num>
                                <m:den>
                                  <m:r>
                                    <a:rPr lang="en-US" b="0" i="0" smtClean="0">
                                      <a:latin typeface="Cambria Math" panose="02040503050406030204" pitchFamily="18" charset="0"/>
                                      <a:ea typeface="Cambria Math" panose="02040503050406030204" pitchFamily="18" charset="0"/>
                                    </a:rPr>
                                    <m:t>2</m:t>
                                  </m:r>
                                </m:den>
                              </m:f>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4</m:t>
                                      </m:r>
                                    </m:sup>
                                  </m:sSup>
                                </m:num>
                                <m:den>
                                  <m:r>
                                    <a:rPr lang="en-US" b="0" i="0" smtClean="0">
                                      <a:latin typeface="Cambria Math" panose="02040503050406030204" pitchFamily="18" charset="0"/>
                                      <a:ea typeface="Cambria Math" panose="02040503050406030204" pitchFamily="18" charset="0"/>
                                    </a:rPr>
                                    <m:t>4</m:t>
                                  </m:r>
                                </m:den>
                              </m:f>
                            </m:e>
                          </m:d>
                        </m:e>
                      </m:nary>
                    </m:oMath>
                  </m:oMathPara>
                </a14:m>
                <a:endParaRPr lang="en-US" dirty="0" smtClean="0"/>
              </a:p>
              <a:p>
                <a:endParaRPr lang="en-US" dirty="0" smtClean="0"/>
              </a:p>
              <a:p>
                <a:r>
                  <a:rPr lang="en-US" dirty="0" smtClean="0"/>
                  <a:t>Thus </a:t>
                </a:r>
                <a14:m>
                  <m:oMath xmlns:m="http://schemas.openxmlformats.org/officeDocument/2006/math">
                    <m:r>
                      <m:rPr>
                        <m:sty m:val="p"/>
                      </m:rPr>
                      <a:rPr lang="en-US" i="0">
                        <a:latin typeface="Cambria Math" panose="02040503050406030204" pitchFamily="18" charset="0"/>
                        <a:ea typeface="Cambria Math" panose="02040503050406030204" pitchFamily="18" charset="0"/>
                      </a:rPr>
                      <m:t>Q</m:t>
                    </m:r>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π</m:t>
                        </m:r>
                        <m:sSup>
                          <m:sSupPr>
                            <m:ctrlPr>
                              <a:rPr lang="en-US"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4</m:t>
                            </m:r>
                          </m:sup>
                        </m:sSup>
                      </m:num>
                      <m:den>
                        <m:r>
                          <a:rPr lang="en-US" b="0" i="0" smtClean="0">
                            <a:latin typeface="Cambria Math" panose="02040503050406030204" pitchFamily="18" charset="0"/>
                            <a:ea typeface="Cambria Math" panose="02040503050406030204" pitchFamily="18" charset="0"/>
                          </a:rPr>
                          <m:t>8</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oMath>
                </a14:m>
                <a:r>
                  <a:rPr lang="en-US" dirty="0" smtClean="0"/>
                  <a:t>		11.11	 </a:t>
                </a:r>
                <a:r>
                  <a:rPr lang="en-US" b="1" dirty="0" smtClean="0"/>
                  <a:t>Hagen-</a:t>
                </a:r>
                <a:r>
                  <a:rPr lang="en-US" b="1" dirty="0" err="1" smtClean="0"/>
                  <a:t>Poiseuille</a:t>
                </a:r>
                <a:r>
                  <a:rPr lang="en-US" b="1" dirty="0" smtClean="0"/>
                  <a:t> Formula</a:t>
                </a:r>
              </a:p>
              <a:p>
                <a:r>
                  <a:rPr lang="en-US" dirty="0" smtClean="0"/>
                  <a:t>For a length L of the pipe over which the </a:t>
                </a:r>
                <a:r>
                  <a:rPr lang="en-US" dirty="0" err="1" smtClean="0"/>
                  <a:t>piezometric</a:t>
                </a:r>
                <a:r>
                  <a:rPr lang="en-US" dirty="0" smtClean="0"/>
                  <a:t> pressure drops from P</a:t>
                </a:r>
                <a:r>
                  <a:rPr lang="en-US" baseline="-25000" dirty="0" smtClean="0"/>
                  <a:t>1</a:t>
                </a:r>
                <a:r>
                  <a:rPr lang="en-US" dirty="0" smtClean="0"/>
                  <a:t> to P</a:t>
                </a:r>
                <a:r>
                  <a:rPr lang="en-US" baseline="-25000" dirty="0"/>
                  <a:t>2</a:t>
                </a:r>
                <a:r>
                  <a:rPr lang="en-US" dirty="0" smtClean="0"/>
                  <a:t>, the equation may be written as</a:t>
                </a:r>
                <a:endParaRPr lang="en-US" dirty="0"/>
              </a:p>
              <a:p>
                <a14:m>
                  <m:oMath xmlns:m="http://schemas.openxmlformats.org/officeDocument/2006/math">
                    <m:r>
                      <m:rPr>
                        <m:sty m:val="p"/>
                      </m:rPr>
                      <a:rPr lang="en-US">
                        <a:latin typeface="Cambria Math" panose="02040503050406030204" pitchFamily="18" charset="0"/>
                        <a:ea typeface="Cambria Math" panose="02040503050406030204" pitchFamily="18" charset="0"/>
                      </a:rPr>
                      <m:t>Q</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π</m:t>
                        </m:r>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R</m:t>
                            </m:r>
                          </m:e>
                          <m:sup>
                            <m:r>
                              <a:rPr lang="en-US">
                                <a:latin typeface="Cambria Math" panose="02040503050406030204" pitchFamily="18" charset="0"/>
                                <a:ea typeface="Cambria Math" panose="02040503050406030204" pitchFamily="18" charset="0"/>
                              </a:rPr>
                              <m:t>4</m:t>
                            </m:r>
                          </m:sup>
                        </m:sSup>
                      </m:num>
                      <m:den>
                        <m:r>
                          <a:rPr lang="en-US">
                            <a:latin typeface="Cambria Math" panose="02040503050406030204" pitchFamily="18" charset="0"/>
                            <a:ea typeface="Cambria Math" panose="02040503050406030204" pitchFamily="18" charset="0"/>
                          </a:rPr>
                          <m:t>8</m:t>
                        </m:r>
                        <m:r>
                          <m:rPr>
                            <m:sty m:val="p"/>
                          </m:rPr>
                          <a:rPr lang="en-US">
                            <a:latin typeface="Cambria Math" panose="02040503050406030204" pitchFamily="18" charset="0"/>
                            <a:ea typeface="Cambria Math" panose="02040503050406030204" pitchFamily="18" charset="0"/>
                          </a:rPr>
                          <m:t>μ</m:t>
                        </m:r>
                        <m:r>
                          <a:rPr lang="en-US" b="0" i="1" smtClean="0">
                            <a:latin typeface="Cambria Math" panose="02040503050406030204" pitchFamily="18" charset="0"/>
                            <a:ea typeface="Cambria Math" panose="02040503050406030204" pitchFamily="18" charset="0"/>
                          </a:rPr>
                          <m:t>𝐿</m:t>
                        </m:r>
                      </m:den>
                    </m:f>
                    <m:d>
                      <m:dPr>
                        <m:ctrlPr>
                          <a:rPr lang="en-US" i="1">
                            <a:latin typeface="Cambria Math" panose="02040503050406030204" pitchFamily="18" charset="0"/>
                            <a:ea typeface="Cambria Math" panose="02040503050406030204" pitchFamily="18" charset="0"/>
                          </a:rPr>
                        </m:ctrlPr>
                      </m:dPr>
                      <m:e>
                        <m:sSubSup>
                          <m:sSubSupPr>
                            <m:ctrlPr>
                              <a:rPr lang="en-US" i="1" smtClean="0">
                                <a:latin typeface="Cambria Math" panose="02040503050406030204" pitchFamily="18" charset="0"/>
                                <a:ea typeface="Cambria Math" panose="02040503050406030204" pitchFamily="18" charset="0"/>
                              </a:rPr>
                            </m:ctrlPr>
                          </m:sSubSupPr>
                          <m:e>
                            <m:r>
                              <a:rPr lang="en-US" b="0" i="1" smtClean="0">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1</m:t>
                            </m:r>
                          </m:sub>
                          <m:sup>
                            <m:r>
                              <a:rPr lang="en-US" b="0" i="1" smtClean="0">
                                <a:latin typeface="Cambria Math" panose="02040503050406030204" pitchFamily="18" charset="0"/>
                                <a:ea typeface="Cambria Math" panose="02040503050406030204" pitchFamily="18" charset="0"/>
                              </a:rPr>
                              <m:t>∗</m:t>
                            </m:r>
                          </m:sup>
                        </m:sSubSup>
                        <m:r>
                          <a:rPr lang="en-US" b="0" i="1"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𝑃</m:t>
                            </m:r>
                          </m:e>
                          <m:sub>
                            <m:r>
                              <a:rPr lang="en-US" b="0" i="1" smtClean="0">
                                <a:latin typeface="Cambria Math" panose="02040503050406030204" pitchFamily="18" charset="0"/>
                                <a:ea typeface="Cambria Math" panose="02040503050406030204" pitchFamily="18" charset="0"/>
                              </a:rPr>
                              <m:t>2</m:t>
                            </m:r>
                          </m:sub>
                          <m:sup>
                            <m:r>
                              <a:rPr lang="en-US" i="1">
                                <a:latin typeface="Cambria Math" panose="02040503050406030204" pitchFamily="18" charset="0"/>
                                <a:ea typeface="Cambria Math" panose="02040503050406030204" pitchFamily="18" charset="0"/>
                              </a:rPr>
                              <m:t>∗</m:t>
                            </m:r>
                          </m:sup>
                        </m:sSubSup>
                      </m:e>
                    </m:d>
                  </m:oMath>
                </a14:m>
                <a:r>
                  <a:rPr lang="en-US" dirty="0" smtClean="0"/>
                  <a:t> or more suitable</a:t>
                </a:r>
              </a:p>
              <a:p>
                <a14:m>
                  <m:oMath xmlns:m="http://schemas.openxmlformats.org/officeDocument/2006/math">
                    <m:r>
                      <m:rPr>
                        <m:sty m:val="p"/>
                      </m:rPr>
                      <a:rPr lang="en-US">
                        <a:latin typeface="Cambria Math" panose="02040503050406030204" pitchFamily="18" charset="0"/>
                        <a:ea typeface="Cambria Math" panose="02040503050406030204" pitchFamily="18" charset="0"/>
                      </a:rPr>
                      <m:t>Q</m:t>
                    </m:r>
                    <m:r>
                      <a:rPr lang="en-US">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a:latin typeface="Cambria Math" panose="02040503050406030204" pitchFamily="18" charset="0"/>
                            <a:ea typeface="Cambria Math" panose="02040503050406030204" pitchFamily="18" charset="0"/>
                          </a:rPr>
                          <m:t>π</m:t>
                        </m:r>
                        <m:sSup>
                          <m:sSupPr>
                            <m:ctrlPr>
                              <a:rPr lang="en-US" i="1">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D</m:t>
                            </m:r>
                          </m:e>
                          <m:sup>
                            <m:r>
                              <a:rPr lang="en-US">
                                <a:latin typeface="Cambria Math" panose="02040503050406030204" pitchFamily="18" charset="0"/>
                                <a:ea typeface="Cambria Math" panose="02040503050406030204" pitchFamily="18" charset="0"/>
                              </a:rPr>
                              <m:t>4</m:t>
                            </m:r>
                          </m:sup>
                        </m:sSup>
                      </m:num>
                      <m:den>
                        <m:r>
                          <a:rPr lang="en-US" b="0" i="0" smtClean="0">
                            <a:latin typeface="Cambria Math" panose="02040503050406030204" pitchFamily="18" charset="0"/>
                            <a:ea typeface="Cambria Math" panose="02040503050406030204" pitchFamily="18" charset="0"/>
                          </a:rPr>
                          <m:t>12</m:t>
                        </m:r>
                        <m:r>
                          <a:rPr lang="en-US">
                            <a:latin typeface="Cambria Math" panose="02040503050406030204" pitchFamily="18" charset="0"/>
                            <a:ea typeface="Cambria Math" panose="02040503050406030204" pitchFamily="18" charset="0"/>
                          </a:rPr>
                          <m:t>8</m:t>
                        </m:r>
                        <m:r>
                          <m:rPr>
                            <m:sty m:val="p"/>
                          </m:rPr>
                          <a:rPr lang="en-US">
                            <a:latin typeface="Cambria Math" panose="02040503050406030204" pitchFamily="18" charset="0"/>
                            <a:ea typeface="Cambria Math" panose="02040503050406030204" pitchFamily="18" charset="0"/>
                          </a:rPr>
                          <m:t>μ</m:t>
                        </m:r>
                        <m:r>
                          <a:rPr lang="en-US" i="1">
                            <a:latin typeface="Cambria Math" panose="02040503050406030204" pitchFamily="18" charset="0"/>
                            <a:ea typeface="Cambria Math" panose="02040503050406030204" pitchFamily="18" charset="0"/>
                          </a:rPr>
                          <m:t>𝐿</m:t>
                        </m:r>
                      </m:den>
                    </m:f>
                    <m:d>
                      <m:dPr>
                        <m:ctrlPr>
                          <a:rPr lang="en-US" i="1">
                            <a:latin typeface="Cambria Math" panose="02040503050406030204" pitchFamily="18" charset="0"/>
                            <a:ea typeface="Cambria Math" panose="02040503050406030204" pitchFamily="18" charset="0"/>
                          </a:rPr>
                        </m:ctrlPr>
                      </m:dPr>
                      <m:e>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Cambria Math" panose="02040503050406030204" pitchFamily="18" charset="0"/>
                              </a:rPr>
                              <m:t>1</m:t>
                            </m:r>
                          </m:sub>
                          <m:sup>
                            <m:r>
                              <a:rPr lang="en-US" i="1">
                                <a:latin typeface="Cambria Math" panose="02040503050406030204" pitchFamily="18" charset="0"/>
                                <a:ea typeface="Cambria Math" panose="02040503050406030204" pitchFamily="18" charset="0"/>
                              </a:rPr>
                              <m:t>∗</m:t>
                            </m:r>
                          </m:sup>
                        </m:sSubSup>
                        <m:r>
                          <a:rPr lang="en-US" i="1">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a:rPr lang="en-US" i="1">
                                <a:latin typeface="Cambria Math" panose="02040503050406030204" pitchFamily="18" charset="0"/>
                                <a:ea typeface="Cambria Math" panose="02040503050406030204" pitchFamily="18" charset="0"/>
                              </a:rPr>
                              <m:t>𝑃</m:t>
                            </m:r>
                          </m:e>
                          <m:sub>
                            <m:r>
                              <a:rPr lang="en-US" i="1">
                                <a:latin typeface="Cambria Math" panose="02040503050406030204" pitchFamily="18" charset="0"/>
                                <a:ea typeface="Cambria Math" panose="02040503050406030204" pitchFamily="18" charset="0"/>
                              </a:rPr>
                              <m:t>2</m:t>
                            </m:r>
                          </m:sub>
                          <m:sup>
                            <m:r>
                              <a:rPr lang="en-US" i="1">
                                <a:latin typeface="Cambria Math" panose="02040503050406030204" pitchFamily="18" charset="0"/>
                                <a:ea typeface="Cambria Math" panose="02040503050406030204" pitchFamily="18" charset="0"/>
                              </a:rPr>
                              <m:t>∗</m:t>
                            </m:r>
                          </m:sup>
                        </m:sSubSup>
                      </m:e>
                    </m:d>
                  </m:oMath>
                </a14:m>
                <a:r>
                  <a:rPr lang="en-US" dirty="0" smtClean="0"/>
                  <a:t>	11.12 where D is the diameter</a:t>
                </a:r>
              </a:p>
              <a:p>
                <a:endParaRPr lang="en-US" dirty="0"/>
              </a:p>
            </p:txBody>
          </p:sp>
        </mc:Choice>
        <mc:Fallback>
          <p:sp>
            <p:nvSpPr>
              <p:cNvPr id="4" name="TextBox 3"/>
              <p:cNvSpPr txBox="1">
                <a:spLocks noRot="1" noChangeAspect="1" noMove="1" noResize="1" noEditPoints="1" noAdjustHandles="1" noChangeArrowheads="1" noChangeShapeType="1" noTextEdit="1"/>
              </p:cNvSpPr>
              <p:nvPr/>
            </p:nvSpPr>
            <p:spPr>
              <a:xfrm>
                <a:off x="76086" y="707886"/>
                <a:ext cx="8915514" cy="6919651"/>
              </a:xfrm>
              <a:prstGeom prst="rect">
                <a:avLst/>
              </a:prstGeom>
              <a:blipFill rotWithShape="0">
                <a:blip r:embed="rId4" cstate="print"/>
                <a:stretch>
                  <a:fillRect l="-1025" t="-705"/>
                </a:stretch>
              </a:blipFill>
            </p:spPr>
            <p:txBody>
              <a:bodyPr/>
              <a:lstStyle/>
              <a:p>
                <a:r>
                  <a:rPr lang="en-US">
                    <a:noFill/>
                  </a:rPr>
                  <a:t> </a:t>
                </a:r>
              </a:p>
            </p:txBody>
          </p:sp>
        </mc:Fallback>
      </mc:AlternateContent>
      <p:sp>
        <p:nvSpPr>
          <p:cNvPr id="6" name="Oval 5"/>
          <p:cNvSpPr>
            <a:spLocks noChangeAspect="1"/>
          </p:cNvSpPr>
          <p:nvPr/>
        </p:nvSpPr>
        <p:spPr>
          <a:xfrm>
            <a:off x="6477000" y="1447800"/>
            <a:ext cx="914400" cy="8839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629400" y="1600200"/>
            <a:ext cx="609600" cy="609600"/>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6934200" y="1828800"/>
            <a:ext cx="228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7391400" y="1676400"/>
            <a:ext cx="2286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0" y="1600200"/>
            <a:ext cx="533400" cy="457200"/>
          </a:xfrm>
          <a:prstGeom prst="rect">
            <a:avLst/>
          </a:prstGeom>
          <a:noFill/>
        </p:spPr>
        <p:txBody>
          <a:bodyPr wrap="square" rtlCol="0">
            <a:spAutoFit/>
          </a:bodyPr>
          <a:lstStyle/>
          <a:p>
            <a:r>
              <a:rPr lang="en-US" dirty="0" err="1" smtClean="0"/>
              <a:t>dr</a:t>
            </a:r>
            <a:endParaRPr lang="en-US" dirty="0"/>
          </a:p>
        </p:txBody>
      </p:sp>
      <p:graphicFrame>
        <p:nvGraphicFramePr>
          <p:cNvPr id="9" name="Object 8"/>
          <p:cNvGraphicFramePr>
            <a:graphicFrameLocks noChangeAspect="1"/>
          </p:cNvGraphicFramePr>
          <p:nvPr/>
        </p:nvGraphicFramePr>
        <p:xfrm>
          <a:off x="4514850" y="3321050"/>
          <a:ext cx="114300" cy="215900"/>
        </p:xfrm>
        <a:graphic>
          <a:graphicData uri="http://schemas.openxmlformats.org/presentationml/2006/ole">
            <p:oleObj spid="_x0000_s40961" name="Equation" r:id="rId5" imgW="114120" imgH="215640" progId="Equation.3">
              <p:embed/>
            </p:oleObj>
          </a:graphicData>
        </a:graphic>
      </p:graphicFrame>
      <p:graphicFrame>
        <p:nvGraphicFramePr>
          <p:cNvPr id="13" name="Object 12"/>
          <p:cNvGraphicFramePr>
            <a:graphicFrameLocks noChangeAspect="1"/>
          </p:cNvGraphicFramePr>
          <p:nvPr/>
        </p:nvGraphicFramePr>
        <p:xfrm>
          <a:off x="152400" y="1862494"/>
          <a:ext cx="1219200" cy="398106"/>
        </p:xfrm>
        <a:graphic>
          <a:graphicData uri="http://schemas.openxmlformats.org/presentationml/2006/ole">
            <p:oleObj spid="_x0000_s40962" name="Equation" r:id="rId6" imgW="622080" imgH="203040" progId="Equation.3">
              <p:embed/>
            </p:oleObj>
          </a:graphicData>
        </a:graphic>
      </p:graphicFrame>
      <p:cxnSp>
        <p:nvCxnSpPr>
          <p:cNvPr id="15" name="Straight Arrow Connector 14"/>
          <p:cNvCxnSpPr/>
          <p:nvPr/>
        </p:nvCxnSpPr>
        <p:spPr>
          <a:xfrm>
            <a:off x="990600" y="2209800"/>
            <a:ext cx="1143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651900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041" y="38100"/>
            <a:ext cx="7772400" cy="1143000"/>
          </a:xfrm>
        </p:spPr>
        <p:txBody>
          <a:bodyPr/>
          <a:lstStyle/>
          <a:p>
            <a:r>
              <a:rPr lang="en-US" dirty="0" smtClean="0">
                <a:solidFill>
                  <a:srgbClr val="00B0F0"/>
                </a:solidFill>
              </a:rPr>
              <a:t>Boundary layer: Laminar flow</a:t>
            </a:r>
            <a:endParaRPr lang="en-US" dirty="0">
              <a:solidFill>
                <a:srgbClr val="00B0F0"/>
              </a:solidFill>
            </a:endParaRPr>
          </a:p>
        </p:txBody>
      </p:sp>
      <p:sp>
        <p:nvSpPr>
          <p:cNvPr id="3" name="Content Placeholder 2"/>
          <p:cNvSpPr>
            <a:spLocks noGrp="1"/>
          </p:cNvSpPr>
          <p:nvPr>
            <p:ph idx="1"/>
          </p:nvPr>
        </p:nvSpPr>
        <p:spPr>
          <a:xfrm>
            <a:off x="609600" y="990600"/>
            <a:ext cx="7772400" cy="4114800"/>
          </a:xfrm>
        </p:spPr>
        <p:txBody>
          <a:bodyPr/>
          <a:lstStyle/>
          <a:p>
            <a:endParaRPr lang="en-US" sz="2400" dirty="0"/>
          </a:p>
          <a:p>
            <a:endParaRPr lang="en-US" sz="2400" dirty="0" smtClean="0"/>
          </a:p>
          <a:p>
            <a:endParaRPr lang="en-US" sz="2400" dirty="0"/>
          </a:p>
          <a:p>
            <a:endParaRPr lang="en-US" sz="2400" dirty="0" smtClean="0"/>
          </a:p>
        </p:txBody>
      </p:sp>
      <p:pic>
        <p:nvPicPr>
          <p:cNvPr id="3073" name="Picture 1"/>
          <p:cNvPicPr>
            <a:picLocks noChangeAspect="1" noChangeArrowheads="1"/>
          </p:cNvPicPr>
          <p:nvPr/>
        </p:nvPicPr>
        <p:blipFill>
          <a:blip r:embed="rId2" cstate="print"/>
          <a:srcRect/>
          <a:stretch>
            <a:fillRect/>
          </a:stretch>
        </p:blipFill>
        <p:spPr bwMode="auto">
          <a:xfrm>
            <a:off x="571472" y="4357694"/>
            <a:ext cx="4724400" cy="2297014"/>
          </a:xfrm>
          <a:prstGeom prst="rect">
            <a:avLst/>
          </a:prstGeom>
          <a:noFill/>
          <a:ln w="9525">
            <a:noFill/>
            <a:miter lim="800000"/>
            <a:headEnd/>
            <a:tailEnd/>
          </a:ln>
        </p:spPr>
      </p:pic>
      <p:pic>
        <p:nvPicPr>
          <p:cNvPr id="25603" name="Picture 3"/>
          <p:cNvPicPr>
            <a:picLocks noChangeAspect="1" noChangeArrowheads="1"/>
          </p:cNvPicPr>
          <p:nvPr/>
        </p:nvPicPr>
        <p:blipFill>
          <a:blip r:embed="rId3"/>
          <a:srcRect/>
          <a:stretch>
            <a:fillRect/>
          </a:stretch>
        </p:blipFill>
        <p:spPr bwMode="auto">
          <a:xfrm>
            <a:off x="285720" y="1000108"/>
            <a:ext cx="8715403" cy="3171958"/>
          </a:xfrm>
          <a:prstGeom prst="rect">
            <a:avLst/>
          </a:prstGeom>
          <a:noFill/>
          <a:ln w="9525">
            <a:noFill/>
            <a:miter lim="800000"/>
            <a:headEnd/>
            <a:tailEnd/>
          </a:ln>
          <a:effectLst/>
        </p:spPr>
      </p:pic>
    </p:spTree>
    <p:extLst>
      <p:ext uri="{BB962C8B-B14F-4D97-AF65-F5344CB8AC3E}">
        <p14:creationId xmlns:p14="http://schemas.microsoft.com/office/powerpoint/2010/main" xmlns="" val="28304140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990600"/>
            <a:ext cx="9144000" cy="1819965"/>
          </a:xfrm>
          <a:prstGeom prst="rect">
            <a:avLst/>
          </a:prstGeom>
          <a:noFill/>
          <a:ln w="9525">
            <a:noFill/>
            <a:miter lim="800000"/>
            <a:headEnd/>
            <a:tailEnd/>
          </a:ln>
          <a:effectLst/>
        </p:spPr>
      </p:pic>
      <p:sp>
        <p:nvSpPr>
          <p:cNvPr id="5" name="Rectangle 4"/>
          <p:cNvSpPr/>
          <p:nvPr/>
        </p:nvSpPr>
        <p:spPr>
          <a:xfrm>
            <a:off x="304800" y="152400"/>
            <a:ext cx="8610600" cy="646331"/>
          </a:xfrm>
          <a:prstGeom prst="rect">
            <a:avLst/>
          </a:prstGeom>
        </p:spPr>
        <p:txBody>
          <a:bodyPr wrap="square">
            <a:spAutoFit/>
          </a:bodyPr>
          <a:lstStyle/>
          <a:p>
            <a:r>
              <a:rPr lang="en-GB" sz="3600" b="1" dirty="0">
                <a:solidFill>
                  <a:srgbClr val="00B0F0"/>
                </a:solidFill>
              </a:rPr>
              <a:t>Laminar flow (Hagen-</a:t>
            </a:r>
            <a:r>
              <a:rPr lang="en-GB" sz="3600" b="1" dirty="0" err="1">
                <a:solidFill>
                  <a:srgbClr val="00B0F0"/>
                </a:solidFill>
              </a:rPr>
              <a:t>Poiseuille’s</a:t>
            </a:r>
            <a:r>
              <a:rPr lang="en-GB" sz="3600" b="1" dirty="0">
                <a:solidFill>
                  <a:srgbClr val="00B0F0"/>
                </a:solidFill>
              </a:rPr>
              <a:t> formula)</a:t>
            </a:r>
            <a:endParaRPr lang="en-US" sz="3600" b="1" dirty="0">
              <a:solidFill>
                <a:srgbClr val="00B0F0"/>
              </a:solidFill>
            </a:endParaRPr>
          </a:p>
        </p:txBody>
      </p:sp>
      <p:sp>
        <p:nvSpPr>
          <p:cNvPr id="6" name="Rectangle 5"/>
          <p:cNvSpPr/>
          <p:nvPr/>
        </p:nvSpPr>
        <p:spPr>
          <a:xfrm>
            <a:off x="0" y="990600"/>
            <a:ext cx="7696200" cy="381000"/>
          </a:xfrm>
          <a:prstGeom prst="rect">
            <a:avLst/>
          </a:prstGeom>
          <a:solidFill>
            <a:srgbClr val="FEF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081" name="Picture 1"/>
          <p:cNvPicPr>
            <a:picLocks noChangeAspect="1" noChangeArrowheads="1"/>
          </p:cNvPicPr>
          <p:nvPr/>
        </p:nvPicPr>
        <p:blipFill>
          <a:blip r:embed="rId3"/>
          <a:srcRect b="33694"/>
          <a:stretch>
            <a:fillRect/>
          </a:stretch>
        </p:blipFill>
        <p:spPr bwMode="auto">
          <a:xfrm>
            <a:off x="3581400" y="2895600"/>
            <a:ext cx="2676525" cy="3505200"/>
          </a:xfrm>
          <a:prstGeom prst="rect">
            <a:avLst/>
          </a:prstGeom>
          <a:noFill/>
          <a:ln w="9525">
            <a:noFill/>
            <a:miter lim="800000"/>
            <a:headEnd/>
            <a:tailEnd/>
          </a:ln>
          <a:effectLst/>
        </p:spPr>
      </p:pic>
      <p:pic>
        <p:nvPicPr>
          <p:cNvPr id="46082" name="Picture 2"/>
          <p:cNvPicPr>
            <a:picLocks noChangeAspect="1" noChangeArrowheads="1"/>
          </p:cNvPicPr>
          <p:nvPr/>
        </p:nvPicPr>
        <p:blipFill>
          <a:blip r:embed="rId4"/>
          <a:srcRect/>
          <a:stretch>
            <a:fillRect/>
          </a:stretch>
        </p:blipFill>
        <p:spPr bwMode="auto">
          <a:xfrm>
            <a:off x="0" y="2920157"/>
            <a:ext cx="2847975" cy="3937843"/>
          </a:xfrm>
          <a:prstGeom prst="rect">
            <a:avLst/>
          </a:prstGeom>
          <a:noFill/>
          <a:ln w="9525">
            <a:noFill/>
            <a:miter lim="800000"/>
            <a:headEnd/>
            <a:tailEnd/>
          </a:ln>
          <a:effectLst/>
        </p:spPr>
      </p:pic>
      <p:pic>
        <p:nvPicPr>
          <p:cNvPr id="7" name="Picture 1"/>
          <p:cNvPicPr>
            <a:picLocks noChangeAspect="1" noChangeArrowheads="1"/>
          </p:cNvPicPr>
          <p:nvPr/>
        </p:nvPicPr>
        <p:blipFill>
          <a:blip r:embed="rId3"/>
          <a:srcRect t="64865"/>
          <a:stretch>
            <a:fillRect/>
          </a:stretch>
        </p:blipFill>
        <p:spPr bwMode="auto">
          <a:xfrm>
            <a:off x="6467475" y="2971800"/>
            <a:ext cx="2676525" cy="18573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52400"/>
            <a:ext cx="8610600" cy="646331"/>
          </a:xfrm>
          <a:prstGeom prst="rect">
            <a:avLst/>
          </a:prstGeom>
        </p:spPr>
        <p:txBody>
          <a:bodyPr wrap="square">
            <a:spAutoFit/>
          </a:bodyPr>
          <a:lstStyle/>
          <a:p>
            <a:r>
              <a:rPr lang="en-GB" sz="3600" b="1" dirty="0">
                <a:solidFill>
                  <a:srgbClr val="00B0F0"/>
                </a:solidFill>
              </a:rPr>
              <a:t>Laminar flow (Hagen-</a:t>
            </a:r>
            <a:r>
              <a:rPr lang="en-GB" sz="3600" b="1" dirty="0" err="1">
                <a:solidFill>
                  <a:srgbClr val="00B0F0"/>
                </a:solidFill>
              </a:rPr>
              <a:t>Poiseuille’s</a:t>
            </a:r>
            <a:r>
              <a:rPr lang="en-GB" sz="3600" b="1" dirty="0">
                <a:solidFill>
                  <a:srgbClr val="00B0F0"/>
                </a:solidFill>
              </a:rPr>
              <a:t> formula)</a:t>
            </a:r>
            <a:endParaRPr lang="en-US" sz="3600" b="1" dirty="0">
              <a:solidFill>
                <a:srgbClr val="00B0F0"/>
              </a:solidFill>
            </a:endParaRPr>
          </a:p>
        </p:txBody>
      </p:sp>
      <p:sp>
        <p:nvSpPr>
          <p:cNvPr id="8" name="Rectangle 7"/>
          <p:cNvSpPr/>
          <p:nvPr/>
        </p:nvSpPr>
        <p:spPr>
          <a:xfrm>
            <a:off x="381000" y="990600"/>
            <a:ext cx="8382000" cy="4524315"/>
          </a:xfrm>
          <a:prstGeom prst="rect">
            <a:avLst/>
          </a:prstGeom>
        </p:spPr>
        <p:txBody>
          <a:bodyPr wrap="square">
            <a:spAutoFit/>
          </a:bodyPr>
          <a:lstStyle/>
          <a:p>
            <a:r>
              <a:rPr lang="en-US" dirty="0" smtClean="0"/>
              <a:t>In </a:t>
            </a:r>
            <a:r>
              <a:rPr lang="en-US" dirty="0" err="1" smtClean="0"/>
              <a:t>nonideal</a:t>
            </a:r>
            <a:r>
              <a:rPr lang="en-US" dirty="0" smtClean="0"/>
              <a:t> fluid dynamics, the Hagen–</a:t>
            </a:r>
            <a:r>
              <a:rPr lang="en-US" dirty="0" err="1" smtClean="0"/>
              <a:t>Poiseuille</a:t>
            </a:r>
            <a:r>
              <a:rPr lang="en-US" dirty="0" smtClean="0"/>
              <a:t> equation, also known as the Hagen–</a:t>
            </a:r>
            <a:r>
              <a:rPr lang="en-US" dirty="0" err="1" smtClean="0"/>
              <a:t>Poiseuille</a:t>
            </a:r>
            <a:r>
              <a:rPr lang="en-US" dirty="0" smtClean="0"/>
              <a:t> law, </a:t>
            </a:r>
            <a:r>
              <a:rPr lang="en-US" dirty="0" err="1" smtClean="0"/>
              <a:t>Poiseuille</a:t>
            </a:r>
            <a:r>
              <a:rPr lang="en-US" dirty="0" smtClean="0"/>
              <a:t> law or </a:t>
            </a:r>
            <a:r>
              <a:rPr lang="en-US" dirty="0" err="1" smtClean="0"/>
              <a:t>Poiseuille</a:t>
            </a:r>
            <a:r>
              <a:rPr lang="en-US" dirty="0" smtClean="0"/>
              <a:t> equation, is a physical law that gives the pressure drop in an incompressible and Newtonian fluid in laminar flow flowing through a long cylindrical pipe of constant cross section. It can be successfully applied to air flow in lung alveoli, or the flow through a drinking straw or through a hypodermic needle. It was </a:t>
            </a:r>
            <a:r>
              <a:rPr lang="en-US" dirty="0" smtClean="0">
                <a:solidFill>
                  <a:srgbClr val="00B0F0"/>
                </a:solidFill>
              </a:rPr>
              <a:t>experimentally derived independently </a:t>
            </a:r>
            <a:r>
              <a:rPr lang="en-US" dirty="0" smtClean="0"/>
              <a:t>by Jean </a:t>
            </a:r>
            <a:r>
              <a:rPr lang="en-US" dirty="0" err="1" smtClean="0"/>
              <a:t>Léonard</a:t>
            </a:r>
            <a:r>
              <a:rPr lang="en-US" dirty="0" smtClean="0"/>
              <a:t> Marie </a:t>
            </a:r>
            <a:r>
              <a:rPr lang="en-US" dirty="0" err="1" smtClean="0"/>
              <a:t>Poiseuille</a:t>
            </a:r>
            <a:r>
              <a:rPr lang="en-US" dirty="0" smtClean="0"/>
              <a:t> in 1838 and </a:t>
            </a:r>
            <a:r>
              <a:rPr lang="en-US" dirty="0" err="1" smtClean="0"/>
              <a:t>Gotthilf</a:t>
            </a:r>
            <a:r>
              <a:rPr lang="en-US" dirty="0" smtClean="0"/>
              <a:t> Heinrich Ludwig Hagen, and published by </a:t>
            </a:r>
            <a:r>
              <a:rPr lang="en-US" dirty="0" err="1" smtClean="0"/>
              <a:t>Poiseuille</a:t>
            </a:r>
            <a:r>
              <a:rPr lang="en-US" dirty="0" smtClean="0"/>
              <a:t> in 1840–41 and 1846. The theoretical justification of the </a:t>
            </a:r>
            <a:r>
              <a:rPr lang="en-US" dirty="0" err="1" smtClean="0"/>
              <a:t>Poiseuille</a:t>
            </a:r>
            <a:r>
              <a:rPr lang="en-US" dirty="0" smtClean="0"/>
              <a:t> law was given by George Stokes in 1845.</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0"/>
            <a:ext cx="8458200" cy="707886"/>
          </a:xfrm>
          <a:prstGeom prst="rect">
            <a:avLst/>
          </a:prstGeom>
          <a:noFill/>
        </p:spPr>
        <p:txBody>
          <a:bodyPr wrap="square" rtlCol="0">
            <a:spAutoFit/>
          </a:bodyPr>
          <a:lstStyle/>
          <a:p>
            <a:r>
              <a:rPr lang="en-US" sz="4000" dirty="0" smtClean="0">
                <a:solidFill>
                  <a:srgbClr val="00B0F0"/>
                </a:solidFill>
              </a:rPr>
              <a:t>Steady laminar flow in circular pipes</a:t>
            </a:r>
            <a:endParaRPr lang="en-US" sz="4000" dirty="0">
              <a:solidFill>
                <a:srgbClr val="00B0F0"/>
              </a:solidFill>
            </a:endParaRPr>
          </a:p>
        </p:txBody>
      </p:sp>
      <p:sp>
        <p:nvSpPr>
          <p:cNvPr id="3" name="Rectangle 2"/>
          <p:cNvSpPr/>
          <p:nvPr/>
        </p:nvSpPr>
        <p:spPr>
          <a:xfrm>
            <a:off x="228600" y="685800"/>
            <a:ext cx="8686800" cy="6271140"/>
          </a:xfrm>
          <a:prstGeom prst="rect">
            <a:avLst/>
          </a:prstGeom>
        </p:spPr>
        <p:txBody>
          <a:bodyPr wrap="square">
            <a:spAutoFit/>
          </a:bodyPr>
          <a:lstStyle/>
          <a:p>
            <a:pPr marL="0" marR="0">
              <a:lnSpc>
                <a:spcPct val="115000"/>
              </a:lnSpc>
              <a:spcBef>
                <a:spcPts val="0"/>
              </a:spcBef>
              <a:spcAft>
                <a:spcPts val="1000"/>
              </a:spcAft>
            </a:pPr>
            <a:r>
              <a:rPr lang="en-US" sz="2300" dirty="0" smtClean="0"/>
              <a:t>Eq. 11.12 </a:t>
            </a:r>
            <a:r>
              <a:rPr lang="en-US" sz="2300" dirty="0"/>
              <a:t>is strictly applicable only to the laminar flow of </a:t>
            </a:r>
            <a:r>
              <a:rPr lang="en-US" sz="2300" dirty="0" smtClean="0"/>
              <a:t>constant density </a:t>
            </a:r>
            <a:r>
              <a:rPr lang="en-US" sz="2300" dirty="0"/>
              <a:t>fluids and laminar flow which is "fully developed". From the entrance of the pipe the fluid has to traverse a certain distance before the parabolic velocity distribution is established.</a:t>
            </a:r>
          </a:p>
          <a:p>
            <a:pPr marL="0" marR="0">
              <a:lnSpc>
                <a:spcPct val="115000"/>
              </a:lnSpc>
              <a:spcBef>
                <a:spcPts val="0"/>
              </a:spcBef>
              <a:spcAft>
                <a:spcPts val="1000"/>
              </a:spcAft>
            </a:pPr>
            <a:r>
              <a:rPr lang="en-US" sz="2300" dirty="0"/>
              <a:t>The formula of </a:t>
            </a:r>
            <a:r>
              <a:rPr lang="en-US" sz="2300" dirty="0" smtClean="0"/>
              <a:t>Eq.11.12 </a:t>
            </a:r>
            <a:r>
              <a:rPr lang="en-US" sz="2300" dirty="0"/>
              <a:t>is applied for many types of </a:t>
            </a:r>
            <a:r>
              <a:rPr lang="en-US" sz="2300" dirty="0">
                <a:solidFill>
                  <a:srgbClr val="0070C0"/>
                </a:solidFill>
              </a:rPr>
              <a:t>viscometer</a:t>
            </a:r>
            <a:r>
              <a:rPr lang="en-US" sz="2300" dirty="0"/>
              <a:t>, a device for determining the viscosity of a fluid.</a:t>
            </a:r>
          </a:p>
          <a:p>
            <a:pPr marL="0" marR="0">
              <a:lnSpc>
                <a:spcPct val="115000"/>
              </a:lnSpc>
              <a:spcBef>
                <a:spcPts val="0"/>
              </a:spcBef>
              <a:spcAft>
                <a:spcPts val="1000"/>
              </a:spcAft>
            </a:pPr>
            <a:r>
              <a:rPr lang="en-US" sz="2300" dirty="0"/>
              <a:t>Rearranging the Hagen-</a:t>
            </a:r>
            <a:r>
              <a:rPr lang="en-US" sz="2300" dirty="0" err="1"/>
              <a:t>Poiseuille</a:t>
            </a:r>
            <a:r>
              <a:rPr lang="en-US" sz="2300" dirty="0"/>
              <a:t> law as</a:t>
            </a:r>
          </a:p>
          <a:p>
            <a:pPr marL="0" marR="0">
              <a:lnSpc>
                <a:spcPct val="115000"/>
              </a:lnSpc>
              <a:spcBef>
                <a:spcPts val="0"/>
              </a:spcBef>
              <a:spcAft>
                <a:spcPts val="1000"/>
              </a:spcAft>
            </a:pPr>
            <a:endParaRPr lang="en-US" sz="2300" dirty="0"/>
          </a:p>
          <a:p>
            <a:pPr marL="0" marR="0">
              <a:lnSpc>
                <a:spcPct val="115000"/>
              </a:lnSpc>
              <a:spcBef>
                <a:spcPts val="0"/>
              </a:spcBef>
              <a:spcAft>
                <a:spcPts val="1000"/>
              </a:spcAft>
            </a:pPr>
            <a:r>
              <a:rPr lang="en-US" sz="2300" dirty="0"/>
              <a:t>shows that for a laminar flow in a circular </a:t>
            </a:r>
            <a:r>
              <a:rPr lang="en-US" sz="2300" dirty="0" smtClean="0"/>
              <a:t>tube, </a:t>
            </a:r>
            <a:r>
              <a:rPr lang="en-US" sz="2300" dirty="0"/>
              <a:t>the viscosity can easily be determined after the difference of </a:t>
            </a:r>
            <a:r>
              <a:rPr lang="en-US" sz="2300" dirty="0" err="1"/>
              <a:t>piezometric</a:t>
            </a:r>
            <a:r>
              <a:rPr lang="en-US" sz="2300" dirty="0"/>
              <a:t> pressure between the ends of a capillary tube has been measured by a manometer. </a:t>
            </a:r>
            <a:r>
              <a:rPr lang="en-US" sz="2300" dirty="0" smtClean="0"/>
              <a:t>When </a:t>
            </a:r>
            <a:r>
              <a:rPr lang="en-US" sz="2300" dirty="0"/>
              <a:t>the fluid is a </a:t>
            </a:r>
            <a:r>
              <a:rPr lang="en-US" sz="2300" dirty="0" smtClean="0"/>
              <a:t>liquid, </a:t>
            </a:r>
            <a:r>
              <a:rPr lang="en-US" sz="2300" dirty="0"/>
              <a:t>the volume flow rate Q may be determined simply by collecting and measuring the quantity passing through the tube in a certain time.</a:t>
            </a:r>
          </a:p>
        </p:txBody>
      </p:sp>
      <p:graphicFrame>
        <p:nvGraphicFramePr>
          <p:cNvPr id="5122" name="Object 2"/>
          <p:cNvGraphicFramePr>
            <a:graphicFrameLocks noChangeAspect="1"/>
          </p:cNvGraphicFramePr>
          <p:nvPr/>
        </p:nvGraphicFramePr>
        <p:xfrm>
          <a:off x="381000" y="3810000"/>
          <a:ext cx="1964478" cy="765175"/>
        </p:xfrm>
        <a:graphic>
          <a:graphicData uri="http://schemas.openxmlformats.org/presentationml/2006/ole">
            <p:oleObj spid="_x0000_s5122" name="Equation" r:id="rId3" imgW="1143000" imgH="444240" progId="Equation.3">
              <p:embed/>
            </p:oleObj>
          </a:graphicData>
        </a:graphic>
      </p:graphicFrame>
      <p:pic>
        <p:nvPicPr>
          <p:cNvPr id="5" name="Picture 1"/>
          <p:cNvPicPr>
            <a:picLocks noChangeAspect="1" noChangeArrowheads="1"/>
          </p:cNvPicPr>
          <p:nvPr/>
        </p:nvPicPr>
        <p:blipFill>
          <a:blip r:embed="rId4" cstate="print"/>
          <a:srcRect/>
          <a:stretch>
            <a:fillRect/>
          </a:stretch>
        </p:blipFill>
        <p:spPr bwMode="auto">
          <a:xfrm>
            <a:off x="5943600" y="2895600"/>
            <a:ext cx="3048000" cy="1481945"/>
          </a:xfrm>
          <a:prstGeom prst="rect">
            <a:avLst/>
          </a:prstGeom>
          <a:noFill/>
          <a:ln w="9525">
            <a:noFill/>
            <a:miter lim="800000"/>
            <a:headEnd/>
            <a:tailEnd/>
          </a:ln>
        </p:spPr>
      </p:pic>
      <p:cxnSp>
        <p:nvCxnSpPr>
          <p:cNvPr id="7" name="Straight Arrow Connector 6"/>
          <p:cNvCxnSpPr/>
          <p:nvPr/>
        </p:nvCxnSpPr>
        <p:spPr>
          <a:xfrm>
            <a:off x="5410200" y="2286000"/>
            <a:ext cx="29718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2538870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0"/>
            <a:ext cx="8458200" cy="707886"/>
          </a:xfrm>
          <a:prstGeom prst="rect">
            <a:avLst/>
          </a:prstGeom>
          <a:noFill/>
        </p:spPr>
        <p:txBody>
          <a:bodyPr wrap="square" rtlCol="0">
            <a:spAutoFit/>
          </a:bodyPr>
          <a:lstStyle/>
          <a:p>
            <a:r>
              <a:rPr lang="en-US" sz="4000" dirty="0" smtClean="0">
                <a:solidFill>
                  <a:srgbClr val="00B0F0"/>
                </a:solidFill>
              </a:rPr>
              <a:t>Steady laminar flow in circular pipes</a:t>
            </a:r>
            <a:endParaRPr lang="en-US" sz="4000" dirty="0">
              <a:solidFill>
                <a:srgbClr val="00B0F0"/>
              </a:solidFill>
            </a:endParaRPr>
          </a:p>
        </p:txBody>
      </p:sp>
      <mc:AlternateContent xmlns:mc="http://schemas.openxmlformats.org/markup-compatibility/2006">
        <mc:Choice xmlns="" xmlns:a14="http://schemas.microsoft.com/office/drawing/2010/main" Requires="a14">
          <p:sp>
            <p:nvSpPr>
              <p:cNvPr id="4" name="TextBox 3"/>
              <p:cNvSpPr txBox="1"/>
              <p:nvPr/>
            </p:nvSpPr>
            <p:spPr>
              <a:xfrm>
                <a:off x="72736" y="838200"/>
                <a:ext cx="9071264" cy="5974841"/>
              </a:xfrm>
              <a:prstGeom prst="rect">
                <a:avLst/>
              </a:prstGeom>
              <a:noFill/>
            </p:spPr>
            <p:txBody>
              <a:bodyPr wrap="square" rtlCol="0">
                <a:spAutoFit/>
              </a:bodyPr>
              <a:lstStyle/>
              <a:p>
                <a:r>
                  <a:rPr lang="en-US" dirty="0" smtClean="0"/>
                  <a:t>From 11.11 the mean velocity </a:t>
                </a:r>
                <a14:m>
                  <m:oMath xmlns:m="http://schemas.openxmlformats.org/officeDocument/2006/math">
                    <m:acc>
                      <m:accPr>
                        <m:chr m:val="̅"/>
                        <m:ctrlPr>
                          <a:rPr lang="en-US" i="1" smtClean="0">
                            <a:latin typeface="Cambria Math" panose="02040503050406030204" pitchFamily="18" charset="0"/>
                            <a:ea typeface="Cambria Math" panose="02040503050406030204" pitchFamily="18" charset="0"/>
                          </a:rPr>
                        </m:ctrlPr>
                      </m:accPr>
                      <m:e>
                        <m:r>
                          <m:rPr>
                            <m:sty m:val="p"/>
                          </m:rPr>
                          <a:rPr lang="en-US" b="0" i="0" smtClean="0">
                            <a:latin typeface="Cambria Math" panose="02040503050406030204" pitchFamily="18" charset="0"/>
                            <a:ea typeface="Cambria Math" panose="02040503050406030204" pitchFamily="18" charset="0"/>
                          </a:rPr>
                          <m:t>v</m:t>
                        </m:r>
                      </m:e>
                    </m:acc>
                  </m:oMath>
                </a14:m>
                <a:r>
                  <a:rPr lang="en-US" dirty="0" smtClean="0"/>
                  <a:t> may be calculated</a:t>
                </a:r>
              </a:p>
              <a:p>
                <a14:m>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m:rPr>
                            <m:sty m:val="p"/>
                          </m:rPr>
                          <a:rPr lang="en-US" i="0">
                            <a:latin typeface="Cambria Math" panose="02040503050406030204" pitchFamily="18" charset="0"/>
                            <a:ea typeface="Cambria Math" panose="02040503050406030204" pitchFamily="18" charset="0"/>
                          </a:rPr>
                          <m:t>v</m:t>
                        </m:r>
                      </m:e>
                    </m:acc>
                    <m:r>
                      <a:rPr lang="en-US" i="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r>
                          <m:rPr>
                            <m:sty m:val="p"/>
                          </m:rPr>
                          <a:rPr lang="en-US" b="0" i="0" smtClean="0">
                            <a:latin typeface="Cambria Math" panose="02040503050406030204" pitchFamily="18" charset="0"/>
                            <a:ea typeface="Cambria Math" panose="02040503050406030204" pitchFamily="18" charset="0"/>
                          </a:rPr>
                          <m:t>Q</m:t>
                        </m:r>
                      </m:num>
                      <m:den>
                        <m:r>
                          <m:rPr>
                            <m:sty m:val="p"/>
                          </m:rPr>
                          <a:rPr lang="en-US" b="0" i="0" smtClean="0">
                            <a:latin typeface="Cambria Math" panose="02040503050406030204" pitchFamily="18" charset="0"/>
                            <a:ea typeface="Cambria Math" panose="02040503050406030204" pitchFamily="18" charset="0"/>
                          </a:rPr>
                          <m:t>A</m:t>
                        </m:r>
                      </m:den>
                    </m:f>
                    <m:r>
                      <a:rPr lang="en-US" b="0" i="0" smtClean="0">
                        <a:latin typeface="Cambria Math" panose="02040503050406030204" pitchFamily="18" charset="0"/>
                        <a:ea typeface="Cambria Math" panose="02040503050406030204" pitchFamily="18" charset="0"/>
                      </a:rPr>
                      <m:t>=</m:t>
                    </m:r>
                    <m:f>
                      <m:fPr>
                        <m:type m:val="skw"/>
                        <m:ctrlPr>
                          <a:rPr lang="en-US" i="1" smtClean="0">
                            <a:latin typeface="Cambria Math" panose="02040503050406030204" pitchFamily="18" charset="0"/>
                            <a:ea typeface="Cambria Math" panose="02040503050406030204" pitchFamily="18" charset="0"/>
                          </a:rPr>
                        </m:ctrlPr>
                      </m:fPr>
                      <m:num>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π</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4</m:t>
                                </m:r>
                              </m:sup>
                            </m:sSup>
                          </m:num>
                          <m:den>
                            <m:r>
                              <a:rPr lang="en-US" i="0">
                                <a:latin typeface="Cambria Math" panose="02040503050406030204" pitchFamily="18" charset="0"/>
                                <a:ea typeface="Cambria Math" panose="02040503050406030204" pitchFamily="18" charset="0"/>
                              </a:rPr>
                              <m:t>8</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num>
                      <m:den>
                        <m:r>
                          <m:rPr>
                            <m:sty m:val="p"/>
                          </m:rPr>
                          <a:rPr lang="en-US" i="0" smtClean="0">
                            <a:latin typeface="Cambria Math" panose="02040503050406030204" pitchFamily="18" charset="0"/>
                            <a:ea typeface="Cambria Math" panose="02040503050406030204" pitchFamily="18" charset="0"/>
                          </a:rPr>
                          <m:t>π</m:t>
                        </m:r>
                        <m:sSup>
                          <m:sSupPr>
                            <m:ctrlPr>
                              <a:rPr lang="en-US" i="1" smtClean="0">
                                <a:latin typeface="Cambria Math" panose="02040503050406030204" pitchFamily="18" charset="0"/>
                                <a:ea typeface="Cambria Math" panose="02040503050406030204" pitchFamily="18" charset="0"/>
                              </a:rPr>
                            </m:ctrlPr>
                          </m:sSupPr>
                          <m:e>
                            <m:r>
                              <m:rPr>
                                <m:sty m:val="p"/>
                              </m:rPr>
                              <a:rPr lang="en-US" b="0" i="0" smtClean="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2</m:t>
                            </m:r>
                          </m:sup>
                        </m:sSup>
                      </m:den>
                    </m:f>
                    <m:r>
                      <a:rPr lang="en-US" b="0" i="0" smtClean="0">
                        <a:latin typeface="Cambria Math" panose="02040503050406030204" pitchFamily="18" charset="0"/>
                        <a:ea typeface="Cambria Math" panose="02040503050406030204" pitchFamily="18" charset="0"/>
                      </a:rPr>
                      <m:t>=</m:t>
                    </m:r>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2</m:t>
                            </m:r>
                          </m:sup>
                        </m:sSup>
                      </m:num>
                      <m:den>
                        <m:r>
                          <a:rPr lang="en-US" i="0">
                            <a:latin typeface="Cambria Math" panose="02040503050406030204" pitchFamily="18" charset="0"/>
                            <a:ea typeface="Cambria Math" panose="02040503050406030204" pitchFamily="18" charset="0"/>
                          </a:rPr>
                          <m:t>8</m:t>
                        </m:r>
                        <m:r>
                          <m:rPr>
                            <m:sty m:val="p"/>
                          </m:rPr>
                          <a:rPr lang="en-US" i="0">
                            <a:latin typeface="Cambria Math" panose="02040503050406030204" pitchFamily="18" charset="0"/>
                            <a:ea typeface="Cambria Math" panose="02040503050406030204" pitchFamily="18" charset="0"/>
                          </a:rPr>
                          <m:t>μ</m:t>
                        </m:r>
                      </m:den>
                    </m:f>
                    <m:d>
                      <m:dPr>
                        <m:ctrlPr>
                          <a:rPr lang="en-US" i="1">
                            <a:latin typeface="Cambria Math" panose="02040503050406030204" pitchFamily="18" charset="0"/>
                            <a:ea typeface="Cambria Math" panose="02040503050406030204" pitchFamily="18" charset="0"/>
                          </a:rPr>
                        </m:ctrlPr>
                      </m:dPr>
                      <m:e>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e>
                    </m:d>
                  </m:oMath>
                </a14:m>
                <a:r>
                  <a:rPr lang="en-US" dirty="0" smtClean="0"/>
                  <a:t>		11.13</a:t>
                </a:r>
              </a:p>
              <a:p>
                <a:r>
                  <a:rPr lang="en-US" dirty="0" smtClean="0"/>
                  <a:t>From 11.9  </a:t>
                </a:r>
                <a14:m>
                  <m:oMath xmlns:m="http://schemas.openxmlformats.org/officeDocument/2006/math">
                    <m:r>
                      <m:rPr>
                        <m:sty m:val="p"/>
                      </m:rPr>
                      <a:rPr lang="en-US" sz="1800">
                        <a:latin typeface="Cambria Math" panose="02040503050406030204" pitchFamily="18" charset="0"/>
                        <a:ea typeface="Cambria Math" panose="02040503050406030204" pitchFamily="18" charset="0"/>
                      </a:rPr>
                      <m:t>V</m:t>
                    </m:r>
                    <m:r>
                      <a:rPr lang="en-US" sz="1800">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sSup>
                          <m:sSupPr>
                            <m:ctrlPr>
                              <a:rPr lang="en-US" sz="1800" i="1">
                                <a:latin typeface="Cambria Math" panose="02040503050406030204" pitchFamily="18" charset="0"/>
                                <a:ea typeface="Cambria Math" panose="02040503050406030204" pitchFamily="18" charset="0"/>
                              </a:rPr>
                            </m:ctrlPr>
                          </m:sSupPr>
                          <m:e>
                            <m:r>
                              <m:rPr>
                                <m:sty m:val="p"/>
                              </m:rPr>
                              <a:rPr lang="en-US" sz="1800">
                                <a:latin typeface="Cambria Math" panose="02040503050406030204" pitchFamily="18" charset="0"/>
                                <a:ea typeface="Cambria Math" panose="02040503050406030204" pitchFamily="18" charset="0"/>
                              </a:rPr>
                              <m:t>R</m:t>
                            </m:r>
                          </m:e>
                          <m:sup>
                            <m:r>
                              <a:rPr lang="en-US" sz="1800">
                                <a:latin typeface="Cambria Math" panose="02040503050406030204" pitchFamily="18" charset="0"/>
                                <a:ea typeface="Cambria Math" panose="02040503050406030204" pitchFamily="18" charset="0"/>
                              </a:rPr>
                              <m:t>2</m:t>
                            </m:r>
                          </m:sup>
                        </m:sSup>
                        <m:r>
                          <a:rPr lang="en-US" sz="1800" i="1">
                            <a:latin typeface="Cambria Math" panose="02040503050406030204" pitchFamily="18" charset="0"/>
                            <a:ea typeface="Cambria Math" panose="02040503050406030204" pitchFamily="18" charset="0"/>
                          </a:rPr>
                          <m:t>−</m:t>
                        </m:r>
                        <m:sSup>
                          <m:sSupPr>
                            <m:ctrlPr>
                              <a:rPr lang="en-US" sz="1800" i="1">
                                <a:latin typeface="Cambria Math" panose="02040503050406030204" pitchFamily="18" charset="0"/>
                                <a:ea typeface="Cambria Math" panose="02040503050406030204" pitchFamily="18" charset="0"/>
                              </a:rPr>
                            </m:ctrlPr>
                          </m:sSupPr>
                          <m:e>
                            <m:r>
                              <a:rPr lang="en-US" sz="1800" i="1">
                                <a:latin typeface="Cambria Math" panose="02040503050406030204" pitchFamily="18" charset="0"/>
                                <a:ea typeface="Cambria Math" panose="02040503050406030204" pitchFamily="18" charset="0"/>
                              </a:rPr>
                              <m:t>𝑟</m:t>
                            </m:r>
                          </m:e>
                          <m:sup>
                            <m:r>
                              <a:rPr lang="en-US" sz="1800" i="1">
                                <a:latin typeface="Cambria Math" panose="02040503050406030204" pitchFamily="18" charset="0"/>
                                <a:ea typeface="Cambria Math" panose="02040503050406030204" pitchFamily="18" charset="0"/>
                              </a:rPr>
                              <m:t>2</m:t>
                            </m:r>
                          </m:sup>
                        </m:sSup>
                      </m:num>
                      <m:den>
                        <m:r>
                          <a:rPr lang="en-US" sz="1800">
                            <a:latin typeface="Cambria Math" panose="02040503050406030204" pitchFamily="18" charset="0"/>
                            <a:ea typeface="Cambria Math" panose="02040503050406030204" pitchFamily="18" charset="0"/>
                          </a:rPr>
                          <m:t>4</m:t>
                        </m:r>
                        <m:r>
                          <m:rPr>
                            <m:sty m:val="p"/>
                          </m:rPr>
                          <a:rPr lang="en-US" sz="1800">
                            <a:latin typeface="Cambria Math" panose="02040503050406030204" pitchFamily="18" charset="0"/>
                            <a:ea typeface="Cambria Math" panose="02040503050406030204" pitchFamily="18" charset="0"/>
                          </a:rPr>
                          <m:t>μ</m:t>
                        </m:r>
                      </m:den>
                    </m:f>
                    <m:d>
                      <m:dPr>
                        <m:ctrlPr>
                          <a:rPr lang="en-US" sz="1800" i="1">
                            <a:latin typeface="Cambria Math" panose="02040503050406030204" pitchFamily="18" charset="0"/>
                            <a:ea typeface="Cambria Math" panose="02040503050406030204" pitchFamily="18" charset="0"/>
                          </a:rPr>
                        </m:ctrlPr>
                      </m:dPr>
                      <m:e>
                        <m:r>
                          <a:rPr lang="en-US" sz="1800">
                            <a:latin typeface="Cambria Math" panose="02040503050406030204" pitchFamily="18" charset="0"/>
                            <a:ea typeface="Cambria Math" panose="02040503050406030204" pitchFamily="18" charset="0"/>
                          </a:rPr>
                          <m:t>−</m:t>
                        </m:r>
                        <m:f>
                          <m:fPr>
                            <m:ctrlPr>
                              <a:rPr lang="en-US" sz="1800" i="1">
                                <a:latin typeface="Cambria Math" panose="02040503050406030204" pitchFamily="18" charset="0"/>
                                <a:ea typeface="Cambria Math" panose="02040503050406030204" pitchFamily="18" charset="0"/>
                              </a:rPr>
                            </m:ctrlPr>
                          </m:fPr>
                          <m:num>
                            <m:r>
                              <m:rPr>
                                <m:sty m:val="p"/>
                              </m:rPr>
                              <a:rPr lang="en-US" sz="1800">
                                <a:latin typeface="Cambria Math" panose="02040503050406030204" pitchFamily="18" charset="0"/>
                                <a:ea typeface="Cambria Math" panose="02040503050406030204" pitchFamily="18" charset="0"/>
                              </a:rPr>
                              <m:t>d</m:t>
                            </m:r>
                            <m:sSup>
                              <m:sSupPr>
                                <m:ctrlPr>
                                  <a:rPr lang="en-US" sz="1800" i="1">
                                    <a:latin typeface="Cambria Math" panose="02040503050406030204" pitchFamily="18" charset="0"/>
                                    <a:ea typeface="Cambria Math" panose="02040503050406030204" pitchFamily="18" charset="0"/>
                                  </a:rPr>
                                </m:ctrlPr>
                              </m:sSupPr>
                              <m:e>
                                <m:r>
                                  <m:rPr>
                                    <m:sty m:val="p"/>
                                  </m:rPr>
                                  <a:rPr lang="en-US" sz="1800">
                                    <a:latin typeface="Cambria Math" panose="02040503050406030204" pitchFamily="18" charset="0"/>
                                    <a:ea typeface="Cambria Math" panose="02040503050406030204" pitchFamily="18" charset="0"/>
                                  </a:rPr>
                                  <m:t>P</m:t>
                                </m:r>
                              </m:e>
                              <m:sup>
                                <m:r>
                                  <a:rPr lang="en-US" sz="1800">
                                    <a:latin typeface="Cambria Math" panose="02040503050406030204" pitchFamily="18" charset="0"/>
                                    <a:ea typeface="Cambria Math" panose="02040503050406030204" pitchFamily="18" charset="0"/>
                                  </a:rPr>
                                  <m:t>∗</m:t>
                                </m:r>
                              </m:sup>
                            </m:sSup>
                          </m:num>
                          <m:den>
                            <m:r>
                              <m:rPr>
                                <m:sty m:val="p"/>
                              </m:rPr>
                              <a:rPr lang="en-US" sz="1800">
                                <a:latin typeface="Cambria Math" panose="02040503050406030204" pitchFamily="18" charset="0"/>
                                <a:ea typeface="Cambria Math" panose="02040503050406030204" pitchFamily="18" charset="0"/>
                              </a:rPr>
                              <m:t>ds</m:t>
                            </m:r>
                          </m:den>
                        </m:f>
                      </m:e>
                    </m:d>
                  </m:oMath>
                </a14:m>
                <a:r>
                  <a:rPr lang="en-US" dirty="0" smtClean="0"/>
                  <a:t> it can be seen that the maximum </a:t>
                </a:r>
                <a:r>
                  <a:rPr lang="en-US" dirty="0"/>
                  <a:t>velocity </a:t>
                </a:r>
                <a:r>
                  <a:rPr lang="en-US" dirty="0" smtClean="0"/>
                  <a:t>v</a:t>
                </a:r>
                <a:r>
                  <a:rPr lang="en-US" baseline="-25000" dirty="0" smtClean="0"/>
                  <a:t>max</a:t>
                </a:r>
                <a:r>
                  <a:rPr lang="en-US" dirty="0" smtClean="0"/>
                  <a:t> occurs in </a:t>
                </a:r>
                <a:r>
                  <a:rPr lang="en-US" dirty="0"/>
                  <a:t>the </a:t>
                </a:r>
                <a:r>
                  <a:rPr lang="en-US" dirty="0" err="1"/>
                  <a:t>centre</a:t>
                </a:r>
                <a:r>
                  <a:rPr lang="en-US" dirty="0"/>
                  <a:t> of the </a:t>
                </a:r>
                <a:r>
                  <a:rPr lang="en-US" dirty="0" smtClean="0"/>
                  <a:t>pipe, where r = 0. Thus</a:t>
                </a:r>
                <a:endParaRPr lang="en-US" dirty="0"/>
              </a:p>
              <a:p>
                <a:pPr algn="ct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m:rPr>
                            <m:sty m:val="p"/>
                          </m:rPr>
                          <a:rPr lang="en-US" b="0" i="0" smtClean="0">
                            <a:latin typeface="Cambria Math" panose="02040503050406030204" pitchFamily="18" charset="0"/>
                            <a:ea typeface="Cambria Math" panose="02040503050406030204" pitchFamily="18" charset="0"/>
                          </a:rPr>
                          <m:t>v</m:t>
                        </m:r>
                      </m:e>
                      <m:sub>
                        <m:r>
                          <m:rPr>
                            <m:sty m:val="p"/>
                          </m:rPr>
                          <a:rPr lang="en-US" b="0" i="0" smtClean="0">
                            <a:latin typeface="Cambria Math" panose="02040503050406030204" pitchFamily="18" charset="0"/>
                            <a:ea typeface="Cambria Math" panose="02040503050406030204" pitchFamily="18" charset="0"/>
                          </a:rPr>
                          <m:t>max</m:t>
                        </m:r>
                      </m:sub>
                    </m:sSub>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m:rPr>
                            <m:sty m:val="p"/>
                          </m:rPr>
                          <a:rPr lang="en-US" i="0">
                            <a:latin typeface="Cambria Math" panose="02040503050406030204" pitchFamily="18" charset="0"/>
                            <a:ea typeface="Cambria Math" panose="02040503050406030204" pitchFamily="18" charset="0"/>
                          </a:rPr>
                          <m:t>d</m:t>
                        </m:r>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P</m:t>
                            </m:r>
                          </m:e>
                          <m:sup>
                            <m:r>
                              <a:rPr lang="en-US" i="0">
                                <a:latin typeface="Cambria Math" panose="02040503050406030204" pitchFamily="18" charset="0"/>
                                <a:ea typeface="Cambria Math" panose="02040503050406030204" pitchFamily="18" charset="0"/>
                              </a:rPr>
                              <m:t>∗</m:t>
                            </m:r>
                          </m:sup>
                        </m:sSup>
                      </m:num>
                      <m:den>
                        <m:r>
                          <m:rPr>
                            <m:sty m:val="p"/>
                          </m:rPr>
                          <a:rPr lang="en-US" i="0">
                            <a:latin typeface="Cambria Math" panose="02040503050406030204" pitchFamily="18" charset="0"/>
                            <a:ea typeface="Cambria Math" panose="02040503050406030204" pitchFamily="18" charset="0"/>
                          </a:rPr>
                          <m:t>ds</m:t>
                        </m:r>
                      </m:den>
                    </m:f>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num>
                      <m:den>
                        <m:r>
                          <a:rPr lang="en-US" b="0" i="0" smtClean="0">
                            <a:latin typeface="Cambria Math" panose="02040503050406030204" pitchFamily="18" charset="0"/>
                            <a:ea typeface="Cambria Math" panose="02040503050406030204" pitchFamily="18" charset="0"/>
                          </a:rPr>
                          <m:t>4</m:t>
                        </m:r>
                        <m:r>
                          <m:rPr>
                            <m:sty m:val="p"/>
                          </m:rPr>
                          <a:rPr lang="en-US" i="0">
                            <a:latin typeface="Cambria Math" panose="02040503050406030204" pitchFamily="18" charset="0"/>
                            <a:ea typeface="Cambria Math" panose="02040503050406030204" pitchFamily="18" charset="0"/>
                          </a:rPr>
                          <m:t>μ</m:t>
                        </m:r>
                      </m:den>
                    </m:f>
                  </m:oMath>
                </a14:m>
                <a:r>
                  <a:rPr lang="en-US" dirty="0" smtClean="0"/>
                  <a:t>	11.14</a:t>
                </a:r>
              </a:p>
              <a:p>
                <a:r>
                  <a:rPr lang="en-US" dirty="0" smtClean="0"/>
                  <a:t>Hence, from 11.13 and 11.14 it may be concluded that v = v</a:t>
                </a:r>
                <a:r>
                  <a:rPr lang="en-US" baseline="-25000" dirty="0" smtClean="0"/>
                  <a:t>max</a:t>
                </a:r>
                <a:r>
                  <a:rPr lang="en-US" dirty="0" smtClean="0"/>
                  <a:t> / 2. </a:t>
                </a:r>
              </a:p>
              <a:p>
                <a:r>
                  <a:rPr lang="en-US" dirty="0" smtClean="0"/>
                  <a:t>For a length L of the pipe, it follows from 11.13 that</a:t>
                </a:r>
              </a:p>
              <a:p>
                <a:pPr algn="ctr"/>
                <a14:m>
                  <m:oMath xmlns:m="http://schemas.openxmlformats.org/officeDocument/2006/math">
                    <m:acc>
                      <m:accPr>
                        <m:chr m:val="̅"/>
                        <m:ctrlPr>
                          <a:rPr lang="en-US" i="1">
                            <a:latin typeface="Cambria Math" panose="02040503050406030204" pitchFamily="18" charset="0"/>
                            <a:ea typeface="Cambria Math" panose="02040503050406030204" pitchFamily="18" charset="0"/>
                          </a:rPr>
                        </m:ctrlPr>
                      </m:accPr>
                      <m:e>
                        <m:r>
                          <m:rPr>
                            <m:sty m:val="p"/>
                          </m:rPr>
                          <a:rPr lang="en-US" i="0">
                            <a:latin typeface="Cambria Math" panose="02040503050406030204" pitchFamily="18" charset="0"/>
                            <a:ea typeface="Cambria Math" panose="02040503050406030204" pitchFamily="18" charset="0"/>
                          </a:rPr>
                          <m:t>v</m:t>
                        </m:r>
                      </m:e>
                    </m:acc>
                    <m:r>
                      <a:rPr lang="en-US" i="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b="0" i="0" smtClean="0">
                                <a:latin typeface="Cambria Math" panose="02040503050406030204" pitchFamily="18" charset="0"/>
                                <a:ea typeface="Cambria Math" panose="02040503050406030204" pitchFamily="18" charset="0"/>
                              </a:rPr>
                              <m:t>2</m:t>
                            </m:r>
                          </m:sup>
                        </m:sSup>
                      </m:num>
                      <m:den>
                        <m:r>
                          <a:rPr lang="en-US" i="0">
                            <a:latin typeface="Cambria Math" panose="02040503050406030204" pitchFamily="18" charset="0"/>
                            <a:ea typeface="Cambria Math" panose="02040503050406030204" pitchFamily="18" charset="0"/>
                          </a:rPr>
                          <m:t>8</m:t>
                        </m:r>
                        <m:r>
                          <m:rPr>
                            <m:sty m:val="p"/>
                          </m:rPr>
                          <a:rPr lang="en-US" i="0">
                            <a:latin typeface="Cambria Math" panose="02040503050406030204" pitchFamily="18" charset="0"/>
                            <a:ea typeface="Cambria Math" panose="02040503050406030204" pitchFamily="18" charset="0"/>
                          </a:rPr>
                          <m:t>μL</m:t>
                        </m:r>
                      </m:den>
                    </m:f>
                    <m:d>
                      <m:dPr>
                        <m:ctrlPr>
                          <a:rPr lang="en-US" i="1">
                            <a:latin typeface="Cambria Math" panose="02040503050406030204" pitchFamily="18" charset="0"/>
                            <a:ea typeface="Cambria Math" panose="02040503050406030204" pitchFamily="18" charset="0"/>
                          </a:rPr>
                        </m:ctrlPr>
                      </m:dPr>
                      <m:e>
                        <m:sSubSup>
                          <m:sSubSupPr>
                            <m:ctrlPr>
                              <a:rPr lang="en-US" i="1" smtClean="0">
                                <a:latin typeface="Cambria Math" panose="02040503050406030204" pitchFamily="18" charset="0"/>
                                <a:ea typeface="Cambria Math" panose="02040503050406030204" pitchFamily="18" charset="0"/>
                              </a:rPr>
                            </m:ctrlPr>
                          </m:sSubSupPr>
                          <m:e>
                            <m:r>
                              <m:rPr>
                                <m:sty m:val="p"/>
                              </m:rPr>
                              <a:rPr lang="en-US" b="0" i="0" smtClean="0">
                                <a:latin typeface="Cambria Math" panose="02040503050406030204" pitchFamily="18" charset="0"/>
                                <a:ea typeface="Cambria Math" panose="02040503050406030204" pitchFamily="18" charset="0"/>
                              </a:rPr>
                              <m:t>P</m:t>
                            </m:r>
                          </m:e>
                          <m:sub>
                            <m:r>
                              <a:rPr lang="en-US" b="0" i="0" smtClean="0">
                                <a:latin typeface="Cambria Math" panose="02040503050406030204" pitchFamily="18" charset="0"/>
                                <a:ea typeface="Cambria Math" panose="02040503050406030204" pitchFamily="18" charset="0"/>
                              </a:rPr>
                              <m:t>1</m:t>
                            </m:r>
                          </m:sub>
                          <m:sup>
                            <m:r>
                              <a:rPr lang="en-US" b="0" i="0" smtClean="0">
                                <a:latin typeface="Cambria Math" panose="02040503050406030204" pitchFamily="18" charset="0"/>
                                <a:ea typeface="Cambria Math" panose="02040503050406030204" pitchFamily="18" charset="0"/>
                              </a:rPr>
                              <m:t>∗</m:t>
                            </m:r>
                          </m:sup>
                        </m:sSubSup>
                        <m:r>
                          <a:rPr lang="en-US" b="0" i="0"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m:rPr>
                                <m:sty m:val="p"/>
                              </m:rPr>
                              <a:rPr lang="en-US" i="0">
                                <a:latin typeface="Cambria Math" panose="02040503050406030204" pitchFamily="18" charset="0"/>
                                <a:ea typeface="Cambria Math" panose="02040503050406030204" pitchFamily="18" charset="0"/>
                              </a:rPr>
                              <m:t>P</m:t>
                            </m:r>
                          </m:e>
                          <m:sub>
                            <m:r>
                              <a:rPr lang="en-US" b="0" i="0" smtClean="0">
                                <a:latin typeface="Cambria Math" panose="02040503050406030204" pitchFamily="18" charset="0"/>
                                <a:ea typeface="Cambria Math" panose="02040503050406030204" pitchFamily="18" charset="0"/>
                              </a:rPr>
                              <m:t>2</m:t>
                            </m:r>
                          </m:sub>
                          <m:sup>
                            <m:r>
                              <a:rPr lang="en-US" i="0">
                                <a:latin typeface="Cambria Math" panose="02040503050406030204" pitchFamily="18" charset="0"/>
                                <a:ea typeface="Cambria Math" panose="02040503050406030204" pitchFamily="18" charset="0"/>
                              </a:rPr>
                              <m:t>∗</m:t>
                            </m:r>
                          </m:sup>
                        </m:sSubSup>
                      </m:e>
                    </m:d>
                    <m:r>
                      <a:rPr lang="en-US" i="0" smtClean="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m:rPr>
                            <m:sty m:val="p"/>
                          </m:rPr>
                          <a:rPr lang="en-US" i="0">
                            <a:latin typeface="Cambria Math" panose="02040503050406030204" pitchFamily="18" charset="0"/>
                            <a:ea typeface="Cambria Math" panose="02040503050406030204" pitchFamily="18" charset="0"/>
                          </a:rPr>
                          <m:t>P</m:t>
                        </m:r>
                      </m:e>
                      <m:sub>
                        <m:r>
                          <a:rPr lang="en-US" i="0">
                            <a:latin typeface="Cambria Math" panose="02040503050406030204" pitchFamily="18" charset="0"/>
                            <a:ea typeface="Cambria Math" panose="02040503050406030204" pitchFamily="18" charset="0"/>
                          </a:rPr>
                          <m:t>1</m:t>
                        </m:r>
                      </m:sub>
                      <m:sup>
                        <m:r>
                          <a:rPr lang="en-US" i="0">
                            <a:latin typeface="Cambria Math" panose="02040503050406030204" pitchFamily="18" charset="0"/>
                            <a:ea typeface="Cambria Math" panose="02040503050406030204" pitchFamily="18" charset="0"/>
                          </a:rPr>
                          <m:t>∗</m:t>
                        </m:r>
                      </m:sup>
                    </m:sSubSup>
                    <m:r>
                      <a:rPr lang="en-US" i="0">
                        <a:latin typeface="Cambria Math" panose="02040503050406030204" pitchFamily="18" charset="0"/>
                        <a:ea typeface="Cambria Math" panose="02040503050406030204" pitchFamily="18" charset="0"/>
                      </a:rPr>
                      <m:t>=</m:t>
                    </m:r>
                    <m:sSubSup>
                      <m:sSubSupPr>
                        <m:ctrlPr>
                          <a:rPr lang="en-US" i="1">
                            <a:latin typeface="Cambria Math" panose="02040503050406030204" pitchFamily="18" charset="0"/>
                            <a:ea typeface="Cambria Math" panose="02040503050406030204" pitchFamily="18" charset="0"/>
                          </a:rPr>
                        </m:ctrlPr>
                      </m:sSubSupPr>
                      <m:e>
                        <m:r>
                          <m:rPr>
                            <m:sty m:val="p"/>
                          </m:rPr>
                          <a:rPr lang="en-US" i="0">
                            <a:latin typeface="Cambria Math" panose="02040503050406030204" pitchFamily="18" charset="0"/>
                            <a:ea typeface="Cambria Math" panose="02040503050406030204" pitchFamily="18" charset="0"/>
                          </a:rPr>
                          <m:t>P</m:t>
                        </m:r>
                      </m:e>
                      <m:sub>
                        <m:r>
                          <a:rPr lang="en-US" i="0">
                            <a:latin typeface="Cambria Math" panose="02040503050406030204" pitchFamily="18" charset="0"/>
                            <a:ea typeface="Cambria Math" panose="02040503050406030204" pitchFamily="18" charset="0"/>
                          </a:rPr>
                          <m:t>2</m:t>
                        </m:r>
                      </m:sub>
                      <m:sup>
                        <m:r>
                          <a:rPr lang="en-US" i="0">
                            <a:latin typeface="Cambria Math" panose="02040503050406030204" pitchFamily="18" charset="0"/>
                            <a:ea typeface="Cambria Math" panose="02040503050406030204" pitchFamily="18" charset="0"/>
                          </a:rPr>
                          <m:t>∗</m:t>
                        </m:r>
                      </m:sup>
                    </m:sSubSup>
                    <m:r>
                      <a:rPr lang="en-US" b="0" i="0" smtClean="0">
                        <a:latin typeface="Cambria Math" panose="02040503050406030204" pitchFamily="18" charset="0"/>
                        <a:ea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0">
                            <a:latin typeface="Cambria Math" panose="02040503050406030204" pitchFamily="18" charset="0"/>
                            <a:ea typeface="Cambria Math" panose="02040503050406030204" pitchFamily="18" charset="0"/>
                          </a:rPr>
                          <m:t>8</m:t>
                        </m:r>
                        <m:r>
                          <m:rPr>
                            <m:sty m:val="p"/>
                          </m:rPr>
                          <a:rPr lang="en-US" i="0">
                            <a:latin typeface="Cambria Math" panose="02040503050406030204" pitchFamily="18" charset="0"/>
                            <a:ea typeface="Cambria Math" panose="02040503050406030204" pitchFamily="18" charset="0"/>
                          </a:rPr>
                          <m:t>μL</m:t>
                        </m:r>
                        <m:acc>
                          <m:accPr>
                            <m:chr m:val="̅"/>
                            <m:ctrlPr>
                              <a:rPr lang="en-US" i="1">
                                <a:latin typeface="Cambria Math" panose="02040503050406030204" pitchFamily="18" charset="0"/>
                                <a:ea typeface="Cambria Math" panose="02040503050406030204" pitchFamily="18" charset="0"/>
                              </a:rPr>
                            </m:ctrlPr>
                          </m:accPr>
                          <m:e>
                            <m:r>
                              <m:rPr>
                                <m:sty m:val="p"/>
                              </m:rPr>
                              <a:rPr lang="en-US" i="0">
                                <a:latin typeface="Cambria Math" panose="02040503050406030204" pitchFamily="18" charset="0"/>
                                <a:ea typeface="Cambria Math" panose="02040503050406030204" pitchFamily="18" charset="0"/>
                              </a:rPr>
                              <m:t>v</m:t>
                            </m:r>
                          </m:e>
                        </m:acc>
                      </m:num>
                      <m:den>
                        <m:sSup>
                          <m:sSupPr>
                            <m:ctrlPr>
                              <a:rPr lang="en-US" i="1">
                                <a:latin typeface="Cambria Math" panose="02040503050406030204" pitchFamily="18" charset="0"/>
                                <a:ea typeface="Cambria Math" panose="02040503050406030204" pitchFamily="18" charset="0"/>
                              </a:rPr>
                            </m:ctrlPr>
                          </m:sSupPr>
                          <m:e>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den>
                    </m:f>
                  </m:oMath>
                </a14:m>
                <a:r>
                  <a:rPr lang="en-US" dirty="0" smtClean="0"/>
                  <a:t>		11.15</a:t>
                </a:r>
              </a:p>
              <a:p>
                <a:r>
                  <a:rPr lang="en-US" dirty="0" smtClean="0"/>
                  <a:t>In terms of “heads”  (with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m:rPr>
                            <m:sty m:val="p"/>
                          </m:rPr>
                          <a:rPr lang="en-US">
                            <a:latin typeface="Cambria Math" panose="02040503050406030204" pitchFamily="18" charset="0"/>
                            <a:ea typeface="Cambria Math" panose="02040503050406030204" pitchFamily="18" charset="0"/>
                          </a:rPr>
                          <m:t>P</m:t>
                        </m:r>
                      </m:e>
                      <m:sup>
                        <m:r>
                          <a:rPr lang="en-US">
                            <a:latin typeface="Cambria Math" panose="02040503050406030204" pitchFamily="18" charset="0"/>
                            <a:ea typeface="Cambria Math" panose="02040503050406030204" pitchFamily="18" charset="0"/>
                          </a:rPr>
                          <m:t>∗</m:t>
                        </m:r>
                      </m:sup>
                    </m:sSup>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P</m:t>
                    </m:r>
                    <m:r>
                      <a:rPr lang="en-US">
                        <a:latin typeface="Cambria Math" panose="02040503050406030204" pitchFamily="18" charset="0"/>
                        <a:ea typeface="Cambria Math" panose="02040503050406030204" pitchFamily="18" charset="0"/>
                      </a:rPr>
                      <m:t>+</m:t>
                    </m:r>
                    <m:r>
                      <m:rPr>
                        <m:sty m:val="p"/>
                      </m:rPr>
                      <a:rPr lang="el-GR">
                        <a:latin typeface="Cambria Math" panose="02040503050406030204" pitchFamily="18" charset="0"/>
                        <a:ea typeface="Cambria Math" panose="02040503050406030204" pitchFamily="18" charset="0"/>
                      </a:rPr>
                      <m:t>ρ</m:t>
                    </m:r>
                    <m:r>
                      <m:rPr>
                        <m:sty m:val="p"/>
                      </m:rPr>
                      <a:rPr lang="en-US">
                        <a:latin typeface="Cambria Math" panose="02040503050406030204" pitchFamily="18" charset="0"/>
                        <a:ea typeface="Cambria Math" panose="02040503050406030204" pitchFamily="18" charset="0"/>
                      </a:rPr>
                      <m:t>gz</m:t>
                    </m:r>
                  </m:oMath>
                </a14:m>
                <a:r>
                  <a:rPr lang="en-US" dirty="0" smtClean="0"/>
                  <a:t>)</a:t>
                </a:r>
              </a:p>
              <a:p>
                <a:pPr algn="ctr"/>
                <a14:m>
                  <m:oMath xmlns:m="http://schemas.openxmlformats.org/officeDocument/2006/math">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i="0">
                                <a:latin typeface="Cambria Math"/>
                              </a:rPr>
                              <m:t>p</m:t>
                            </m:r>
                          </m:e>
                          <m:sub>
                            <m:r>
                              <a:rPr lang="en-US" i="0">
                                <a:latin typeface="Cambria Math"/>
                              </a:rPr>
                              <m:t>1</m:t>
                            </m:r>
                          </m:sub>
                        </m:sSub>
                      </m:num>
                      <m:den>
                        <m:r>
                          <m:rPr>
                            <m:sty m:val="p"/>
                          </m:rPr>
                          <a:rPr lang="en-US" i="0">
                            <a:latin typeface="Cambria Math"/>
                            <a:ea typeface="Cambria Math"/>
                          </a:rPr>
                          <m:t>ρ</m:t>
                        </m:r>
                        <m:r>
                          <m:rPr>
                            <m:sty m:val="p"/>
                          </m:rPr>
                          <a:rPr lang="en-US" i="0">
                            <a:latin typeface="Cambria Math"/>
                          </a:rPr>
                          <m:t>g</m:t>
                        </m:r>
                      </m:den>
                    </m:f>
                    <m:r>
                      <a:rPr lang="en-US" i="0">
                        <a:latin typeface="Cambria Math"/>
                      </a:rPr>
                      <m:t>+</m:t>
                    </m:r>
                    <m:sSub>
                      <m:sSubPr>
                        <m:ctrlPr>
                          <a:rPr lang="en-US" i="1">
                            <a:latin typeface="Cambria Math" panose="02040503050406030204" pitchFamily="18" charset="0"/>
                          </a:rPr>
                        </m:ctrlPr>
                      </m:sSubPr>
                      <m:e>
                        <m:r>
                          <m:rPr>
                            <m:sty m:val="p"/>
                          </m:rPr>
                          <a:rPr lang="en-US" i="0">
                            <a:latin typeface="Cambria Math"/>
                          </a:rPr>
                          <m:t>z</m:t>
                        </m:r>
                      </m:e>
                      <m:sub>
                        <m:r>
                          <a:rPr lang="en-US" i="0">
                            <a:latin typeface="Cambria Math"/>
                          </a:rPr>
                          <m:t>1</m:t>
                        </m:r>
                      </m:sub>
                    </m:sSub>
                    <m:r>
                      <a:rPr lang="en-US" i="0">
                        <a:latin typeface="Cambria Math"/>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i="0">
                                <a:latin typeface="Cambria Math"/>
                              </a:rPr>
                              <m:t>p</m:t>
                            </m:r>
                          </m:e>
                          <m:sub>
                            <m:r>
                              <a:rPr lang="en-US" i="0">
                                <a:latin typeface="Cambria Math"/>
                              </a:rPr>
                              <m:t>2</m:t>
                            </m:r>
                          </m:sub>
                        </m:sSub>
                      </m:num>
                      <m:den>
                        <m:r>
                          <m:rPr>
                            <m:sty m:val="p"/>
                          </m:rPr>
                          <a:rPr lang="en-US" i="0">
                            <a:latin typeface="Cambria Math"/>
                            <a:ea typeface="Cambria Math"/>
                          </a:rPr>
                          <m:t>ρ</m:t>
                        </m:r>
                        <m:r>
                          <m:rPr>
                            <m:sty m:val="p"/>
                          </m:rPr>
                          <a:rPr lang="en-US" i="0">
                            <a:latin typeface="Cambria Math"/>
                          </a:rPr>
                          <m:t>g</m:t>
                        </m:r>
                      </m:den>
                    </m:f>
                    <m:r>
                      <a:rPr lang="en-US" i="0">
                        <a:latin typeface="Cambria Math"/>
                      </a:rPr>
                      <m:t>+</m:t>
                    </m:r>
                    <m:sSub>
                      <m:sSubPr>
                        <m:ctrlPr>
                          <a:rPr lang="en-US" i="1">
                            <a:latin typeface="Cambria Math" panose="02040503050406030204" pitchFamily="18" charset="0"/>
                          </a:rPr>
                        </m:ctrlPr>
                      </m:sSubPr>
                      <m:e>
                        <m:r>
                          <m:rPr>
                            <m:sty m:val="p"/>
                          </m:rPr>
                          <a:rPr lang="en-US" i="0">
                            <a:latin typeface="Cambria Math"/>
                          </a:rPr>
                          <m:t>z</m:t>
                        </m:r>
                      </m:e>
                      <m:sub>
                        <m:r>
                          <a:rPr lang="en-US" i="0">
                            <a:latin typeface="Cambria Math"/>
                          </a:rPr>
                          <m:t>2</m:t>
                        </m:r>
                      </m:sub>
                    </m:sSub>
                    <m:r>
                      <a:rPr lang="en-US" b="0" i="0" smtClean="0">
                        <a:latin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i="0">
                            <a:latin typeface="Cambria Math" panose="02040503050406030204" pitchFamily="18" charset="0"/>
                            <a:ea typeface="Cambria Math" panose="02040503050406030204" pitchFamily="18" charset="0"/>
                          </a:rPr>
                          <m:t>8</m:t>
                        </m:r>
                        <m:r>
                          <m:rPr>
                            <m:sty m:val="p"/>
                          </m:rPr>
                          <a:rPr lang="en-US" i="0">
                            <a:latin typeface="Cambria Math" panose="02040503050406030204" pitchFamily="18" charset="0"/>
                            <a:ea typeface="Cambria Math" panose="02040503050406030204" pitchFamily="18" charset="0"/>
                          </a:rPr>
                          <m:t>μL</m:t>
                        </m:r>
                        <m:acc>
                          <m:accPr>
                            <m:chr m:val="̅"/>
                            <m:ctrlPr>
                              <a:rPr lang="en-US" i="1">
                                <a:latin typeface="Cambria Math" panose="02040503050406030204" pitchFamily="18" charset="0"/>
                                <a:ea typeface="Cambria Math" panose="02040503050406030204" pitchFamily="18" charset="0"/>
                              </a:rPr>
                            </m:ctrlPr>
                          </m:accPr>
                          <m:e>
                            <m:r>
                              <m:rPr>
                                <m:sty m:val="p"/>
                              </m:rPr>
                              <a:rPr lang="en-US" i="0">
                                <a:latin typeface="Cambria Math" panose="02040503050406030204" pitchFamily="18" charset="0"/>
                                <a:ea typeface="Cambria Math" panose="02040503050406030204" pitchFamily="18" charset="0"/>
                              </a:rPr>
                              <m:t>v</m:t>
                            </m:r>
                          </m:e>
                        </m:acc>
                      </m:num>
                      <m:den>
                        <m:sSup>
                          <m:sSupPr>
                            <m:ctrlPr>
                              <a:rPr lang="en-US" i="1">
                                <a:latin typeface="Cambria Math" panose="02040503050406030204" pitchFamily="18" charset="0"/>
                                <a:ea typeface="Cambria Math" panose="02040503050406030204" pitchFamily="18" charset="0"/>
                              </a:rPr>
                            </m:ctrlPr>
                          </m:sSupPr>
                          <m:e>
                            <m:r>
                              <m:rPr>
                                <m:sty m:val="p"/>
                              </m:rPr>
                              <a:rPr lang="el-GR" i="0" smtClean="0">
                                <a:latin typeface="Cambria Math" panose="02040503050406030204" pitchFamily="18" charset="0"/>
                                <a:ea typeface="Cambria Math" panose="02040503050406030204" pitchFamily="18" charset="0"/>
                              </a:rPr>
                              <m:t>ρ</m:t>
                            </m:r>
                            <m:r>
                              <m:rPr>
                                <m:sty m:val="p"/>
                              </m:rPr>
                              <a:rPr lang="en-US" b="0" i="0" smtClean="0">
                                <a:latin typeface="Cambria Math" panose="02040503050406030204" pitchFamily="18" charset="0"/>
                                <a:ea typeface="Cambria Math" panose="02040503050406030204" pitchFamily="18" charset="0"/>
                              </a:rPr>
                              <m:t>g</m:t>
                            </m:r>
                            <m:r>
                              <m:rPr>
                                <m:sty m:val="p"/>
                              </m:rPr>
                              <a:rPr lang="en-US" i="0">
                                <a:latin typeface="Cambria Math" panose="02040503050406030204" pitchFamily="18" charset="0"/>
                                <a:ea typeface="Cambria Math" panose="02040503050406030204" pitchFamily="18" charset="0"/>
                              </a:rPr>
                              <m:t>R</m:t>
                            </m:r>
                          </m:e>
                          <m:sup>
                            <m:r>
                              <a:rPr lang="en-US" i="0">
                                <a:latin typeface="Cambria Math" panose="02040503050406030204" pitchFamily="18" charset="0"/>
                                <a:ea typeface="Cambria Math" panose="02040503050406030204" pitchFamily="18" charset="0"/>
                              </a:rPr>
                              <m:t>2</m:t>
                            </m:r>
                          </m:sup>
                        </m:sSup>
                      </m:den>
                    </m:f>
                    <m:r>
                      <a:rPr lang="en-US" b="0" i="0" smtClean="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m:rPr>
                                <m:sty m:val="p"/>
                              </m:rPr>
                              <a:rPr lang="en-US" i="0">
                                <a:latin typeface="Cambria Math"/>
                              </a:rPr>
                              <m:t>p</m:t>
                            </m:r>
                          </m:e>
                          <m:sub>
                            <m:r>
                              <a:rPr lang="en-US" i="0">
                                <a:latin typeface="Cambria Math"/>
                              </a:rPr>
                              <m:t>2</m:t>
                            </m:r>
                          </m:sub>
                        </m:sSub>
                      </m:num>
                      <m:den>
                        <m:r>
                          <m:rPr>
                            <m:sty m:val="p"/>
                          </m:rPr>
                          <a:rPr lang="en-US" i="0">
                            <a:latin typeface="Cambria Math"/>
                            <a:ea typeface="Cambria Math"/>
                          </a:rPr>
                          <m:t>ρ</m:t>
                        </m:r>
                        <m:r>
                          <m:rPr>
                            <m:sty m:val="p"/>
                          </m:rPr>
                          <a:rPr lang="en-US" i="0">
                            <a:latin typeface="Cambria Math"/>
                          </a:rPr>
                          <m:t>g</m:t>
                        </m:r>
                      </m:den>
                    </m:f>
                    <m:r>
                      <a:rPr lang="en-US" i="0">
                        <a:latin typeface="Cambria Math"/>
                      </a:rPr>
                      <m:t>+</m:t>
                    </m:r>
                    <m:sSub>
                      <m:sSubPr>
                        <m:ctrlPr>
                          <a:rPr lang="en-US" i="1">
                            <a:latin typeface="Cambria Math" panose="02040503050406030204" pitchFamily="18" charset="0"/>
                          </a:rPr>
                        </m:ctrlPr>
                      </m:sSubPr>
                      <m:e>
                        <m:r>
                          <m:rPr>
                            <m:sty m:val="p"/>
                          </m:rPr>
                          <a:rPr lang="en-US" i="0">
                            <a:latin typeface="Cambria Math"/>
                          </a:rPr>
                          <m:t>z</m:t>
                        </m:r>
                      </m:e>
                      <m:sub>
                        <m:r>
                          <a:rPr lang="en-US" i="0">
                            <a:latin typeface="Cambria Math"/>
                          </a:rPr>
                          <m:t>2</m:t>
                        </m:r>
                      </m:sub>
                    </m:sSub>
                    <m:r>
                      <a:rPr lang="en-US" i="0">
                        <a:latin typeface="Cambria Math"/>
                      </a:rPr>
                      <m:t>+</m:t>
                    </m:r>
                    <m:sSub>
                      <m:sSubPr>
                        <m:ctrlPr>
                          <a:rPr lang="en-US" i="1">
                            <a:latin typeface="Cambria Math" panose="02040503050406030204" pitchFamily="18" charset="0"/>
                          </a:rPr>
                        </m:ctrlPr>
                      </m:sSubPr>
                      <m:e>
                        <m:r>
                          <m:rPr>
                            <m:sty m:val="p"/>
                          </m:rPr>
                          <a:rPr lang="en-US" i="0">
                            <a:latin typeface="Cambria Math"/>
                          </a:rPr>
                          <m:t>h</m:t>
                        </m:r>
                      </m:e>
                      <m:sub>
                        <m:r>
                          <m:rPr>
                            <m:sty m:val="p"/>
                          </m:rPr>
                          <a:rPr lang="en-US" b="0" i="0" smtClean="0">
                            <a:latin typeface="Cambria Math" panose="02040503050406030204" pitchFamily="18" charset="0"/>
                          </a:rPr>
                          <m:t>f</m:t>
                        </m:r>
                      </m:sub>
                    </m:sSub>
                  </m:oMath>
                </a14:m>
                <a:r>
                  <a:rPr lang="en-US" dirty="0" smtClean="0"/>
                  <a:t>	11.16</a:t>
                </a:r>
              </a:p>
              <a:p>
                <a:r>
                  <a:rPr lang="en-US" dirty="0" smtClean="0"/>
                  <a:t>Where </a:t>
                </a:r>
                <a14:m>
                  <m:oMath xmlns:m="http://schemas.openxmlformats.org/officeDocument/2006/math">
                    <m:sSub>
                      <m:sSubPr>
                        <m:ctrlPr>
                          <a:rPr lang="en-US" i="1">
                            <a:latin typeface="Cambria Math" panose="02040503050406030204" pitchFamily="18" charset="0"/>
                          </a:rPr>
                        </m:ctrlPr>
                      </m:sSubPr>
                      <m:e>
                        <m:r>
                          <m:rPr>
                            <m:sty m:val="p"/>
                          </m:rPr>
                          <a:rPr lang="en-US">
                            <a:latin typeface="Cambria Math"/>
                          </a:rPr>
                          <m:t>h</m:t>
                        </m:r>
                      </m:e>
                      <m:sub>
                        <m:r>
                          <m:rPr>
                            <m:sty m:val="p"/>
                          </m:rPr>
                          <a:rPr lang="en-US">
                            <a:latin typeface="Cambria Math" panose="02040503050406030204" pitchFamily="18" charset="0"/>
                          </a:rPr>
                          <m:t>f</m:t>
                        </m:r>
                      </m:sub>
                    </m:sSub>
                    <m:r>
                      <a:rPr lang="en-US" b="0" i="1" smtClean="0">
                        <a:latin typeface="Cambria Math" panose="02040503050406030204" pitchFamily="18" charset="0"/>
                      </a:rPr>
                      <m:t>=</m:t>
                    </m:r>
                    <m:f>
                      <m:fPr>
                        <m:ctrlPr>
                          <a:rPr lang="en-US" i="1">
                            <a:latin typeface="Cambria Math" panose="02040503050406030204" pitchFamily="18" charset="0"/>
                            <a:ea typeface="Cambria Math" panose="02040503050406030204" pitchFamily="18" charset="0"/>
                          </a:rPr>
                        </m:ctrlPr>
                      </m:fPr>
                      <m:num>
                        <m:r>
                          <a:rPr lang="en-US">
                            <a:latin typeface="Cambria Math" panose="02040503050406030204" pitchFamily="18" charset="0"/>
                            <a:ea typeface="Cambria Math" panose="02040503050406030204" pitchFamily="18" charset="0"/>
                          </a:rPr>
                          <m:t>8</m:t>
                        </m:r>
                        <m:r>
                          <m:rPr>
                            <m:sty m:val="p"/>
                          </m:rPr>
                          <a:rPr lang="en-US">
                            <a:latin typeface="Cambria Math" panose="02040503050406030204" pitchFamily="18" charset="0"/>
                            <a:ea typeface="Cambria Math" panose="02040503050406030204" pitchFamily="18" charset="0"/>
                          </a:rPr>
                          <m:t>μL</m:t>
                        </m:r>
                        <m:acc>
                          <m:accPr>
                            <m:chr m:val="̅"/>
                            <m:ctrlPr>
                              <a:rPr lang="en-US" i="1">
                                <a:latin typeface="Cambria Math" panose="02040503050406030204" pitchFamily="18" charset="0"/>
                                <a:ea typeface="Cambria Math" panose="02040503050406030204" pitchFamily="18" charset="0"/>
                              </a:rPr>
                            </m:ctrlPr>
                          </m:accPr>
                          <m:e>
                            <m:r>
                              <m:rPr>
                                <m:sty m:val="p"/>
                              </m:rPr>
                              <a:rPr lang="en-US">
                                <a:latin typeface="Cambria Math" panose="02040503050406030204" pitchFamily="18" charset="0"/>
                                <a:ea typeface="Cambria Math" panose="02040503050406030204" pitchFamily="18" charset="0"/>
                              </a:rPr>
                              <m:t>v</m:t>
                            </m:r>
                          </m:e>
                        </m:acc>
                      </m:num>
                      <m:den>
                        <m:sSup>
                          <m:sSupPr>
                            <m:ctrlPr>
                              <a:rPr lang="en-US" i="1">
                                <a:latin typeface="Cambria Math" panose="02040503050406030204" pitchFamily="18" charset="0"/>
                                <a:ea typeface="Cambria Math" panose="02040503050406030204" pitchFamily="18" charset="0"/>
                              </a:rPr>
                            </m:ctrlPr>
                          </m:sSupPr>
                          <m:e>
                            <m:r>
                              <m:rPr>
                                <m:sty m:val="p"/>
                              </m:rPr>
                              <a:rPr lang="el-GR">
                                <a:latin typeface="Cambria Math" panose="02040503050406030204" pitchFamily="18" charset="0"/>
                                <a:ea typeface="Cambria Math" panose="02040503050406030204" pitchFamily="18" charset="0"/>
                              </a:rPr>
                              <m:t>ρ</m:t>
                            </m:r>
                            <m:r>
                              <m:rPr>
                                <m:sty m:val="p"/>
                              </m:rPr>
                              <a:rPr lang="en-US">
                                <a:latin typeface="Cambria Math" panose="02040503050406030204" pitchFamily="18" charset="0"/>
                                <a:ea typeface="Cambria Math" panose="02040503050406030204" pitchFamily="18" charset="0"/>
                              </a:rPr>
                              <m:t>gR</m:t>
                            </m:r>
                          </m:e>
                          <m:sup>
                            <m:r>
                              <a:rPr lang="en-US">
                                <a:latin typeface="Cambria Math" panose="02040503050406030204" pitchFamily="18" charset="0"/>
                                <a:ea typeface="Cambria Math" panose="02040503050406030204" pitchFamily="18" charset="0"/>
                              </a:rPr>
                              <m:t>2</m:t>
                            </m:r>
                          </m:sup>
                        </m:sSup>
                      </m:den>
                    </m:f>
                    <m:r>
                      <a:rPr lang="en-US" b="0" i="1" smtClean="0">
                        <a:latin typeface="Cambria Math" panose="02040503050406030204" pitchFamily="18" charset="0"/>
                        <a:ea typeface="Cambria Math" panose="02040503050406030204" pitchFamily="18" charset="0"/>
                      </a:rPr>
                      <m:t>=</m:t>
                    </m:r>
                  </m:oMath>
                </a14:m>
                <a:r>
                  <a:rPr lang="en-US" dirty="0"/>
                  <a:t> head loss due to </a:t>
                </a:r>
                <a:r>
                  <a:rPr lang="en-US" dirty="0" smtClean="0"/>
                  <a:t>frictional resistance </a:t>
                </a:r>
                <a:r>
                  <a:rPr lang="en-US" dirty="0"/>
                  <a:t>of the pipe.</a:t>
                </a:r>
              </a:p>
              <a:p>
                <a:pPr algn="ctr"/>
                <a:endParaRPr lang="en-US" dirty="0"/>
              </a:p>
            </p:txBody>
          </p:sp>
        </mc:Choice>
        <mc:Fallback>
          <p:sp>
            <p:nvSpPr>
              <p:cNvPr id="4" name="TextBox 3"/>
              <p:cNvSpPr txBox="1">
                <a:spLocks noRot="1" noChangeAspect="1" noMove="1" noResize="1" noEditPoints="1" noAdjustHandles="1" noChangeArrowheads="1" noChangeShapeType="1" noTextEdit="1"/>
              </p:cNvSpPr>
              <p:nvPr/>
            </p:nvSpPr>
            <p:spPr>
              <a:xfrm>
                <a:off x="72736" y="838200"/>
                <a:ext cx="9071264" cy="5974841"/>
              </a:xfrm>
              <a:prstGeom prst="rect">
                <a:avLst/>
              </a:prstGeom>
              <a:blipFill rotWithShape="0">
                <a:blip r:embed="rId3" cstate="print"/>
                <a:stretch>
                  <a:fillRect l="-1075" t="-816"/>
                </a:stretch>
              </a:blipFill>
            </p:spPr>
            <p:txBody>
              <a:bodyPr/>
              <a:lstStyle/>
              <a:p>
                <a:r>
                  <a:rPr lang="en-US">
                    <a:noFill/>
                  </a:rPr>
                  <a:t> </a:t>
                </a:r>
              </a:p>
            </p:txBody>
          </p:sp>
        </mc:Fallback>
      </mc:AlternateContent>
      <p:pic>
        <p:nvPicPr>
          <p:cNvPr id="6146" name="Picture 2"/>
          <p:cNvPicPr>
            <a:picLocks noChangeAspect="1" noChangeArrowheads="1"/>
          </p:cNvPicPr>
          <p:nvPr/>
        </p:nvPicPr>
        <p:blipFill>
          <a:blip r:embed="rId4"/>
          <a:srcRect/>
          <a:stretch>
            <a:fillRect/>
          </a:stretch>
        </p:blipFill>
        <p:spPr bwMode="auto">
          <a:xfrm>
            <a:off x="2133600" y="533400"/>
            <a:ext cx="1219200" cy="409022"/>
          </a:xfrm>
          <a:prstGeom prst="rect">
            <a:avLst/>
          </a:prstGeom>
          <a:noFill/>
          <a:ln w="9525">
            <a:noFill/>
            <a:miter lim="800000"/>
            <a:headEnd/>
            <a:tailEnd/>
          </a:ln>
          <a:effectLst/>
        </p:spPr>
      </p:pic>
      <p:cxnSp>
        <p:nvCxnSpPr>
          <p:cNvPr id="6" name="Straight Arrow Connector 5"/>
          <p:cNvCxnSpPr/>
          <p:nvPr/>
        </p:nvCxnSpPr>
        <p:spPr>
          <a:xfrm rot="10800000" flipV="1">
            <a:off x="2209800" y="4724400"/>
            <a:ext cx="1905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3352800" y="4724400"/>
            <a:ext cx="15240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0800000" flipV="1">
            <a:off x="4724400" y="4724400"/>
            <a:ext cx="9144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1371600" y="762000"/>
            <a:ext cx="685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2" name="Object 11"/>
          <p:cNvGraphicFramePr>
            <a:graphicFrameLocks noChangeAspect="1"/>
          </p:cNvGraphicFramePr>
          <p:nvPr/>
        </p:nvGraphicFramePr>
        <p:xfrm>
          <a:off x="6858000" y="3429000"/>
          <a:ext cx="1425575" cy="549275"/>
        </p:xfrm>
        <a:graphic>
          <a:graphicData uri="http://schemas.openxmlformats.org/presentationml/2006/ole">
            <p:oleObj spid="_x0000_s53249" name="Equation" r:id="rId5" imgW="660240" imgH="253800" progId="Equation.3">
              <p:embed/>
            </p:oleObj>
          </a:graphicData>
        </a:graphic>
      </p:graphicFrame>
      <p:sp>
        <p:nvSpPr>
          <p:cNvPr id="13" name="TextBox 12"/>
          <p:cNvSpPr txBox="1"/>
          <p:nvPr/>
        </p:nvSpPr>
        <p:spPr>
          <a:xfrm>
            <a:off x="5334000" y="4800600"/>
            <a:ext cx="3352800" cy="430887"/>
          </a:xfrm>
          <a:prstGeom prst="rect">
            <a:avLst/>
          </a:prstGeom>
          <a:noFill/>
        </p:spPr>
        <p:txBody>
          <a:bodyPr wrap="square" rtlCol="0">
            <a:spAutoFit/>
          </a:bodyPr>
          <a:lstStyle/>
          <a:p>
            <a:r>
              <a:rPr lang="en-US" sz="2200" dirty="0" smtClean="0"/>
              <a:t>and dividing by </a:t>
            </a:r>
            <a:r>
              <a:rPr lang="el-GR" sz="2200" dirty="0" smtClean="0"/>
              <a:t>ρ</a:t>
            </a:r>
            <a:r>
              <a:rPr lang="en-US" sz="2200" dirty="0" smtClean="0"/>
              <a:t>g</a:t>
            </a:r>
            <a:endParaRPr lang="en-US" sz="2200" dirty="0"/>
          </a:p>
        </p:txBody>
      </p:sp>
      <p:sp>
        <p:nvSpPr>
          <p:cNvPr id="14" name="TextBox 13"/>
          <p:cNvSpPr txBox="1"/>
          <p:nvPr/>
        </p:nvSpPr>
        <p:spPr>
          <a:xfrm>
            <a:off x="0" y="6400800"/>
            <a:ext cx="9144000" cy="353943"/>
          </a:xfrm>
          <a:prstGeom prst="rect">
            <a:avLst/>
          </a:prstGeom>
          <a:noFill/>
        </p:spPr>
        <p:txBody>
          <a:bodyPr wrap="square" rtlCol="0">
            <a:spAutoFit/>
          </a:bodyPr>
          <a:lstStyle/>
          <a:p>
            <a:r>
              <a:rPr lang="en-US" sz="1700" dirty="0" smtClean="0"/>
              <a:t>Equation 11.16 is the same as the energy equation except there are no velocity, turbine and pump heads</a:t>
            </a:r>
            <a:endParaRPr lang="en-US" sz="1700" dirty="0"/>
          </a:p>
        </p:txBody>
      </p:sp>
    </p:spTree>
    <p:extLst>
      <p:ext uri="{BB962C8B-B14F-4D97-AF65-F5344CB8AC3E}">
        <p14:creationId xmlns="" xmlns:p14="http://schemas.microsoft.com/office/powerpoint/2010/main" val="16396046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23950" y="2362200"/>
            <a:ext cx="6896100" cy="2286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952697">
            <a:off x="35633" y="47497"/>
            <a:ext cx="9058275" cy="24574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2716513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54516">
            <a:off x="223838" y="395288"/>
            <a:ext cx="8696325" cy="60674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7235509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38125" y="757238"/>
            <a:ext cx="8667750" cy="53435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57600" y="3276600"/>
            <a:ext cx="5486400" cy="6701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50177" name="Object 1"/>
          <p:cNvGraphicFramePr>
            <a:graphicFrameLocks noChangeAspect="1"/>
          </p:cNvGraphicFramePr>
          <p:nvPr/>
        </p:nvGraphicFramePr>
        <p:xfrm>
          <a:off x="7239000" y="3962400"/>
          <a:ext cx="1524000" cy="593830"/>
        </p:xfrm>
        <a:graphic>
          <a:graphicData uri="http://schemas.openxmlformats.org/presentationml/2006/ole">
            <p:oleObj spid="_x0000_s50177" name="Equation" r:id="rId5" imgW="1143000" imgH="444240" progId="Equation.3">
              <p:embed/>
            </p:oleObj>
          </a:graphicData>
        </a:graphic>
      </p:graphicFrame>
    </p:spTree>
    <p:extLst>
      <p:ext uri="{BB962C8B-B14F-4D97-AF65-F5344CB8AC3E}">
        <p14:creationId xmlns="" xmlns:p14="http://schemas.microsoft.com/office/powerpoint/2010/main" val="1642839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166688" y="1404938"/>
            <a:ext cx="8810625" cy="40481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175067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2286000" y="3962400"/>
            <a:ext cx="4556311" cy="2895600"/>
          </a:xfrm>
          <a:prstGeom prst="rect">
            <a:avLst/>
          </a:prstGeom>
          <a:noFill/>
          <a:ln w="9525">
            <a:noFill/>
            <a:miter lim="800000"/>
            <a:headEnd/>
            <a:tailEnd/>
          </a:ln>
        </p:spPr>
      </p:pic>
      <p:sp>
        <p:nvSpPr>
          <p:cNvPr id="2" name="TextBox 1"/>
          <p:cNvSpPr txBox="1"/>
          <p:nvPr/>
        </p:nvSpPr>
        <p:spPr>
          <a:xfrm>
            <a:off x="304800" y="0"/>
            <a:ext cx="8458200" cy="677108"/>
          </a:xfrm>
          <a:prstGeom prst="rect">
            <a:avLst/>
          </a:prstGeom>
          <a:noFill/>
        </p:spPr>
        <p:txBody>
          <a:bodyPr wrap="square" rtlCol="0">
            <a:spAutoFit/>
          </a:bodyPr>
          <a:lstStyle/>
          <a:p>
            <a:r>
              <a:rPr lang="en-GB" sz="3800" dirty="0" smtClean="0">
                <a:solidFill>
                  <a:srgbClr val="00B0F0"/>
                </a:solidFill>
              </a:rPr>
              <a:t>Turbulent </a:t>
            </a:r>
            <a:r>
              <a:rPr lang="en-GB" sz="3800" dirty="0">
                <a:solidFill>
                  <a:srgbClr val="00B0F0"/>
                </a:solidFill>
              </a:rPr>
              <a:t>flow (Darcy-</a:t>
            </a:r>
            <a:r>
              <a:rPr lang="en-GB" sz="3800" dirty="0" err="1">
                <a:solidFill>
                  <a:srgbClr val="00B0F0"/>
                </a:solidFill>
              </a:rPr>
              <a:t>Weisbach</a:t>
            </a:r>
            <a:r>
              <a:rPr lang="en-GB" sz="3800" dirty="0">
                <a:solidFill>
                  <a:srgbClr val="00B0F0"/>
                </a:solidFill>
              </a:rPr>
              <a:t> </a:t>
            </a:r>
            <a:r>
              <a:rPr lang="en-GB" sz="3800" dirty="0" smtClean="0">
                <a:solidFill>
                  <a:srgbClr val="00B0F0"/>
                </a:solidFill>
              </a:rPr>
              <a:t>formula)</a:t>
            </a:r>
            <a:endParaRPr lang="en-US" sz="3800" dirty="0">
              <a:solidFill>
                <a:srgbClr val="00B0F0"/>
              </a:solidFill>
            </a:endParaRPr>
          </a:p>
        </p:txBody>
      </p:sp>
      <p:sp>
        <p:nvSpPr>
          <p:cNvPr id="4" name="TextBox 3"/>
          <p:cNvSpPr txBox="1"/>
          <p:nvPr/>
        </p:nvSpPr>
        <p:spPr>
          <a:xfrm>
            <a:off x="0" y="609600"/>
            <a:ext cx="9144000" cy="4154984"/>
          </a:xfrm>
          <a:prstGeom prst="rect">
            <a:avLst/>
          </a:prstGeom>
          <a:noFill/>
        </p:spPr>
        <p:txBody>
          <a:bodyPr wrap="square" rtlCol="0">
            <a:spAutoFit/>
          </a:bodyPr>
          <a:lstStyle/>
          <a:p>
            <a:r>
              <a:rPr lang="en-US" b="1" dirty="0" smtClean="0"/>
              <a:t>Velocity profile in turbulent flow</a:t>
            </a:r>
          </a:p>
          <a:p>
            <a:endParaRPr lang="en-US" dirty="0" smtClean="0"/>
          </a:p>
          <a:p>
            <a:r>
              <a:rPr lang="en-US" dirty="0" smtClean="0"/>
              <a:t>In Fig. 8.10 may be seen profiles for both a smooth and a rough pipe. </a:t>
            </a:r>
          </a:p>
          <a:p>
            <a:r>
              <a:rPr lang="en-US" dirty="0" smtClean="0"/>
              <a:t>Comparing the turbulent-flow velocity profiles with the laminar-flow</a:t>
            </a:r>
          </a:p>
          <a:p>
            <a:r>
              <a:rPr lang="en-US" dirty="0" smtClean="0"/>
              <a:t>velocity </a:t>
            </a:r>
            <a:r>
              <a:rPr lang="en-US" dirty="0" err="1" smtClean="0"/>
              <a:t>proﬁle</a:t>
            </a:r>
            <a:r>
              <a:rPr lang="en-US" dirty="0" smtClean="0"/>
              <a:t> (Fig. 8.10) shows the </a:t>
            </a:r>
            <a:r>
              <a:rPr lang="en-US" dirty="0" smtClean="0">
                <a:solidFill>
                  <a:srgbClr val="00B0F0"/>
                </a:solidFill>
              </a:rPr>
              <a:t>turbulent-flow profiles </a:t>
            </a:r>
            <a:r>
              <a:rPr lang="en-US" dirty="0" smtClean="0"/>
              <a:t>to be much </a:t>
            </a:r>
            <a:r>
              <a:rPr lang="en-US" dirty="0" smtClean="0">
                <a:solidFill>
                  <a:srgbClr val="00B0F0"/>
                </a:solidFill>
              </a:rPr>
              <a:t>flatter near the central portion </a:t>
            </a:r>
            <a:r>
              <a:rPr lang="en-US" dirty="0" smtClean="0"/>
              <a:t>of the pipe and </a:t>
            </a:r>
            <a:r>
              <a:rPr lang="en-US" dirty="0" smtClean="0">
                <a:solidFill>
                  <a:srgbClr val="00B0F0"/>
                </a:solidFill>
              </a:rPr>
              <a:t>steeper near the wall</a:t>
            </a:r>
            <a:r>
              <a:rPr lang="en-US" dirty="0" smtClean="0"/>
              <a:t>. </a:t>
            </a:r>
          </a:p>
          <a:p>
            <a:r>
              <a:rPr lang="en-US" dirty="0" smtClean="0"/>
              <a:t>It is also noticeable that the turbulent </a:t>
            </a:r>
            <a:r>
              <a:rPr lang="en-US" dirty="0" err="1" smtClean="0"/>
              <a:t>proﬁle</a:t>
            </a:r>
            <a:r>
              <a:rPr lang="en-US" dirty="0" smtClean="0"/>
              <a:t> for the </a:t>
            </a:r>
            <a:r>
              <a:rPr lang="en-US" dirty="0" smtClean="0">
                <a:solidFill>
                  <a:srgbClr val="00B0F0"/>
                </a:solidFill>
              </a:rPr>
              <a:t>smooth</a:t>
            </a:r>
            <a:r>
              <a:rPr lang="en-US" dirty="0" smtClean="0"/>
              <a:t> pipe is </a:t>
            </a:r>
            <a:r>
              <a:rPr lang="en-US" dirty="0" err="1" smtClean="0">
                <a:solidFill>
                  <a:srgbClr val="00B0F0"/>
                </a:solidFill>
              </a:rPr>
              <a:t>ﬂatter</a:t>
            </a:r>
            <a:r>
              <a:rPr lang="en-US" dirty="0" smtClean="0"/>
              <a:t> near the central section (i.e., blunter) than for the rough pipe. </a:t>
            </a:r>
          </a:p>
          <a:p>
            <a:r>
              <a:rPr lang="en-US" dirty="0" smtClean="0"/>
              <a:t>In contrast, the velocity </a:t>
            </a:r>
            <a:r>
              <a:rPr lang="en-US" dirty="0" err="1" smtClean="0"/>
              <a:t>proﬁle</a:t>
            </a:r>
            <a:r>
              <a:rPr lang="en-US" dirty="0" smtClean="0"/>
              <a:t> in </a:t>
            </a:r>
            <a:r>
              <a:rPr lang="en-US" dirty="0" smtClean="0">
                <a:solidFill>
                  <a:srgbClr val="00B0F0"/>
                </a:solidFill>
              </a:rPr>
              <a:t>laminar</a:t>
            </a:r>
            <a:r>
              <a:rPr lang="en-US" dirty="0" smtClean="0"/>
              <a:t> </a:t>
            </a:r>
            <a:r>
              <a:rPr lang="en-US" dirty="0" err="1" smtClean="0"/>
              <a:t>ﬂow</a:t>
            </a:r>
            <a:r>
              <a:rPr lang="en-US" dirty="0" smtClean="0"/>
              <a:t> is </a:t>
            </a:r>
            <a:r>
              <a:rPr lang="en-US" dirty="0" smtClean="0">
                <a:solidFill>
                  <a:srgbClr val="00B0F0"/>
                </a:solidFill>
              </a:rPr>
              <a:t>independent of pipe roughness</a:t>
            </a:r>
            <a:r>
              <a:rPr lang="en-US" dirty="0" smtClean="0"/>
              <a:t>.</a:t>
            </a:r>
          </a:p>
          <a:p>
            <a:endParaRPr lang="en-US" dirty="0"/>
          </a:p>
        </p:txBody>
      </p:sp>
    </p:spTree>
    <p:extLst>
      <p:ext uri="{BB962C8B-B14F-4D97-AF65-F5344CB8AC3E}">
        <p14:creationId xmlns="" xmlns:p14="http://schemas.microsoft.com/office/powerpoint/2010/main" val="19056395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458200" cy="677108"/>
          </a:xfrm>
          <a:prstGeom prst="rect">
            <a:avLst/>
          </a:prstGeom>
          <a:noFill/>
        </p:spPr>
        <p:txBody>
          <a:bodyPr wrap="square" rtlCol="0">
            <a:spAutoFit/>
          </a:bodyPr>
          <a:lstStyle/>
          <a:p>
            <a:r>
              <a:rPr lang="en-GB" sz="3800" dirty="0" smtClean="0">
                <a:solidFill>
                  <a:srgbClr val="00B0F0"/>
                </a:solidFill>
              </a:rPr>
              <a:t>Turbulent </a:t>
            </a:r>
            <a:r>
              <a:rPr lang="en-GB" sz="3800" dirty="0">
                <a:solidFill>
                  <a:srgbClr val="00B0F0"/>
                </a:solidFill>
              </a:rPr>
              <a:t>flow (Darcy-</a:t>
            </a:r>
            <a:r>
              <a:rPr lang="en-GB" sz="3800" dirty="0" err="1">
                <a:solidFill>
                  <a:srgbClr val="00B0F0"/>
                </a:solidFill>
              </a:rPr>
              <a:t>Weisbach</a:t>
            </a:r>
            <a:r>
              <a:rPr lang="en-GB" sz="3800" dirty="0">
                <a:solidFill>
                  <a:srgbClr val="00B0F0"/>
                </a:solidFill>
              </a:rPr>
              <a:t> </a:t>
            </a:r>
            <a:r>
              <a:rPr lang="en-GB" sz="3800" dirty="0" smtClean="0">
                <a:solidFill>
                  <a:srgbClr val="00B0F0"/>
                </a:solidFill>
              </a:rPr>
              <a:t>formula)</a:t>
            </a:r>
            <a:endParaRPr lang="en-US" sz="3800" dirty="0">
              <a:solidFill>
                <a:srgbClr val="00B0F0"/>
              </a:solidFill>
            </a:endParaRPr>
          </a:p>
        </p:txBody>
      </p:sp>
      <p:sp>
        <p:nvSpPr>
          <p:cNvPr id="5" name="Rectangle 4"/>
          <p:cNvSpPr/>
          <p:nvPr/>
        </p:nvSpPr>
        <p:spPr>
          <a:xfrm>
            <a:off x="152400" y="1295400"/>
            <a:ext cx="8839200" cy="4524315"/>
          </a:xfrm>
          <a:prstGeom prst="rect">
            <a:avLst/>
          </a:prstGeom>
        </p:spPr>
        <p:txBody>
          <a:bodyPr wrap="square">
            <a:spAutoFit/>
          </a:bodyPr>
          <a:lstStyle/>
          <a:p>
            <a:r>
              <a:rPr lang="en-US" dirty="0" smtClean="0"/>
              <a:t>In the previous lecture 15, the shear force on a flat plate, friction drag, was expressed as</a:t>
            </a:r>
          </a:p>
          <a:p>
            <a:endParaRPr lang="en-US" dirty="0" smtClean="0"/>
          </a:p>
          <a:p>
            <a:endParaRPr lang="en-US" dirty="0" smtClean="0"/>
          </a:p>
          <a:p>
            <a:endParaRPr lang="en-US" dirty="0" smtClean="0"/>
          </a:p>
          <a:p>
            <a:endParaRPr lang="en-US" dirty="0" smtClean="0"/>
          </a:p>
          <a:p>
            <a:r>
              <a:rPr lang="en-US" dirty="0" smtClean="0"/>
              <a:t>The shear stress on a flat plate is then                   .</a:t>
            </a:r>
          </a:p>
          <a:p>
            <a:r>
              <a:rPr lang="en-US" dirty="0" smtClean="0"/>
              <a:t>For pipe flow it is customary to express </a:t>
            </a:r>
            <a:r>
              <a:rPr lang="el-GR" dirty="0" smtClean="0"/>
              <a:t>τ</a:t>
            </a:r>
            <a:r>
              <a:rPr lang="en-US" baseline="-25000" dirty="0" smtClean="0"/>
              <a:t>0</a:t>
            </a:r>
            <a:r>
              <a:rPr lang="en-US" dirty="0" smtClean="0"/>
              <a:t> in a similar manner; however, we use the </a:t>
            </a:r>
            <a:r>
              <a:rPr lang="en-US" i="1" dirty="0" smtClean="0">
                <a:solidFill>
                  <a:srgbClr val="00B0F0"/>
                </a:solidFill>
              </a:rPr>
              <a:t>mean velocity </a:t>
            </a:r>
            <a:r>
              <a:rPr lang="en-US" dirty="0" smtClean="0"/>
              <a:t>as the reference velocity, and the coefficient of proportionality is given as </a:t>
            </a:r>
            <a:r>
              <a:rPr lang="en-US" dirty="0" smtClean="0">
                <a:solidFill>
                  <a:srgbClr val="00B0F0"/>
                </a:solidFill>
              </a:rPr>
              <a:t>f/4</a:t>
            </a:r>
            <a:r>
              <a:rPr lang="en-US" dirty="0" smtClean="0"/>
              <a:t> instead of C</a:t>
            </a:r>
            <a:r>
              <a:rPr lang="en-US" baseline="-25000" dirty="0" smtClean="0"/>
              <a:t>f</a:t>
            </a:r>
            <a:r>
              <a:rPr lang="en-US" dirty="0" smtClean="0"/>
              <a:t>. Here f is called the resistance coefficient, or more usual, the </a:t>
            </a:r>
            <a:r>
              <a:rPr lang="en-US" i="1" dirty="0" smtClean="0">
                <a:solidFill>
                  <a:srgbClr val="00B0F0"/>
                </a:solidFill>
              </a:rPr>
              <a:t>friction factor </a:t>
            </a:r>
            <a:r>
              <a:rPr lang="en-US" dirty="0" smtClean="0"/>
              <a:t>of the pipe.</a:t>
            </a:r>
            <a:endParaRPr lang="en-US" dirty="0"/>
          </a:p>
        </p:txBody>
      </p:sp>
      <p:pic>
        <p:nvPicPr>
          <p:cNvPr id="7170" name="Picture 2"/>
          <p:cNvPicPr>
            <a:picLocks noChangeAspect="1" noChangeArrowheads="1"/>
          </p:cNvPicPr>
          <p:nvPr/>
        </p:nvPicPr>
        <p:blipFill>
          <a:blip r:embed="rId2"/>
          <a:srcRect/>
          <a:stretch>
            <a:fillRect/>
          </a:stretch>
        </p:blipFill>
        <p:spPr bwMode="auto">
          <a:xfrm>
            <a:off x="5029200" y="3352800"/>
            <a:ext cx="1790700" cy="590550"/>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3352800" y="1828800"/>
            <a:ext cx="2133600" cy="916446"/>
          </a:xfrm>
          <a:prstGeom prst="rect">
            <a:avLst/>
          </a:prstGeom>
          <a:noFill/>
          <a:ln w="9525">
            <a:noFill/>
            <a:miter lim="800000"/>
            <a:headEnd/>
            <a:tailEnd/>
          </a:ln>
          <a:effectLst/>
        </p:spPr>
      </p:pic>
    </p:spTree>
    <p:extLst>
      <p:ext uri="{BB962C8B-B14F-4D97-AF65-F5344CB8AC3E}">
        <p14:creationId xmlns="" xmlns:p14="http://schemas.microsoft.com/office/powerpoint/2010/main" val="1824583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041" y="38100"/>
            <a:ext cx="7772400" cy="1143000"/>
          </a:xfrm>
        </p:spPr>
        <p:txBody>
          <a:bodyPr/>
          <a:lstStyle/>
          <a:p>
            <a:r>
              <a:rPr lang="en-US" dirty="0">
                <a:solidFill>
                  <a:srgbClr val="00B0F0"/>
                </a:solidFill>
              </a:rPr>
              <a:t>Boundary </a:t>
            </a:r>
            <a:r>
              <a:rPr lang="en-US" dirty="0" smtClean="0">
                <a:solidFill>
                  <a:srgbClr val="00B0F0"/>
                </a:solidFill>
              </a:rPr>
              <a:t>layer: Turbulent flow</a:t>
            </a:r>
            <a:endParaRPr lang="en-US" dirty="0">
              <a:solidFill>
                <a:srgbClr val="00B0F0"/>
              </a:solidFill>
            </a:endParaRPr>
          </a:p>
        </p:txBody>
      </p:sp>
      <p:sp>
        <p:nvSpPr>
          <p:cNvPr id="3" name="Content Placeholder 2"/>
          <p:cNvSpPr>
            <a:spLocks noGrp="1"/>
          </p:cNvSpPr>
          <p:nvPr>
            <p:ph idx="1"/>
          </p:nvPr>
        </p:nvSpPr>
        <p:spPr>
          <a:xfrm>
            <a:off x="609600" y="990600"/>
            <a:ext cx="7772400" cy="4114800"/>
          </a:xfrm>
        </p:spPr>
        <p:txBody>
          <a:bodyPr/>
          <a:lstStyle/>
          <a:p>
            <a:endParaRPr lang="en-US" sz="2400" dirty="0"/>
          </a:p>
          <a:p>
            <a:endParaRPr lang="en-US" sz="2400" dirty="0" smtClean="0"/>
          </a:p>
          <a:p>
            <a:endParaRPr lang="en-US" sz="2400" dirty="0"/>
          </a:p>
          <a:p>
            <a:endParaRPr lang="en-US" sz="2400" dirty="0" smtClean="0"/>
          </a:p>
        </p:txBody>
      </p:sp>
      <p:pic>
        <p:nvPicPr>
          <p:cNvPr id="11" name="Picture 2"/>
          <p:cNvPicPr>
            <a:picLocks noChangeAspect="1" noChangeArrowheads="1"/>
          </p:cNvPicPr>
          <p:nvPr/>
        </p:nvPicPr>
        <p:blipFill>
          <a:blip r:embed="rId2" cstate="print"/>
          <a:srcRect/>
          <a:stretch>
            <a:fillRect/>
          </a:stretch>
        </p:blipFill>
        <p:spPr bwMode="auto">
          <a:xfrm>
            <a:off x="5276850" y="3357562"/>
            <a:ext cx="3867150" cy="2470679"/>
          </a:xfrm>
          <a:prstGeom prst="rect">
            <a:avLst/>
          </a:prstGeom>
          <a:noFill/>
          <a:ln w="9525">
            <a:noFill/>
            <a:miter lim="800000"/>
            <a:headEnd/>
            <a:tailEnd/>
          </a:ln>
        </p:spPr>
      </p:pic>
      <p:pic>
        <p:nvPicPr>
          <p:cNvPr id="26627" name="Picture 3"/>
          <p:cNvPicPr>
            <a:picLocks noChangeAspect="1" noChangeArrowheads="1"/>
          </p:cNvPicPr>
          <p:nvPr/>
        </p:nvPicPr>
        <p:blipFill>
          <a:blip r:embed="rId3"/>
          <a:srcRect/>
          <a:stretch>
            <a:fillRect/>
          </a:stretch>
        </p:blipFill>
        <p:spPr bwMode="auto">
          <a:xfrm>
            <a:off x="285720" y="1214422"/>
            <a:ext cx="8486775" cy="1990725"/>
          </a:xfrm>
          <a:prstGeom prst="rect">
            <a:avLst/>
          </a:prstGeom>
          <a:noFill/>
          <a:ln w="9525">
            <a:noFill/>
            <a:miter lim="800000"/>
            <a:headEnd/>
            <a:tailEnd/>
          </a:ln>
          <a:effectLst/>
        </p:spPr>
      </p:pic>
      <p:sp>
        <p:nvSpPr>
          <p:cNvPr id="13" name="TextBox 12"/>
          <p:cNvSpPr txBox="1"/>
          <p:nvPr/>
        </p:nvSpPr>
        <p:spPr>
          <a:xfrm>
            <a:off x="285720" y="3286124"/>
            <a:ext cx="4786346" cy="3046988"/>
          </a:xfrm>
          <a:prstGeom prst="rect">
            <a:avLst/>
          </a:prstGeom>
          <a:noFill/>
        </p:spPr>
        <p:txBody>
          <a:bodyPr wrap="square" rtlCol="0">
            <a:spAutoFit/>
          </a:bodyPr>
          <a:lstStyle/>
          <a:p>
            <a:r>
              <a:rPr lang="en-US" dirty="0" smtClean="0"/>
              <a:t>The </a:t>
            </a:r>
            <a:r>
              <a:rPr lang="en-US" b="1" dirty="0" smtClean="0"/>
              <a:t>viscous </a:t>
            </a:r>
            <a:r>
              <a:rPr lang="en-US" b="1" dirty="0" err="1" smtClean="0"/>
              <a:t>sublayer</a:t>
            </a:r>
            <a:r>
              <a:rPr lang="en-US" b="1" dirty="0" smtClean="0"/>
              <a:t> </a:t>
            </a:r>
            <a:r>
              <a:rPr lang="en-US" dirty="0" smtClean="0"/>
              <a:t>is a layer where shear is predominantly due to viscosity alone. It is extremely thin, usually only a few hundredths of a mm, but its effect is great because of the very steep velocity gradient within it and because </a:t>
            </a:r>
            <a:r>
              <a:rPr lang="el-GR" i="1" dirty="0" smtClean="0"/>
              <a:t>τ</a:t>
            </a:r>
            <a:r>
              <a:rPr lang="en-US" i="1" dirty="0" smtClean="0"/>
              <a:t> = </a:t>
            </a:r>
            <a:r>
              <a:rPr lang="el-GR" i="1" dirty="0" smtClean="0"/>
              <a:t>μ</a:t>
            </a:r>
            <a:r>
              <a:rPr lang="en-US" i="1" dirty="0" smtClean="0"/>
              <a:t> du/</a:t>
            </a:r>
            <a:r>
              <a:rPr lang="en-US" i="1" dirty="0" err="1" smtClean="0"/>
              <a:t>dy</a:t>
            </a:r>
            <a:r>
              <a:rPr lang="en-US" i="1" dirty="0" smtClean="0"/>
              <a:t> </a:t>
            </a:r>
            <a:r>
              <a:rPr lang="en-US" dirty="0" smtClean="0"/>
              <a:t>in that region</a:t>
            </a:r>
            <a:endParaRPr lang="en-US" dirty="0"/>
          </a:p>
        </p:txBody>
      </p:sp>
    </p:spTree>
    <p:extLst>
      <p:ext uri="{BB962C8B-B14F-4D97-AF65-F5344CB8AC3E}">
        <p14:creationId xmlns:p14="http://schemas.microsoft.com/office/powerpoint/2010/main" xmlns="" val="28304140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458200" cy="677108"/>
          </a:xfrm>
          <a:prstGeom prst="rect">
            <a:avLst/>
          </a:prstGeom>
          <a:noFill/>
        </p:spPr>
        <p:txBody>
          <a:bodyPr wrap="square" rtlCol="0">
            <a:spAutoFit/>
          </a:bodyPr>
          <a:lstStyle/>
          <a:p>
            <a:r>
              <a:rPr lang="en-GB" sz="3800" dirty="0" smtClean="0">
                <a:solidFill>
                  <a:srgbClr val="00B0F0"/>
                </a:solidFill>
              </a:rPr>
              <a:t>Turbulent </a:t>
            </a:r>
            <a:r>
              <a:rPr lang="en-GB" sz="3800" dirty="0">
                <a:solidFill>
                  <a:srgbClr val="00B0F0"/>
                </a:solidFill>
              </a:rPr>
              <a:t>flow (Darcy-</a:t>
            </a:r>
            <a:r>
              <a:rPr lang="en-GB" sz="3800" dirty="0" err="1">
                <a:solidFill>
                  <a:srgbClr val="00B0F0"/>
                </a:solidFill>
              </a:rPr>
              <a:t>Weisbach</a:t>
            </a:r>
            <a:r>
              <a:rPr lang="en-GB" sz="3800" dirty="0">
                <a:solidFill>
                  <a:srgbClr val="00B0F0"/>
                </a:solidFill>
              </a:rPr>
              <a:t> </a:t>
            </a:r>
            <a:r>
              <a:rPr lang="en-GB" sz="3800" dirty="0" smtClean="0">
                <a:solidFill>
                  <a:srgbClr val="00B0F0"/>
                </a:solidFill>
              </a:rPr>
              <a:t>formula)</a:t>
            </a:r>
            <a:endParaRPr lang="en-US" sz="3800" dirty="0">
              <a:solidFill>
                <a:srgbClr val="00B0F0"/>
              </a:solidFill>
            </a:endParaRPr>
          </a:p>
        </p:txBody>
      </p:sp>
      <p:sp>
        <p:nvSpPr>
          <p:cNvPr id="4" name="Rectangle 3"/>
          <p:cNvSpPr/>
          <p:nvPr/>
        </p:nvSpPr>
        <p:spPr>
          <a:xfrm>
            <a:off x="152400" y="856357"/>
            <a:ext cx="8763000" cy="5632311"/>
          </a:xfrm>
          <a:prstGeom prst="rect">
            <a:avLst/>
          </a:prstGeom>
        </p:spPr>
        <p:txBody>
          <a:bodyPr wrap="square">
            <a:spAutoFit/>
          </a:bodyPr>
          <a:lstStyle/>
          <a:p>
            <a:r>
              <a:rPr lang="en-US" dirty="0" smtClean="0"/>
              <a:t>Thus we have </a:t>
            </a:r>
          </a:p>
          <a:p>
            <a:r>
              <a:rPr lang="en-US" dirty="0" smtClean="0"/>
              <a:t>							12.5		</a:t>
            </a:r>
          </a:p>
          <a:p>
            <a:r>
              <a:rPr lang="en-US" dirty="0" smtClean="0"/>
              <a:t>In section on Laminar Flow it was found that the shear stress at the wall of the pipe</a:t>
            </a:r>
          </a:p>
          <a:p>
            <a:r>
              <a:rPr lang="en-US" dirty="0" smtClean="0"/>
              <a:t>							11.4</a:t>
            </a:r>
          </a:p>
          <a:p>
            <a:endParaRPr lang="en-US" dirty="0" smtClean="0"/>
          </a:p>
          <a:p>
            <a:r>
              <a:rPr lang="en-US" dirty="0" smtClean="0"/>
              <a:t>Equating 12.5 and 11.4</a:t>
            </a:r>
          </a:p>
          <a:p>
            <a:endParaRPr lang="en-US" dirty="0" smtClean="0"/>
          </a:p>
          <a:p>
            <a:endParaRPr lang="en-US" dirty="0" smtClean="0"/>
          </a:p>
          <a:p>
            <a:endParaRPr lang="en-US" dirty="0" smtClean="0"/>
          </a:p>
          <a:p>
            <a:endParaRPr lang="en-US" dirty="0" smtClean="0"/>
          </a:p>
          <a:p>
            <a:endParaRPr lang="en-US" dirty="0" smtClean="0"/>
          </a:p>
          <a:p>
            <a:r>
              <a:rPr lang="en-US" dirty="0" smtClean="0"/>
              <a:t>				</a:t>
            </a:r>
          </a:p>
          <a:p>
            <a:endParaRPr lang="en-US" dirty="0" smtClean="0"/>
          </a:p>
          <a:p>
            <a:endParaRPr lang="en-US" dirty="0" smtClean="0"/>
          </a:p>
        </p:txBody>
      </p:sp>
      <p:graphicFrame>
        <p:nvGraphicFramePr>
          <p:cNvPr id="5" name="Object 4"/>
          <p:cNvGraphicFramePr>
            <a:graphicFrameLocks noChangeAspect="1"/>
          </p:cNvGraphicFramePr>
          <p:nvPr/>
        </p:nvGraphicFramePr>
        <p:xfrm>
          <a:off x="3005138" y="904875"/>
          <a:ext cx="2179637" cy="668338"/>
        </p:xfrm>
        <a:graphic>
          <a:graphicData uri="http://schemas.openxmlformats.org/presentationml/2006/ole">
            <p:oleObj spid="_x0000_s8194" name="Equation" r:id="rId3" imgW="1409400" imgH="431640" progId="Equation.3">
              <p:embed/>
            </p:oleObj>
          </a:graphicData>
        </a:graphic>
      </p:graphicFrame>
      <p:graphicFrame>
        <p:nvGraphicFramePr>
          <p:cNvPr id="7" name="Object 6"/>
          <p:cNvGraphicFramePr>
            <a:graphicFrameLocks noChangeAspect="1"/>
          </p:cNvGraphicFramePr>
          <p:nvPr/>
        </p:nvGraphicFramePr>
        <p:xfrm>
          <a:off x="3405188" y="2312988"/>
          <a:ext cx="1531937" cy="746125"/>
        </p:xfrm>
        <a:graphic>
          <a:graphicData uri="http://schemas.openxmlformats.org/presentationml/2006/ole">
            <p:oleObj spid="_x0000_s8196" name="Equation" r:id="rId4" imgW="990360" imgH="482400" progId="Equation.3">
              <p:embed/>
            </p:oleObj>
          </a:graphicData>
        </a:graphic>
      </p:graphicFrame>
      <p:graphicFrame>
        <p:nvGraphicFramePr>
          <p:cNvPr id="8" name="Object 7"/>
          <p:cNvGraphicFramePr>
            <a:graphicFrameLocks noChangeAspect="1"/>
          </p:cNvGraphicFramePr>
          <p:nvPr/>
        </p:nvGraphicFramePr>
        <p:xfrm>
          <a:off x="609600" y="3352800"/>
          <a:ext cx="7542213" cy="1309688"/>
        </p:xfrm>
        <a:graphic>
          <a:graphicData uri="http://schemas.openxmlformats.org/presentationml/2006/ole">
            <p:oleObj spid="_x0000_s8197" name="Equation" r:id="rId5" imgW="4025880" imgH="698400" progId="Equation.3">
              <p:embed/>
            </p:oleObj>
          </a:graphicData>
        </a:graphic>
      </p:graphicFrame>
      <p:graphicFrame>
        <p:nvGraphicFramePr>
          <p:cNvPr id="8198" name="Object 2"/>
          <p:cNvGraphicFramePr>
            <a:graphicFrameLocks noChangeAspect="1"/>
          </p:cNvGraphicFramePr>
          <p:nvPr/>
        </p:nvGraphicFramePr>
        <p:xfrm>
          <a:off x="2166938" y="4800600"/>
          <a:ext cx="4779962" cy="833438"/>
        </p:xfrm>
        <a:graphic>
          <a:graphicData uri="http://schemas.openxmlformats.org/presentationml/2006/ole">
            <p:oleObj spid="_x0000_s8198" name="Equation" r:id="rId6" imgW="2552400" imgH="444240" progId="Equation.3">
              <p:embed/>
            </p:oleObj>
          </a:graphicData>
        </a:graphic>
      </p:graphicFrame>
      <p:graphicFrame>
        <p:nvGraphicFramePr>
          <p:cNvPr id="10" name="Object 2"/>
          <p:cNvGraphicFramePr>
            <a:graphicFrameLocks noChangeAspect="1"/>
          </p:cNvGraphicFramePr>
          <p:nvPr/>
        </p:nvGraphicFramePr>
        <p:xfrm>
          <a:off x="1312863" y="5791200"/>
          <a:ext cx="5661025" cy="833438"/>
        </p:xfrm>
        <a:graphic>
          <a:graphicData uri="http://schemas.openxmlformats.org/presentationml/2006/ole">
            <p:oleObj spid="_x0000_s8199" name="Equation" r:id="rId7" imgW="3022560" imgH="444240" progId="Equation.3">
              <p:embed/>
            </p:oleObj>
          </a:graphicData>
        </a:graphic>
      </p:graphicFrame>
    </p:spTree>
    <p:extLst>
      <p:ext uri="{BB962C8B-B14F-4D97-AF65-F5344CB8AC3E}">
        <p14:creationId xmlns="" xmlns:p14="http://schemas.microsoft.com/office/powerpoint/2010/main" val="15961630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458200" cy="677108"/>
          </a:xfrm>
          <a:prstGeom prst="rect">
            <a:avLst/>
          </a:prstGeom>
          <a:noFill/>
        </p:spPr>
        <p:txBody>
          <a:bodyPr wrap="square" rtlCol="0">
            <a:spAutoFit/>
          </a:bodyPr>
          <a:lstStyle/>
          <a:p>
            <a:r>
              <a:rPr lang="en-GB" sz="3800" dirty="0" smtClean="0">
                <a:solidFill>
                  <a:srgbClr val="00B0F0"/>
                </a:solidFill>
              </a:rPr>
              <a:t>Turbulent </a:t>
            </a:r>
            <a:r>
              <a:rPr lang="en-GB" sz="3800" dirty="0">
                <a:solidFill>
                  <a:srgbClr val="00B0F0"/>
                </a:solidFill>
              </a:rPr>
              <a:t>flow (Darcy-</a:t>
            </a:r>
            <a:r>
              <a:rPr lang="en-GB" sz="3800" dirty="0" err="1">
                <a:solidFill>
                  <a:srgbClr val="00B0F0"/>
                </a:solidFill>
              </a:rPr>
              <a:t>Weisbach</a:t>
            </a:r>
            <a:r>
              <a:rPr lang="en-GB" sz="3800" dirty="0">
                <a:solidFill>
                  <a:srgbClr val="00B0F0"/>
                </a:solidFill>
              </a:rPr>
              <a:t> </a:t>
            </a:r>
            <a:r>
              <a:rPr lang="en-GB" sz="3800" dirty="0" smtClean="0">
                <a:solidFill>
                  <a:srgbClr val="00B0F0"/>
                </a:solidFill>
              </a:rPr>
              <a:t>formula)</a:t>
            </a:r>
            <a:endParaRPr lang="en-US" sz="3800" dirty="0">
              <a:solidFill>
                <a:srgbClr val="00B0F0"/>
              </a:solidFill>
            </a:endParaRPr>
          </a:p>
        </p:txBody>
      </p:sp>
      <p:sp>
        <p:nvSpPr>
          <p:cNvPr id="6" name="Rectangle 5"/>
          <p:cNvSpPr/>
          <p:nvPr/>
        </p:nvSpPr>
        <p:spPr>
          <a:xfrm>
            <a:off x="228600" y="990600"/>
            <a:ext cx="8763000" cy="6001643"/>
          </a:xfrm>
          <a:prstGeom prst="rect">
            <a:avLst/>
          </a:prstGeom>
        </p:spPr>
        <p:txBody>
          <a:bodyPr wrap="square">
            <a:spAutoFit/>
          </a:bodyPr>
          <a:lstStyle/>
          <a:p>
            <a:endParaRPr lang="en-US" dirty="0" smtClean="0"/>
          </a:p>
          <a:p>
            <a:endParaRPr lang="en-US" dirty="0" smtClean="0"/>
          </a:p>
          <a:p>
            <a:endParaRPr lang="en-US" dirty="0" smtClean="0"/>
          </a:p>
          <a:p>
            <a:r>
              <a:rPr lang="en-US" dirty="0" smtClean="0"/>
              <a:t>				12.6	</a:t>
            </a:r>
            <a:r>
              <a:rPr lang="en-US" b="1" dirty="0" smtClean="0"/>
              <a:t>Darcy </a:t>
            </a:r>
            <a:r>
              <a:rPr lang="en-US" b="1" dirty="0" err="1" smtClean="0"/>
              <a:t>Weisbach</a:t>
            </a:r>
            <a:r>
              <a:rPr lang="en-US" b="1" dirty="0" smtClean="0"/>
              <a:t> Equation</a:t>
            </a:r>
          </a:p>
          <a:p>
            <a:endParaRPr lang="en-US" dirty="0" smtClean="0"/>
          </a:p>
          <a:p>
            <a:r>
              <a:rPr lang="en-US" dirty="0" smtClean="0"/>
              <a:t>where </a:t>
            </a:r>
            <a:r>
              <a:rPr lang="en-US" dirty="0" err="1" smtClean="0"/>
              <a:t>h</a:t>
            </a:r>
            <a:r>
              <a:rPr lang="en-US" baseline="-25000" dirty="0" err="1" smtClean="0"/>
              <a:t>L</a:t>
            </a:r>
            <a:r>
              <a:rPr lang="en-US" dirty="0" smtClean="0"/>
              <a:t> = head loss created by viscous effects and is equal to the change of </a:t>
            </a:r>
            <a:r>
              <a:rPr lang="en-US" dirty="0" err="1" smtClean="0"/>
              <a:t>piezometric</a:t>
            </a:r>
            <a:r>
              <a:rPr lang="en-US" dirty="0" smtClean="0"/>
              <a:t> head.</a:t>
            </a:r>
          </a:p>
          <a:p>
            <a:endParaRPr lang="en-US" dirty="0" smtClean="0"/>
          </a:p>
          <a:p>
            <a:r>
              <a:rPr lang="en-US" dirty="0" smtClean="0"/>
              <a:t>Although the Darcy </a:t>
            </a:r>
            <a:r>
              <a:rPr lang="en-US" dirty="0" err="1" smtClean="0"/>
              <a:t>Weisbach</a:t>
            </a:r>
            <a:r>
              <a:rPr lang="en-US" dirty="0" smtClean="0"/>
              <a:t> Equation is for turbulent flow, it can still be used for laminar flow. For laminar flow, where                   (Eq.11.16), it can easily be shown that</a:t>
            </a:r>
          </a:p>
          <a:p>
            <a:endParaRPr lang="en-US" dirty="0" smtClean="0"/>
          </a:p>
          <a:p>
            <a:r>
              <a:rPr lang="en-US" dirty="0" smtClean="0"/>
              <a:t>f = 64/Re 						12.7</a:t>
            </a:r>
          </a:p>
          <a:p>
            <a:endParaRPr lang="en-US" dirty="0" smtClean="0"/>
          </a:p>
          <a:p>
            <a:r>
              <a:rPr lang="en-US" dirty="0" smtClean="0"/>
              <a:t>Hence, if Re is less than 2,000 (laminar flow), one may use Eq. 12.6 with the value of f as given by Eq. 12.7</a:t>
            </a:r>
            <a:endParaRPr lang="en-US" dirty="0"/>
          </a:p>
        </p:txBody>
      </p:sp>
      <p:graphicFrame>
        <p:nvGraphicFramePr>
          <p:cNvPr id="9218" name="Object 2"/>
          <p:cNvGraphicFramePr>
            <a:graphicFrameLocks noChangeAspect="1"/>
          </p:cNvGraphicFramePr>
          <p:nvPr/>
        </p:nvGraphicFramePr>
        <p:xfrm>
          <a:off x="544513" y="1905000"/>
          <a:ext cx="2546350" cy="833438"/>
        </p:xfrm>
        <a:graphic>
          <a:graphicData uri="http://schemas.openxmlformats.org/presentationml/2006/ole">
            <p:oleObj spid="_x0000_s9218" name="Equation" r:id="rId3" imgW="1358640" imgH="444240" progId="Equation.3">
              <p:embed/>
            </p:oleObj>
          </a:graphicData>
        </a:graphic>
      </p:graphicFrame>
      <p:graphicFrame>
        <p:nvGraphicFramePr>
          <p:cNvPr id="9219" name="Object 2"/>
          <p:cNvGraphicFramePr>
            <a:graphicFrameLocks noChangeAspect="1"/>
          </p:cNvGraphicFramePr>
          <p:nvPr/>
        </p:nvGraphicFramePr>
        <p:xfrm>
          <a:off x="533400" y="914400"/>
          <a:ext cx="4614863" cy="833438"/>
        </p:xfrm>
        <a:graphic>
          <a:graphicData uri="http://schemas.openxmlformats.org/presentationml/2006/ole">
            <p:oleObj spid="_x0000_s9219" name="Equation" r:id="rId4" imgW="2463480" imgH="444240" progId="Equation.3">
              <p:embed/>
            </p:oleObj>
          </a:graphicData>
        </a:graphic>
      </p:graphicFrame>
      <p:pic>
        <p:nvPicPr>
          <p:cNvPr id="9220" name="Picture 4"/>
          <p:cNvPicPr>
            <a:picLocks noChangeAspect="1" noChangeArrowheads="1"/>
          </p:cNvPicPr>
          <p:nvPr/>
        </p:nvPicPr>
        <p:blipFill>
          <a:blip r:embed="rId5"/>
          <a:srcRect/>
          <a:stretch>
            <a:fillRect/>
          </a:stretch>
        </p:blipFill>
        <p:spPr bwMode="auto">
          <a:xfrm>
            <a:off x="7086600" y="4343400"/>
            <a:ext cx="952500" cy="428625"/>
          </a:xfrm>
          <a:prstGeom prst="rect">
            <a:avLst/>
          </a:prstGeom>
          <a:noFill/>
          <a:ln w="9525">
            <a:noFill/>
            <a:miter lim="800000"/>
            <a:headEnd/>
            <a:tailEnd/>
          </a:ln>
          <a:effectLst/>
        </p:spPr>
      </p:pic>
    </p:spTree>
    <p:extLst>
      <p:ext uri="{BB962C8B-B14F-4D97-AF65-F5344CB8AC3E}">
        <p14:creationId xmlns="" xmlns:p14="http://schemas.microsoft.com/office/powerpoint/2010/main" val="10446015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458200" cy="677108"/>
          </a:xfrm>
          <a:prstGeom prst="rect">
            <a:avLst/>
          </a:prstGeom>
          <a:noFill/>
        </p:spPr>
        <p:txBody>
          <a:bodyPr wrap="square" rtlCol="0">
            <a:spAutoFit/>
          </a:bodyPr>
          <a:lstStyle/>
          <a:p>
            <a:r>
              <a:rPr lang="en-GB" sz="3800" dirty="0" smtClean="0">
                <a:solidFill>
                  <a:srgbClr val="00B0F0"/>
                </a:solidFill>
              </a:rPr>
              <a:t>Turbulent </a:t>
            </a:r>
            <a:r>
              <a:rPr lang="en-GB" sz="3800" dirty="0">
                <a:solidFill>
                  <a:srgbClr val="00B0F0"/>
                </a:solidFill>
              </a:rPr>
              <a:t>flow (Darcy-</a:t>
            </a:r>
            <a:r>
              <a:rPr lang="en-GB" sz="3800" dirty="0" err="1">
                <a:solidFill>
                  <a:srgbClr val="00B0F0"/>
                </a:solidFill>
              </a:rPr>
              <a:t>Weisbach</a:t>
            </a:r>
            <a:r>
              <a:rPr lang="en-GB" sz="3800" dirty="0">
                <a:solidFill>
                  <a:srgbClr val="00B0F0"/>
                </a:solidFill>
              </a:rPr>
              <a:t> </a:t>
            </a:r>
            <a:r>
              <a:rPr lang="en-GB" sz="3800" dirty="0" smtClean="0">
                <a:solidFill>
                  <a:srgbClr val="00B0F0"/>
                </a:solidFill>
              </a:rPr>
              <a:t>formula)</a:t>
            </a:r>
            <a:endParaRPr lang="en-US" sz="3800" dirty="0">
              <a:solidFill>
                <a:srgbClr val="00B0F0"/>
              </a:solidFill>
            </a:endParaRPr>
          </a:p>
        </p:txBody>
      </p:sp>
      <p:pic>
        <p:nvPicPr>
          <p:cNvPr id="54274" name="Picture 2"/>
          <p:cNvPicPr>
            <a:picLocks noChangeAspect="1" noChangeArrowheads="1"/>
          </p:cNvPicPr>
          <p:nvPr/>
        </p:nvPicPr>
        <p:blipFill>
          <a:blip r:embed="rId2"/>
          <a:srcRect/>
          <a:stretch>
            <a:fillRect/>
          </a:stretch>
        </p:blipFill>
        <p:spPr bwMode="auto">
          <a:xfrm>
            <a:off x="5943600" y="990600"/>
            <a:ext cx="2847975" cy="4914900"/>
          </a:xfrm>
          <a:prstGeom prst="rect">
            <a:avLst/>
          </a:prstGeom>
          <a:noFill/>
          <a:ln w="9525">
            <a:noFill/>
            <a:miter lim="800000"/>
            <a:headEnd/>
            <a:tailEnd/>
          </a:ln>
          <a:effectLst/>
        </p:spPr>
      </p:pic>
      <p:pic>
        <p:nvPicPr>
          <p:cNvPr id="54275" name="Picture 3"/>
          <p:cNvPicPr>
            <a:picLocks noChangeAspect="1" noChangeArrowheads="1"/>
          </p:cNvPicPr>
          <p:nvPr/>
        </p:nvPicPr>
        <p:blipFill>
          <a:blip r:embed="rId3"/>
          <a:srcRect/>
          <a:stretch>
            <a:fillRect/>
          </a:stretch>
        </p:blipFill>
        <p:spPr bwMode="auto">
          <a:xfrm>
            <a:off x="457200" y="1600200"/>
            <a:ext cx="3390900" cy="34861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228600"/>
            <a:ext cx="8458200" cy="677108"/>
          </a:xfrm>
          <a:prstGeom prst="rect">
            <a:avLst/>
          </a:prstGeom>
          <a:noFill/>
        </p:spPr>
        <p:txBody>
          <a:bodyPr wrap="square" rtlCol="0">
            <a:spAutoFit/>
          </a:bodyPr>
          <a:lstStyle/>
          <a:p>
            <a:r>
              <a:rPr lang="en-GB" sz="3800" dirty="0" smtClean="0">
                <a:solidFill>
                  <a:srgbClr val="00B0F0"/>
                </a:solidFill>
              </a:rPr>
              <a:t>Turbulent </a:t>
            </a:r>
            <a:r>
              <a:rPr lang="en-GB" sz="3800" dirty="0">
                <a:solidFill>
                  <a:srgbClr val="00B0F0"/>
                </a:solidFill>
              </a:rPr>
              <a:t>flow (Darcy-</a:t>
            </a:r>
            <a:r>
              <a:rPr lang="en-GB" sz="3800" dirty="0" err="1">
                <a:solidFill>
                  <a:srgbClr val="00B0F0"/>
                </a:solidFill>
              </a:rPr>
              <a:t>Weisbach</a:t>
            </a:r>
            <a:r>
              <a:rPr lang="en-GB" sz="3800" dirty="0">
                <a:solidFill>
                  <a:srgbClr val="00B0F0"/>
                </a:solidFill>
              </a:rPr>
              <a:t> </a:t>
            </a:r>
            <a:r>
              <a:rPr lang="en-GB" sz="3800" dirty="0" smtClean="0">
                <a:solidFill>
                  <a:srgbClr val="00B0F0"/>
                </a:solidFill>
              </a:rPr>
              <a:t>formula)</a:t>
            </a:r>
            <a:endParaRPr lang="en-US" sz="3800" dirty="0">
              <a:solidFill>
                <a:srgbClr val="00B0F0"/>
              </a:solidFill>
            </a:endParaRPr>
          </a:p>
        </p:txBody>
      </p:sp>
      <p:sp>
        <p:nvSpPr>
          <p:cNvPr id="4" name="Rectangle 3"/>
          <p:cNvSpPr/>
          <p:nvPr/>
        </p:nvSpPr>
        <p:spPr>
          <a:xfrm>
            <a:off x="457200" y="1066800"/>
            <a:ext cx="8458200" cy="3231654"/>
          </a:xfrm>
          <a:prstGeom prst="rect">
            <a:avLst/>
          </a:prstGeom>
        </p:spPr>
        <p:txBody>
          <a:bodyPr wrap="square">
            <a:spAutoFit/>
          </a:bodyPr>
          <a:lstStyle/>
          <a:p>
            <a:r>
              <a:rPr lang="en-US" sz="1200" dirty="0" smtClean="0"/>
              <a:t>As a member of the Corps, </a:t>
            </a:r>
            <a:r>
              <a:rPr lang="en-US" sz="1200" dirty="0" err="1" smtClean="0"/>
              <a:t>Dracy</a:t>
            </a:r>
            <a:r>
              <a:rPr lang="en-US" sz="1200" dirty="0" smtClean="0"/>
              <a:t> built an impressive pressurized water distribution system in Dijon following the failure of attempts to supply adequate fresh water by drilling wells. The system carried water from </a:t>
            </a:r>
            <a:r>
              <a:rPr lang="en-US" sz="1200" dirty="0" err="1" smtClean="0"/>
              <a:t>Rosoir</a:t>
            </a:r>
            <a:r>
              <a:rPr lang="en-US" sz="1200" dirty="0" smtClean="0"/>
              <a:t> </a:t>
            </a:r>
            <a:r>
              <a:rPr lang="en-US" sz="1200" dirty="0" smtClean="0">
                <a:hlinkClick r:id="rId2" tooltip="Spring (hydrosphere)"/>
              </a:rPr>
              <a:t>Spring</a:t>
            </a:r>
            <a:r>
              <a:rPr lang="en-US" sz="1200" dirty="0" smtClean="0"/>
              <a:t> 12.7 </a:t>
            </a:r>
            <a:r>
              <a:rPr lang="en-US" sz="1200" dirty="0" err="1" smtClean="0"/>
              <a:t>kilometres</a:t>
            </a:r>
            <a:r>
              <a:rPr lang="en-US" sz="1200" dirty="0" smtClean="0"/>
              <a:t> (7.9 mi) away through a covered </a:t>
            </a:r>
            <a:r>
              <a:rPr lang="en-US" sz="1200" dirty="0" smtClean="0">
                <a:hlinkClick r:id="rId3" tooltip="Aqueduct (water supply)"/>
              </a:rPr>
              <a:t>aqueduct</a:t>
            </a:r>
            <a:r>
              <a:rPr lang="en-US" sz="1200" dirty="0" smtClean="0"/>
              <a:t> (watercourse) to reservoirs near the city, which then fed into a network of 28,000 meters of pressurized pipes delivering water to much of the city. The system was fully closed and driven by gravity, and thus required no pumps with just sand acting as a filter. He was also involved in many other public works in and around Dijon, as well as in the politics of the Dijon city government.</a:t>
            </a:r>
          </a:p>
          <a:p>
            <a:r>
              <a:rPr lang="en-US" sz="1200" dirty="0" smtClean="0"/>
              <a:t>During this period he modified the </a:t>
            </a:r>
            <a:r>
              <a:rPr lang="en-US" sz="1200" dirty="0" err="1" smtClean="0">
                <a:hlinkClick r:id="rId4" tooltip="Prony equation"/>
              </a:rPr>
              <a:t>Prony</a:t>
            </a:r>
            <a:r>
              <a:rPr lang="en-US" sz="1200" dirty="0" smtClean="0">
                <a:hlinkClick r:id="rId4" tooltip="Prony equation"/>
              </a:rPr>
              <a:t> equation</a:t>
            </a:r>
            <a:r>
              <a:rPr lang="en-US" sz="1200" dirty="0" smtClean="0"/>
              <a:t> for calculating head loss due to friction, which after further modification by </a:t>
            </a:r>
            <a:r>
              <a:rPr lang="en-US" sz="1200" dirty="0" smtClean="0">
                <a:hlinkClick r:id="rId5" tooltip="Julius Weisbach"/>
              </a:rPr>
              <a:t>Julius </a:t>
            </a:r>
            <a:r>
              <a:rPr lang="en-US" sz="1200" dirty="0" err="1" smtClean="0">
                <a:hlinkClick r:id="rId5" tooltip="Julius Weisbach"/>
              </a:rPr>
              <a:t>Weisbach</a:t>
            </a:r>
            <a:r>
              <a:rPr lang="en-US" sz="1200" dirty="0" smtClean="0"/>
              <a:t> would become the well-known </a:t>
            </a:r>
            <a:r>
              <a:rPr lang="en-US" sz="1200" dirty="0" smtClean="0">
                <a:hlinkClick r:id="rId6" tooltip="Darcy–Weisbach equation"/>
              </a:rPr>
              <a:t>Darcy–</a:t>
            </a:r>
            <a:r>
              <a:rPr lang="en-US" sz="1200" dirty="0" err="1" smtClean="0">
                <a:hlinkClick r:id="rId6" tooltip="Darcy–Weisbach equation"/>
              </a:rPr>
              <a:t>Weisbach</a:t>
            </a:r>
            <a:r>
              <a:rPr lang="en-US" sz="1200" dirty="0" smtClean="0">
                <a:hlinkClick r:id="rId6" tooltip="Darcy–Weisbach equation"/>
              </a:rPr>
              <a:t> equation</a:t>
            </a:r>
            <a:r>
              <a:rPr lang="en-US" sz="1200" dirty="0" smtClean="0"/>
              <a:t> still in use today.</a:t>
            </a:r>
          </a:p>
          <a:p>
            <a:r>
              <a:rPr lang="en-US" sz="1200" dirty="0" smtClean="0"/>
              <a:t>In 1848 he became Chief Engineer for the </a:t>
            </a:r>
            <a:r>
              <a:rPr lang="en-US" sz="1200" i="1" dirty="0" err="1" smtClean="0">
                <a:hlinkClick r:id="rId7" tooltip="Département"/>
              </a:rPr>
              <a:t>département</a:t>
            </a:r>
            <a:r>
              <a:rPr lang="en-US" sz="1200" dirty="0" smtClean="0"/>
              <a:t> of which Dijon is the capital. Soon thereafter he left Dijon due to political pressure, but was promoted to Chief Director for Water and Pavements and took up office in Paris. While in that position, he was able to focus more on his hydraulics research, especially on flow and friction losses in pipes. During this period he improved the design of the </a:t>
            </a:r>
            <a:r>
              <a:rPr lang="en-US" sz="1200" dirty="0" err="1" smtClean="0"/>
              <a:t>Pitot</a:t>
            </a:r>
            <a:r>
              <a:rPr lang="en-US" sz="1200" dirty="0" smtClean="0"/>
              <a:t> tube, into essentially the form used today.</a:t>
            </a:r>
          </a:p>
          <a:p>
            <a:r>
              <a:rPr lang="en-US" sz="1200" dirty="0" smtClean="0"/>
              <a:t>He resigned his post in 1855 due to poor health, but was permitted to continue his research in Dijon. In 1855 and 1856 he conducted column experiments that established what has become known as </a:t>
            </a:r>
            <a:r>
              <a:rPr lang="en-US" sz="1200" dirty="0" smtClean="0">
                <a:hlinkClick r:id="rId8" tooltip="Darcy's law"/>
              </a:rPr>
              <a:t>Darcy's law</a:t>
            </a:r>
            <a:r>
              <a:rPr lang="en-US" sz="1200" dirty="0" smtClean="0"/>
              <a:t>; initially developed to describe flow through sands, it has since been generalized to a variety of situations and is in widespread use today. The </a:t>
            </a:r>
            <a:r>
              <a:rPr lang="en-US" sz="1200" dirty="0" smtClean="0">
                <a:hlinkClick r:id="rId9" tooltip="Units of measurement"/>
              </a:rPr>
              <a:t>unit of measure</a:t>
            </a:r>
            <a:r>
              <a:rPr lang="en-US" sz="1200" dirty="0" smtClean="0"/>
              <a:t> of </a:t>
            </a:r>
            <a:r>
              <a:rPr lang="en-US" sz="1200" dirty="0" smtClean="0">
                <a:hlinkClick r:id="rId10" tooltip="Material permeability (page does not exist)"/>
              </a:rPr>
              <a:t>material permeability</a:t>
            </a:r>
            <a:r>
              <a:rPr lang="en-US" sz="1200" dirty="0" smtClean="0"/>
              <a:t>, the </a:t>
            </a:r>
            <a:r>
              <a:rPr lang="en-US" sz="1200" dirty="0" err="1" smtClean="0">
                <a:hlinkClick r:id="rId11" tooltip="Darcy (unit)"/>
              </a:rPr>
              <a:t>darcy</a:t>
            </a:r>
            <a:r>
              <a:rPr lang="en-US" sz="1200" dirty="0" smtClean="0"/>
              <a:t> is named in his </a:t>
            </a:r>
            <a:r>
              <a:rPr lang="en-US" sz="1200" dirty="0" err="1" smtClean="0"/>
              <a:t>honour</a:t>
            </a:r>
            <a:r>
              <a:rPr lang="en-US" sz="1200" dirty="0" smtClean="0"/>
              <a:t>.</a:t>
            </a:r>
          </a:p>
          <a:p>
            <a:r>
              <a:rPr lang="en-US" sz="1200" dirty="0" smtClean="0"/>
              <a:t>Darcy died of pneumonia while on a trip to Paris in 1858, and is buried in </a:t>
            </a:r>
            <a:r>
              <a:rPr lang="en-US" sz="1200" dirty="0" err="1" smtClean="0"/>
              <a:t>Cimetière</a:t>
            </a:r>
            <a:r>
              <a:rPr lang="en-US" sz="1200" dirty="0" smtClean="0"/>
              <a:t> de Dijon (formerly known as </a:t>
            </a:r>
            <a:r>
              <a:rPr lang="en-US" sz="1200" dirty="0" err="1" smtClean="0"/>
              <a:t>Péjoces</a:t>
            </a:r>
            <a:r>
              <a:rPr lang="en-US" sz="1200" dirty="0" smtClean="0"/>
              <a:t>) in Dijon.</a:t>
            </a:r>
            <a:endParaRPr lang="en-US" sz="1200" dirty="0"/>
          </a:p>
        </p:txBody>
      </p:sp>
      <p:sp>
        <p:nvSpPr>
          <p:cNvPr id="6" name="Rectangle 5"/>
          <p:cNvSpPr/>
          <p:nvPr/>
        </p:nvSpPr>
        <p:spPr>
          <a:xfrm>
            <a:off x="457200" y="4419600"/>
            <a:ext cx="8458200" cy="2123658"/>
          </a:xfrm>
          <a:prstGeom prst="rect">
            <a:avLst/>
          </a:prstGeom>
        </p:spPr>
        <p:txBody>
          <a:bodyPr wrap="square">
            <a:spAutoFit/>
          </a:bodyPr>
          <a:lstStyle/>
          <a:p>
            <a:r>
              <a:rPr lang="en-US" sz="1200" b="1" dirty="0" smtClean="0"/>
              <a:t>Julius Ludwig </a:t>
            </a:r>
            <a:r>
              <a:rPr lang="en-US" sz="1200" b="1" dirty="0" err="1" smtClean="0"/>
              <a:t>Weisbach</a:t>
            </a:r>
            <a:r>
              <a:rPr lang="en-US" sz="1200" dirty="0" smtClean="0"/>
              <a:t> (born 10 August 1806 in </a:t>
            </a:r>
            <a:r>
              <a:rPr lang="en-US" sz="1200" dirty="0" err="1" smtClean="0">
                <a:hlinkClick r:id="rId12" tooltip="Mittelschmiedeberg (page does not exist)"/>
              </a:rPr>
              <a:t>Mittelschmiedeberg</a:t>
            </a:r>
            <a:r>
              <a:rPr lang="en-US" sz="1200" dirty="0" smtClean="0"/>
              <a:t> (now </a:t>
            </a:r>
            <a:r>
              <a:rPr lang="en-US" sz="1200" dirty="0" err="1" smtClean="0">
                <a:hlinkClick r:id="rId13" tooltip="Mildenau"/>
              </a:rPr>
              <a:t>Mildenau</a:t>
            </a:r>
            <a:r>
              <a:rPr lang="en-US" sz="1200" dirty="0" smtClean="0"/>
              <a:t> Municipality), </a:t>
            </a:r>
            <a:r>
              <a:rPr lang="en-US" sz="1200" dirty="0" smtClean="0">
                <a:hlinkClick r:id="rId14" tooltip="Erzgebirge"/>
              </a:rPr>
              <a:t>Erzgebirge</a:t>
            </a:r>
            <a:r>
              <a:rPr lang="en-US" sz="1200" dirty="0" smtClean="0"/>
              <a:t>, died 24 February 1871, </a:t>
            </a:r>
            <a:r>
              <a:rPr lang="en-US" sz="1200" dirty="0" smtClean="0">
                <a:hlinkClick r:id="rId15" tooltip="Freiberg"/>
              </a:rPr>
              <a:t>Freiberg</a:t>
            </a:r>
            <a:r>
              <a:rPr lang="en-US" sz="1200" dirty="0" smtClean="0"/>
              <a:t>) was a German mathematician and engineer.</a:t>
            </a:r>
          </a:p>
          <a:p>
            <a:r>
              <a:rPr lang="en-US" sz="1200" dirty="0" err="1" smtClean="0"/>
              <a:t>Weisbach</a:t>
            </a:r>
            <a:r>
              <a:rPr lang="en-US" sz="1200" dirty="0" smtClean="0"/>
              <a:t> studied at the </a:t>
            </a:r>
            <a:r>
              <a:rPr lang="en-US" sz="1200" i="1" dirty="0" err="1" smtClean="0"/>
              <a:t>Bergakademie</a:t>
            </a:r>
            <a:r>
              <a:rPr lang="en-US" sz="1200" dirty="0" smtClean="0"/>
              <a:t> in </a:t>
            </a:r>
            <a:r>
              <a:rPr lang="en-US" sz="1200" dirty="0" smtClean="0">
                <a:hlinkClick r:id="rId16" tooltip="Freiberg, Saxony"/>
              </a:rPr>
              <a:t>Freiberg</a:t>
            </a:r>
            <a:r>
              <a:rPr lang="en-US" sz="1200" dirty="0" smtClean="0"/>
              <a:t> from 1822 - 1826. After that, he studied with </a:t>
            </a:r>
            <a:r>
              <a:rPr lang="en-US" sz="1200" dirty="0" smtClean="0">
                <a:hlinkClick r:id="rId17" tooltip="Carl Friedrich Gauss"/>
              </a:rPr>
              <a:t>Carl Friedrich Gauss</a:t>
            </a:r>
            <a:r>
              <a:rPr lang="en-US" sz="1200" dirty="0" smtClean="0"/>
              <a:t> in </a:t>
            </a:r>
            <a:r>
              <a:rPr lang="en-US" sz="1200" dirty="0" err="1" smtClean="0">
                <a:hlinkClick r:id="rId18" tooltip="Göttingen"/>
              </a:rPr>
              <a:t>Göttingen</a:t>
            </a:r>
            <a:r>
              <a:rPr lang="en-US" sz="1200" dirty="0" smtClean="0"/>
              <a:t> and with </a:t>
            </a:r>
            <a:r>
              <a:rPr lang="en-US" sz="1200" dirty="0" smtClean="0">
                <a:hlinkClick r:id="rId19" tooltip="Friedrich Mohs"/>
              </a:rPr>
              <a:t>Friedrich </a:t>
            </a:r>
            <a:r>
              <a:rPr lang="en-US" sz="1200" dirty="0" err="1" smtClean="0">
                <a:hlinkClick r:id="rId19" tooltip="Friedrich Mohs"/>
              </a:rPr>
              <a:t>Mohs</a:t>
            </a:r>
            <a:r>
              <a:rPr lang="en-US" sz="1200" dirty="0" smtClean="0"/>
              <a:t> in </a:t>
            </a:r>
            <a:r>
              <a:rPr lang="en-US" sz="1200" dirty="0" smtClean="0">
                <a:hlinkClick r:id="rId20" tooltip="Vienna"/>
              </a:rPr>
              <a:t>Vienna</a:t>
            </a:r>
            <a:r>
              <a:rPr lang="en-US" sz="1200" dirty="0" smtClean="0"/>
              <a:t>.</a:t>
            </a:r>
            <a:r>
              <a:rPr lang="en-US" sz="1200" baseline="30000" dirty="0" smtClean="0">
                <a:hlinkClick r:id="rId5"/>
              </a:rPr>
              <a:t>[1]</a:t>
            </a:r>
            <a:endParaRPr lang="en-US" sz="1200" dirty="0" smtClean="0"/>
          </a:p>
          <a:p>
            <a:r>
              <a:rPr lang="en-US" sz="1200" dirty="0" smtClean="0"/>
              <a:t>In 1831 he returned to </a:t>
            </a:r>
            <a:r>
              <a:rPr lang="en-US" sz="1200" dirty="0" smtClean="0">
                <a:hlinkClick r:id="rId16" tooltip="Freiberg, Saxony"/>
              </a:rPr>
              <a:t>Freiberg</a:t>
            </a:r>
            <a:r>
              <a:rPr lang="en-US" sz="1200" dirty="0" smtClean="0"/>
              <a:t> where he worked as mathematics teacher at the local Gymnasium. In 1833 he became teacher for Mathematics and the Theory of Mountain Machines at the Freiberg </a:t>
            </a:r>
            <a:r>
              <a:rPr lang="en-US" sz="1200" i="1" dirty="0" err="1" smtClean="0"/>
              <a:t>Bergakademie</a:t>
            </a:r>
            <a:r>
              <a:rPr lang="en-US" sz="1200" dirty="0" smtClean="0"/>
              <a:t>. In 1836 he was promoted to Professor for applied mathematics, mechanics, theory of mountain machines and so-called </a:t>
            </a:r>
            <a:r>
              <a:rPr lang="en-US" sz="1200" i="1" dirty="0" err="1" smtClean="0"/>
              <a:t>Markscheidekunst</a:t>
            </a:r>
            <a:r>
              <a:rPr lang="en-US" sz="1200" dirty="0" smtClean="0"/>
              <a:t>.</a:t>
            </a:r>
            <a:r>
              <a:rPr lang="en-US" sz="1200" baseline="30000" dirty="0" smtClean="0">
                <a:hlinkClick r:id="rId5"/>
              </a:rPr>
              <a:t>[2]</a:t>
            </a:r>
            <a:endParaRPr lang="en-US" sz="1200" dirty="0" smtClean="0"/>
          </a:p>
          <a:p>
            <a:r>
              <a:rPr lang="en-US" sz="1200" dirty="0" err="1" smtClean="0"/>
              <a:t>Weisbach</a:t>
            </a:r>
            <a:r>
              <a:rPr lang="en-US" sz="1200" dirty="0" smtClean="0"/>
              <a:t> wrote an influential book for mechanical engineering students, called </a:t>
            </a:r>
            <a:r>
              <a:rPr lang="en-US" sz="1200" i="1" dirty="0" err="1" smtClean="0"/>
              <a:t>Lehrbuch</a:t>
            </a:r>
            <a:r>
              <a:rPr lang="en-US" sz="1200" i="1" dirty="0" smtClean="0"/>
              <a:t> </a:t>
            </a:r>
            <a:r>
              <a:rPr lang="en-US" sz="1200" i="1" dirty="0" err="1" smtClean="0"/>
              <a:t>der</a:t>
            </a:r>
            <a:r>
              <a:rPr lang="en-US" sz="1200" i="1" dirty="0" smtClean="0"/>
              <a:t> </a:t>
            </a:r>
            <a:r>
              <a:rPr lang="en-US" sz="1200" i="1" dirty="0" err="1" smtClean="0"/>
              <a:t>Ingenieur</a:t>
            </a:r>
            <a:r>
              <a:rPr lang="en-US" sz="1200" i="1" dirty="0" smtClean="0"/>
              <a:t>- und </a:t>
            </a:r>
            <a:r>
              <a:rPr lang="en-US" sz="1200" i="1" dirty="0" err="1" smtClean="0"/>
              <a:t>Maschinenmechanik</a:t>
            </a:r>
            <a:r>
              <a:rPr lang="en-US" sz="1200" dirty="0" smtClean="0"/>
              <a:t>, which has been expanded and reprinted on numerous occasions between 1845 and 1863.</a:t>
            </a:r>
            <a:r>
              <a:rPr lang="en-US" sz="1200" baseline="30000" dirty="0" smtClean="0">
                <a:hlinkClick r:id="rId5"/>
              </a:rPr>
              <a:t>[3]</a:t>
            </a:r>
            <a:endParaRPr lang="en-US" sz="1200" dirty="0" smtClean="0"/>
          </a:p>
          <a:p>
            <a:r>
              <a:rPr lang="en-US" sz="1200" dirty="0" smtClean="0"/>
              <a:t>He also refined the Darcy equation into the still widely used </a:t>
            </a:r>
            <a:r>
              <a:rPr lang="en-US" sz="1200" dirty="0" smtClean="0">
                <a:hlinkClick r:id="rId6" tooltip="Darcy–Weisbach equation"/>
              </a:rPr>
              <a:t>Darcy–</a:t>
            </a:r>
            <a:r>
              <a:rPr lang="en-US" sz="1200" dirty="0" err="1" smtClean="0">
                <a:hlinkClick r:id="rId6" tooltip="Darcy–Weisbach equation"/>
              </a:rPr>
              <a:t>Weisbach</a:t>
            </a:r>
            <a:r>
              <a:rPr lang="en-US" sz="1200" dirty="0" smtClean="0">
                <a:hlinkClick r:id="rId6" tooltip="Darcy–Weisbach equation"/>
              </a:rPr>
              <a:t> equation</a:t>
            </a:r>
            <a:r>
              <a:rPr lang="en-US" sz="1200" dirty="0" smtClean="0"/>
              <a:t>.</a:t>
            </a:r>
          </a:p>
          <a:p>
            <a:r>
              <a:rPr lang="en-US" sz="1200" dirty="0" smtClean="0"/>
              <a:t>In 1868 he was elected a foreign member of the </a:t>
            </a:r>
            <a:r>
              <a:rPr lang="en-US" sz="1200" dirty="0" smtClean="0">
                <a:hlinkClick r:id="rId21" tooltip="Royal Swedish Academy of Sciences"/>
              </a:rPr>
              <a:t>Royal Swedish Academy of Sciences</a:t>
            </a:r>
            <a:r>
              <a:rPr lang="en-US" sz="1200" dirty="0" smtClean="0"/>
              <a:t>.</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982176"/>
            <a:ext cx="8686800" cy="6001643"/>
          </a:xfrm>
          <a:prstGeom prst="rect">
            <a:avLst/>
          </a:prstGeom>
        </p:spPr>
        <p:txBody>
          <a:bodyPr wrap="square">
            <a:spAutoFit/>
          </a:bodyPr>
          <a:lstStyle/>
          <a:p>
            <a:r>
              <a:rPr lang="en-US" dirty="0" smtClean="0"/>
              <a:t>The friction factor f depends on the various quantities that affect the </a:t>
            </a:r>
            <a:r>
              <a:rPr lang="en-US" dirty="0" err="1" smtClean="0"/>
              <a:t>ﬂow</a:t>
            </a:r>
            <a:r>
              <a:rPr lang="en-US" dirty="0" smtClean="0"/>
              <a:t>, written as</a:t>
            </a:r>
          </a:p>
          <a:p>
            <a:r>
              <a:rPr lang="en-US" dirty="0" smtClean="0"/>
              <a:t>f = f (</a:t>
            </a:r>
            <a:r>
              <a:rPr lang="el-GR" dirty="0" smtClean="0"/>
              <a:t>ρ</a:t>
            </a:r>
            <a:r>
              <a:rPr lang="en-US" dirty="0" smtClean="0"/>
              <a:t>, </a:t>
            </a:r>
            <a:r>
              <a:rPr lang="el-GR" dirty="0" smtClean="0"/>
              <a:t>μ</a:t>
            </a:r>
            <a:r>
              <a:rPr lang="en-US" dirty="0" smtClean="0"/>
              <a:t>, V, D, e)			 (7.6.24)</a:t>
            </a:r>
          </a:p>
          <a:p>
            <a:r>
              <a:rPr lang="en-US" dirty="0" smtClean="0"/>
              <a:t>where the average wall roughness height e accounts for the influence of the wall roughness elements. A dimensional analysis, not covered in this course, provides us with</a:t>
            </a:r>
          </a:p>
          <a:p>
            <a:endParaRPr lang="en-US" dirty="0" smtClean="0"/>
          </a:p>
          <a:p>
            <a:endParaRPr lang="en-US" dirty="0" smtClean="0"/>
          </a:p>
          <a:p>
            <a:r>
              <a:rPr lang="en-US" dirty="0" smtClean="0"/>
              <a:t>where e/D is the relative roughness and the first term is Reynolds number.</a:t>
            </a:r>
          </a:p>
          <a:p>
            <a:endParaRPr lang="en-US" dirty="0" smtClean="0"/>
          </a:p>
          <a:p>
            <a:r>
              <a:rPr lang="en-US" dirty="0" smtClean="0">
                <a:solidFill>
                  <a:srgbClr val="0070C0"/>
                </a:solidFill>
              </a:rPr>
              <a:t>Experimental data </a:t>
            </a:r>
            <a:r>
              <a:rPr lang="en-US" dirty="0" smtClean="0"/>
              <a:t>that relate the friction factor to the Reynolds number have been obtained for fully developed pipe </a:t>
            </a:r>
            <a:r>
              <a:rPr lang="en-US" dirty="0" err="1" smtClean="0"/>
              <a:t>ﬂow</a:t>
            </a:r>
            <a:r>
              <a:rPr lang="en-US" dirty="0" smtClean="0"/>
              <a:t> over a wide range of wall </a:t>
            </a:r>
            <a:r>
              <a:rPr lang="en-US" dirty="0" err="1" smtClean="0"/>
              <a:t>roughnesses</a:t>
            </a:r>
            <a:r>
              <a:rPr lang="en-US" dirty="0" smtClean="0"/>
              <a:t>. The results of these data are presented in Fig. 7.13, which is commonly referred to as the </a:t>
            </a:r>
            <a:r>
              <a:rPr lang="en-US" dirty="0" smtClean="0">
                <a:solidFill>
                  <a:srgbClr val="00B0F0"/>
                </a:solidFill>
              </a:rPr>
              <a:t>Moody diagram</a:t>
            </a:r>
            <a:r>
              <a:rPr lang="en-US" dirty="0" smtClean="0"/>
              <a:t>. </a:t>
            </a:r>
          </a:p>
          <a:p>
            <a:endParaRPr lang="en-US" dirty="0"/>
          </a:p>
        </p:txBody>
      </p:sp>
      <p:graphicFrame>
        <p:nvGraphicFramePr>
          <p:cNvPr id="4" name="Object 3"/>
          <p:cNvGraphicFramePr>
            <a:graphicFrameLocks noChangeAspect="1"/>
          </p:cNvGraphicFramePr>
          <p:nvPr/>
        </p:nvGraphicFramePr>
        <p:xfrm>
          <a:off x="4019550" y="3276600"/>
          <a:ext cx="1716088" cy="719138"/>
        </p:xfrm>
        <a:graphic>
          <a:graphicData uri="http://schemas.openxmlformats.org/presentationml/2006/ole">
            <p:oleObj spid="_x0000_s10242" name="Equation" r:id="rId3" imgW="1091880" imgH="457200" progId="Equation.3">
              <p:embed/>
            </p:oleObj>
          </a:graphicData>
        </a:graphic>
      </p:graphicFrame>
      <p:sp>
        <p:nvSpPr>
          <p:cNvPr id="5" name="TextBox 4"/>
          <p:cNvSpPr txBox="1"/>
          <p:nvPr/>
        </p:nvSpPr>
        <p:spPr>
          <a:xfrm>
            <a:off x="304800" y="0"/>
            <a:ext cx="8153400" cy="677108"/>
          </a:xfrm>
          <a:prstGeom prst="rect">
            <a:avLst/>
          </a:prstGeom>
          <a:noFill/>
        </p:spPr>
        <p:txBody>
          <a:bodyPr wrap="square" rtlCol="0">
            <a:spAutoFit/>
          </a:bodyPr>
          <a:lstStyle/>
          <a:p>
            <a:r>
              <a:rPr lang="en-US" sz="3800" dirty="0" smtClean="0">
                <a:solidFill>
                  <a:srgbClr val="00B0F0"/>
                </a:solidFill>
              </a:rPr>
              <a:t>Chart (and equations) for friction factor</a:t>
            </a:r>
            <a:endParaRPr lang="en-US" sz="3800" dirty="0">
              <a:solidFill>
                <a:srgbClr val="00B0F0"/>
              </a:solidFill>
            </a:endParaRPr>
          </a:p>
        </p:txBody>
      </p:sp>
      <p:sp>
        <p:nvSpPr>
          <p:cNvPr id="6" name="Rectangle 5"/>
          <p:cNvSpPr/>
          <p:nvPr/>
        </p:nvSpPr>
        <p:spPr>
          <a:xfrm>
            <a:off x="9372600" y="1981200"/>
            <a:ext cx="4038600" cy="1015663"/>
          </a:xfrm>
          <a:prstGeom prst="rect">
            <a:avLst/>
          </a:prstGeom>
        </p:spPr>
        <p:txBody>
          <a:bodyPr wrap="square">
            <a:spAutoFit/>
          </a:bodyPr>
          <a:lstStyle/>
          <a:p>
            <a:r>
              <a:rPr lang="en-US" sz="1200" dirty="0" smtClean="0"/>
              <a:t>Wall roughness leads to increased </a:t>
            </a:r>
            <a:r>
              <a:rPr lang="en-US" sz="1200" dirty="0" smtClean="0">
                <a:hlinkClick r:id="rId4" tooltip="Learn more about Turbulence from ScienceDirect's AI-generated Topic Pages"/>
              </a:rPr>
              <a:t>turbulence</a:t>
            </a:r>
            <a:r>
              <a:rPr lang="en-US" sz="1200" dirty="0" smtClean="0"/>
              <a:t> and fluid mixing in the </a:t>
            </a:r>
            <a:r>
              <a:rPr lang="en-US" sz="1200" dirty="0" smtClean="0">
                <a:hlinkClick r:id="rId5" tooltip="Learn more about Boundary Layer from ScienceDirect's AI-generated Topic Pages"/>
              </a:rPr>
              <a:t>boundary layer</a:t>
            </a:r>
            <a:r>
              <a:rPr lang="en-US" sz="1200" dirty="0" smtClean="0"/>
              <a:t>. This phenomenon manifests itself as increased turbulent and </a:t>
            </a:r>
            <a:r>
              <a:rPr lang="en-US" sz="1200" dirty="0" smtClean="0">
                <a:hlinkClick r:id="rId6" tooltip="Learn more about Wall Shear Stress from ScienceDirect's AI-generated Topic Pages"/>
              </a:rPr>
              <a:t>wall shear stress</a:t>
            </a:r>
            <a:r>
              <a:rPr lang="en-US" sz="1200" dirty="0" smtClean="0"/>
              <a:t>. For most surfaces the increased skin </a:t>
            </a:r>
            <a:r>
              <a:rPr lang="en-US" sz="1200" dirty="0" smtClean="0">
                <a:hlinkClick r:id="rId7" tooltip="Learn more about Friction from ScienceDirect's AI-generated Topic Pages"/>
              </a:rPr>
              <a:t>friction</a:t>
            </a:r>
            <a:r>
              <a:rPr lang="en-US" sz="1200" dirty="0" smtClean="0"/>
              <a:t> depends somehow on ‘</a:t>
            </a:r>
            <a:r>
              <a:rPr lang="en-US" sz="1200" i="1" dirty="0" smtClean="0"/>
              <a:t>k</a:t>
            </a:r>
            <a:r>
              <a:rPr lang="en-US" sz="1200" dirty="0" smtClean="0"/>
              <a:t>,’ the </a:t>
            </a:r>
            <a:r>
              <a:rPr lang="en-US" sz="1200" dirty="0" smtClean="0">
                <a:hlinkClick r:id="rId8" tooltip="Learn more about Roughness Height from ScienceDirect's AI-generated Topic Pages"/>
              </a:rPr>
              <a:t>roughness height</a:t>
            </a:r>
            <a:r>
              <a:rPr lang="en-US" sz="1200" dirty="0" smtClean="0"/>
              <a:t>. </a:t>
            </a:r>
            <a:endParaRPr lang="en-US" sz="1200" dirty="0"/>
          </a:p>
        </p:txBody>
      </p:sp>
    </p:spTree>
    <p:extLst>
      <p:ext uri="{BB962C8B-B14F-4D97-AF65-F5344CB8AC3E}">
        <p14:creationId xmlns="" xmlns:p14="http://schemas.microsoft.com/office/powerpoint/2010/main" val="42721845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171450" y="533400"/>
            <a:ext cx="8972550" cy="6324600"/>
          </a:xfrm>
          <a:prstGeom prst="rect">
            <a:avLst/>
          </a:prstGeom>
          <a:noFill/>
          <a:ln w="9525">
            <a:noFill/>
            <a:miter lim="800000"/>
            <a:headEnd/>
            <a:tailEnd/>
          </a:ln>
          <a:effectLst/>
        </p:spPr>
      </p:pic>
    </p:spTree>
    <p:extLst>
      <p:ext uri="{BB962C8B-B14F-4D97-AF65-F5344CB8AC3E}">
        <p14:creationId xmlns="" xmlns:p14="http://schemas.microsoft.com/office/powerpoint/2010/main" val="5808001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rot="16200000">
            <a:off x="1241460" y="-1012861"/>
            <a:ext cx="6629400" cy="91123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8839200" cy="3785652"/>
          </a:xfrm>
          <a:prstGeom prst="rect">
            <a:avLst/>
          </a:prstGeom>
        </p:spPr>
        <p:txBody>
          <a:bodyPr wrap="square">
            <a:spAutoFit/>
          </a:bodyPr>
          <a:lstStyle/>
          <a:p>
            <a:r>
              <a:rPr lang="en-US" dirty="0" smtClean="0"/>
              <a:t>There are several features of the Moody diagram that should be noted.</a:t>
            </a:r>
          </a:p>
          <a:p>
            <a:endParaRPr lang="en-US" dirty="0" smtClean="0"/>
          </a:p>
          <a:p>
            <a:pPr marL="800100" lvl="2" indent="-342900">
              <a:buFont typeface="Wingdings" pitchFamily="2" charset="2"/>
              <a:buChar char="§"/>
              <a:defRPr/>
            </a:pPr>
            <a:r>
              <a:rPr lang="en-US" dirty="0" smtClean="0"/>
              <a:t>For a given wall roughness, measured by the relative roughness e/D, there is a sufficiently large value of Re above which the </a:t>
            </a:r>
            <a:r>
              <a:rPr lang="en-US" i="1" dirty="0" smtClean="0">
                <a:solidFill>
                  <a:srgbClr val="0070C0"/>
                </a:solidFill>
              </a:rPr>
              <a:t>friction factor is constant</a:t>
            </a:r>
            <a:r>
              <a:rPr lang="en-US" dirty="0" smtClean="0"/>
              <a:t>, thereby </a:t>
            </a:r>
            <a:r>
              <a:rPr lang="en-US" i="1" dirty="0" smtClean="0">
                <a:solidFill>
                  <a:srgbClr val="0070C0"/>
                </a:solidFill>
              </a:rPr>
              <a:t>defining the completely turbulent regime</a:t>
            </a:r>
            <a:r>
              <a:rPr lang="en-US" dirty="0" smtClean="0"/>
              <a:t>. The average roughness element size e is substantially greater than the viscous wall layer thickness </a:t>
            </a:r>
            <a:r>
              <a:rPr lang="el-GR" dirty="0" smtClean="0"/>
              <a:t>δ</a:t>
            </a:r>
            <a:r>
              <a:rPr lang="en-US" baseline="-25000" dirty="0" smtClean="0"/>
              <a:t>v</a:t>
            </a:r>
            <a:r>
              <a:rPr lang="en-US" dirty="0" smtClean="0"/>
              <a:t>, so that viscous effects are not significant; the resistance to the flow is produced </a:t>
            </a:r>
            <a:r>
              <a:rPr lang="en-US" dirty="0" smtClean="0">
                <a:solidFill>
                  <a:srgbClr val="0070C0"/>
                </a:solidFill>
              </a:rPr>
              <a:t>primarily by the drag </a:t>
            </a:r>
            <a:r>
              <a:rPr lang="en-US" dirty="0" smtClean="0"/>
              <a:t>of the roughness elements that  </a:t>
            </a:r>
            <a:r>
              <a:rPr lang="en-US" dirty="0" smtClean="0">
                <a:solidFill>
                  <a:srgbClr val="0070C0"/>
                </a:solidFill>
              </a:rPr>
              <a:t>protrude</a:t>
            </a:r>
            <a:r>
              <a:rPr lang="en-US" dirty="0" smtClean="0"/>
              <a:t> into the flow.</a:t>
            </a:r>
            <a:endParaRPr lang="en-US" dirty="0"/>
          </a:p>
        </p:txBody>
      </p:sp>
      <p:pic>
        <p:nvPicPr>
          <p:cNvPr id="4" name="Picture 2"/>
          <p:cNvPicPr>
            <a:picLocks noChangeAspect="1" noChangeArrowheads="1"/>
          </p:cNvPicPr>
          <p:nvPr/>
        </p:nvPicPr>
        <p:blipFill>
          <a:blip r:embed="rId2"/>
          <a:srcRect/>
          <a:stretch>
            <a:fillRect/>
          </a:stretch>
        </p:blipFill>
        <p:spPr bwMode="auto">
          <a:xfrm>
            <a:off x="3657600" y="3366713"/>
            <a:ext cx="4953000" cy="3491287"/>
          </a:xfrm>
          <a:prstGeom prst="rect">
            <a:avLst/>
          </a:prstGeom>
          <a:noFill/>
          <a:ln w="9525">
            <a:noFill/>
            <a:miter lim="800000"/>
            <a:headEnd/>
            <a:tailEnd/>
          </a:ln>
          <a:effectLst/>
        </p:spPr>
      </p:pic>
      <p:cxnSp>
        <p:nvCxnSpPr>
          <p:cNvPr id="6" name="Straight Arrow Connector 5"/>
          <p:cNvCxnSpPr/>
          <p:nvPr/>
        </p:nvCxnSpPr>
        <p:spPr>
          <a:xfrm>
            <a:off x="2895600" y="2209800"/>
            <a:ext cx="3810000" cy="2438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29884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
            <a:ext cx="8839200" cy="1938992"/>
          </a:xfrm>
          <a:prstGeom prst="rect">
            <a:avLst/>
          </a:prstGeom>
        </p:spPr>
        <p:txBody>
          <a:bodyPr wrap="square">
            <a:spAutoFit/>
          </a:bodyPr>
          <a:lstStyle/>
          <a:p>
            <a:pPr marL="800100" lvl="2" indent="-342900">
              <a:buFont typeface="Wingdings" pitchFamily="2" charset="2"/>
              <a:buChar char="§"/>
              <a:defRPr/>
            </a:pPr>
            <a:r>
              <a:rPr lang="en-US" dirty="0" smtClean="0"/>
              <a:t>For the smaller relative roughness e/D values it is observed that, as Re decreases, the friction factor increases in the transition zone and eventually becomes the same as that of a smooth pipe. The roughness elements become submerged in the viscous wall layer so that they produce little effect on the main flow.</a:t>
            </a:r>
            <a:endParaRPr lang="en-US" dirty="0"/>
          </a:p>
        </p:txBody>
      </p:sp>
      <p:pic>
        <p:nvPicPr>
          <p:cNvPr id="4" name="Picture 2"/>
          <p:cNvPicPr>
            <a:picLocks noChangeAspect="1" noChangeArrowheads="1"/>
          </p:cNvPicPr>
          <p:nvPr/>
        </p:nvPicPr>
        <p:blipFill>
          <a:blip r:embed="rId2"/>
          <a:srcRect/>
          <a:stretch>
            <a:fillRect/>
          </a:stretch>
        </p:blipFill>
        <p:spPr bwMode="auto">
          <a:xfrm>
            <a:off x="1371600" y="2198475"/>
            <a:ext cx="6610350" cy="4659525"/>
          </a:xfrm>
          <a:prstGeom prst="rect">
            <a:avLst/>
          </a:prstGeom>
          <a:noFill/>
          <a:ln w="9525">
            <a:noFill/>
            <a:miter lim="800000"/>
            <a:headEnd/>
            <a:tailEnd/>
          </a:ln>
          <a:effectLst/>
        </p:spPr>
      </p:pic>
      <p:cxnSp>
        <p:nvCxnSpPr>
          <p:cNvPr id="6" name="Straight Arrow Connector 5"/>
          <p:cNvCxnSpPr/>
          <p:nvPr/>
        </p:nvCxnSpPr>
        <p:spPr>
          <a:xfrm rot="5400000">
            <a:off x="2590800" y="2286000"/>
            <a:ext cx="35052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0800000" flipV="1">
            <a:off x="3733800" y="1143000"/>
            <a:ext cx="3886200" cy="3657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29884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8839200" cy="1569660"/>
          </a:xfrm>
          <a:prstGeom prst="rect">
            <a:avLst/>
          </a:prstGeom>
        </p:spPr>
        <p:txBody>
          <a:bodyPr wrap="square">
            <a:spAutoFit/>
          </a:bodyPr>
          <a:lstStyle/>
          <a:p>
            <a:pPr marL="800100" lvl="2" indent="-342900">
              <a:buFont typeface="Wingdings" pitchFamily="2" charset="2"/>
              <a:buChar char="§"/>
              <a:defRPr/>
            </a:pPr>
            <a:r>
              <a:rPr lang="en-US" dirty="0" smtClean="0"/>
              <a:t>For Reynolds numbers less than 2000, the friction factor of laminar flow is shown. The critical zone couples the turbulent flow to the laminar flow and may represent an oscillating flow that alternately exists between turbulent and laminar flow.</a:t>
            </a:r>
            <a:endParaRPr lang="en-US" dirty="0"/>
          </a:p>
        </p:txBody>
      </p:sp>
      <p:pic>
        <p:nvPicPr>
          <p:cNvPr id="4" name="Picture 2"/>
          <p:cNvPicPr>
            <a:picLocks noChangeAspect="1" noChangeArrowheads="1"/>
          </p:cNvPicPr>
          <p:nvPr/>
        </p:nvPicPr>
        <p:blipFill>
          <a:blip r:embed="rId2"/>
          <a:srcRect/>
          <a:stretch>
            <a:fillRect/>
          </a:stretch>
        </p:blipFill>
        <p:spPr bwMode="auto">
          <a:xfrm>
            <a:off x="1371599" y="1676401"/>
            <a:ext cx="7351005" cy="5181600"/>
          </a:xfrm>
          <a:prstGeom prst="rect">
            <a:avLst/>
          </a:prstGeom>
          <a:noFill/>
          <a:ln w="9525">
            <a:noFill/>
            <a:miter lim="800000"/>
            <a:headEnd/>
            <a:tailEnd/>
          </a:ln>
          <a:effectLst/>
        </p:spPr>
      </p:pic>
      <p:cxnSp>
        <p:nvCxnSpPr>
          <p:cNvPr id="6" name="Straight Arrow Connector 5"/>
          <p:cNvCxnSpPr/>
          <p:nvPr/>
        </p:nvCxnSpPr>
        <p:spPr>
          <a:xfrm rot="5400000">
            <a:off x="2895600" y="381000"/>
            <a:ext cx="3505200" cy="3505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3238500" y="1181100"/>
            <a:ext cx="213360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2988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486" y="737175"/>
            <a:ext cx="5142914" cy="5029200"/>
          </a:xfrm>
        </p:spPr>
        <p:txBody>
          <a:bodyPr/>
          <a:lstStyle/>
          <a:p>
            <a:r>
              <a:rPr lang="en-US" sz="2400" dirty="0"/>
              <a:t>If the head loss in a given length of uniform pipe is measured at </a:t>
            </a:r>
            <a:r>
              <a:rPr lang="en-US" sz="2400" dirty="0" smtClean="0"/>
              <a:t>different </a:t>
            </a:r>
            <a:r>
              <a:rPr lang="en-US" sz="2400" dirty="0"/>
              <a:t>velocities, it will be found that, as long as the velocity is low enough to </a:t>
            </a:r>
            <a:r>
              <a:rPr lang="en-US" sz="2400" dirty="0" smtClean="0"/>
              <a:t>secure laminar ﬂow, </a:t>
            </a:r>
            <a:r>
              <a:rPr lang="en-US" sz="2400" dirty="0"/>
              <a:t>the </a:t>
            </a:r>
            <a:r>
              <a:rPr lang="en-US" sz="2400" i="1" dirty="0"/>
              <a:t>head loss</a:t>
            </a:r>
            <a:r>
              <a:rPr lang="en-US" sz="2400" dirty="0"/>
              <a:t>, due to </a:t>
            </a:r>
            <a:r>
              <a:rPr lang="en-US" sz="2400" i="1" dirty="0">
                <a:solidFill>
                  <a:srgbClr val="0070C0"/>
                </a:solidFill>
              </a:rPr>
              <a:t>friction</a:t>
            </a:r>
            <a:r>
              <a:rPr lang="en-US" sz="2400" dirty="0"/>
              <a:t>, will be </a:t>
            </a:r>
            <a:r>
              <a:rPr lang="en-US" sz="2400" dirty="0" smtClean="0"/>
              <a:t>directly </a:t>
            </a:r>
            <a:r>
              <a:rPr lang="en-US" sz="2400" i="1" dirty="0" smtClean="0">
                <a:solidFill>
                  <a:srgbClr val="0070C0"/>
                </a:solidFill>
              </a:rPr>
              <a:t>proportional </a:t>
            </a:r>
            <a:r>
              <a:rPr lang="en-US" sz="2400" i="1" dirty="0">
                <a:solidFill>
                  <a:srgbClr val="0070C0"/>
                </a:solidFill>
              </a:rPr>
              <a:t>to the velocity</a:t>
            </a:r>
            <a:r>
              <a:rPr lang="en-US" sz="2400" dirty="0"/>
              <a:t>, as shown in </a:t>
            </a:r>
            <a:r>
              <a:rPr lang="en-US" sz="2400" dirty="0" smtClean="0"/>
              <a:t>the Fig. </a:t>
            </a:r>
          </a:p>
          <a:p>
            <a:r>
              <a:rPr lang="en-US" sz="2400" dirty="0" smtClean="0"/>
              <a:t>But </a:t>
            </a:r>
            <a:r>
              <a:rPr lang="en-US" sz="2400" dirty="0"/>
              <a:t>with increasing </a:t>
            </a:r>
            <a:r>
              <a:rPr lang="en-US" sz="2400" dirty="0" smtClean="0"/>
              <a:t>velocity, </a:t>
            </a:r>
            <a:r>
              <a:rPr lang="en-US" sz="2400" dirty="0"/>
              <a:t>at some point B, where visual observation of dye injected in a </a:t>
            </a:r>
            <a:r>
              <a:rPr lang="en-US" sz="2400" dirty="0" smtClean="0"/>
              <a:t>transparent </a:t>
            </a:r>
            <a:r>
              <a:rPr lang="en-US" sz="2400" dirty="0"/>
              <a:t>tube would show that the ﬂow changes from laminar to </a:t>
            </a:r>
            <a:r>
              <a:rPr lang="en-US" sz="2400" dirty="0" smtClean="0"/>
              <a:t>turbulent, there </a:t>
            </a:r>
            <a:r>
              <a:rPr lang="en-US" sz="2400" dirty="0"/>
              <a:t>will be an </a:t>
            </a:r>
            <a:r>
              <a:rPr lang="en-US" sz="2400" i="1" dirty="0">
                <a:solidFill>
                  <a:srgbClr val="0070C0"/>
                </a:solidFill>
              </a:rPr>
              <a:t>abrupt increase </a:t>
            </a:r>
            <a:r>
              <a:rPr lang="en-US" sz="2400" dirty="0"/>
              <a:t>in the rate at which the head loss varies. </a:t>
            </a:r>
            <a:endParaRPr lang="en-US" sz="2400" dirty="0" smtClean="0"/>
          </a:p>
        </p:txBody>
      </p:sp>
      <p:sp>
        <p:nvSpPr>
          <p:cNvPr id="2" name="TextBox 1"/>
          <p:cNvSpPr txBox="1"/>
          <p:nvPr/>
        </p:nvSpPr>
        <p:spPr>
          <a:xfrm>
            <a:off x="685800" y="152400"/>
            <a:ext cx="7772400" cy="584775"/>
          </a:xfrm>
          <a:prstGeom prst="rect">
            <a:avLst/>
          </a:prstGeom>
          <a:noFill/>
        </p:spPr>
        <p:txBody>
          <a:bodyPr wrap="square" rtlCol="0">
            <a:spAutoFit/>
          </a:bodyPr>
          <a:lstStyle/>
          <a:p>
            <a:r>
              <a:rPr lang="en-US" sz="3200" dirty="0" smtClean="0">
                <a:solidFill>
                  <a:srgbClr val="00B0F0"/>
                </a:solidFill>
              </a:rPr>
              <a:t>Laminar and turbulent flow</a:t>
            </a:r>
            <a:endParaRPr lang="en-US" sz="3200" dirty="0">
              <a:solidFill>
                <a:srgbClr val="00B0F0"/>
              </a:solidFill>
            </a:endParaRPr>
          </a:p>
        </p:txBody>
      </p:sp>
      <p:grpSp>
        <p:nvGrpSpPr>
          <p:cNvPr id="4" name="Group 3"/>
          <p:cNvGrpSpPr/>
          <p:nvPr/>
        </p:nvGrpSpPr>
        <p:grpSpPr>
          <a:xfrm>
            <a:off x="6019800" y="2209800"/>
            <a:ext cx="2971800" cy="4261884"/>
            <a:chOff x="6107168" y="2905766"/>
            <a:chExt cx="2294260" cy="3576084"/>
          </a:xfrm>
        </p:grpSpPr>
        <p:pic>
          <p:nvPicPr>
            <p:cNvPr id="1028" name="Picture 4"/>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50820" b="79063"/>
            <a:stretch/>
          </p:blipFill>
          <p:spPr bwMode="auto">
            <a:xfrm rot="10800000">
              <a:off x="6107168" y="5856301"/>
              <a:ext cx="2248486" cy="625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0000"/>
            <a:stretch/>
          </p:blipFill>
          <p:spPr bwMode="auto">
            <a:xfrm rot="10800000">
              <a:off x="6115428" y="2905766"/>
              <a:ext cx="2286000" cy="29877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 xmlns:p14="http://schemas.microsoft.com/office/powerpoint/2010/main" val="36331828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8839200" cy="1938992"/>
          </a:xfrm>
          <a:prstGeom prst="rect">
            <a:avLst/>
          </a:prstGeom>
        </p:spPr>
        <p:txBody>
          <a:bodyPr wrap="square">
            <a:spAutoFit/>
          </a:bodyPr>
          <a:lstStyle/>
          <a:p>
            <a:pPr marL="800100" lvl="2" indent="-342900">
              <a:buFont typeface="Wingdings" pitchFamily="2" charset="2"/>
              <a:buChar char="§"/>
              <a:defRPr/>
            </a:pPr>
            <a:r>
              <a:rPr lang="en-US" dirty="0" smtClean="0"/>
              <a:t>The e values in this diagram are for new pipes. </a:t>
            </a:r>
            <a:r>
              <a:rPr lang="en-US" i="1" dirty="0" smtClean="0">
                <a:solidFill>
                  <a:srgbClr val="0070C0"/>
                </a:solidFill>
              </a:rPr>
              <a:t>With age a pipe will corrode and become fouled, changing both the roughness and the pipe diameter, with a resulting increase in the friction factor</a:t>
            </a:r>
            <a:r>
              <a:rPr lang="en-US" dirty="0" smtClean="0">
                <a:solidFill>
                  <a:srgbClr val="0070C0"/>
                </a:solidFill>
              </a:rPr>
              <a:t>. </a:t>
            </a:r>
            <a:r>
              <a:rPr lang="en-US" dirty="0" smtClean="0"/>
              <a:t>Such factors should be included in design considerations; they will not be reviewed in this course.</a:t>
            </a:r>
            <a:endParaRPr lang="en-US" dirty="0"/>
          </a:p>
        </p:txBody>
      </p:sp>
      <p:pic>
        <p:nvPicPr>
          <p:cNvPr id="7" name="Picture 2"/>
          <p:cNvPicPr>
            <a:picLocks noChangeAspect="1" noChangeArrowheads="1"/>
          </p:cNvPicPr>
          <p:nvPr/>
        </p:nvPicPr>
        <p:blipFill>
          <a:blip r:embed="rId2" cstate="print"/>
          <a:srcRect/>
          <a:stretch>
            <a:fillRect/>
          </a:stretch>
        </p:blipFill>
        <p:spPr bwMode="auto">
          <a:xfrm rot="16200000">
            <a:off x="2153533" y="934333"/>
            <a:ext cx="4989334" cy="6857999"/>
          </a:xfrm>
          <a:prstGeom prst="rect">
            <a:avLst/>
          </a:prstGeom>
          <a:noFill/>
          <a:ln w="9525">
            <a:noFill/>
            <a:miter lim="800000"/>
            <a:headEnd/>
            <a:tailEnd/>
          </a:ln>
        </p:spPr>
      </p:pic>
      <p:cxnSp>
        <p:nvCxnSpPr>
          <p:cNvPr id="9" name="Straight Arrow Connector 8"/>
          <p:cNvCxnSpPr/>
          <p:nvPr/>
        </p:nvCxnSpPr>
        <p:spPr>
          <a:xfrm rot="16200000" flipH="1">
            <a:off x="190500" y="1790700"/>
            <a:ext cx="4572000" cy="1905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32298841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srcRect/>
          <a:stretch>
            <a:fillRect/>
          </a:stretch>
        </p:blipFill>
        <p:spPr bwMode="auto">
          <a:xfrm>
            <a:off x="0" y="1447800"/>
            <a:ext cx="4186237" cy="3123297"/>
          </a:xfrm>
          <a:prstGeom prst="rect">
            <a:avLst/>
          </a:prstGeom>
          <a:noFill/>
          <a:ln w="9525">
            <a:noFill/>
            <a:miter lim="800000"/>
            <a:headEnd/>
            <a:tailEnd/>
          </a:ln>
          <a:effectLst/>
        </p:spPr>
      </p:pic>
      <p:sp>
        <p:nvSpPr>
          <p:cNvPr id="4" name="Rectangle 3"/>
          <p:cNvSpPr/>
          <p:nvPr/>
        </p:nvSpPr>
        <p:spPr>
          <a:xfrm>
            <a:off x="4343400" y="304800"/>
            <a:ext cx="4572000" cy="5909310"/>
          </a:xfrm>
          <a:prstGeom prst="rect">
            <a:avLst/>
          </a:prstGeom>
        </p:spPr>
        <p:txBody>
          <a:bodyPr wrap="square">
            <a:spAutoFit/>
          </a:bodyPr>
          <a:lstStyle/>
          <a:p>
            <a:r>
              <a:rPr lang="en-US" sz="1800" dirty="0" smtClean="0"/>
              <a:t>In 1944, </a:t>
            </a:r>
            <a:r>
              <a:rPr lang="en-US" sz="1800" dirty="0" smtClean="0">
                <a:hlinkClick r:id="rId3" tooltip="Lewis Ferry Moody"/>
              </a:rPr>
              <a:t>Lewis Ferry Moody</a:t>
            </a:r>
            <a:r>
              <a:rPr lang="en-US" sz="1800" dirty="0" smtClean="0"/>
              <a:t> plotted the </a:t>
            </a:r>
            <a:r>
              <a:rPr lang="en-US" sz="1800" dirty="0" smtClean="0">
                <a:hlinkClick r:id="rId4" tooltip="Darcy–Weisbach equation"/>
              </a:rPr>
              <a:t>Darcy–</a:t>
            </a:r>
            <a:r>
              <a:rPr lang="en-US" sz="1800" dirty="0" err="1" smtClean="0">
                <a:hlinkClick r:id="rId4" tooltip="Darcy–Weisbach equation"/>
              </a:rPr>
              <a:t>Weisbach</a:t>
            </a:r>
            <a:r>
              <a:rPr lang="en-US" sz="1800" dirty="0" smtClean="0">
                <a:hlinkClick r:id="rId4" tooltip="Darcy–Weisbach equation"/>
              </a:rPr>
              <a:t> friction factor</a:t>
            </a:r>
            <a:r>
              <a:rPr lang="en-US" sz="1800" dirty="0" smtClean="0"/>
              <a:t> against </a:t>
            </a:r>
            <a:r>
              <a:rPr lang="en-US" sz="1800" dirty="0" smtClean="0">
                <a:hlinkClick r:id="rId5" tooltip="Reynolds number"/>
              </a:rPr>
              <a:t>Reynolds number</a:t>
            </a:r>
            <a:r>
              <a:rPr lang="en-US" sz="1800" dirty="0" smtClean="0"/>
              <a:t> Re for various values of relative </a:t>
            </a:r>
            <a:r>
              <a:rPr lang="en-US" sz="1800" dirty="0" smtClean="0">
                <a:hlinkClick r:id="rId6" tooltip="Surface roughness"/>
              </a:rPr>
              <a:t>roughness</a:t>
            </a:r>
            <a:r>
              <a:rPr lang="en-US" sz="1800" dirty="0" smtClean="0"/>
              <a:t> ε / </a:t>
            </a:r>
            <a:r>
              <a:rPr lang="en-US" sz="1800" i="1" dirty="0" smtClean="0"/>
              <a:t>D</a:t>
            </a:r>
            <a:r>
              <a:rPr lang="en-US" sz="1800" dirty="0" smtClean="0"/>
              <a:t>.</a:t>
            </a:r>
            <a:r>
              <a:rPr lang="en-US" sz="1800" baseline="30000" dirty="0" smtClean="0">
                <a:hlinkClick r:id="rId7"/>
              </a:rPr>
              <a:t>[1]</a:t>
            </a:r>
            <a:r>
              <a:rPr lang="en-US" sz="1800" dirty="0" smtClean="0"/>
              <a:t> This chart became commonly known as the </a:t>
            </a:r>
            <a:r>
              <a:rPr lang="en-US" sz="1800" b="1" dirty="0" smtClean="0"/>
              <a:t>Moody Chart</a:t>
            </a:r>
            <a:r>
              <a:rPr lang="en-US" sz="1800" dirty="0" smtClean="0"/>
              <a:t> or Moody Diagram. It adapts the work of </a:t>
            </a:r>
            <a:r>
              <a:rPr lang="en-US" sz="1800" dirty="0" smtClean="0">
                <a:hlinkClick r:id="rId8" tooltip="Hunter Rouse"/>
              </a:rPr>
              <a:t>Hunter Rouse</a:t>
            </a:r>
            <a:r>
              <a:rPr lang="en-US" sz="1800" baseline="30000" dirty="0" smtClean="0">
                <a:hlinkClick r:id="rId7"/>
              </a:rPr>
              <a:t>[2]</a:t>
            </a:r>
            <a:r>
              <a:rPr lang="en-US" sz="1800" dirty="0" smtClean="0"/>
              <a:t> but uses the more practical choice of coordinates employed by </a:t>
            </a:r>
            <a:r>
              <a:rPr lang="en-US" sz="1800" dirty="0" smtClean="0">
                <a:hlinkClick r:id="rId9" tooltip="R. J. S. Pigott"/>
              </a:rPr>
              <a:t>R. J. S. </a:t>
            </a:r>
            <a:r>
              <a:rPr lang="en-US" sz="1800" dirty="0" err="1" smtClean="0">
                <a:hlinkClick r:id="rId9" tooltip="R. J. S. Pigott"/>
              </a:rPr>
              <a:t>Pigott</a:t>
            </a:r>
            <a:r>
              <a:rPr lang="en-US" sz="1800" dirty="0" smtClean="0"/>
              <a:t>,</a:t>
            </a:r>
            <a:r>
              <a:rPr lang="en-US" sz="1800" baseline="30000" dirty="0" smtClean="0">
                <a:hlinkClick r:id="rId7"/>
              </a:rPr>
              <a:t>[3]</a:t>
            </a:r>
            <a:r>
              <a:rPr lang="en-US" sz="1800" dirty="0" smtClean="0"/>
              <a:t> whose work was based upon an analysis of some 10,000 experiments from various sources.</a:t>
            </a:r>
            <a:r>
              <a:rPr lang="en-US" sz="1800" baseline="30000" dirty="0" smtClean="0">
                <a:hlinkClick r:id="rId7"/>
              </a:rPr>
              <a:t>[4]</a:t>
            </a:r>
            <a:r>
              <a:rPr lang="en-US" sz="1800" dirty="0" smtClean="0"/>
              <a:t> Measurements of fluid flow in artificially roughened pipes by </a:t>
            </a:r>
            <a:r>
              <a:rPr lang="en-US" sz="1800" dirty="0" smtClean="0">
                <a:hlinkClick r:id="rId10" tooltip="Johann Nikuradse"/>
              </a:rPr>
              <a:t>J. </a:t>
            </a:r>
            <a:r>
              <a:rPr lang="en-US" sz="1800" dirty="0" err="1" smtClean="0">
                <a:hlinkClick r:id="rId10" tooltip="Johann Nikuradse"/>
              </a:rPr>
              <a:t>Nikuradse</a:t>
            </a:r>
            <a:r>
              <a:rPr lang="en-US" sz="1800" baseline="30000" dirty="0" smtClean="0">
                <a:hlinkClick r:id="rId7"/>
              </a:rPr>
              <a:t>[5]</a:t>
            </a:r>
            <a:r>
              <a:rPr lang="en-US" sz="1800" dirty="0" smtClean="0"/>
              <a:t> were at the time too recent to include in </a:t>
            </a:r>
            <a:r>
              <a:rPr lang="en-US" sz="1800" dirty="0" err="1" smtClean="0"/>
              <a:t>Pigott's</a:t>
            </a:r>
            <a:r>
              <a:rPr lang="en-US" sz="1800" dirty="0" smtClean="0"/>
              <a:t> chart.</a:t>
            </a:r>
          </a:p>
          <a:p>
            <a:r>
              <a:rPr lang="en-US" sz="1800" dirty="0" smtClean="0"/>
              <a:t>The chart's purpose was to provide a graphical representation of the function of C. F. Colebrook in collaboration with C. M. White,</a:t>
            </a:r>
            <a:r>
              <a:rPr lang="en-US" sz="1800" baseline="30000" dirty="0" smtClean="0">
                <a:hlinkClick r:id="rId7"/>
              </a:rPr>
              <a:t>[6]</a:t>
            </a:r>
            <a:r>
              <a:rPr lang="en-US" sz="1800" dirty="0" smtClean="0"/>
              <a:t> which provided a practical form of transition curve to bridge the transition zone between smooth and rough pipes, the region of incomplete turbulence</a:t>
            </a:r>
            <a:endParaRPr lang="en-US" sz="18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56357"/>
            <a:ext cx="8763000" cy="6001643"/>
          </a:xfrm>
          <a:prstGeom prst="rect">
            <a:avLst/>
          </a:prstGeom>
        </p:spPr>
        <p:txBody>
          <a:bodyPr wrap="square">
            <a:spAutoFit/>
          </a:bodyPr>
          <a:lstStyle/>
          <a:p>
            <a:r>
              <a:rPr lang="en-US" dirty="0" smtClean="0"/>
              <a:t>The following </a:t>
            </a:r>
            <a:r>
              <a:rPr lang="en-US" dirty="0" smtClean="0">
                <a:solidFill>
                  <a:srgbClr val="00B0F0"/>
                </a:solidFill>
              </a:rPr>
              <a:t>empirical</a:t>
            </a:r>
            <a:r>
              <a:rPr lang="en-US" dirty="0" smtClean="0"/>
              <a:t> equations represent the Moody diagram for Re &gt; 4000:</a:t>
            </a:r>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solidFill>
                  <a:srgbClr val="00B0F0"/>
                </a:solidFill>
              </a:rPr>
              <a:t>Good approximations </a:t>
            </a:r>
            <a:r>
              <a:rPr lang="en-US" dirty="0" smtClean="0"/>
              <a:t>can be made for the head loss in conduits with </a:t>
            </a:r>
            <a:r>
              <a:rPr lang="en-US" dirty="0" smtClean="0">
                <a:solidFill>
                  <a:srgbClr val="00B0F0"/>
                </a:solidFill>
              </a:rPr>
              <a:t>noncircular cross sections </a:t>
            </a:r>
            <a:r>
              <a:rPr lang="en-US" dirty="0" smtClean="0"/>
              <a:t>by using the hydraulic radius R. </a:t>
            </a:r>
          </a:p>
          <a:p>
            <a:endParaRPr lang="en-US" dirty="0" smtClean="0"/>
          </a:p>
          <a:p>
            <a:r>
              <a:rPr lang="en-US" dirty="0" smtClean="0"/>
              <a:t>The transition zone equation (7.6.28) that couples the smooth pipe equation to the completely turbulent regime equation is known as the Colebrook equation. Note that Eq.7.6.26 is the </a:t>
            </a:r>
            <a:r>
              <a:rPr lang="en-US" b="1" i="1" dirty="0" smtClean="0"/>
              <a:t>Colebrook equation </a:t>
            </a:r>
            <a:r>
              <a:rPr lang="en-US" dirty="0" smtClean="0"/>
              <a:t>with e = 0 (since it is smooth), and Eq. 7.6.27 is the Colebrook equation with Re = ∞.</a:t>
            </a:r>
            <a:endParaRPr lang="en-US" dirty="0"/>
          </a:p>
        </p:txBody>
      </p:sp>
      <p:pic>
        <p:nvPicPr>
          <p:cNvPr id="3" name="Picture 2"/>
          <p:cNvPicPr>
            <a:picLocks noChangeAspect="1" noChangeArrowheads="1"/>
          </p:cNvPicPr>
          <p:nvPr/>
        </p:nvPicPr>
        <p:blipFill>
          <a:blip r:embed="rId2" cstate="print"/>
          <a:srcRect/>
          <a:stretch>
            <a:fillRect/>
          </a:stretch>
        </p:blipFill>
        <p:spPr bwMode="auto">
          <a:xfrm>
            <a:off x="1524000" y="1600200"/>
            <a:ext cx="5772150" cy="1790700"/>
          </a:xfrm>
          <a:prstGeom prst="rect">
            <a:avLst/>
          </a:prstGeom>
          <a:noFill/>
          <a:ln w="9525">
            <a:noFill/>
            <a:miter lim="800000"/>
            <a:headEnd/>
            <a:tailEnd/>
          </a:ln>
        </p:spPr>
      </p:pic>
      <p:sp>
        <p:nvSpPr>
          <p:cNvPr id="4" name="TextBox 3"/>
          <p:cNvSpPr txBox="1"/>
          <p:nvPr/>
        </p:nvSpPr>
        <p:spPr>
          <a:xfrm>
            <a:off x="228600" y="0"/>
            <a:ext cx="8686800" cy="646331"/>
          </a:xfrm>
          <a:prstGeom prst="rect">
            <a:avLst/>
          </a:prstGeom>
          <a:noFill/>
        </p:spPr>
        <p:txBody>
          <a:bodyPr wrap="square" rtlCol="0">
            <a:spAutoFit/>
          </a:bodyPr>
          <a:lstStyle/>
          <a:p>
            <a:r>
              <a:rPr lang="en-US" sz="3600" dirty="0" smtClean="0">
                <a:solidFill>
                  <a:srgbClr val="00B0F0"/>
                </a:solidFill>
              </a:rPr>
              <a:t>Empirical equations for the moody diagram</a:t>
            </a:r>
            <a:endParaRPr lang="en-US" sz="3600" dirty="0">
              <a:solidFill>
                <a:srgbClr val="00B0F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09600"/>
            <a:ext cx="8763000" cy="5632311"/>
          </a:xfrm>
          <a:prstGeom prst="rect">
            <a:avLst/>
          </a:prstGeom>
        </p:spPr>
        <p:txBody>
          <a:bodyPr wrap="square">
            <a:spAutoFit/>
          </a:bodyPr>
          <a:lstStyle/>
          <a:p>
            <a:r>
              <a:rPr lang="en-US" dirty="0" smtClean="0"/>
              <a:t>Three categories of problems can be identified for developed turbulent flow in a pipe length L:</a:t>
            </a:r>
          </a:p>
          <a:p>
            <a:endParaRPr lang="en-US" dirty="0" smtClean="0"/>
          </a:p>
          <a:p>
            <a:endParaRPr lang="en-US" dirty="0" smtClean="0"/>
          </a:p>
          <a:p>
            <a:endParaRPr lang="en-US" dirty="0" smtClean="0"/>
          </a:p>
          <a:p>
            <a:endParaRPr lang="en-US" dirty="0" smtClean="0"/>
          </a:p>
          <a:p>
            <a:r>
              <a:rPr lang="en-US" dirty="0" smtClean="0"/>
              <a:t>A category 1 problem is straightforward and requires no iteration procedure when using the Moody diagram. </a:t>
            </a:r>
          </a:p>
          <a:p>
            <a:endParaRPr lang="en-US" dirty="0" smtClean="0"/>
          </a:p>
          <a:p>
            <a:r>
              <a:rPr lang="en-US" dirty="0" smtClean="0"/>
              <a:t>Category 2 and 3 problems are more like problems encountered in</a:t>
            </a:r>
          </a:p>
          <a:p>
            <a:r>
              <a:rPr lang="en-US" dirty="0" smtClean="0"/>
              <a:t>engineering design situations and require an iterative trial-and-error process when using the Moody diagram. </a:t>
            </a:r>
          </a:p>
          <a:p>
            <a:endParaRPr lang="en-US" dirty="0" smtClean="0"/>
          </a:p>
          <a:p>
            <a:endParaRPr lang="en-US" dirty="0" smtClean="0"/>
          </a:p>
          <a:p>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2819400" y="1371600"/>
            <a:ext cx="3554449" cy="1533525"/>
          </a:xfrm>
          <a:prstGeom prst="rect">
            <a:avLst/>
          </a:prstGeom>
          <a:noFill/>
          <a:ln w="9525">
            <a:noFill/>
            <a:miter lim="800000"/>
            <a:headEnd/>
            <a:tailEnd/>
          </a:ln>
        </p:spPr>
      </p:pic>
      <p:sp>
        <p:nvSpPr>
          <p:cNvPr id="4" name="TextBox 3"/>
          <p:cNvSpPr txBox="1"/>
          <p:nvPr/>
        </p:nvSpPr>
        <p:spPr>
          <a:xfrm>
            <a:off x="152400" y="0"/>
            <a:ext cx="8839200" cy="646331"/>
          </a:xfrm>
          <a:prstGeom prst="rect">
            <a:avLst/>
          </a:prstGeom>
          <a:noFill/>
        </p:spPr>
        <p:txBody>
          <a:bodyPr wrap="square" rtlCol="0">
            <a:spAutoFit/>
          </a:bodyPr>
          <a:lstStyle/>
          <a:p>
            <a:r>
              <a:rPr lang="en-US" sz="3600" dirty="0" smtClean="0">
                <a:solidFill>
                  <a:srgbClr val="00B0F0"/>
                </a:solidFill>
              </a:rPr>
              <a:t>Solution of pipe flow problems by trials</a:t>
            </a:r>
            <a:endParaRPr lang="en-US" sz="3600" dirty="0">
              <a:solidFill>
                <a:srgbClr val="00B0F0"/>
              </a:solidFill>
            </a:endParaRPr>
          </a:p>
        </p:txBody>
      </p:sp>
      <p:graphicFrame>
        <p:nvGraphicFramePr>
          <p:cNvPr id="71681" name="Object 2"/>
          <p:cNvGraphicFramePr>
            <a:graphicFrameLocks noChangeAspect="1"/>
          </p:cNvGraphicFramePr>
          <p:nvPr/>
        </p:nvGraphicFramePr>
        <p:xfrm>
          <a:off x="6019800" y="3276600"/>
          <a:ext cx="1981200" cy="648460"/>
        </p:xfrm>
        <a:graphic>
          <a:graphicData uri="http://schemas.openxmlformats.org/presentationml/2006/ole">
            <p:oleObj spid="_x0000_s71681" name="Equation" r:id="rId4" imgW="1358640" imgH="444240" progId="Equation.3">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6370084" y="1371600"/>
            <a:ext cx="2773916" cy="1196773"/>
          </a:xfrm>
          <a:prstGeom prst="rect">
            <a:avLst/>
          </a:prstGeom>
          <a:noFill/>
          <a:ln w="9525">
            <a:noFill/>
            <a:miter lim="800000"/>
            <a:headEnd/>
            <a:tailEnd/>
          </a:ln>
        </p:spPr>
      </p:pic>
      <p:sp>
        <p:nvSpPr>
          <p:cNvPr id="2" name="Rectangle 1"/>
          <p:cNvSpPr/>
          <p:nvPr/>
        </p:nvSpPr>
        <p:spPr>
          <a:xfrm>
            <a:off x="228600" y="1295400"/>
            <a:ext cx="6400800" cy="4154984"/>
          </a:xfrm>
          <a:prstGeom prst="rect">
            <a:avLst/>
          </a:prstGeom>
        </p:spPr>
        <p:txBody>
          <a:bodyPr wrap="square">
            <a:spAutoFit/>
          </a:bodyPr>
          <a:lstStyle/>
          <a:p>
            <a:pPr>
              <a:buFont typeface="Wingdings" pitchFamily="2" charset="2"/>
              <a:buChar char="Ø"/>
            </a:pPr>
            <a:r>
              <a:rPr lang="en-US" dirty="0" smtClean="0"/>
              <a:t>An </a:t>
            </a:r>
            <a:r>
              <a:rPr lang="en-US" dirty="0" smtClean="0">
                <a:solidFill>
                  <a:srgbClr val="0070C0"/>
                </a:solidFill>
              </a:rPr>
              <a:t>alternative to using the Moody diagram </a:t>
            </a:r>
            <a:r>
              <a:rPr lang="en-US" dirty="0" smtClean="0"/>
              <a:t>that avoids any trial-and-error process is made possible by </a:t>
            </a:r>
            <a:r>
              <a:rPr lang="en-US" dirty="0" smtClean="0">
                <a:solidFill>
                  <a:srgbClr val="0070C0"/>
                </a:solidFill>
              </a:rPr>
              <a:t>empirically derived formulas</a:t>
            </a:r>
            <a:r>
              <a:rPr lang="en-US" dirty="0" smtClean="0"/>
              <a:t>. </a:t>
            </a:r>
          </a:p>
          <a:p>
            <a:pPr>
              <a:buFont typeface="Wingdings" pitchFamily="2" charset="2"/>
              <a:buChar char="Ø"/>
            </a:pPr>
            <a:r>
              <a:rPr lang="en-US" dirty="0" smtClean="0"/>
              <a:t>Perhaps the best of such formulas were presented by </a:t>
            </a:r>
            <a:r>
              <a:rPr lang="en-US" dirty="0" err="1" smtClean="0"/>
              <a:t>Swamee</a:t>
            </a:r>
            <a:r>
              <a:rPr lang="en-US" dirty="0" smtClean="0"/>
              <a:t> and Jain (1976) for pipe </a:t>
            </a:r>
            <a:r>
              <a:rPr lang="en-US" dirty="0" err="1" smtClean="0"/>
              <a:t>ﬂow</a:t>
            </a:r>
            <a:r>
              <a:rPr lang="en-US" dirty="0" smtClean="0"/>
              <a:t>; an explicit expression that provides an approximate value for the unknown in each category above is as follows:</a:t>
            </a:r>
          </a:p>
          <a:p>
            <a:endParaRPr lang="en-US" dirty="0" smtClean="0"/>
          </a:p>
          <a:p>
            <a:endParaRPr lang="en-US" dirty="0" smtClean="0"/>
          </a:p>
          <a:p>
            <a:endParaRPr lang="en-US" dirty="0"/>
          </a:p>
        </p:txBody>
      </p:sp>
      <p:sp>
        <p:nvSpPr>
          <p:cNvPr id="4" name="TextBox 3"/>
          <p:cNvSpPr txBox="1"/>
          <p:nvPr/>
        </p:nvSpPr>
        <p:spPr>
          <a:xfrm>
            <a:off x="152400" y="0"/>
            <a:ext cx="8839200" cy="1200329"/>
          </a:xfrm>
          <a:prstGeom prst="rect">
            <a:avLst/>
          </a:prstGeom>
          <a:noFill/>
        </p:spPr>
        <p:txBody>
          <a:bodyPr wrap="square" rtlCol="0">
            <a:spAutoFit/>
          </a:bodyPr>
          <a:lstStyle/>
          <a:p>
            <a:pPr algn="ctr"/>
            <a:r>
              <a:rPr lang="en-US" sz="3600" dirty="0" smtClean="0">
                <a:solidFill>
                  <a:srgbClr val="00B0F0"/>
                </a:solidFill>
              </a:rPr>
              <a:t>Solution of pipe flow problems using empirical equations</a:t>
            </a:r>
            <a:endParaRPr lang="en-US" sz="3600" dirty="0">
              <a:solidFill>
                <a:srgbClr val="00B0F0"/>
              </a:solidFill>
            </a:endParaRPr>
          </a:p>
        </p:txBody>
      </p:sp>
      <p:pic>
        <p:nvPicPr>
          <p:cNvPr id="5" name="Picture 2"/>
          <p:cNvPicPr>
            <a:picLocks noChangeAspect="1" noChangeArrowheads="1"/>
          </p:cNvPicPr>
          <p:nvPr/>
        </p:nvPicPr>
        <p:blipFill>
          <a:blip r:embed="rId3" cstate="print"/>
          <a:srcRect/>
          <a:stretch>
            <a:fillRect/>
          </a:stretch>
        </p:blipFill>
        <p:spPr bwMode="auto">
          <a:xfrm rot="10800000">
            <a:off x="304800" y="4343400"/>
            <a:ext cx="8541859" cy="233599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219200"/>
            <a:ext cx="8763000" cy="3416320"/>
          </a:xfrm>
          <a:prstGeom prst="rect">
            <a:avLst/>
          </a:prstGeom>
        </p:spPr>
        <p:txBody>
          <a:bodyPr wrap="square">
            <a:spAutoFit/>
          </a:bodyPr>
          <a:lstStyle/>
          <a:p>
            <a:pPr>
              <a:buFont typeface="Wingdings" pitchFamily="2" charset="2"/>
              <a:buChar char="Ø"/>
            </a:pPr>
            <a:r>
              <a:rPr lang="en-US" dirty="0" smtClean="0"/>
              <a:t>Equation 7.6.32 is as accurate as the Moody diagram, and </a:t>
            </a:r>
            <a:r>
              <a:rPr lang="en-US" dirty="0" err="1" smtClean="0"/>
              <a:t>Eqs</a:t>
            </a:r>
            <a:r>
              <a:rPr lang="en-US" dirty="0" smtClean="0"/>
              <a:t>. 7.6.31 and 7.6.33 are </a:t>
            </a:r>
            <a:r>
              <a:rPr lang="en-US" dirty="0" smtClean="0">
                <a:solidFill>
                  <a:srgbClr val="0070C0"/>
                </a:solidFill>
              </a:rPr>
              <a:t>accurate to within approximately 2% </a:t>
            </a:r>
            <a:r>
              <a:rPr lang="en-US" dirty="0" smtClean="0"/>
              <a:t>of the Moody diagram. These tolerances are </a:t>
            </a:r>
            <a:r>
              <a:rPr lang="en-US" dirty="0" smtClean="0">
                <a:solidFill>
                  <a:srgbClr val="0070C0"/>
                </a:solidFill>
              </a:rPr>
              <a:t>acceptable</a:t>
            </a:r>
            <a:r>
              <a:rPr lang="en-US" dirty="0" smtClean="0"/>
              <a:t> for engineering calculations. It is important to </a:t>
            </a:r>
            <a:r>
              <a:rPr lang="en-US" dirty="0" err="1" smtClean="0"/>
              <a:t>realise</a:t>
            </a:r>
            <a:r>
              <a:rPr lang="en-US" dirty="0" smtClean="0"/>
              <a:t> that the Moody diagram is based on experimental data that </a:t>
            </a:r>
            <a:r>
              <a:rPr lang="en-US" dirty="0" smtClean="0">
                <a:solidFill>
                  <a:srgbClr val="0070C0"/>
                </a:solidFill>
              </a:rPr>
              <a:t>likely is accurate to within no more than 5%</a:t>
            </a:r>
            <a:r>
              <a:rPr lang="en-US" dirty="0" smtClean="0"/>
              <a:t>. </a:t>
            </a:r>
          </a:p>
          <a:p>
            <a:pPr>
              <a:buFont typeface="Wingdings" pitchFamily="2" charset="2"/>
              <a:buChar char="Ø"/>
            </a:pPr>
            <a:r>
              <a:rPr lang="en-US" dirty="0" smtClean="0"/>
              <a:t>Hence the foregoing three formulas of </a:t>
            </a:r>
            <a:r>
              <a:rPr lang="en-US" dirty="0" err="1" smtClean="0"/>
              <a:t>Swamee</a:t>
            </a:r>
            <a:r>
              <a:rPr lang="en-US" dirty="0" smtClean="0"/>
              <a:t> and Jain, which can easily be input on a programmable hand-held calculator or computer, are often used by design engineers. </a:t>
            </a:r>
            <a:endParaRPr lang="en-US" dirty="0"/>
          </a:p>
        </p:txBody>
      </p:sp>
      <p:sp>
        <p:nvSpPr>
          <p:cNvPr id="5" name="TextBox 4"/>
          <p:cNvSpPr txBox="1"/>
          <p:nvPr/>
        </p:nvSpPr>
        <p:spPr>
          <a:xfrm>
            <a:off x="152400" y="0"/>
            <a:ext cx="8839200" cy="1200329"/>
          </a:xfrm>
          <a:prstGeom prst="rect">
            <a:avLst/>
          </a:prstGeom>
          <a:noFill/>
        </p:spPr>
        <p:txBody>
          <a:bodyPr wrap="square" rtlCol="0">
            <a:spAutoFit/>
          </a:bodyPr>
          <a:lstStyle/>
          <a:p>
            <a:pPr algn="ctr"/>
            <a:r>
              <a:rPr lang="en-US" sz="3600" dirty="0" smtClean="0">
                <a:solidFill>
                  <a:srgbClr val="00B0F0"/>
                </a:solidFill>
              </a:rPr>
              <a:t>Solution of pipe flow problems using empirical equations</a:t>
            </a:r>
            <a:endParaRPr lang="en-US" sz="3600" dirty="0">
              <a:solidFill>
                <a:srgbClr val="00B0F0"/>
              </a:solidFill>
            </a:endParaRPr>
          </a:p>
        </p:txBody>
      </p:sp>
      <p:pic>
        <p:nvPicPr>
          <p:cNvPr id="6" name="Picture 2"/>
          <p:cNvPicPr>
            <a:picLocks noChangeAspect="1" noChangeArrowheads="1"/>
          </p:cNvPicPr>
          <p:nvPr/>
        </p:nvPicPr>
        <p:blipFill>
          <a:blip r:embed="rId2" cstate="print"/>
          <a:srcRect/>
          <a:stretch>
            <a:fillRect/>
          </a:stretch>
        </p:blipFill>
        <p:spPr bwMode="auto">
          <a:xfrm rot="10800000">
            <a:off x="838200" y="4572000"/>
            <a:ext cx="7772400" cy="2125565"/>
          </a:xfrm>
          <a:prstGeom prst="rect">
            <a:avLst/>
          </a:prstGeom>
          <a:noFill/>
          <a:ln w="9525">
            <a:noFill/>
            <a:miter lim="800000"/>
            <a:headEnd/>
            <a:tailEnd/>
          </a:ln>
        </p:spPr>
      </p:pic>
    </p:spTree>
    <p:extLst>
      <p:ext uri="{BB962C8B-B14F-4D97-AF65-F5344CB8AC3E}">
        <p14:creationId xmlns="" xmlns:p14="http://schemas.microsoft.com/office/powerpoint/2010/main" val="12836096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0" y="2859773"/>
            <a:ext cx="5087030" cy="399822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152400"/>
            <a:ext cx="7038975" cy="26384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4" cstate="print"/>
          <a:srcRect/>
          <a:stretch>
            <a:fillRect/>
          </a:stretch>
        </p:blipFill>
        <p:spPr bwMode="auto">
          <a:xfrm rot="16200000">
            <a:off x="5675099" y="3087901"/>
            <a:ext cx="3042186" cy="4181582"/>
          </a:xfrm>
          <a:prstGeom prst="rect">
            <a:avLst/>
          </a:prstGeom>
          <a:noFill/>
          <a:ln w="9525">
            <a:noFill/>
            <a:miter lim="800000"/>
            <a:headEnd/>
            <a:tailEnd/>
          </a:ln>
        </p:spPr>
      </p:pic>
    </p:spTree>
    <p:extLst>
      <p:ext uri="{BB962C8B-B14F-4D97-AF65-F5344CB8AC3E}">
        <p14:creationId xmlns="" xmlns:p14="http://schemas.microsoft.com/office/powerpoint/2010/main" val="42016806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152400" y="457200"/>
            <a:ext cx="8935906" cy="634365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67585" name="Object 2"/>
          <p:cNvGraphicFramePr>
            <a:graphicFrameLocks noChangeAspect="1"/>
          </p:cNvGraphicFramePr>
          <p:nvPr/>
        </p:nvGraphicFramePr>
        <p:xfrm>
          <a:off x="5943600" y="457200"/>
          <a:ext cx="2546350" cy="833438"/>
        </p:xfrm>
        <a:graphic>
          <a:graphicData uri="http://schemas.openxmlformats.org/presentationml/2006/ole">
            <p:oleObj spid="_x0000_s67585" name="Equation" r:id="rId4" imgW="1358640" imgH="444240" progId="Equation.3">
              <p:embed/>
            </p:oleObj>
          </a:graphicData>
        </a:graphic>
      </p:graphicFrame>
      <p:graphicFrame>
        <p:nvGraphicFramePr>
          <p:cNvPr id="67586" name="Object 2"/>
          <p:cNvGraphicFramePr>
            <a:graphicFrameLocks noChangeAspect="1"/>
          </p:cNvGraphicFramePr>
          <p:nvPr/>
        </p:nvGraphicFramePr>
        <p:xfrm>
          <a:off x="4503738" y="3124200"/>
          <a:ext cx="4640262" cy="908932"/>
        </p:xfrm>
        <a:graphic>
          <a:graphicData uri="http://schemas.openxmlformats.org/presentationml/2006/ole">
            <p:oleObj spid="_x0000_s67586" name="Equation" r:id="rId5" imgW="3568680" imgH="698400" progId="Equation.3">
              <p:embed/>
            </p:oleObj>
          </a:graphicData>
        </a:graphic>
      </p:graphicFrame>
    </p:spTree>
    <p:extLst>
      <p:ext uri="{BB962C8B-B14F-4D97-AF65-F5344CB8AC3E}">
        <p14:creationId xmlns="" xmlns:p14="http://schemas.microsoft.com/office/powerpoint/2010/main" val="16419518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t="6250"/>
          <a:stretch>
            <a:fillRect/>
          </a:stretch>
        </p:blipFill>
        <p:spPr bwMode="auto">
          <a:xfrm>
            <a:off x="122955" y="533400"/>
            <a:ext cx="9021045" cy="5715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152400" y="0"/>
            <a:ext cx="8686800" cy="646331"/>
          </a:xfrm>
          <a:prstGeom prst="rect">
            <a:avLst/>
          </a:prstGeom>
          <a:noFill/>
        </p:spPr>
        <p:txBody>
          <a:bodyPr wrap="square" rtlCol="0">
            <a:spAutoFit/>
          </a:bodyPr>
          <a:lstStyle/>
          <a:p>
            <a:r>
              <a:rPr lang="en-US" sz="3600" dirty="0" smtClean="0">
                <a:solidFill>
                  <a:srgbClr val="00B0F0"/>
                </a:solidFill>
              </a:rPr>
              <a:t>Minor losses in pipe flow</a:t>
            </a:r>
            <a:endParaRPr lang="en-US" sz="3600" dirty="0">
              <a:solidFill>
                <a:srgbClr val="00B0F0"/>
              </a:solidFill>
            </a:endParaRPr>
          </a:p>
        </p:txBody>
      </p:sp>
    </p:spTree>
    <p:extLst>
      <p:ext uri="{BB962C8B-B14F-4D97-AF65-F5344CB8AC3E}">
        <p14:creationId xmlns="" xmlns:p14="http://schemas.microsoft.com/office/powerpoint/2010/main" val="322546260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762000"/>
            <a:ext cx="8918824" cy="49625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4" name="Straight Connector 3"/>
          <p:cNvCxnSpPr/>
          <p:nvPr/>
        </p:nvCxnSpPr>
        <p:spPr>
          <a:xfrm>
            <a:off x="0" y="2667000"/>
            <a:ext cx="89154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2400" y="0"/>
            <a:ext cx="8686800" cy="646331"/>
          </a:xfrm>
          <a:prstGeom prst="rect">
            <a:avLst/>
          </a:prstGeom>
          <a:noFill/>
        </p:spPr>
        <p:txBody>
          <a:bodyPr wrap="square" rtlCol="0">
            <a:spAutoFit/>
          </a:bodyPr>
          <a:lstStyle/>
          <a:p>
            <a:r>
              <a:rPr lang="en-US" sz="3600" dirty="0" smtClean="0">
                <a:solidFill>
                  <a:srgbClr val="00B0F0"/>
                </a:solidFill>
              </a:rPr>
              <a:t>Minor losses in pipe flow</a:t>
            </a:r>
            <a:endParaRPr lang="en-US" sz="3600" dirty="0">
              <a:solidFill>
                <a:srgbClr val="00B0F0"/>
              </a:solidFill>
            </a:endParaRPr>
          </a:p>
        </p:txBody>
      </p:sp>
      <p:sp>
        <p:nvSpPr>
          <p:cNvPr id="6" name="Rectangle 5"/>
          <p:cNvSpPr/>
          <p:nvPr/>
        </p:nvSpPr>
        <p:spPr>
          <a:xfrm>
            <a:off x="0" y="2667000"/>
            <a:ext cx="8915400" cy="2971800"/>
          </a:xfrm>
          <a:prstGeom prst="rect">
            <a:avLst/>
          </a:prstGeom>
          <a:solidFill>
            <a:srgbClr val="3333CC">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 xmlns:p14="http://schemas.microsoft.com/office/powerpoint/2010/main" val="3376945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52400"/>
            <a:ext cx="7772400" cy="584775"/>
          </a:xfrm>
          <a:prstGeom prst="rect">
            <a:avLst/>
          </a:prstGeom>
          <a:noFill/>
        </p:spPr>
        <p:txBody>
          <a:bodyPr wrap="square" rtlCol="0">
            <a:spAutoFit/>
          </a:bodyPr>
          <a:lstStyle/>
          <a:p>
            <a:r>
              <a:rPr lang="en-US" sz="3200" dirty="0" smtClean="0">
                <a:solidFill>
                  <a:srgbClr val="00B0F0"/>
                </a:solidFill>
              </a:rPr>
              <a:t>Laminar and turbulent flow</a:t>
            </a:r>
            <a:endParaRPr lang="en-US" sz="3200" dirty="0">
              <a:solidFill>
                <a:srgbClr val="00B0F0"/>
              </a:solidFill>
            </a:endParaRPr>
          </a:p>
        </p:txBody>
      </p:sp>
      <p:grpSp>
        <p:nvGrpSpPr>
          <p:cNvPr id="4" name="Group 3"/>
          <p:cNvGrpSpPr/>
          <p:nvPr/>
        </p:nvGrpSpPr>
        <p:grpSpPr>
          <a:xfrm>
            <a:off x="5714306" y="2209800"/>
            <a:ext cx="2743893" cy="4634345"/>
            <a:chOff x="6107168" y="2905766"/>
            <a:chExt cx="2294260" cy="3576084"/>
          </a:xfrm>
        </p:grpSpPr>
        <p:pic>
          <p:nvPicPr>
            <p:cNvPr id="1028" name="Picture 4"/>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50820" b="79063"/>
            <a:stretch/>
          </p:blipFill>
          <p:spPr bwMode="auto">
            <a:xfrm rot="10800000">
              <a:off x="6107168" y="5856301"/>
              <a:ext cx="2248486" cy="625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0000"/>
            <a:stretch/>
          </p:blipFill>
          <p:spPr bwMode="auto">
            <a:xfrm rot="10800000">
              <a:off x="6115428" y="2905766"/>
              <a:ext cx="2286000" cy="29877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5" name="Rectangle 4"/>
          <p:cNvSpPr/>
          <p:nvPr/>
        </p:nvSpPr>
        <p:spPr>
          <a:xfrm>
            <a:off x="381000" y="2209800"/>
            <a:ext cx="5284816" cy="4930581"/>
          </a:xfrm>
          <a:prstGeom prst="rect">
            <a:avLst/>
          </a:prstGeom>
        </p:spPr>
        <p:txBody>
          <a:bodyPr wrap="square">
            <a:spAutoFit/>
          </a:bodyPr>
          <a:lstStyle/>
          <a:p>
            <a:pPr marL="342900" indent="-342900" eaLnBrk="0" hangingPunct="0">
              <a:spcBef>
                <a:spcPct val="20000"/>
              </a:spcBef>
              <a:buChar char="•"/>
            </a:pPr>
            <a:r>
              <a:rPr lang="en-US" dirty="0" smtClean="0">
                <a:latin typeface="+mn-lt"/>
              </a:rPr>
              <a:t>It </a:t>
            </a:r>
            <a:r>
              <a:rPr lang="en-US" dirty="0">
                <a:latin typeface="+mn-lt"/>
              </a:rPr>
              <a:t>is thus seen that for </a:t>
            </a:r>
            <a:r>
              <a:rPr lang="en-US" i="1" dirty="0">
                <a:solidFill>
                  <a:srgbClr val="0070C0"/>
                </a:solidFill>
                <a:latin typeface="+mn-lt"/>
              </a:rPr>
              <a:t>laminar</a:t>
            </a:r>
            <a:r>
              <a:rPr lang="en-US" i="1" dirty="0">
                <a:latin typeface="+mn-lt"/>
              </a:rPr>
              <a:t> ﬂow </a:t>
            </a:r>
            <a:r>
              <a:rPr lang="en-US" dirty="0">
                <a:latin typeface="+mn-lt"/>
              </a:rPr>
              <a:t>the drop in energy due to </a:t>
            </a:r>
            <a:r>
              <a:rPr lang="en-US" i="1" dirty="0">
                <a:latin typeface="+mn-lt"/>
              </a:rPr>
              <a:t>friction varies as </a:t>
            </a:r>
            <a:r>
              <a:rPr lang="en-US" i="1" dirty="0">
                <a:solidFill>
                  <a:srgbClr val="0070C0"/>
                </a:solidFill>
                <a:latin typeface="+mn-lt"/>
              </a:rPr>
              <a:t>V</a:t>
            </a:r>
            <a:r>
              <a:rPr lang="en-US" dirty="0">
                <a:latin typeface="+mn-lt"/>
              </a:rPr>
              <a:t>, while for </a:t>
            </a:r>
            <a:r>
              <a:rPr lang="en-US" i="1" dirty="0">
                <a:solidFill>
                  <a:srgbClr val="0070C0"/>
                </a:solidFill>
                <a:latin typeface="+mn-lt"/>
              </a:rPr>
              <a:t>turbulent ﬂow </a:t>
            </a:r>
            <a:r>
              <a:rPr lang="en-US" dirty="0">
                <a:latin typeface="+mn-lt"/>
              </a:rPr>
              <a:t>the </a:t>
            </a:r>
            <a:r>
              <a:rPr lang="en-US" i="1" dirty="0">
                <a:latin typeface="+mn-lt"/>
              </a:rPr>
              <a:t>friction varies as </a:t>
            </a:r>
            <a:r>
              <a:rPr lang="en-US" i="1" dirty="0">
                <a:solidFill>
                  <a:srgbClr val="0070C0"/>
                </a:solidFill>
                <a:latin typeface="+mn-lt"/>
              </a:rPr>
              <a:t>V</a:t>
            </a:r>
            <a:r>
              <a:rPr lang="en-US" i="1" baseline="30000" dirty="0">
                <a:solidFill>
                  <a:srgbClr val="0070C0"/>
                </a:solidFill>
                <a:latin typeface="+mn-lt"/>
              </a:rPr>
              <a:t>n</a:t>
            </a:r>
            <a:r>
              <a:rPr lang="en-US" dirty="0">
                <a:latin typeface="+mn-lt"/>
              </a:rPr>
              <a:t>, where n ranges from about 1.75 to 2. The lower value of 1.75 for turbulent ﬂow is found for pipes with </a:t>
            </a:r>
            <a:r>
              <a:rPr lang="en-US" i="1" dirty="0">
                <a:latin typeface="+mn-lt"/>
              </a:rPr>
              <a:t>very smooth walls</a:t>
            </a:r>
            <a:r>
              <a:rPr lang="en-US" dirty="0">
                <a:latin typeface="+mn-lt"/>
              </a:rPr>
              <a:t>; </a:t>
            </a:r>
            <a:r>
              <a:rPr lang="en-US" dirty="0">
                <a:solidFill>
                  <a:srgbClr val="0070C0"/>
                </a:solidFill>
                <a:latin typeface="+mn-lt"/>
              </a:rPr>
              <a:t>as the wall roughness increases</a:t>
            </a:r>
            <a:r>
              <a:rPr lang="en-US" dirty="0">
                <a:latin typeface="+mn-lt"/>
              </a:rPr>
              <a:t>, the value of </a:t>
            </a:r>
            <a:r>
              <a:rPr lang="en-US" dirty="0">
                <a:solidFill>
                  <a:srgbClr val="0070C0"/>
                </a:solidFill>
                <a:latin typeface="+mn-lt"/>
              </a:rPr>
              <a:t>n increases </a:t>
            </a:r>
            <a:r>
              <a:rPr lang="en-US" dirty="0">
                <a:latin typeface="+mn-lt"/>
              </a:rPr>
              <a:t>up to its maximum value of 2</a:t>
            </a:r>
            <a:r>
              <a:rPr lang="en-US" dirty="0" smtClean="0">
                <a:latin typeface="+mn-lt"/>
              </a:rPr>
              <a:t>.</a:t>
            </a:r>
          </a:p>
          <a:p>
            <a:pPr marL="342900" indent="-342900" eaLnBrk="0" hangingPunct="0">
              <a:spcBef>
                <a:spcPct val="20000"/>
              </a:spcBef>
              <a:buChar char="•"/>
            </a:pPr>
            <a:r>
              <a:rPr lang="en-US" dirty="0">
                <a:latin typeface="+mn-lt"/>
              </a:rPr>
              <a:t>Point B is known as the higher critical point, and A as </a:t>
            </a:r>
            <a:r>
              <a:rPr lang="en-US" dirty="0" smtClean="0">
                <a:latin typeface="+mn-lt"/>
              </a:rPr>
              <a:t>the lower </a:t>
            </a:r>
            <a:r>
              <a:rPr lang="en-US" dirty="0">
                <a:latin typeface="+mn-lt"/>
              </a:rPr>
              <a:t>critical point.</a:t>
            </a:r>
          </a:p>
          <a:p>
            <a:pPr marL="342900" indent="-342900" eaLnBrk="0" hangingPunct="0">
              <a:spcBef>
                <a:spcPct val="20000"/>
              </a:spcBef>
              <a:buChar char="•"/>
            </a:pPr>
            <a:endParaRPr lang="en-US" sz="1800" dirty="0">
              <a:latin typeface="+mn-lt"/>
            </a:endParaRPr>
          </a:p>
        </p:txBody>
      </p:sp>
      <p:sp>
        <p:nvSpPr>
          <p:cNvPr id="8" name="Rectangle 7"/>
          <p:cNvSpPr/>
          <p:nvPr/>
        </p:nvSpPr>
        <p:spPr>
          <a:xfrm>
            <a:off x="381000" y="1023737"/>
            <a:ext cx="8680484" cy="1200329"/>
          </a:xfrm>
          <a:prstGeom prst="rect">
            <a:avLst/>
          </a:prstGeom>
        </p:spPr>
        <p:txBody>
          <a:bodyPr wrap="square">
            <a:spAutoFit/>
          </a:bodyPr>
          <a:lstStyle/>
          <a:p>
            <a:pPr marL="342900" indent="-342900" eaLnBrk="0" hangingPunct="0">
              <a:spcBef>
                <a:spcPct val="20000"/>
              </a:spcBef>
              <a:buChar char="•"/>
            </a:pPr>
            <a:r>
              <a:rPr lang="en-US" dirty="0">
                <a:latin typeface="+mn-lt"/>
              </a:rPr>
              <a:t>If these two variables are plotted on </a:t>
            </a:r>
            <a:r>
              <a:rPr lang="en-US" dirty="0" smtClean="0">
                <a:latin typeface="+mn-lt"/>
              </a:rPr>
              <a:t>log-log </a:t>
            </a:r>
            <a:r>
              <a:rPr lang="en-US" dirty="0">
                <a:latin typeface="+mn-lt"/>
              </a:rPr>
              <a:t>paper, it will be found that, after a certain transition region (BCA) has been passed, lines will be obtained with slopes ranging from about 1.75 to 2.00. </a:t>
            </a:r>
            <a:endParaRPr lang="en-US" sz="1800" dirty="0">
              <a:latin typeface="+mn-lt"/>
            </a:endParaRPr>
          </a:p>
        </p:txBody>
      </p:sp>
    </p:spTree>
    <p:extLst>
      <p:ext uri="{BB962C8B-B14F-4D97-AF65-F5344CB8AC3E}">
        <p14:creationId xmlns="" xmlns:p14="http://schemas.microsoft.com/office/powerpoint/2010/main" val="10156920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95400" y="442224"/>
            <a:ext cx="6972300" cy="641577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cstate="print"/>
          <a:stretch>
            <a:fillRect/>
          </a:stretch>
        </p:blipFill>
        <p:spPr>
          <a:xfrm>
            <a:off x="1371600" y="2209800"/>
            <a:ext cx="923925" cy="495300"/>
          </a:xfrm>
          <a:prstGeom prst="rect">
            <a:avLst/>
          </a:prstGeom>
        </p:spPr>
      </p:pic>
      <p:cxnSp>
        <p:nvCxnSpPr>
          <p:cNvPr id="4" name="Straight Arrow Connector 3"/>
          <p:cNvCxnSpPr/>
          <p:nvPr/>
        </p:nvCxnSpPr>
        <p:spPr>
          <a:xfrm rot="10800000" flipV="1">
            <a:off x="2362200" y="2133600"/>
            <a:ext cx="1447800" cy="228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stretch>
            <a:fillRect/>
          </a:stretch>
        </p:blipFill>
        <p:spPr>
          <a:xfrm>
            <a:off x="6324600" y="1981200"/>
            <a:ext cx="990600" cy="541734"/>
          </a:xfrm>
          <a:prstGeom prst="rect">
            <a:avLst/>
          </a:prstGeom>
        </p:spPr>
      </p:pic>
      <p:cxnSp>
        <p:nvCxnSpPr>
          <p:cNvPr id="7" name="Straight Arrow Connector 6"/>
          <p:cNvCxnSpPr/>
          <p:nvPr/>
        </p:nvCxnSpPr>
        <p:spPr>
          <a:xfrm>
            <a:off x="5486400" y="2133600"/>
            <a:ext cx="914400" cy="1291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2400" y="0"/>
            <a:ext cx="8686800" cy="523220"/>
          </a:xfrm>
          <a:prstGeom prst="rect">
            <a:avLst/>
          </a:prstGeom>
          <a:noFill/>
        </p:spPr>
        <p:txBody>
          <a:bodyPr wrap="square" rtlCol="0">
            <a:spAutoFit/>
          </a:bodyPr>
          <a:lstStyle/>
          <a:p>
            <a:r>
              <a:rPr lang="en-US" sz="2800" dirty="0" smtClean="0">
                <a:solidFill>
                  <a:srgbClr val="00B0F0"/>
                </a:solidFill>
              </a:rPr>
              <a:t>Minor losses in pipe flow</a:t>
            </a:r>
            <a:endParaRPr lang="en-US" sz="2800" dirty="0">
              <a:solidFill>
                <a:srgbClr val="00B0F0"/>
              </a:solidFill>
            </a:endParaRPr>
          </a:p>
        </p:txBody>
      </p:sp>
      <p:cxnSp>
        <p:nvCxnSpPr>
          <p:cNvPr id="10" name="Straight Connector 9"/>
          <p:cNvCxnSpPr/>
          <p:nvPr/>
        </p:nvCxnSpPr>
        <p:spPr>
          <a:xfrm>
            <a:off x="0" y="1676400"/>
            <a:ext cx="89154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533400"/>
            <a:ext cx="8915400" cy="1143000"/>
          </a:xfrm>
          <a:prstGeom prst="rect">
            <a:avLst/>
          </a:prstGeom>
          <a:solidFill>
            <a:srgbClr val="3333CC">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0" y="4038600"/>
            <a:ext cx="8915400" cy="2819400"/>
          </a:xfrm>
          <a:prstGeom prst="rect">
            <a:avLst/>
          </a:prstGeom>
          <a:solidFill>
            <a:srgbClr val="3333CC">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 xmlns:p14="http://schemas.microsoft.com/office/powerpoint/2010/main" val="19591222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t="49907"/>
          <a:stretch>
            <a:fillRect/>
          </a:stretch>
        </p:blipFill>
        <p:spPr bwMode="auto">
          <a:xfrm rot="10800000">
            <a:off x="46372" y="228600"/>
            <a:ext cx="9097628" cy="644605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7557836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b="46723"/>
          <a:stretch>
            <a:fillRect/>
          </a:stretch>
        </p:blipFill>
        <p:spPr bwMode="auto">
          <a:xfrm rot="10800000">
            <a:off x="152399" y="82094"/>
            <a:ext cx="8991600" cy="677590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755783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81000" y="44320"/>
            <a:ext cx="8686800" cy="16939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10800000">
            <a:off x="380999" y="1447800"/>
            <a:ext cx="8665688" cy="5410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4"/>
          <a:srcRect/>
          <a:stretch>
            <a:fillRect/>
          </a:stretch>
        </p:blipFill>
        <p:spPr bwMode="auto">
          <a:xfrm>
            <a:off x="0" y="6019800"/>
            <a:ext cx="3505200" cy="499861"/>
          </a:xfrm>
          <a:prstGeom prst="rect">
            <a:avLst/>
          </a:prstGeom>
          <a:noFill/>
          <a:ln w="9525">
            <a:noFill/>
            <a:miter lim="800000"/>
            <a:headEnd/>
            <a:tailEnd/>
          </a:ln>
          <a:effectLst/>
        </p:spPr>
      </p:pic>
    </p:spTree>
    <p:extLst>
      <p:ext uri="{BB962C8B-B14F-4D97-AF65-F5344CB8AC3E}">
        <p14:creationId xmlns="" xmlns:p14="http://schemas.microsoft.com/office/powerpoint/2010/main" val="15919232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228600" y="685800"/>
            <a:ext cx="8906066" cy="604385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4937147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rot="10800000">
            <a:off x="304800" y="533399"/>
            <a:ext cx="8582183" cy="303847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t="49907"/>
          <a:stretch>
            <a:fillRect/>
          </a:stretch>
        </p:blipFill>
        <p:spPr bwMode="auto">
          <a:xfrm rot="10800000">
            <a:off x="4495800" y="3564553"/>
            <a:ext cx="4648200" cy="32934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4038600" y="2971800"/>
            <a:ext cx="3352800" cy="2362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895600" y="2971800"/>
            <a:ext cx="44958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362200" y="2971800"/>
            <a:ext cx="5029200" cy="2819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16200000" flipH="1">
            <a:off x="4152900" y="3467100"/>
            <a:ext cx="3733800" cy="2743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9393" name="Picture 1"/>
          <p:cNvPicPr>
            <a:picLocks noChangeAspect="1" noChangeArrowheads="1"/>
          </p:cNvPicPr>
          <p:nvPr/>
        </p:nvPicPr>
        <p:blipFill>
          <a:blip r:embed="rId4"/>
          <a:srcRect/>
          <a:stretch>
            <a:fillRect/>
          </a:stretch>
        </p:blipFill>
        <p:spPr bwMode="auto">
          <a:xfrm>
            <a:off x="1600200" y="1981200"/>
            <a:ext cx="4343400" cy="562252"/>
          </a:xfrm>
          <a:prstGeom prst="rect">
            <a:avLst/>
          </a:prstGeom>
          <a:noFill/>
          <a:ln w="9525">
            <a:noFill/>
            <a:miter lim="800000"/>
            <a:headEnd/>
            <a:tailEnd/>
          </a:ln>
          <a:effectLst/>
        </p:spPr>
      </p:pic>
      <p:sp>
        <p:nvSpPr>
          <p:cNvPr id="13" name="TextBox 12"/>
          <p:cNvSpPr txBox="1"/>
          <p:nvPr/>
        </p:nvSpPr>
        <p:spPr>
          <a:xfrm>
            <a:off x="228600" y="4114800"/>
            <a:ext cx="3886200" cy="1569660"/>
          </a:xfrm>
          <a:prstGeom prst="rect">
            <a:avLst/>
          </a:prstGeom>
          <a:noFill/>
        </p:spPr>
        <p:txBody>
          <a:bodyPr wrap="square" rtlCol="0">
            <a:spAutoFit/>
          </a:bodyPr>
          <a:lstStyle/>
          <a:p>
            <a:r>
              <a:rPr lang="en-US" dirty="0" smtClean="0"/>
              <a:t>Difference in elevation between the two reservoirs is equal to the head loss between the two reservoirs</a:t>
            </a:r>
            <a:endParaRPr lang="en-US" dirty="0"/>
          </a:p>
        </p:txBody>
      </p:sp>
    </p:spTree>
    <p:extLst>
      <p:ext uri="{BB962C8B-B14F-4D97-AF65-F5344CB8AC3E}">
        <p14:creationId xmlns="" xmlns:p14="http://schemas.microsoft.com/office/powerpoint/2010/main" val="21774592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486" y="737175"/>
            <a:ext cx="7772400" cy="5029200"/>
          </a:xfrm>
        </p:spPr>
        <p:txBody>
          <a:bodyPr/>
          <a:lstStyle/>
          <a:p>
            <a:r>
              <a:rPr lang="en-US" sz="2400" dirty="0"/>
              <a:t>However, velocity is not the only factor that determines whether the </a:t>
            </a:r>
            <a:r>
              <a:rPr lang="en-US" sz="2400" dirty="0" smtClean="0"/>
              <a:t>ﬂow is laminar </a:t>
            </a:r>
            <a:r>
              <a:rPr lang="en-US" sz="2400" dirty="0"/>
              <a:t>or turbulent. The </a:t>
            </a:r>
            <a:r>
              <a:rPr lang="en-US" sz="2400" i="1" dirty="0"/>
              <a:t>criterion is Reynolds number</a:t>
            </a:r>
            <a:r>
              <a:rPr lang="en-US" sz="2400" dirty="0"/>
              <a:t>, which has </a:t>
            </a:r>
            <a:r>
              <a:rPr lang="en-US" sz="2400" dirty="0" smtClean="0"/>
              <a:t>been discussed </a:t>
            </a:r>
            <a:r>
              <a:rPr lang="en-US" sz="2400" dirty="0"/>
              <a:t>in </a:t>
            </a:r>
            <a:r>
              <a:rPr lang="en-US" sz="2400" dirty="0" smtClean="0"/>
              <a:t>previous lectures. </a:t>
            </a:r>
          </a:p>
          <a:p>
            <a:r>
              <a:rPr lang="en-US" sz="2400" dirty="0" smtClean="0"/>
              <a:t>For </a:t>
            </a:r>
            <a:r>
              <a:rPr lang="en-US" sz="2400" dirty="0"/>
              <a:t>a circular pipe the signiﬁcant linear dimension L </a:t>
            </a:r>
            <a:r>
              <a:rPr lang="en-US" sz="2400" dirty="0" smtClean="0"/>
              <a:t>is usually </a:t>
            </a:r>
            <a:r>
              <a:rPr lang="en-US" sz="2400" dirty="0"/>
              <a:t>taken as the diameter D, and thus</a:t>
            </a:r>
            <a:endParaRPr lang="en-US" sz="2400" dirty="0" smtClean="0"/>
          </a:p>
        </p:txBody>
      </p:sp>
      <p:sp>
        <p:nvSpPr>
          <p:cNvPr id="2" name="TextBox 1"/>
          <p:cNvSpPr txBox="1"/>
          <p:nvPr/>
        </p:nvSpPr>
        <p:spPr>
          <a:xfrm>
            <a:off x="685800" y="152400"/>
            <a:ext cx="7772400" cy="584775"/>
          </a:xfrm>
          <a:prstGeom prst="rect">
            <a:avLst/>
          </a:prstGeom>
          <a:noFill/>
        </p:spPr>
        <p:txBody>
          <a:bodyPr wrap="square" rtlCol="0">
            <a:spAutoFit/>
          </a:bodyPr>
          <a:lstStyle/>
          <a:p>
            <a:r>
              <a:rPr lang="en-US" sz="3200" dirty="0" smtClean="0">
                <a:solidFill>
                  <a:srgbClr val="00B0F0"/>
                </a:solidFill>
              </a:rPr>
              <a:t>Laminar and turbulent flow</a:t>
            </a:r>
            <a:endParaRPr lang="en-US" sz="3200" dirty="0">
              <a:solidFill>
                <a:srgbClr val="00B0F0"/>
              </a:solidFill>
            </a:endParaRPr>
          </a:p>
        </p:txBody>
      </p:sp>
      <p:graphicFrame>
        <p:nvGraphicFramePr>
          <p:cNvPr id="19457" name="Object 1"/>
          <p:cNvGraphicFramePr>
            <a:graphicFrameLocks noChangeAspect="1"/>
          </p:cNvGraphicFramePr>
          <p:nvPr/>
        </p:nvGraphicFramePr>
        <p:xfrm>
          <a:off x="2890838" y="3454400"/>
          <a:ext cx="2819400" cy="822325"/>
        </p:xfrm>
        <a:graphic>
          <a:graphicData uri="http://schemas.openxmlformats.org/presentationml/2006/ole">
            <p:oleObj spid="_x0000_s19457" name="Equation" r:id="rId3" imgW="1434960" imgH="419040" progId="Equation.3">
              <p:embed/>
            </p:oleObj>
          </a:graphicData>
        </a:graphic>
      </p:graphicFrame>
    </p:spTree>
    <p:extLst>
      <p:ext uri="{BB962C8B-B14F-4D97-AF65-F5344CB8AC3E}">
        <p14:creationId xmlns="" xmlns:p14="http://schemas.microsoft.com/office/powerpoint/2010/main" val="13950906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37175"/>
            <a:ext cx="8915400" cy="2920425"/>
          </a:xfrm>
        </p:spPr>
        <p:txBody>
          <a:bodyPr/>
          <a:lstStyle/>
          <a:p>
            <a:pPr marL="0" indent="0">
              <a:spcBef>
                <a:spcPct val="0"/>
              </a:spcBef>
              <a:buNone/>
            </a:pPr>
            <a:r>
              <a:rPr lang="en-US" sz="1800" dirty="0" smtClean="0"/>
              <a:t>	</a:t>
            </a:r>
            <a:r>
              <a:rPr lang="en-US" sz="1800" kern="1200" dirty="0" smtClean="0">
                <a:solidFill>
                  <a:srgbClr val="00B0F0"/>
                </a:solidFill>
                <a:latin typeface="Times New Roman" pitchFamily="18" charset="0"/>
              </a:rPr>
              <a:t>Critical Reynolds Number</a:t>
            </a:r>
            <a:endParaRPr lang="en-US" sz="1800" kern="1200" dirty="0">
              <a:solidFill>
                <a:srgbClr val="00B0F0"/>
              </a:solidFill>
              <a:latin typeface="Times New Roman" pitchFamily="18" charset="0"/>
            </a:endParaRPr>
          </a:p>
          <a:p>
            <a:r>
              <a:rPr lang="en-US" sz="2400" dirty="0"/>
              <a:t>The upper critical Reynolds number, corresponding to point B of </a:t>
            </a:r>
            <a:r>
              <a:rPr lang="en-US" sz="2400" dirty="0" smtClean="0"/>
              <a:t>Figure is really </a:t>
            </a:r>
            <a:r>
              <a:rPr lang="en-US" sz="2400" dirty="0"/>
              <a:t>indeterminate and depends upon the care taken to prevent any </a:t>
            </a:r>
            <a:r>
              <a:rPr lang="en-US" sz="2400" dirty="0" smtClean="0"/>
              <a:t> initial disturbance </a:t>
            </a:r>
            <a:r>
              <a:rPr lang="en-US" sz="2400" dirty="0"/>
              <a:t>from affecting the ﬂow. Its value is normally about </a:t>
            </a:r>
            <a:r>
              <a:rPr lang="en-US" sz="2400" dirty="0" smtClean="0"/>
              <a:t>4000</a:t>
            </a:r>
            <a:r>
              <a:rPr lang="en-US" sz="2400" dirty="0"/>
              <a:t> </a:t>
            </a:r>
            <a:r>
              <a:rPr lang="en-US" sz="2400" dirty="0" smtClean="0"/>
              <a:t>but laminar </a:t>
            </a:r>
            <a:r>
              <a:rPr lang="en-US" sz="2400" dirty="0"/>
              <a:t>ﬂow in circular pipes has been maintained up to values of </a:t>
            </a:r>
            <a:r>
              <a:rPr lang="en-US" sz="2400" dirty="0" smtClean="0"/>
              <a:t>Re </a:t>
            </a:r>
            <a:r>
              <a:rPr lang="en-US" sz="2400" dirty="0"/>
              <a:t>as </a:t>
            </a:r>
            <a:r>
              <a:rPr lang="en-US" sz="2400" dirty="0" smtClean="0"/>
              <a:t> high as 50,000</a:t>
            </a:r>
            <a:r>
              <a:rPr lang="en-US" sz="2400" dirty="0"/>
              <a:t>. However, in such cases this type of ﬂow is inherently </a:t>
            </a:r>
            <a:r>
              <a:rPr lang="en-US" sz="2400" dirty="0" smtClean="0"/>
              <a:t>unstable, the </a:t>
            </a:r>
            <a:r>
              <a:rPr lang="en-US" sz="2400" dirty="0"/>
              <a:t>least disturbance will transform it instantly into turbulent ﬂow. </a:t>
            </a:r>
            <a:endParaRPr lang="en-US" sz="2400" dirty="0" smtClean="0"/>
          </a:p>
        </p:txBody>
      </p:sp>
      <p:sp>
        <p:nvSpPr>
          <p:cNvPr id="2" name="TextBox 1"/>
          <p:cNvSpPr txBox="1"/>
          <p:nvPr/>
        </p:nvSpPr>
        <p:spPr>
          <a:xfrm>
            <a:off x="685800" y="152400"/>
            <a:ext cx="7772400" cy="584775"/>
          </a:xfrm>
          <a:prstGeom prst="rect">
            <a:avLst/>
          </a:prstGeom>
          <a:noFill/>
        </p:spPr>
        <p:txBody>
          <a:bodyPr wrap="square" rtlCol="0">
            <a:spAutoFit/>
          </a:bodyPr>
          <a:lstStyle/>
          <a:p>
            <a:r>
              <a:rPr lang="en-US" sz="3200" dirty="0" smtClean="0">
                <a:solidFill>
                  <a:srgbClr val="00B0F0"/>
                </a:solidFill>
              </a:rPr>
              <a:t>Laminar and turbulent flow</a:t>
            </a:r>
            <a:endParaRPr lang="en-US" sz="3200" dirty="0">
              <a:solidFill>
                <a:srgbClr val="00B0F0"/>
              </a:solidFill>
            </a:endParaRPr>
          </a:p>
        </p:txBody>
      </p:sp>
      <p:grpSp>
        <p:nvGrpSpPr>
          <p:cNvPr id="5" name="Group 4"/>
          <p:cNvGrpSpPr/>
          <p:nvPr/>
        </p:nvGrpSpPr>
        <p:grpSpPr>
          <a:xfrm>
            <a:off x="6662704" y="3281916"/>
            <a:ext cx="2294260" cy="3576084"/>
            <a:chOff x="6107168" y="2905766"/>
            <a:chExt cx="2294260" cy="3576084"/>
          </a:xfrm>
        </p:grpSpPr>
        <p:pic>
          <p:nvPicPr>
            <p:cNvPr id="6" name="Picture 4"/>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r="50820" b="79063"/>
            <a:stretch/>
          </p:blipFill>
          <p:spPr bwMode="auto">
            <a:xfrm rot="10800000">
              <a:off x="6107168" y="5856301"/>
              <a:ext cx="2248486" cy="6255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4"/>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0000"/>
            <a:stretch/>
          </p:blipFill>
          <p:spPr bwMode="auto">
            <a:xfrm rot="10800000">
              <a:off x="6115428" y="2905766"/>
              <a:ext cx="2286000" cy="298774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4" name="Rectangle 3"/>
          <p:cNvSpPr/>
          <p:nvPr/>
        </p:nvSpPr>
        <p:spPr>
          <a:xfrm>
            <a:off x="170384" y="3657600"/>
            <a:ext cx="6687615" cy="3416320"/>
          </a:xfrm>
          <a:prstGeom prst="rect">
            <a:avLst/>
          </a:prstGeom>
        </p:spPr>
        <p:txBody>
          <a:bodyPr wrap="square">
            <a:spAutoFit/>
          </a:bodyPr>
          <a:lstStyle/>
          <a:p>
            <a:pPr marL="342900" indent="-342900">
              <a:buFont typeface="Arial" panose="020B0604020202020204" pitchFamily="34" charset="0"/>
              <a:buChar char="•"/>
            </a:pPr>
            <a:r>
              <a:rPr lang="en-US" dirty="0"/>
              <a:t>On the other hand, it is practically impossible for turbulent ﬂow in a straight pipe to persist at values of Re much below 2000, because any turbulence that is set will be damped out by viscous friction. </a:t>
            </a:r>
          </a:p>
          <a:p>
            <a:pPr marL="342900" indent="-342900">
              <a:buFont typeface="Arial" panose="020B0604020202020204" pitchFamily="34" charset="0"/>
              <a:buChar char="•"/>
            </a:pPr>
            <a:r>
              <a:rPr lang="en-US" dirty="0"/>
              <a:t>However, for normal cases of ﬂow in straight pipes of uniform diameter and usual roughness, the critical value may be taken as </a:t>
            </a:r>
            <a:r>
              <a:rPr lang="en-US" b="1" dirty="0" err="1">
                <a:solidFill>
                  <a:srgbClr val="00B0F0"/>
                </a:solidFill>
              </a:rPr>
              <a:t>Re</a:t>
            </a:r>
            <a:r>
              <a:rPr lang="en-US" b="1" baseline="-25000" dirty="0" err="1">
                <a:solidFill>
                  <a:srgbClr val="00B0F0"/>
                </a:solidFill>
              </a:rPr>
              <a:t>crit</a:t>
            </a:r>
            <a:r>
              <a:rPr lang="en-US" b="1" dirty="0">
                <a:solidFill>
                  <a:srgbClr val="00B0F0"/>
                </a:solidFill>
              </a:rPr>
              <a:t> = 2000</a:t>
            </a:r>
            <a:r>
              <a:rPr lang="en-US" dirty="0"/>
              <a:t>.</a:t>
            </a:r>
          </a:p>
          <a:p>
            <a:pPr marL="342900" indent="-342900">
              <a:buFont typeface="Arial" panose="020B0604020202020204" pitchFamily="34" charset="0"/>
              <a:buChar char="•"/>
            </a:pPr>
            <a:endParaRPr lang="en-US" dirty="0"/>
          </a:p>
        </p:txBody>
      </p:sp>
    </p:spTree>
    <p:extLst>
      <p:ext uri="{BB962C8B-B14F-4D97-AF65-F5344CB8AC3E}">
        <p14:creationId xmlns="" xmlns:p14="http://schemas.microsoft.com/office/powerpoint/2010/main" val="9215414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Rot="1" noChangeAspect="1" noMove="1" noResize="1" noEditPoints="1" noAdjustHandles="1" noChangeArrowheads="1" noChangeShapeType="1" noTextEdit="1"/>
          </p:cNvSpPr>
          <p:nvPr/>
        </p:nvSpPr>
        <p:spPr>
          <a:xfrm>
            <a:off x="762000" y="228600"/>
            <a:ext cx="7848600" cy="6693243"/>
          </a:xfrm>
          <a:prstGeom prst="rect">
            <a:avLst/>
          </a:prstGeom>
          <a:blipFill rotWithShape="1">
            <a:blip r:embed="rId2" cstate="print"/>
            <a:stretch>
              <a:fillRect l="-1165" t="-729" r="-2019"/>
            </a:stretch>
          </a:blipFill>
        </p:spPr>
        <p:txBody>
          <a:bodyPr/>
          <a:lstStyle/>
          <a:p>
            <a:r>
              <a:rPr lang="en-US">
                <a:noFill/>
              </a:rPr>
              <a:t> </a:t>
            </a:r>
          </a:p>
        </p:txBody>
      </p:sp>
    </p:spTree>
    <p:extLst>
      <p:ext uri="{BB962C8B-B14F-4D97-AF65-F5344CB8AC3E}">
        <p14:creationId xmlns="" xmlns:p14="http://schemas.microsoft.com/office/powerpoint/2010/main" val="14197710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Rot="1" noChangeAspect="1" noMove="1" noResize="1" noEditPoints="1" noAdjustHandles="1" noChangeArrowheads="1" noChangeShapeType="1" noTextEdit="1"/>
          </p:cNvSpPr>
          <p:nvPr/>
        </p:nvSpPr>
        <p:spPr>
          <a:xfrm>
            <a:off x="228600" y="152400"/>
            <a:ext cx="8763000" cy="3046988"/>
          </a:xfrm>
          <a:prstGeom prst="rect">
            <a:avLst/>
          </a:prstGeom>
          <a:blipFill rotWithShape="1">
            <a:blip r:embed="rId2" cstate="print"/>
            <a:stretch>
              <a:fillRect l="-1113" t="-1600" r="-278"/>
            </a:stretch>
          </a:blipFill>
        </p:spPr>
        <p:txBody>
          <a:bodyPr/>
          <a:lstStyle/>
          <a:p>
            <a:r>
              <a:rPr lang="en-US">
                <a:noFill/>
              </a:rPr>
              <a:t> </a:t>
            </a:r>
          </a:p>
        </p:txBody>
      </p:sp>
    </p:spTree>
    <p:extLst>
      <p:ext uri="{BB962C8B-B14F-4D97-AF65-F5344CB8AC3E}">
        <p14:creationId xmlns="" xmlns:p14="http://schemas.microsoft.com/office/powerpoint/2010/main" val="2821592397"/>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15774</TotalTime>
  <Words>1796</Words>
  <Application>Microsoft Office PowerPoint</Application>
  <PresentationFormat>On-screen Show (4:3)</PresentationFormat>
  <Paragraphs>204</Paragraphs>
  <Slides>55</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57" baseType="lpstr">
      <vt:lpstr>Default Design</vt:lpstr>
      <vt:lpstr>Equation</vt:lpstr>
      <vt:lpstr>Slide 1</vt:lpstr>
      <vt:lpstr>Boundary layer: Laminar flow</vt:lpstr>
      <vt:lpstr>Boundary layer: Turbulent flow</vt:lpstr>
      <vt:lpstr>Slide 4</vt:lpstr>
      <vt:lpstr>Slide 5</vt:lpstr>
      <vt:lpstr>Slide 6</vt:lpstr>
      <vt:lpstr>Slide 7</vt:lpstr>
      <vt:lpstr>Slide 8</vt:lpstr>
      <vt:lpstr>Slide 9</vt:lpstr>
      <vt:lpstr>Laminar and turbulent flow</vt:lpstr>
      <vt:lpstr>Hydraulic radius</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Company>UNZA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SOE</dc:creator>
  <cp:lastModifiedBy>lubinga handia</cp:lastModifiedBy>
  <cp:revision>569</cp:revision>
  <dcterms:created xsi:type="dcterms:W3CDTF">2005-09-01T13:03:02Z</dcterms:created>
  <dcterms:modified xsi:type="dcterms:W3CDTF">2020-11-22T20:38:42Z</dcterms:modified>
</cp:coreProperties>
</file>