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26" r:id="rId3"/>
    <p:sldId id="363" r:id="rId4"/>
    <p:sldId id="365" r:id="rId5"/>
    <p:sldId id="364" r:id="rId6"/>
    <p:sldId id="370" r:id="rId7"/>
    <p:sldId id="362" r:id="rId8"/>
    <p:sldId id="373" r:id="rId9"/>
    <p:sldId id="327" r:id="rId10"/>
    <p:sldId id="328" r:id="rId11"/>
    <p:sldId id="353" r:id="rId12"/>
    <p:sldId id="332" r:id="rId13"/>
    <p:sldId id="333" r:id="rId14"/>
    <p:sldId id="366" r:id="rId15"/>
    <p:sldId id="334" r:id="rId16"/>
    <p:sldId id="367" r:id="rId17"/>
    <p:sldId id="354" r:id="rId18"/>
    <p:sldId id="356" r:id="rId19"/>
    <p:sldId id="338" r:id="rId20"/>
    <p:sldId id="341" r:id="rId21"/>
    <p:sldId id="359" r:id="rId22"/>
    <p:sldId id="342" r:id="rId23"/>
    <p:sldId id="376" r:id="rId24"/>
    <p:sldId id="377" r:id="rId25"/>
    <p:sldId id="344" r:id="rId26"/>
    <p:sldId id="348" r:id="rId27"/>
    <p:sldId id="375" r:id="rId28"/>
    <p:sldId id="371" r:id="rId29"/>
    <p:sldId id="372" r:id="rId30"/>
    <p:sldId id="358" r:id="rId31"/>
    <p:sldId id="360" r:id="rId32"/>
    <p:sldId id="374" r:id="rId33"/>
    <p:sldId id="361" r:id="rId34"/>
    <p:sldId id="369" r:id="rId35"/>
    <p:sldId id="345" r:id="rId36"/>
    <p:sldId id="346" r:id="rId37"/>
    <p:sldId id="347" r:id="rId3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binga" initials="l" lastIdx="18" clrIdx="0"/>
  <p:cmAuthor id="1" name="Caroline Handia" initials="CH" lastIdx="9" clrIdx="1">
    <p:extLst>
      <p:ext uri="{19B8F6BF-5375-455C-9EA6-DF929625EA0E}">
        <p15:presenceInfo xmlns="" xmlns:p15="http://schemas.microsoft.com/office/powerpoint/2012/main" userId="S-1-5-21-1736132715-3221829228-73618809-18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33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4419" autoAdjust="0"/>
    <p:restoredTop sz="90929"/>
  </p:normalViewPr>
  <p:slideViewPr>
    <p:cSldViewPr>
      <p:cViewPr>
        <p:scale>
          <a:sx n="70" d="100"/>
          <a:sy n="70" d="100"/>
        </p:scale>
        <p:origin x="-1152"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D896D-9FF1-4F03-BFD6-6DA3D590315D}" type="datetimeFigureOut">
              <a:rPr lang="en-US" smtClean="0"/>
              <a:pPr/>
              <a:t>8/31/2020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43CF5-FA4E-4589-865D-044D188CBC45}" type="slidenum">
              <a:rPr lang="en-US" smtClean="0"/>
              <a:pPr/>
              <a:t>‹#›</a:t>
            </a:fld>
            <a:endParaRPr lang="en-US"/>
          </a:p>
        </p:txBody>
      </p:sp>
    </p:spTree>
    <p:extLst>
      <p:ext uri="{BB962C8B-B14F-4D97-AF65-F5344CB8AC3E}">
        <p14:creationId xmlns="" xmlns:p14="http://schemas.microsoft.com/office/powerpoint/2010/main" val="2060690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243CF5-FA4E-4589-865D-044D188CBC45}"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49DE075-6F5F-4BB8-9513-4B0E83728AA0}" type="slidenum">
              <a:rPr lang="en-US" altLang="en-US"/>
              <a:pPr>
                <a:defRPr/>
              </a:pPr>
              <a:t>‹#›</a:t>
            </a:fld>
            <a:endParaRPr lang="en-US" altLang="en-US" dirty="0"/>
          </a:p>
        </p:txBody>
      </p:sp>
    </p:spTree>
    <p:extLst>
      <p:ext uri="{BB962C8B-B14F-4D97-AF65-F5344CB8AC3E}">
        <p14:creationId xmlns="" xmlns:p14="http://schemas.microsoft.com/office/powerpoint/2010/main" val="1042237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6CA6757-48C6-4E68-89B3-E6A436D2E9B6}" type="slidenum">
              <a:rPr lang="en-US" altLang="en-US"/>
              <a:pPr>
                <a:defRPr/>
              </a:pPr>
              <a:t>‹#›</a:t>
            </a:fld>
            <a:endParaRPr lang="en-US" altLang="en-US" dirty="0"/>
          </a:p>
        </p:txBody>
      </p:sp>
    </p:spTree>
    <p:extLst>
      <p:ext uri="{BB962C8B-B14F-4D97-AF65-F5344CB8AC3E}">
        <p14:creationId xmlns="" xmlns:p14="http://schemas.microsoft.com/office/powerpoint/2010/main" val="358365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762748B-624D-4744-8A22-EC2B1B4F791F}" type="slidenum">
              <a:rPr lang="en-US" altLang="en-US"/>
              <a:pPr>
                <a:defRPr/>
              </a:pPr>
              <a:t>‹#›</a:t>
            </a:fld>
            <a:endParaRPr lang="en-US" altLang="en-US" dirty="0"/>
          </a:p>
        </p:txBody>
      </p:sp>
    </p:spTree>
    <p:extLst>
      <p:ext uri="{BB962C8B-B14F-4D97-AF65-F5344CB8AC3E}">
        <p14:creationId xmlns="" xmlns:p14="http://schemas.microsoft.com/office/powerpoint/2010/main" val="2461798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E27338A-6811-44D9-8CD4-781797FD9515}" type="slidenum">
              <a:rPr lang="en-US" altLang="en-US"/>
              <a:pPr>
                <a:defRPr/>
              </a:pPr>
              <a:t>‹#›</a:t>
            </a:fld>
            <a:endParaRPr lang="en-US" altLang="en-US" dirty="0"/>
          </a:p>
        </p:txBody>
      </p:sp>
    </p:spTree>
    <p:extLst>
      <p:ext uri="{BB962C8B-B14F-4D97-AF65-F5344CB8AC3E}">
        <p14:creationId xmlns="" xmlns:p14="http://schemas.microsoft.com/office/powerpoint/2010/main" val="25745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C36BE01-69FB-4EEC-BDD4-3345624E65C3}" type="slidenum">
              <a:rPr lang="en-US" altLang="en-US"/>
              <a:pPr>
                <a:defRPr/>
              </a:pPr>
              <a:t>‹#›</a:t>
            </a:fld>
            <a:endParaRPr lang="en-US" altLang="en-US" dirty="0"/>
          </a:p>
        </p:txBody>
      </p:sp>
    </p:spTree>
    <p:extLst>
      <p:ext uri="{BB962C8B-B14F-4D97-AF65-F5344CB8AC3E}">
        <p14:creationId xmlns="" xmlns:p14="http://schemas.microsoft.com/office/powerpoint/2010/main" val="223669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4BAF024-97F3-4974-A378-74969573E73D}" type="slidenum">
              <a:rPr lang="en-US" altLang="en-US"/>
              <a:pPr>
                <a:defRPr/>
              </a:pPr>
              <a:t>‹#›</a:t>
            </a:fld>
            <a:endParaRPr lang="en-US" altLang="en-US" dirty="0"/>
          </a:p>
        </p:txBody>
      </p:sp>
    </p:spTree>
    <p:extLst>
      <p:ext uri="{BB962C8B-B14F-4D97-AF65-F5344CB8AC3E}">
        <p14:creationId xmlns="" xmlns:p14="http://schemas.microsoft.com/office/powerpoint/2010/main" val="366666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9460864-CC4A-4838-B167-83DF654A739F}" type="slidenum">
              <a:rPr lang="en-US" altLang="en-US"/>
              <a:pPr>
                <a:defRPr/>
              </a:pPr>
              <a:t>‹#›</a:t>
            </a:fld>
            <a:endParaRPr lang="en-US" altLang="en-US" dirty="0"/>
          </a:p>
        </p:txBody>
      </p:sp>
    </p:spTree>
    <p:extLst>
      <p:ext uri="{BB962C8B-B14F-4D97-AF65-F5344CB8AC3E}">
        <p14:creationId xmlns="" xmlns:p14="http://schemas.microsoft.com/office/powerpoint/2010/main" val="3523263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AC10AE6-FEC1-458F-9369-3B730E3E74DC}" type="slidenum">
              <a:rPr lang="en-US" altLang="en-US"/>
              <a:pPr>
                <a:defRPr/>
              </a:pPr>
              <a:t>‹#›</a:t>
            </a:fld>
            <a:endParaRPr lang="en-US" altLang="en-US" dirty="0"/>
          </a:p>
        </p:txBody>
      </p:sp>
    </p:spTree>
    <p:extLst>
      <p:ext uri="{BB962C8B-B14F-4D97-AF65-F5344CB8AC3E}">
        <p14:creationId xmlns="" xmlns:p14="http://schemas.microsoft.com/office/powerpoint/2010/main" val="3507293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4A6558C-D2A1-4CF2-BD6F-E66B5C123C9E}" type="slidenum">
              <a:rPr lang="en-US" altLang="en-US"/>
              <a:pPr>
                <a:defRPr/>
              </a:pPr>
              <a:t>‹#›</a:t>
            </a:fld>
            <a:endParaRPr lang="en-US" altLang="en-US" dirty="0"/>
          </a:p>
        </p:txBody>
      </p:sp>
    </p:spTree>
    <p:extLst>
      <p:ext uri="{BB962C8B-B14F-4D97-AF65-F5344CB8AC3E}">
        <p14:creationId xmlns="" xmlns:p14="http://schemas.microsoft.com/office/powerpoint/2010/main" val="661847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A2D5D91-3342-4161-9BEC-99CEF78517A3}" type="slidenum">
              <a:rPr lang="en-US" altLang="en-US"/>
              <a:pPr>
                <a:defRPr/>
              </a:pPr>
              <a:t>‹#›</a:t>
            </a:fld>
            <a:endParaRPr lang="en-US" altLang="en-US" dirty="0"/>
          </a:p>
        </p:txBody>
      </p:sp>
    </p:spTree>
    <p:extLst>
      <p:ext uri="{BB962C8B-B14F-4D97-AF65-F5344CB8AC3E}">
        <p14:creationId xmlns="" xmlns:p14="http://schemas.microsoft.com/office/powerpoint/2010/main" val="3019656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6E0A782-5F48-4B63-A0C7-BB8B44005CEE}" type="slidenum">
              <a:rPr lang="en-US" altLang="en-US"/>
              <a:pPr>
                <a:defRPr/>
              </a:pPr>
              <a:t>‹#›</a:t>
            </a:fld>
            <a:endParaRPr lang="en-US" altLang="en-US" dirty="0"/>
          </a:p>
        </p:txBody>
      </p:sp>
    </p:spTree>
    <p:extLst>
      <p:ext uri="{BB962C8B-B14F-4D97-AF65-F5344CB8AC3E}">
        <p14:creationId xmlns="" xmlns:p14="http://schemas.microsoft.com/office/powerpoint/2010/main" val="3897364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E3FE758-D6A4-4ECB-90AB-851E8433F6E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3.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2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jpe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jpe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3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047" y="1084384"/>
            <a:ext cx="9141395" cy="4384431"/>
          </a:xfrm>
          <a:prstGeom prst="rect">
            <a:avLst/>
          </a:prstGeom>
        </p:spPr>
      </p:pic>
      <p:sp>
        <p:nvSpPr>
          <p:cNvPr id="2050" name="Rectangle 3"/>
          <p:cNvSpPr>
            <a:spLocks noGrp="1" noChangeArrowheads="1"/>
          </p:cNvSpPr>
          <p:nvPr>
            <p:ph type="subTitle" idx="1"/>
          </p:nvPr>
        </p:nvSpPr>
        <p:spPr>
          <a:xfrm>
            <a:off x="1071538" y="428604"/>
            <a:ext cx="6400800" cy="5334000"/>
          </a:xfrm>
        </p:spPr>
        <p:txBody>
          <a:bodyPr/>
          <a:lstStyle/>
          <a:p>
            <a:pPr eaLnBrk="1" hangingPunct="1"/>
            <a:endParaRPr lang="en-US" altLang="en-US" sz="4000" dirty="0" smtClean="0"/>
          </a:p>
          <a:p>
            <a:pPr eaLnBrk="1" hangingPunct="1"/>
            <a:r>
              <a:rPr lang="en-US" altLang="en-US" sz="4000" dirty="0" smtClean="0">
                <a:solidFill>
                  <a:schemeClr val="bg1"/>
                </a:solidFill>
              </a:rPr>
              <a:t>Fluid Mechanics CEE 3311</a:t>
            </a:r>
          </a:p>
          <a:p>
            <a:pPr eaLnBrk="1" hangingPunct="1"/>
            <a:r>
              <a:rPr lang="en-US" altLang="en-US" sz="4000" dirty="0" smtClean="0">
                <a:solidFill>
                  <a:schemeClr val="bg1"/>
                </a:solidFill>
              </a:rPr>
              <a:t>LECTURE 15</a:t>
            </a:r>
          </a:p>
          <a:p>
            <a:pPr eaLnBrk="1" hangingPunct="1"/>
            <a:endParaRPr lang="en-US" altLang="en-US" sz="4000" dirty="0" smtClean="0">
              <a:solidFill>
                <a:srgbClr val="3333CC"/>
              </a:solidFill>
            </a:endParaRPr>
          </a:p>
          <a:p>
            <a:pPr eaLnBrk="1" hangingPunct="1"/>
            <a:r>
              <a:rPr lang="en-US" altLang="en-US" sz="4400" b="1" dirty="0" smtClean="0">
                <a:solidFill>
                  <a:srgbClr val="3333CC"/>
                </a:solidFill>
              </a:rPr>
              <a:t>Flow of a Real Fluid</a:t>
            </a:r>
          </a:p>
          <a:p>
            <a:pPr eaLnBrk="1" hangingPunct="1"/>
            <a:r>
              <a:rPr lang="en-US" altLang="en-US" sz="4000" dirty="0" smtClean="0">
                <a:solidFill>
                  <a:srgbClr val="3333CC"/>
                </a:solidFill>
              </a:rPr>
              <a:t>(</a:t>
            </a:r>
            <a:r>
              <a:rPr lang="en-US" altLang="en-US" sz="4000" dirty="0" smtClean="0">
                <a:solidFill>
                  <a:srgbClr val="A50021"/>
                </a:solidFill>
              </a:rPr>
              <a:t>External Flows</a:t>
            </a:r>
            <a:r>
              <a:rPr lang="en-US" altLang="en-US" sz="4000" dirty="0" smtClean="0">
                <a:solidFill>
                  <a:srgbClr val="3333CC"/>
                </a:solidFill>
              </a:rPr>
              <a:t>)</a:t>
            </a:r>
          </a:p>
          <a:p>
            <a:pPr eaLnBrk="1" hangingPunct="1"/>
            <a:endParaRPr lang="en-US" altLang="en-US" sz="4000" dirty="0" smtClean="0">
              <a:solidFill>
                <a:srgbClr val="3333CC"/>
              </a:solidFill>
            </a:endParaRPr>
          </a:p>
          <a:p>
            <a:pPr eaLnBrk="1" hangingPunct="1"/>
            <a:r>
              <a:rPr lang="en-US" altLang="en-US" sz="4000" dirty="0" smtClean="0">
                <a:solidFill>
                  <a:srgbClr val="3333CC"/>
                </a:solidFill>
              </a:rPr>
              <a:t>L. Handia</a:t>
            </a:r>
          </a:p>
          <a:p>
            <a:pPr eaLnBrk="1" hangingPunct="1"/>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041" y="1215513"/>
            <a:ext cx="7772400" cy="4114800"/>
          </a:xfrm>
        </p:spPr>
        <p:txBody>
          <a:bodyPr/>
          <a:lstStyle/>
          <a:p>
            <a:r>
              <a:rPr lang="en-US" sz="2400" dirty="0"/>
              <a:t>Comparing the laminar and turbulent boundary layers in Fig. 9.4, the velocity distribution in the </a:t>
            </a:r>
            <a:r>
              <a:rPr lang="en-US" sz="2400" i="1" dirty="0"/>
              <a:t>turbulent boundary layer </a:t>
            </a:r>
            <a:r>
              <a:rPr lang="en-US" sz="2400" dirty="0"/>
              <a:t>shows a </a:t>
            </a:r>
            <a:r>
              <a:rPr lang="en-US" sz="2400" i="1" dirty="0"/>
              <a:t>much steeper gradient near the wall </a:t>
            </a:r>
            <a:r>
              <a:rPr lang="en-US" sz="2400" dirty="0"/>
              <a:t>and a </a:t>
            </a:r>
            <a:r>
              <a:rPr lang="en-US" sz="2400" i="1" dirty="0"/>
              <a:t>ﬂatter gradient </a:t>
            </a:r>
            <a:r>
              <a:rPr lang="en-US" sz="2400" dirty="0"/>
              <a:t>throughout the remainder of the layer. </a:t>
            </a:r>
            <a:endParaRPr lang="en-US" sz="2400" dirty="0" smtClean="0"/>
          </a:p>
          <a:p>
            <a:r>
              <a:rPr lang="en-US" sz="2400" dirty="0" smtClean="0"/>
              <a:t>As </a:t>
            </a:r>
            <a:r>
              <a:rPr lang="en-US" sz="2400" dirty="0"/>
              <a:t>would be expected, then, the wall </a:t>
            </a:r>
            <a:r>
              <a:rPr lang="en-US" sz="2400" i="1" dirty="0"/>
              <a:t>shear stress is greater </a:t>
            </a:r>
            <a:r>
              <a:rPr lang="en-US" sz="2400" i="1" dirty="0" smtClean="0"/>
              <a:t>(due to higher du/</a:t>
            </a:r>
            <a:r>
              <a:rPr lang="en-US" sz="2400" i="1" dirty="0" err="1" smtClean="0"/>
              <a:t>dy</a:t>
            </a:r>
            <a:r>
              <a:rPr lang="en-US" sz="2400" i="1" dirty="0" smtClean="0"/>
              <a:t>) </a:t>
            </a:r>
            <a:r>
              <a:rPr lang="en-US" sz="2400" dirty="0" smtClean="0"/>
              <a:t>in </a:t>
            </a:r>
            <a:r>
              <a:rPr lang="en-US" sz="2400" dirty="0"/>
              <a:t>the </a:t>
            </a:r>
            <a:r>
              <a:rPr lang="en-US" sz="2400" i="1" dirty="0" smtClean="0"/>
              <a:t>turbulent </a:t>
            </a:r>
            <a:r>
              <a:rPr lang="en-US" sz="2400" dirty="0" smtClean="0"/>
              <a:t>boundary </a:t>
            </a:r>
            <a:r>
              <a:rPr lang="en-US" sz="2400" dirty="0"/>
              <a:t>layer than in the laminar layer at the same Reynolds number. </a:t>
            </a:r>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dirty="0"/>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84654">
            <a:off x="919065" y="3787126"/>
            <a:ext cx="4945832" cy="314530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11041" y="38100"/>
            <a:ext cx="7772400" cy="1143000"/>
          </a:xfrm>
        </p:spPr>
        <p:txBody>
          <a:bodyPr/>
          <a:lstStyle/>
          <a:p>
            <a:r>
              <a:rPr lang="en-US" dirty="0" smtClean="0">
                <a:solidFill>
                  <a:srgbClr val="00B0F0"/>
                </a:solidFill>
              </a:rPr>
              <a:t>Turbulent boundary layer for flow along a smooth flat plate</a:t>
            </a:r>
            <a:endParaRPr lang="en-US" dirty="0">
              <a:solidFill>
                <a:srgbClr val="00B0F0"/>
              </a:solidFill>
            </a:endParaRPr>
          </a:p>
        </p:txBody>
      </p:sp>
      <p:graphicFrame>
        <p:nvGraphicFramePr>
          <p:cNvPr id="7" name="Object 4"/>
          <p:cNvGraphicFramePr>
            <a:graphicFrameLocks noChangeAspect="1"/>
          </p:cNvGraphicFramePr>
          <p:nvPr>
            <p:extLst>
              <p:ext uri="{D42A27DB-BD31-4B8C-83A1-F6EECF244321}">
                <p14:modId xmlns="" xmlns:p14="http://schemas.microsoft.com/office/powerpoint/2010/main" val="2092949695"/>
              </p:ext>
            </p:extLst>
          </p:nvPr>
        </p:nvGraphicFramePr>
        <p:xfrm>
          <a:off x="7230793" y="3916938"/>
          <a:ext cx="1216305" cy="876300"/>
        </p:xfrm>
        <a:graphic>
          <a:graphicData uri="http://schemas.openxmlformats.org/presentationml/2006/ole">
            <p:oleObj spid="_x0000_s1084" name="Equation" r:id="rId4" imgW="583947" imgH="418918" progId="Equation.3">
              <p:embed/>
            </p:oleObj>
          </a:graphicData>
        </a:graphic>
      </p:graphicFrame>
      <p:cxnSp>
        <p:nvCxnSpPr>
          <p:cNvPr id="9" name="Straight Arrow Connector 8"/>
          <p:cNvCxnSpPr/>
          <p:nvPr/>
        </p:nvCxnSpPr>
        <p:spPr>
          <a:xfrm>
            <a:off x="3962400" y="2362200"/>
            <a:ext cx="762000" cy="3048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752600" y="2743200"/>
            <a:ext cx="3176590" cy="22574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419600" y="2362200"/>
            <a:ext cx="35052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648200" y="3429000"/>
            <a:ext cx="2514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1750199" y="3536157"/>
            <a:ext cx="2357454" cy="2286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59059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041" y="38100"/>
            <a:ext cx="7772400" cy="1143000"/>
          </a:xfrm>
        </p:spPr>
        <p:txBody>
          <a:bodyPr/>
          <a:lstStyle/>
          <a:p>
            <a:r>
              <a:rPr lang="en-US" dirty="0" smtClean="0">
                <a:solidFill>
                  <a:srgbClr val="00B0F0"/>
                </a:solidFill>
              </a:rPr>
              <a:t>Turbulent boundary layer for flow along a smooth flat plate</a:t>
            </a:r>
            <a:endParaRPr lang="en-US" dirty="0">
              <a:solidFill>
                <a:srgbClr val="00B0F0"/>
              </a:solidFill>
            </a:endParaRPr>
          </a:p>
        </p:txBody>
      </p:sp>
      <p:sp>
        <p:nvSpPr>
          <p:cNvPr id="3" name="Content Placeholder 2"/>
          <p:cNvSpPr>
            <a:spLocks noGrp="1"/>
          </p:cNvSpPr>
          <p:nvPr>
            <p:ph idx="1"/>
          </p:nvPr>
        </p:nvSpPr>
        <p:spPr>
          <a:xfrm>
            <a:off x="711041" y="1215513"/>
            <a:ext cx="7772400" cy="4114800"/>
          </a:xfrm>
        </p:spPr>
        <p:txBody>
          <a:bodyPr/>
          <a:lstStyle/>
          <a:p>
            <a:endParaRPr lang="en-US" dirty="0"/>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84654">
            <a:off x="630120" y="1602870"/>
            <a:ext cx="7934243" cy="50457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179940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423" y="0"/>
            <a:ext cx="7772400" cy="1143000"/>
          </a:xfrm>
        </p:spPr>
        <p:txBody>
          <a:bodyPr/>
          <a:lstStyle/>
          <a:p>
            <a:r>
              <a:rPr lang="en-US" dirty="0" smtClean="0">
                <a:solidFill>
                  <a:srgbClr val="00B0F0"/>
                </a:solidFill>
              </a:rPr>
              <a:t>Boundary </a:t>
            </a:r>
            <a:r>
              <a:rPr lang="en-US" dirty="0">
                <a:solidFill>
                  <a:srgbClr val="00B0F0"/>
                </a:solidFill>
              </a:rPr>
              <a:t>layer </a:t>
            </a:r>
            <a:r>
              <a:rPr lang="en-US" dirty="0" smtClean="0">
                <a:solidFill>
                  <a:srgbClr val="00B0F0"/>
                </a:solidFill>
              </a:rPr>
              <a:t>separation and pressure drag</a:t>
            </a:r>
            <a:endParaRPr lang="en-US" dirty="0"/>
          </a:p>
        </p:txBody>
      </p:sp>
      <p:sp>
        <p:nvSpPr>
          <p:cNvPr id="3" name="Content Placeholder 2"/>
          <p:cNvSpPr>
            <a:spLocks noGrp="1"/>
          </p:cNvSpPr>
          <p:nvPr>
            <p:ph idx="1"/>
          </p:nvPr>
        </p:nvSpPr>
        <p:spPr>
          <a:xfrm>
            <a:off x="152400" y="1371600"/>
            <a:ext cx="8839200" cy="5410200"/>
          </a:xfrm>
        </p:spPr>
        <p:txBody>
          <a:bodyPr/>
          <a:lstStyle/>
          <a:p>
            <a:pPr marL="0" marR="0" indent="0">
              <a:lnSpc>
                <a:spcPct val="115000"/>
              </a:lnSpc>
              <a:buNone/>
            </a:pPr>
            <a:r>
              <a:rPr lang="en-US" sz="2400" dirty="0"/>
              <a:t>The motion of a thin stratum of ﬂuid lying wholly </a:t>
            </a:r>
            <a:r>
              <a:rPr lang="en-US" sz="2400" dirty="0">
                <a:solidFill>
                  <a:srgbClr val="00B0F0"/>
                </a:solidFill>
              </a:rPr>
              <a:t>inside the boundary layer</a:t>
            </a:r>
            <a:r>
              <a:rPr lang="en-US" sz="2400" dirty="0"/>
              <a:t> is determined by </a:t>
            </a:r>
            <a:r>
              <a:rPr lang="en-US" sz="2400" dirty="0">
                <a:solidFill>
                  <a:srgbClr val="00B0F0"/>
                </a:solidFill>
              </a:rPr>
              <a:t>three</a:t>
            </a:r>
            <a:r>
              <a:rPr lang="en-US" sz="2400" dirty="0"/>
              <a:t> forces:</a:t>
            </a:r>
          </a:p>
          <a:p>
            <a:pPr marL="457200" marR="0" indent="-457200">
              <a:lnSpc>
                <a:spcPct val="115000"/>
              </a:lnSpc>
              <a:buFont typeface="+mj-lt"/>
              <a:buAutoNum type="arabicPeriod"/>
            </a:pPr>
            <a:r>
              <a:rPr lang="en-US" sz="2400" dirty="0"/>
              <a:t>The </a:t>
            </a:r>
            <a:r>
              <a:rPr lang="en-US" sz="2400" dirty="0">
                <a:solidFill>
                  <a:srgbClr val="00B0F0"/>
                </a:solidFill>
              </a:rPr>
              <a:t>forward pull of the outer free-moving ﬂuid</a:t>
            </a:r>
            <a:r>
              <a:rPr lang="en-US" sz="2400" dirty="0"/>
              <a:t>, transmitted through the laminar boundary layer </a:t>
            </a:r>
            <a:r>
              <a:rPr lang="en-US" sz="2400" dirty="0">
                <a:solidFill>
                  <a:srgbClr val="00B0F0"/>
                </a:solidFill>
              </a:rPr>
              <a:t>by viscous shear </a:t>
            </a:r>
            <a:r>
              <a:rPr lang="en-US" sz="2400" dirty="0"/>
              <a:t>and through the turbulent boundary layer </a:t>
            </a:r>
            <a:r>
              <a:rPr lang="en-US" sz="2400" dirty="0">
                <a:solidFill>
                  <a:srgbClr val="00B0F0"/>
                </a:solidFill>
              </a:rPr>
              <a:t>by momentum </a:t>
            </a:r>
            <a:r>
              <a:rPr lang="en-US" sz="2400" dirty="0" smtClean="0">
                <a:solidFill>
                  <a:srgbClr val="00B0F0"/>
                </a:solidFill>
              </a:rPr>
              <a:t>transfer</a:t>
            </a:r>
            <a:r>
              <a:rPr lang="en-US" sz="2400" dirty="0" smtClean="0"/>
              <a:t>;</a:t>
            </a:r>
            <a:endParaRPr lang="en-US" sz="2400" dirty="0"/>
          </a:p>
          <a:p>
            <a:pPr marL="457200" marR="0" indent="-457200">
              <a:lnSpc>
                <a:spcPct val="115000"/>
              </a:lnSpc>
              <a:buFont typeface="+mj-lt"/>
              <a:buAutoNum type="arabicPeriod"/>
            </a:pPr>
            <a:r>
              <a:rPr lang="en-US" sz="2400" dirty="0"/>
              <a:t> The </a:t>
            </a:r>
            <a:r>
              <a:rPr lang="en-US" sz="2400" dirty="0">
                <a:solidFill>
                  <a:srgbClr val="00B0F0"/>
                </a:solidFill>
              </a:rPr>
              <a:t>viscous retarding effect of the solid boundary</a:t>
            </a:r>
            <a:r>
              <a:rPr lang="en-US" sz="2400" dirty="0"/>
              <a:t>, which must, by deﬁnition, hold the ﬂuid stratum immediately adjacent to it at rest;</a:t>
            </a:r>
          </a:p>
          <a:p>
            <a:pPr marL="457200" marR="0" indent="-457200">
              <a:lnSpc>
                <a:spcPct val="115000"/>
              </a:lnSpc>
              <a:buFont typeface="+mj-lt"/>
              <a:buAutoNum type="arabicPeriod"/>
            </a:pPr>
            <a:r>
              <a:rPr lang="en-US" sz="2400" dirty="0"/>
              <a:t>The pressure gradient along the boundary: the stratum is </a:t>
            </a:r>
            <a:r>
              <a:rPr lang="en-US" sz="2400" dirty="0">
                <a:solidFill>
                  <a:srgbClr val="00B0F0"/>
                </a:solidFill>
              </a:rPr>
              <a:t>accelerated</a:t>
            </a:r>
            <a:r>
              <a:rPr lang="en-US" sz="2400" dirty="0"/>
              <a:t> by a pressure gradient whose </a:t>
            </a:r>
            <a:r>
              <a:rPr lang="en-US" sz="2400" dirty="0">
                <a:solidFill>
                  <a:srgbClr val="00B0F0"/>
                </a:solidFill>
              </a:rPr>
              <a:t>pressure decreases </a:t>
            </a:r>
            <a:r>
              <a:rPr lang="en-US" sz="2400" dirty="0"/>
              <a:t>in the direction of ﬂow and is retarded by an adverse gradient.</a:t>
            </a:r>
          </a:p>
          <a:p>
            <a:endParaRPr lang="en-US" dirty="0"/>
          </a:p>
        </p:txBody>
      </p:sp>
    </p:spTree>
    <p:extLst>
      <p:ext uri="{BB962C8B-B14F-4D97-AF65-F5344CB8AC3E}">
        <p14:creationId xmlns="" xmlns:p14="http://schemas.microsoft.com/office/powerpoint/2010/main" val="2850075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
            <a:ext cx="7772400" cy="1143000"/>
          </a:xfrm>
        </p:spPr>
        <p:txBody>
          <a:bodyPr/>
          <a:lstStyle/>
          <a:p>
            <a:r>
              <a:rPr lang="en-US" dirty="0">
                <a:solidFill>
                  <a:srgbClr val="00B0F0"/>
                </a:solidFill>
              </a:rPr>
              <a:t>Boundary layer separation and pressure drag</a:t>
            </a:r>
            <a:endParaRPr lang="en-US" dirty="0"/>
          </a:p>
        </p:txBody>
      </p:sp>
      <p:sp>
        <p:nvSpPr>
          <p:cNvPr id="3" name="Content Placeholder 2"/>
          <p:cNvSpPr>
            <a:spLocks noGrp="1"/>
          </p:cNvSpPr>
          <p:nvPr>
            <p:ph idx="1"/>
          </p:nvPr>
        </p:nvSpPr>
        <p:spPr>
          <a:xfrm>
            <a:off x="0" y="1295400"/>
            <a:ext cx="9067800" cy="5410200"/>
          </a:xfrm>
        </p:spPr>
        <p:txBody>
          <a:bodyPr/>
          <a:lstStyle/>
          <a:p>
            <a:r>
              <a:rPr lang="en-US" sz="2400" dirty="0"/>
              <a:t>The treatment of ﬂuid resistance in the foregoing sections has been restricted to the drag of the boundary layer along a smooth ﬂat plate located in an unconﬁned ﬂuid, that is to say, in the </a:t>
            </a:r>
            <a:r>
              <a:rPr lang="en-US" sz="2400" dirty="0">
                <a:solidFill>
                  <a:srgbClr val="00B0F0"/>
                </a:solidFill>
              </a:rPr>
              <a:t>absence of a pressure gradient</a:t>
            </a:r>
            <a:r>
              <a:rPr lang="en-US" sz="2400" dirty="0"/>
              <a:t>. </a:t>
            </a:r>
            <a:endParaRPr lang="en-US" sz="2400" dirty="0" smtClean="0"/>
          </a:p>
          <a:p>
            <a:r>
              <a:rPr lang="en-US" sz="2400" dirty="0" smtClean="0"/>
              <a:t>In </a:t>
            </a:r>
            <a:r>
              <a:rPr lang="en-US" sz="2400" dirty="0"/>
              <a:t>the </a:t>
            </a:r>
            <a:r>
              <a:rPr lang="en-US" sz="2400" i="1" dirty="0"/>
              <a:t>presence</a:t>
            </a:r>
            <a:r>
              <a:rPr lang="en-US" sz="2400" dirty="0"/>
              <a:t> of a favorable </a:t>
            </a:r>
            <a:r>
              <a:rPr lang="en-US" sz="2400" i="1" dirty="0"/>
              <a:t>pressure gradient</a:t>
            </a:r>
            <a:r>
              <a:rPr lang="en-US" sz="2400" dirty="0"/>
              <a:t>, the boundary layer is “held</a:t>
            </a:r>
            <a:r>
              <a:rPr lang="en-US" sz="2400" dirty="0" smtClean="0"/>
              <a:t>” in </a:t>
            </a:r>
            <a:r>
              <a:rPr lang="en-US" sz="2400" dirty="0"/>
              <a:t>place. This is what occurs in the accelerated ﬂow around the </a:t>
            </a:r>
            <a:r>
              <a:rPr lang="en-US" sz="2400" dirty="0" err="1"/>
              <a:t>forebody</a:t>
            </a:r>
            <a:r>
              <a:rPr lang="en-US" sz="2400" dirty="0"/>
              <a:t>, or upstream portion, of a cylinder, sphere, or other object, such as that of Fig. 4.12. </a:t>
            </a:r>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endParaRPr lang="en-US" dirty="0"/>
          </a:p>
        </p:txBody>
      </p:sp>
      <p:pic>
        <p:nvPicPr>
          <p:cNvPr id="25602" name="Picture 2"/>
          <p:cNvPicPr>
            <a:picLocks noChangeAspect="1" noChangeArrowheads="1"/>
          </p:cNvPicPr>
          <p:nvPr/>
        </p:nvPicPr>
        <p:blipFill>
          <a:blip r:embed="rId2" cstate="print"/>
          <a:srcRect/>
          <a:stretch>
            <a:fillRect/>
          </a:stretch>
        </p:blipFill>
        <p:spPr bwMode="auto">
          <a:xfrm>
            <a:off x="2057400" y="4259075"/>
            <a:ext cx="4419600" cy="2598925"/>
          </a:xfrm>
          <a:prstGeom prst="rect">
            <a:avLst/>
          </a:prstGeom>
          <a:noFill/>
          <a:ln w="9525">
            <a:noFill/>
            <a:miter lim="800000"/>
            <a:headEnd/>
            <a:tailEnd/>
          </a:ln>
        </p:spPr>
      </p:pic>
    </p:spTree>
    <p:extLst>
      <p:ext uri="{BB962C8B-B14F-4D97-AF65-F5344CB8AC3E}">
        <p14:creationId xmlns="" xmlns:p14="http://schemas.microsoft.com/office/powerpoint/2010/main" val="1056391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
            <a:ext cx="7772400" cy="1143000"/>
          </a:xfrm>
        </p:spPr>
        <p:txBody>
          <a:bodyPr/>
          <a:lstStyle/>
          <a:p>
            <a:r>
              <a:rPr lang="en-US" dirty="0">
                <a:solidFill>
                  <a:srgbClr val="00B0F0"/>
                </a:solidFill>
              </a:rPr>
              <a:t>Boundary layer separation and pressure drag</a:t>
            </a:r>
            <a:endParaRPr lang="en-US" dirty="0"/>
          </a:p>
        </p:txBody>
      </p:sp>
      <p:sp>
        <p:nvSpPr>
          <p:cNvPr id="3" name="Content Placeholder 2"/>
          <p:cNvSpPr>
            <a:spLocks noGrp="1"/>
          </p:cNvSpPr>
          <p:nvPr>
            <p:ph idx="1"/>
          </p:nvPr>
        </p:nvSpPr>
        <p:spPr>
          <a:xfrm>
            <a:off x="0" y="1295400"/>
            <a:ext cx="9067800" cy="5410200"/>
          </a:xfrm>
        </p:spPr>
        <p:txBody>
          <a:bodyPr/>
          <a:lstStyle/>
          <a:p>
            <a:r>
              <a:rPr lang="en-US" sz="2400" dirty="0" smtClean="0"/>
              <a:t>If </a:t>
            </a:r>
            <a:r>
              <a:rPr lang="en-US" sz="2400" dirty="0"/>
              <a:t>a particle enters the boundary layer near the forward stagnation point </a:t>
            </a:r>
            <a:r>
              <a:rPr lang="en-US" sz="2400" i="1" dirty="0"/>
              <a:t>with a low velocity and high pressure</a:t>
            </a:r>
            <a:r>
              <a:rPr lang="en-US" sz="2400" dirty="0"/>
              <a:t>, its </a:t>
            </a:r>
            <a:r>
              <a:rPr lang="en-US" sz="2400" i="1" dirty="0"/>
              <a:t>velocity will increase </a:t>
            </a:r>
            <a:r>
              <a:rPr lang="en-US" sz="2400" dirty="0"/>
              <a:t>as it </a:t>
            </a:r>
            <a:r>
              <a:rPr lang="en-US" sz="2400" dirty="0" smtClean="0"/>
              <a:t>ﬂows </a:t>
            </a:r>
            <a:r>
              <a:rPr lang="en-US" sz="2400" i="1" dirty="0" smtClean="0"/>
              <a:t>into </a:t>
            </a:r>
            <a:r>
              <a:rPr lang="en-US" sz="2400" i="1" dirty="0"/>
              <a:t>the lower-pressure </a:t>
            </a:r>
            <a:r>
              <a:rPr lang="en-US" sz="2400" dirty="0"/>
              <a:t>region along the side of the body. </a:t>
            </a:r>
            <a:endParaRPr lang="en-US" sz="2400" dirty="0" smtClean="0"/>
          </a:p>
          <a:p>
            <a:r>
              <a:rPr lang="en-US" sz="2400" dirty="0" smtClean="0"/>
              <a:t>But </a:t>
            </a:r>
            <a:r>
              <a:rPr lang="en-US" sz="2400" dirty="0"/>
              <a:t>there will be </a:t>
            </a:r>
            <a:r>
              <a:rPr lang="en-US" sz="2400" i="1" dirty="0"/>
              <a:t>some retardation </a:t>
            </a:r>
            <a:r>
              <a:rPr lang="en-US" sz="2400" dirty="0"/>
              <a:t>from wall friction (force 2 above), so that its total useful energy will be reduced by a corresponding </a:t>
            </a:r>
            <a:r>
              <a:rPr lang="en-US" sz="2400" i="1" dirty="0"/>
              <a:t>conversion into thermal energy</a:t>
            </a:r>
            <a:r>
              <a:rPr lang="en-US" sz="2400" dirty="0" smtClean="0"/>
              <a:t>.</a:t>
            </a:r>
          </a:p>
          <a:p>
            <a:endParaRPr lang="en-US" sz="2400" dirty="0"/>
          </a:p>
          <a:p>
            <a:endParaRPr lang="en-US" sz="2400" dirty="0" smtClean="0"/>
          </a:p>
          <a:p>
            <a:endParaRPr lang="en-US" sz="2400" dirty="0"/>
          </a:p>
          <a:p>
            <a:endParaRPr lang="en-US" sz="2400" dirty="0" smtClean="0"/>
          </a:p>
          <a:p>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057400" y="3657600"/>
            <a:ext cx="5197091" cy="3056125"/>
          </a:xfrm>
          <a:prstGeom prst="rect">
            <a:avLst/>
          </a:prstGeom>
          <a:noFill/>
          <a:ln w="9525">
            <a:noFill/>
            <a:miter lim="800000"/>
            <a:headEnd/>
            <a:tailEnd/>
          </a:ln>
        </p:spPr>
      </p:pic>
    </p:spTree>
    <p:extLst>
      <p:ext uri="{BB962C8B-B14F-4D97-AF65-F5344CB8AC3E}">
        <p14:creationId xmlns="" xmlns:p14="http://schemas.microsoft.com/office/powerpoint/2010/main" val="1135354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
            <a:ext cx="7772400" cy="1143000"/>
          </a:xfrm>
        </p:spPr>
        <p:txBody>
          <a:bodyPr/>
          <a:lstStyle/>
          <a:p>
            <a:r>
              <a:rPr lang="en-US" dirty="0">
                <a:solidFill>
                  <a:srgbClr val="00B0F0"/>
                </a:solidFill>
              </a:rPr>
              <a:t>Boundary layer separation and pressure drag</a:t>
            </a:r>
            <a:endParaRPr lang="en-US" dirty="0"/>
          </a:p>
        </p:txBody>
      </p:sp>
      <p:sp>
        <p:nvSpPr>
          <p:cNvPr id="3" name="Content Placeholder 2"/>
          <p:cNvSpPr>
            <a:spLocks noGrp="1"/>
          </p:cNvSpPr>
          <p:nvPr>
            <p:ph idx="1"/>
          </p:nvPr>
        </p:nvSpPr>
        <p:spPr>
          <a:xfrm>
            <a:off x="0" y="1295400"/>
            <a:ext cx="9144000" cy="5562600"/>
          </a:xfrm>
        </p:spPr>
        <p:txBody>
          <a:bodyPr/>
          <a:lstStyle/>
          <a:p>
            <a:r>
              <a:rPr lang="en-US" sz="2400" dirty="0"/>
              <a:t>What happens next may best be explained by reference to Fig. 9.8. </a:t>
            </a:r>
            <a:endParaRPr lang="en-US" sz="2400" dirty="0" smtClean="0"/>
          </a:p>
          <a:p>
            <a:r>
              <a:rPr lang="en-US" sz="2400" dirty="0" smtClean="0"/>
              <a:t>Let </a:t>
            </a:r>
            <a:r>
              <a:rPr lang="en-US" sz="2400" dirty="0"/>
              <a:t>A represent a point in the region of accelerated ﬂow with a normal velocity distribution in the boundary layer (either laminar or turbulent), while B is the point where the velocity </a:t>
            </a:r>
            <a:r>
              <a:rPr lang="en-US" sz="2400" dirty="0">
                <a:solidFill>
                  <a:srgbClr val="00B0F0"/>
                </a:solidFill>
              </a:rPr>
              <a:t>outside the boundary</a:t>
            </a:r>
            <a:r>
              <a:rPr lang="en-US" sz="2400" i="1" dirty="0"/>
              <a:t> layer</a:t>
            </a:r>
            <a:r>
              <a:rPr lang="en-US" sz="2400" dirty="0"/>
              <a:t> reaches a maximum</a:t>
            </a:r>
            <a:r>
              <a:rPr lang="en-US" sz="2400" dirty="0" smtClean="0"/>
              <a:t>.</a:t>
            </a:r>
            <a:endParaRPr lang="en-US" sz="2400" dirty="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47800" y="3276600"/>
            <a:ext cx="6373430" cy="3581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93092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
            <a:ext cx="7772400" cy="735330"/>
          </a:xfrm>
        </p:spPr>
        <p:txBody>
          <a:bodyPr/>
          <a:lstStyle/>
          <a:p>
            <a:r>
              <a:rPr lang="en-US" sz="3200" dirty="0">
                <a:solidFill>
                  <a:srgbClr val="00B0F0"/>
                </a:solidFill>
              </a:rPr>
              <a:t>Boundary layer separation and pressure drag</a:t>
            </a:r>
            <a:endParaRPr lang="en-US" sz="3200" dirty="0"/>
          </a:p>
        </p:txBody>
      </p:sp>
      <p:sp>
        <p:nvSpPr>
          <p:cNvPr id="3" name="Content Placeholder 2"/>
          <p:cNvSpPr>
            <a:spLocks noGrp="1"/>
          </p:cNvSpPr>
          <p:nvPr>
            <p:ph idx="1"/>
          </p:nvPr>
        </p:nvSpPr>
        <p:spPr>
          <a:xfrm>
            <a:off x="0" y="685800"/>
            <a:ext cx="9144000" cy="2819400"/>
          </a:xfrm>
        </p:spPr>
        <p:txBody>
          <a:bodyPr/>
          <a:lstStyle/>
          <a:p>
            <a:r>
              <a:rPr lang="en-US" sz="2400" dirty="0" smtClean="0"/>
              <a:t>Then </a:t>
            </a:r>
            <a:r>
              <a:rPr lang="en-US" sz="2400" dirty="0"/>
              <a:t>C, D, and E are points downstream where the velocity outside the boundary layer decreases, </a:t>
            </a:r>
            <a:r>
              <a:rPr lang="en-US" sz="2400" b="1" i="1" dirty="0"/>
              <a:t>resulting</a:t>
            </a:r>
            <a:r>
              <a:rPr lang="en-US" sz="2400" dirty="0"/>
              <a:t> in an increase in pressure in accordance with ideal-</a:t>
            </a:r>
            <a:r>
              <a:rPr lang="en-US" sz="2400" dirty="0" err="1"/>
              <a:t>ﬂow</a:t>
            </a:r>
            <a:r>
              <a:rPr lang="en-US" sz="2400" dirty="0"/>
              <a:t> </a:t>
            </a:r>
            <a:r>
              <a:rPr lang="en-US" sz="2400" dirty="0" smtClean="0"/>
              <a:t>theory (no friction loss). </a:t>
            </a:r>
          </a:p>
          <a:p>
            <a:r>
              <a:rPr lang="en-US" sz="2400" dirty="0" smtClean="0"/>
              <a:t>Thus </a:t>
            </a:r>
            <a:r>
              <a:rPr lang="en-US" sz="2400" dirty="0"/>
              <a:t>the velocity of the layer close to the wall is reduced at C and ﬁnally brought to a </a:t>
            </a:r>
            <a:r>
              <a:rPr lang="en-US" sz="2400" i="1" dirty="0"/>
              <a:t>stop</a:t>
            </a:r>
            <a:r>
              <a:rPr lang="en-US" sz="2400" dirty="0"/>
              <a:t> at D. Now the </a:t>
            </a:r>
            <a:r>
              <a:rPr lang="en-US" sz="2400" i="1" dirty="0"/>
              <a:t>increasing pressure calls for further retardation; but this is impossible</a:t>
            </a:r>
            <a:r>
              <a:rPr lang="en-US" sz="2400" dirty="0"/>
              <a:t>, and so the boundary layer actually </a:t>
            </a:r>
            <a:r>
              <a:rPr lang="en-US" sz="2400" b="1" i="1" dirty="0"/>
              <a:t>separates</a:t>
            </a:r>
            <a:r>
              <a:rPr lang="en-US" sz="2400" dirty="0"/>
              <a:t> from the wall. </a:t>
            </a:r>
            <a:endParaRPr lang="en-US" sz="2400" dirty="0" smtClean="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94746" y="3581400"/>
            <a:ext cx="5149254" cy="28935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4"/>
          <p:cNvSpPr/>
          <p:nvPr/>
        </p:nvSpPr>
        <p:spPr>
          <a:xfrm>
            <a:off x="0" y="3429000"/>
            <a:ext cx="3962400" cy="3046988"/>
          </a:xfrm>
          <a:prstGeom prst="rect">
            <a:avLst/>
          </a:prstGeom>
        </p:spPr>
        <p:txBody>
          <a:bodyPr wrap="square">
            <a:spAutoFit/>
          </a:bodyPr>
          <a:lstStyle/>
          <a:p>
            <a:pPr marL="342900" indent="-342900" eaLnBrk="0" hangingPunct="0">
              <a:spcBef>
                <a:spcPct val="20000"/>
              </a:spcBef>
              <a:buFont typeface="Arial" pitchFamily="34" charset="0"/>
              <a:buChar char="•"/>
            </a:pPr>
            <a:r>
              <a:rPr lang="en-US" dirty="0" smtClean="0">
                <a:latin typeface="+mn-lt"/>
              </a:rPr>
              <a:t>At E there is a </a:t>
            </a:r>
            <a:r>
              <a:rPr lang="en-US" b="1" i="1" dirty="0" err="1" smtClean="0">
                <a:latin typeface="+mn-lt"/>
              </a:rPr>
              <a:t>backﬂow</a:t>
            </a:r>
            <a:r>
              <a:rPr lang="en-US" dirty="0" smtClean="0">
                <a:latin typeface="+mn-lt"/>
              </a:rPr>
              <a:t> next to the wall, driven in the </a:t>
            </a:r>
            <a:r>
              <a:rPr lang="en-US" i="1" dirty="0" smtClean="0">
                <a:latin typeface="+mn-lt"/>
              </a:rPr>
              <a:t>direction of decreasing pressure </a:t>
            </a:r>
            <a:r>
              <a:rPr lang="en-US" dirty="0" smtClean="0">
                <a:latin typeface="+mn-lt"/>
              </a:rPr>
              <a:t>(pressure increases downstream)-upstream in this case-and </a:t>
            </a:r>
            <a:r>
              <a:rPr lang="en-US" i="1" dirty="0" smtClean="0">
                <a:latin typeface="+mn-lt"/>
              </a:rPr>
              <a:t>feeding </a:t>
            </a:r>
            <a:r>
              <a:rPr lang="en-US" i="1" dirty="0" err="1" smtClean="0">
                <a:latin typeface="+mn-lt"/>
              </a:rPr>
              <a:t>ﬂuid</a:t>
            </a:r>
            <a:r>
              <a:rPr lang="en-US" i="1" dirty="0" smtClean="0">
                <a:latin typeface="+mn-lt"/>
              </a:rPr>
              <a:t> </a:t>
            </a:r>
            <a:r>
              <a:rPr lang="en-US" dirty="0" smtClean="0">
                <a:latin typeface="+mn-lt"/>
              </a:rPr>
              <a:t>into the boundary layer that has left the wall at D.</a:t>
            </a:r>
          </a:p>
        </p:txBody>
      </p:sp>
      <p:cxnSp>
        <p:nvCxnSpPr>
          <p:cNvPr id="7" name="Straight Arrow Connector 6"/>
          <p:cNvCxnSpPr/>
          <p:nvPr/>
        </p:nvCxnSpPr>
        <p:spPr>
          <a:xfrm flipH="1">
            <a:off x="2514600" y="1447800"/>
            <a:ext cx="4191000" cy="3276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714744" y="5214950"/>
            <a:ext cx="4000528"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640733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
            <a:ext cx="7772400" cy="1143000"/>
          </a:xfrm>
        </p:spPr>
        <p:txBody>
          <a:bodyPr/>
          <a:lstStyle/>
          <a:p>
            <a:r>
              <a:rPr lang="en-US" dirty="0">
                <a:solidFill>
                  <a:srgbClr val="00B0F0"/>
                </a:solidFill>
              </a:rPr>
              <a:t>Boundary layer separation and pressure drag</a:t>
            </a:r>
            <a:endParaRPr lang="en-US" dirty="0"/>
          </a:p>
        </p:txBody>
      </p:sp>
      <p:sp>
        <p:nvSpPr>
          <p:cNvPr id="3" name="Content Placeholder 2"/>
          <p:cNvSpPr>
            <a:spLocks noGrp="1"/>
          </p:cNvSpPr>
          <p:nvPr>
            <p:ph idx="1"/>
          </p:nvPr>
        </p:nvSpPr>
        <p:spPr>
          <a:xfrm>
            <a:off x="0" y="1295400"/>
            <a:ext cx="9144000" cy="5562600"/>
          </a:xfrm>
        </p:spPr>
        <p:txBody>
          <a:bodyPr/>
          <a:lstStyle/>
          <a:p>
            <a:r>
              <a:rPr lang="en-US" sz="2400" dirty="0"/>
              <a:t>Downstream from the point of separation, the ﬂow is </a:t>
            </a:r>
            <a:r>
              <a:rPr lang="en-US" sz="2400" dirty="0" err="1" smtClean="0"/>
              <a:t>characterised</a:t>
            </a:r>
            <a:r>
              <a:rPr lang="en-US" sz="2400" dirty="0" smtClean="0"/>
              <a:t> </a:t>
            </a:r>
            <a:r>
              <a:rPr lang="en-US" sz="2400" dirty="0"/>
              <a:t>by irregular turbulent eddies, formed as the separated boundary layer becomes </a:t>
            </a:r>
            <a:r>
              <a:rPr lang="en-US" sz="2400" i="1" dirty="0"/>
              <a:t>rolled up </a:t>
            </a:r>
            <a:r>
              <a:rPr lang="en-US" sz="2400" dirty="0"/>
              <a:t>in the reversed ﬂow. This condition generally extends for some distance downstream until the eddies are worn away by viscous attrition. The whole disturbed region is called the </a:t>
            </a:r>
            <a:r>
              <a:rPr lang="en-US" sz="2400" b="1" i="1" dirty="0"/>
              <a:t>turbulent wake</a:t>
            </a:r>
            <a:r>
              <a:rPr lang="en-US" sz="2400" dirty="0"/>
              <a:t> of the body (Fig. 9.9</a:t>
            </a:r>
            <a:r>
              <a:rPr lang="en-US" sz="2400" dirty="0" smtClean="0"/>
              <a:t>).</a:t>
            </a:r>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3733800"/>
            <a:ext cx="5559801" cy="3124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8" name="Group 7"/>
          <p:cNvGrpSpPr/>
          <p:nvPr/>
        </p:nvGrpSpPr>
        <p:grpSpPr>
          <a:xfrm>
            <a:off x="6172200" y="3165761"/>
            <a:ext cx="2695135" cy="3377259"/>
            <a:chOff x="6172200" y="3165761"/>
            <a:chExt cx="2695135" cy="3377259"/>
          </a:xfrm>
        </p:grpSpPr>
        <p:pic>
          <p:nvPicPr>
            <p:cNvPr id="4"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65486" t="48160"/>
            <a:stretch/>
          </p:blipFill>
          <p:spPr bwMode="auto">
            <a:xfrm rot="10800000">
              <a:off x="6176523" y="3165761"/>
              <a:ext cx="2690812" cy="287082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6172200" y="6019800"/>
              <a:ext cx="2667000" cy="523220"/>
            </a:xfrm>
            <a:prstGeom prst="rect">
              <a:avLst/>
            </a:prstGeom>
            <a:noFill/>
          </p:spPr>
          <p:txBody>
            <a:bodyPr wrap="square" rtlCol="0">
              <a:spAutoFit/>
            </a:bodyPr>
            <a:lstStyle/>
            <a:p>
              <a:r>
                <a:rPr lang="en-US" sz="1400" dirty="0" smtClean="0"/>
                <a:t>Figure 9.9 Turbulent wake behind a flat plate held normal to the flow</a:t>
              </a:r>
              <a:endParaRPr lang="en-US" sz="1400" dirty="0"/>
            </a:p>
          </p:txBody>
        </p:sp>
      </p:grpSp>
      <p:cxnSp>
        <p:nvCxnSpPr>
          <p:cNvPr id="10" name="Straight Arrow Connector 9"/>
          <p:cNvCxnSpPr/>
          <p:nvPr/>
        </p:nvCxnSpPr>
        <p:spPr>
          <a:xfrm rot="16200000" flipH="1">
            <a:off x="2107389" y="2964653"/>
            <a:ext cx="3643338" cy="1714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18933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
            <a:ext cx="7772400" cy="1143000"/>
          </a:xfrm>
        </p:spPr>
        <p:txBody>
          <a:bodyPr/>
          <a:lstStyle/>
          <a:p>
            <a:r>
              <a:rPr lang="en-US" dirty="0">
                <a:solidFill>
                  <a:srgbClr val="00B0F0"/>
                </a:solidFill>
              </a:rPr>
              <a:t>Boundary layer separation and pressure drag</a:t>
            </a:r>
            <a:endParaRPr lang="en-US" dirty="0"/>
          </a:p>
        </p:txBody>
      </p:sp>
      <p:sp>
        <p:nvSpPr>
          <p:cNvPr id="3" name="Content Placeholder 2"/>
          <p:cNvSpPr>
            <a:spLocks noGrp="1"/>
          </p:cNvSpPr>
          <p:nvPr>
            <p:ph idx="1"/>
          </p:nvPr>
        </p:nvSpPr>
        <p:spPr>
          <a:xfrm>
            <a:off x="0" y="1295400"/>
            <a:ext cx="9144000" cy="5562600"/>
          </a:xfrm>
        </p:spPr>
        <p:txBody>
          <a:bodyPr/>
          <a:lstStyle/>
          <a:p>
            <a:r>
              <a:rPr lang="en-US" sz="2400" dirty="0" smtClean="0"/>
              <a:t>Because </a:t>
            </a:r>
            <a:r>
              <a:rPr lang="en-US" sz="2400" dirty="0"/>
              <a:t>the eddies cannot convert their kinetic energy of rotation into an increased pressure, as the ideal-ﬂuid theory would dictate, the </a:t>
            </a:r>
            <a:r>
              <a:rPr lang="en-US" sz="2400" i="1" dirty="0"/>
              <a:t>pressure within the wake remains close to that at the separation point</a:t>
            </a:r>
            <a:r>
              <a:rPr lang="en-US" sz="2400" dirty="0"/>
              <a:t>. </a:t>
            </a:r>
            <a:endParaRPr lang="en-US" sz="2400" dirty="0" smtClean="0"/>
          </a:p>
          <a:p>
            <a:r>
              <a:rPr lang="en-US" sz="2400" dirty="0" smtClean="0"/>
              <a:t>Since </a:t>
            </a:r>
            <a:r>
              <a:rPr lang="en-US" sz="2400" dirty="0"/>
              <a:t>this is always less than the pressure at the forward stagnation point, there results a </a:t>
            </a:r>
            <a:r>
              <a:rPr lang="en-US" sz="2400" i="1" dirty="0"/>
              <a:t>net pressure difference </a:t>
            </a:r>
            <a:r>
              <a:rPr lang="en-US" sz="2400" dirty="0"/>
              <a:t>tending to </a:t>
            </a:r>
            <a:r>
              <a:rPr lang="en-US" sz="2400" i="1" dirty="0"/>
              <a:t>move the body with the ﬂow</a:t>
            </a:r>
            <a:r>
              <a:rPr lang="en-US" sz="2400" dirty="0"/>
              <a:t>, and this force is the </a:t>
            </a:r>
            <a:r>
              <a:rPr lang="en-US" sz="2400" b="1" i="1" dirty="0"/>
              <a:t>pressure drag</a:t>
            </a:r>
            <a:r>
              <a:rPr lang="en-US" sz="2400" dirty="0" smtClean="0"/>
              <a:t>. </a:t>
            </a:r>
          </a:p>
          <a:p>
            <a:r>
              <a:rPr lang="en-US" sz="2400" dirty="0" smtClean="0"/>
              <a:t>For a moving body such as a plane or car, the front has higher pressure than the rear and therefore the drag is opposite to the plane or car movement and therefore </a:t>
            </a:r>
            <a:r>
              <a:rPr lang="en-US" sz="2400" b="1" dirty="0" smtClean="0"/>
              <a:t>pressure drag tends to resist motion of the plane/car</a:t>
            </a:r>
            <a:r>
              <a:rPr lang="en-US" sz="2400" dirty="0" smtClean="0"/>
              <a:t>. It drags/resists the plane/car.</a:t>
            </a:r>
            <a:endParaRPr lang="en-US" sz="2400" dirty="0"/>
          </a:p>
          <a:p>
            <a:pPr lvl="3"/>
            <a:endParaRPr lang="en-US" sz="1200" dirty="0"/>
          </a:p>
        </p:txBody>
      </p:sp>
      <p:grpSp>
        <p:nvGrpSpPr>
          <p:cNvPr id="10" name="Group 9"/>
          <p:cNvGrpSpPr/>
          <p:nvPr/>
        </p:nvGrpSpPr>
        <p:grpSpPr>
          <a:xfrm>
            <a:off x="-214346" y="5250594"/>
            <a:ext cx="1735217" cy="1607406"/>
            <a:chOff x="1905000" y="5124864"/>
            <a:chExt cx="1735217" cy="1607406"/>
          </a:xfrm>
        </p:grpSpPr>
        <p:pic>
          <p:nvPicPr>
            <p:cNvPr id="5"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65486" t="48160"/>
            <a:stretch/>
          </p:blipFill>
          <p:spPr bwMode="auto">
            <a:xfrm rot="10800000">
              <a:off x="2133600" y="5124864"/>
              <a:ext cx="1506617" cy="160740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1905000" y="5257800"/>
              <a:ext cx="1524000" cy="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1643042" y="5857892"/>
            <a:ext cx="2052637" cy="771525"/>
            <a:chOff x="3810000" y="5637848"/>
            <a:chExt cx="2052637" cy="771525"/>
          </a:xfrm>
        </p:grpSpPr>
        <p:pic>
          <p:nvPicPr>
            <p:cNvPr id="6" name="Picture 5"/>
            <p:cNvPicPr>
              <a:picLocks noChangeAspect="1"/>
            </p:cNvPicPr>
            <p:nvPr/>
          </p:nvPicPr>
          <p:blipFill>
            <a:blip r:embed="rId3" cstate="print"/>
            <a:stretch>
              <a:fillRect/>
            </a:stretch>
          </p:blipFill>
          <p:spPr>
            <a:xfrm>
              <a:off x="3890962" y="5637848"/>
              <a:ext cx="1971675" cy="771525"/>
            </a:xfrm>
            <a:prstGeom prst="rect">
              <a:avLst/>
            </a:prstGeom>
          </p:spPr>
        </p:pic>
        <p:cxnSp>
          <p:nvCxnSpPr>
            <p:cNvPr id="9" name="Straight Arrow Connector 8"/>
            <p:cNvCxnSpPr/>
            <p:nvPr/>
          </p:nvCxnSpPr>
          <p:spPr>
            <a:xfrm>
              <a:off x="3810000" y="5791200"/>
              <a:ext cx="1524000" cy="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 name="Straight Arrow Connector 10"/>
          <p:cNvCxnSpPr/>
          <p:nvPr/>
        </p:nvCxnSpPr>
        <p:spPr>
          <a:xfrm flipH="1">
            <a:off x="1981201" y="3581400"/>
            <a:ext cx="3276599" cy="1676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429001" y="3581400"/>
            <a:ext cx="1904999" cy="2286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650" name="Picture 2"/>
          <p:cNvPicPr>
            <a:picLocks noChangeAspect="1" noChangeArrowheads="1"/>
          </p:cNvPicPr>
          <p:nvPr/>
        </p:nvPicPr>
        <p:blipFill>
          <a:blip r:embed="rId4" cstate="print"/>
          <a:srcRect/>
          <a:stretch>
            <a:fillRect/>
          </a:stretch>
        </p:blipFill>
        <p:spPr bwMode="auto">
          <a:xfrm>
            <a:off x="3857620" y="5715016"/>
            <a:ext cx="1914525" cy="952500"/>
          </a:xfrm>
          <a:prstGeom prst="rect">
            <a:avLst/>
          </a:prstGeom>
          <a:noFill/>
          <a:ln w="9525">
            <a:noFill/>
            <a:miter lim="800000"/>
            <a:headEnd/>
            <a:tailEnd/>
          </a:ln>
        </p:spPr>
      </p:pic>
      <p:pic>
        <p:nvPicPr>
          <p:cNvPr id="27651" name="Picture 3"/>
          <p:cNvPicPr>
            <a:picLocks noChangeAspect="1" noChangeArrowheads="1"/>
          </p:cNvPicPr>
          <p:nvPr/>
        </p:nvPicPr>
        <p:blipFill>
          <a:blip r:embed="rId5" cstate="print"/>
          <a:srcRect/>
          <a:stretch>
            <a:fillRect/>
          </a:stretch>
        </p:blipFill>
        <p:spPr bwMode="auto">
          <a:xfrm>
            <a:off x="5857884" y="5715016"/>
            <a:ext cx="1776080" cy="928669"/>
          </a:xfrm>
          <a:prstGeom prst="rect">
            <a:avLst/>
          </a:prstGeom>
          <a:noFill/>
          <a:ln w="9525">
            <a:noFill/>
            <a:miter lim="800000"/>
            <a:headEnd/>
            <a:tailEnd/>
          </a:ln>
        </p:spPr>
      </p:pic>
      <p:pic>
        <p:nvPicPr>
          <p:cNvPr id="44034" name="Picture 2" descr="https://media3.picsearch.com/is?1RcNvQneUqsNItSTyagMzao7Ap1_oj5IMkDyYs39D1g&amp;height=190"/>
          <p:cNvPicPr>
            <a:picLocks noChangeAspect="1" noChangeArrowheads="1"/>
          </p:cNvPicPr>
          <p:nvPr/>
        </p:nvPicPr>
        <p:blipFill>
          <a:blip r:embed="rId6"/>
          <a:srcRect l="32936"/>
          <a:stretch>
            <a:fillRect/>
          </a:stretch>
        </p:blipFill>
        <p:spPr bwMode="auto">
          <a:xfrm>
            <a:off x="7715272" y="5429264"/>
            <a:ext cx="1428728" cy="1187032"/>
          </a:xfrm>
          <a:prstGeom prst="rect">
            <a:avLst/>
          </a:prstGeom>
          <a:noFill/>
        </p:spPr>
      </p:pic>
    </p:spTree>
    <p:extLst>
      <p:ext uri="{BB962C8B-B14F-4D97-AF65-F5344CB8AC3E}">
        <p14:creationId xmlns="" xmlns:p14="http://schemas.microsoft.com/office/powerpoint/2010/main" val="3594619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
            <a:ext cx="7772400" cy="1143000"/>
          </a:xfrm>
        </p:spPr>
        <p:txBody>
          <a:bodyPr/>
          <a:lstStyle/>
          <a:p>
            <a:r>
              <a:rPr lang="en-US" dirty="0" smtClean="0">
                <a:solidFill>
                  <a:srgbClr val="00B0F0"/>
                </a:solidFill>
              </a:rPr>
              <a:t>Drag on three –dimensional bodies</a:t>
            </a:r>
            <a:endParaRPr lang="en-US" dirty="0"/>
          </a:p>
        </p:txBody>
      </p:sp>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152400" y="1295400"/>
                <a:ext cx="8839200" cy="5410200"/>
              </a:xfrm>
            </p:spPr>
            <p:txBody>
              <a:bodyPr/>
              <a:lstStyle/>
              <a:p>
                <a:r>
                  <a:rPr lang="en-US" sz="2400" dirty="0" smtClean="0"/>
                  <a:t>The total drag on a body is the sum of the friction drag and the pressure drag:</a:t>
                </a:r>
              </a:p>
              <a:p>
                <a:pPr marL="0" indent="0">
                  <a:buNone/>
                </a:pPr>
                <a:r>
                  <a:rPr lang="en-US" sz="2400" dirty="0" smtClean="0"/>
                  <a:t/>
                </a: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F</m:t>
                        </m:r>
                      </m:e>
                      <m:sub>
                        <m:r>
                          <m:rPr>
                            <m:sty m:val="p"/>
                          </m:rPr>
                          <a:rPr lang="en-US" sz="2400">
                            <a:latin typeface="Cambria Math" panose="02040503050406030204" pitchFamily="18" charset="0"/>
                          </a:rPr>
                          <m:t>D</m:t>
                        </m:r>
                      </m:sub>
                    </m:sSub>
                    <m:r>
                      <a:rPr lang="en-US" sz="240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F</m:t>
                        </m:r>
                      </m:e>
                      <m:sub>
                        <m:r>
                          <m:rPr>
                            <m:sty m:val="p"/>
                          </m:rPr>
                          <a:rPr lang="en-US" sz="2400" b="0" i="0" smtClean="0">
                            <a:latin typeface="Cambria Math" panose="02040503050406030204" pitchFamily="18" charset="0"/>
                          </a:rPr>
                          <m:t>f</m:t>
                        </m:r>
                      </m:sub>
                    </m:sSub>
                    <m:sSub>
                      <m:sSubPr>
                        <m:ctrlPr>
                          <a:rPr lang="en-US" sz="2400" i="1">
                            <a:latin typeface="Cambria Math" panose="02040503050406030204" pitchFamily="18" charset="0"/>
                          </a:rPr>
                        </m:ctrlPr>
                      </m:sSubPr>
                      <m:e>
                        <m:r>
                          <a:rPr lang="en-US" sz="2400" b="0" i="0" smtClean="0">
                            <a:latin typeface="Cambria Math" panose="02040503050406030204" pitchFamily="18" charset="0"/>
                          </a:rPr>
                          <m:t>+</m:t>
                        </m:r>
                        <m:r>
                          <m:rPr>
                            <m:sty m:val="p"/>
                          </m:rPr>
                          <a:rPr lang="en-US" sz="2400">
                            <a:latin typeface="Cambria Math" panose="02040503050406030204" pitchFamily="18" charset="0"/>
                          </a:rPr>
                          <m:t>F</m:t>
                        </m:r>
                      </m:e>
                      <m:sub>
                        <m:r>
                          <m:rPr>
                            <m:sty m:val="p"/>
                          </m:rPr>
                          <a:rPr lang="en-US" sz="2400" b="0" i="0" smtClean="0">
                            <a:latin typeface="Cambria Math" panose="02040503050406030204" pitchFamily="18" charset="0"/>
                          </a:rPr>
                          <m:t>p</m:t>
                        </m:r>
                      </m:sub>
                    </m:sSub>
                  </m:oMath>
                </a14:m>
                <a:endParaRPr lang="en-US" sz="2400" dirty="0"/>
              </a:p>
              <a:p>
                <a:r>
                  <a:rPr lang="en-US" sz="2400" dirty="0" smtClean="0"/>
                  <a:t>In </a:t>
                </a:r>
                <a:r>
                  <a:rPr lang="en-US" sz="2400" dirty="0"/>
                  <a:t>the case of a well-streamlined body, such as an airplane wing or the hull of a submarine, the friction drag is the major part of the total drag, and may </a:t>
                </a:r>
                <a:r>
                  <a:rPr lang="en-US" sz="2400" dirty="0" smtClean="0"/>
                  <a:t>be estimated </a:t>
                </a:r>
                <a:r>
                  <a:rPr lang="en-US" sz="2400" dirty="0"/>
                  <a:t>by the methods of the preceding sections on the </a:t>
                </a:r>
                <a:r>
                  <a:rPr lang="en-US" sz="2400" dirty="0" smtClean="0"/>
                  <a:t>boundary layer. </a:t>
                </a:r>
                <a:r>
                  <a:rPr lang="en-US" sz="2400" dirty="0"/>
                  <a:t>Only rarely is it desired to compute the pressure drag separately from friction drag. Usually, when the wake resistance becomes signiﬁcant, one is interested in the total drag only. Indeed, it is customary to employ a single equation that gives the total </a:t>
                </a:r>
                <a:r>
                  <a:rPr lang="en-US" sz="2400" dirty="0" smtClean="0"/>
                  <a:t>drag</a:t>
                </a:r>
              </a:p>
              <a:p>
                <a:pPr marL="0" indent="0">
                  <a:buNone/>
                </a:pPr>
                <a:r>
                  <a:rPr lang="en-US" sz="2400" b="0" dirty="0" smtClean="0"/>
                  <a:t/>
                </a:r>
                <a14:m>
                  <m:oMath xmlns:m="http://schemas.openxmlformats.org/officeDocument/2006/math">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F</m:t>
                        </m:r>
                      </m:e>
                      <m:sub>
                        <m:r>
                          <m:rPr>
                            <m:sty m:val="p"/>
                          </m:rPr>
                          <a:rPr lang="en-US" sz="2400" b="0" i="0" smtClean="0">
                            <a:latin typeface="Cambria Math" panose="02040503050406030204" pitchFamily="18" charset="0"/>
                          </a:rPr>
                          <m:t>D</m:t>
                        </m:r>
                      </m:sub>
                    </m:sSub>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C</m:t>
                        </m:r>
                      </m:e>
                      <m:sub>
                        <m:r>
                          <m:rPr>
                            <m:sty m:val="p"/>
                          </m:rPr>
                          <a:rPr lang="en-US" sz="2400" b="0" i="0" smtClean="0">
                            <a:latin typeface="Cambria Math" panose="02040503050406030204" pitchFamily="18" charset="0"/>
                          </a:rPr>
                          <m:t>D</m:t>
                        </m:r>
                      </m:sub>
                    </m:sSub>
                    <m:r>
                      <m:rPr>
                        <m:sty m:val="p"/>
                      </m:rPr>
                      <a:rPr lang="en-US" sz="2400" b="0" i="0" smtClean="0">
                        <a:latin typeface="Cambria Math" panose="02040503050406030204" pitchFamily="18" charset="0"/>
                        <a:ea typeface="Cambria Math" panose="02040503050406030204" pitchFamily="18" charset="0"/>
                      </a:rPr>
                      <m:t>ρ</m:t>
                    </m:r>
                    <m:f>
                      <m:fPr>
                        <m:ctrlPr>
                          <a:rPr lang="en-US" sz="2400" b="0" i="1" smtClean="0">
                            <a:latin typeface="Cambria Math" panose="02040503050406030204" pitchFamily="18" charset="0"/>
                            <a:ea typeface="Cambria Math" panose="02040503050406030204" pitchFamily="18" charset="0"/>
                          </a:rPr>
                        </m:ctrlPr>
                      </m:fPr>
                      <m:num>
                        <m:sSup>
                          <m:sSupPr>
                            <m:ctrlPr>
                              <a:rPr lang="en-US" sz="2400" b="0" i="1" smtClean="0">
                                <a:latin typeface="Cambria Math" panose="02040503050406030204" pitchFamily="18" charset="0"/>
                                <a:ea typeface="Cambria Math" panose="02040503050406030204" pitchFamily="18" charset="0"/>
                              </a:rPr>
                            </m:ctrlPr>
                          </m:sSupPr>
                          <m:e>
                            <m:r>
                              <m:rPr>
                                <m:sty m:val="p"/>
                              </m:rPr>
                              <a:rPr lang="en-US" sz="2400" b="0" i="0" smtClean="0">
                                <a:latin typeface="Cambria Math" panose="02040503050406030204" pitchFamily="18" charset="0"/>
                                <a:ea typeface="Cambria Math" panose="02040503050406030204" pitchFamily="18" charset="0"/>
                              </a:rPr>
                              <m:t>V</m:t>
                            </m:r>
                          </m:e>
                          <m:sup>
                            <m:r>
                              <a:rPr lang="en-US" sz="2400" b="0" i="0" smtClean="0">
                                <a:latin typeface="Cambria Math" panose="02040503050406030204" pitchFamily="18" charset="0"/>
                                <a:ea typeface="Cambria Math" panose="02040503050406030204" pitchFamily="18" charset="0"/>
                              </a:rPr>
                              <m:t>2</m:t>
                            </m:r>
                          </m:sup>
                        </m:sSup>
                      </m:num>
                      <m:den>
                        <m:r>
                          <a:rPr lang="en-US" sz="2400" b="0" i="0" smtClean="0">
                            <a:latin typeface="Cambria Math" panose="02040503050406030204" pitchFamily="18" charset="0"/>
                            <a:ea typeface="Cambria Math" panose="02040503050406030204" pitchFamily="18" charset="0"/>
                          </a:rPr>
                          <m:t>2</m:t>
                        </m:r>
                      </m:den>
                    </m:f>
                    <m:r>
                      <m:rPr>
                        <m:sty m:val="p"/>
                      </m:rPr>
                      <a:rPr lang="en-US" sz="2400" b="0" i="0" smtClean="0">
                        <a:latin typeface="Cambria Math" panose="02040503050406030204" pitchFamily="18" charset="0"/>
                        <a:ea typeface="Cambria Math" panose="02040503050406030204" pitchFamily="18" charset="0"/>
                      </a:rPr>
                      <m:t>A</m:t>
                    </m:r>
                  </m:oMath>
                </a14:m>
                <a:r>
                  <a:rPr lang="en-US" sz="2400" dirty="0" smtClean="0"/>
                  <a:t>        9.32	</a:t>
                </a:r>
              </a:p>
              <a:p>
                <a:pPr marL="0" indent="0">
                  <a:buNone/>
                </a:pPr>
                <a:r>
                  <a:rPr lang="en-US" sz="2400" dirty="0"/>
                  <a:t/>
                </a:r>
                <a:r>
                  <a:rPr lang="en-US" sz="2400" dirty="0" smtClean="0"/>
                  <a:t>    where </a:t>
                </a: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C</m:t>
                        </m:r>
                      </m:e>
                      <m:sub>
                        <m:r>
                          <m:rPr>
                            <m:sty m:val="p"/>
                          </m:rPr>
                          <a:rPr lang="en-US" sz="2400">
                            <a:latin typeface="Cambria Math" panose="02040503050406030204" pitchFamily="18" charset="0"/>
                          </a:rPr>
                          <m:t>D</m:t>
                        </m:r>
                      </m:sub>
                    </m:sSub>
                  </m:oMath>
                </a14:m>
                <a:r>
                  <a:rPr lang="en-US" sz="2400" dirty="0" smtClean="0"/>
                  <a:t> is </a:t>
                </a:r>
                <a:r>
                  <a:rPr lang="en-US" sz="2400" dirty="0"/>
                  <a:t>overall drag coefﬁcient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2400" y="1295400"/>
                <a:ext cx="8839200" cy="5410200"/>
              </a:xfrm>
              <a:blipFill rotWithShape="0">
                <a:blip r:embed="rId2" cstate="print"/>
                <a:stretch>
                  <a:fillRect l="-897" t="-902" r="-414" b="-2818"/>
                </a:stretch>
              </a:blipFill>
            </p:spPr>
            <p:txBody>
              <a:bodyPr/>
              <a:lstStyle/>
              <a:p>
                <a:r>
                  <a:rPr lang="en-US">
                    <a:noFill/>
                  </a:rPr>
                  <a:t> </a:t>
                </a:r>
              </a:p>
            </p:txBody>
          </p:sp>
        </mc:Fallback>
      </mc:AlternateContent>
      <p:pic>
        <p:nvPicPr>
          <p:cNvPr id="28674" name="Picture 2"/>
          <p:cNvPicPr>
            <a:picLocks noChangeAspect="1" noChangeArrowheads="1"/>
          </p:cNvPicPr>
          <p:nvPr/>
        </p:nvPicPr>
        <p:blipFill>
          <a:blip r:embed="rId3" cstate="print"/>
          <a:srcRect/>
          <a:stretch>
            <a:fillRect/>
          </a:stretch>
        </p:blipFill>
        <p:spPr bwMode="auto">
          <a:xfrm>
            <a:off x="5105400" y="5381625"/>
            <a:ext cx="2390775" cy="1476375"/>
          </a:xfrm>
          <a:prstGeom prst="rect">
            <a:avLst/>
          </a:prstGeom>
          <a:noFill/>
          <a:ln w="9525">
            <a:noFill/>
            <a:miter lim="800000"/>
            <a:headEnd/>
            <a:tailEnd/>
          </a:ln>
        </p:spPr>
      </p:pic>
      <p:pic>
        <p:nvPicPr>
          <p:cNvPr id="28675" name="Picture 3"/>
          <p:cNvPicPr>
            <a:picLocks noChangeAspect="1" noChangeArrowheads="1"/>
          </p:cNvPicPr>
          <p:nvPr/>
        </p:nvPicPr>
        <p:blipFill>
          <a:blip r:embed="rId4" cstate="print"/>
          <a:srcRect/>
          <a:stretch>
            <a:fillRect/>
          </a:stretch>
        </p:blipFill>
        <p:spPr bwMode="auto">
          <a:xfrm>
            <a:off x="7543800" y="5162550"/>
            <a:ext cx="2171700" cy="1695450"/>
          </a:xfrm>
          <a:prstGeom prst="rect">
            <a:avLst/>
          </a:prstGeom>
          <a:noFill/>
          <a:ln w="9525">
            <a:noFill/>
            <a:miter lim="800000"/>
            <a:headEnd/>
            <a:tailEnd/>
          </a:ln>
        </p:spPr>
      </p:pic>
      <p:cxnSp>
        <p:nvCxnSpPr>
          <p:cNvPr id="7" name="Straight Arrow Connector 6"/>
          <p:cNvCxnSpPr/>
          <p:nvPr/>
        </p:nvCxnSpPr>
        <p:spPr>
          <a:xfrm rot="5400000">
            <a:off x="5536413" y="3536157"/>
            <a:ext cx="3000396" cy="19288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071802" y="3286124"/>
            <a:ext cx="4714908" cy="24288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693176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041" y="38100"/>
            <a:ext cx="7772400" cy="1143000"/>
          </a:xfrm>
        </p:spPr>
        <p:txBody>
          <a:bodyPr/>
          <a:lstStyle/>
          <a:p>
            <a:r>
              <a:rPr lang="en-US" dirty="0" smtClean="0">
                <a:solidFill>
                  <a:srgbClr val="00B0F0"/>
                </a:solidFill>
              </a:rPr>
              <a:t>Real fluid</a:t>
            </a:r>
            <a:endParaRPr lang="en-US" dirty="0">
              <a:solidFill>
                <a:srgbClr val="00B0F0"/>
              </a:solidFill>
            </a:endParaRPr>
          </a:p>
        </p:txBody>
      </p:sp>
      <p:sp>
        <p:nvSpPr>
          <p:cNvPr id="3" name="Content Placeholder 2"/>
          <p:cNvSpPr>
            <a:spLocks noGrp="1"/>
          </p:cNvSpPr>
          <p:nvPr>
            <p:ph idx="1"/>
          </p:nvPr>
        </p:nvSpPr>
        <p:spPr>
          <a:xfrm>
            <a:off x="711041" y="990600"/>
            <a:ext cx="7772400" cy="5867400"/>
          </a:xfrm>
        </p:spPr>
        <p:txBody>
          <a:bodyPr/>
          <a:lstStyle/>
          <a:p>
            <a:endParaRPr lang="en-US" dirty="0"/>
          </a:p>
        </p:txBody>
      </p:sp>
    </p:spTree>
    <p:extLst>
      <p:ext uri="{BB962C8B-B14F-4D97-AF65-F5344CB8AC3E}">
        <p14:creationId xmlns="" xmlns:p14="http://schemas.microsoft.com/office/powerpoint/2010/main" val="969682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
            <a:ext cx="7772400" cy="1143000"/>
          </a:xfrm>
        </p:spPr>
        <p:txBody>
          <a:bodyPr/>
          <a:lstStyle/>
          <a:p>
            <a:r>
              <a:rPr lang="en-US" sz="4000" dirty="0" smtClean="0">
                <a:solidFill>
                  <a:srgbClr val="00B0F0"/>
                </a:solidFill>
              </a:rPr>
              <a:t>Drag on three –dimensional bodies</a:t>
            </a:r>
            <a:r>
              <a:rPr lang="en-US" sz="3200" dirty="0" smtClean="0">
                <a:solidFill>
                  <a:srgbClr val="00B0F0"/>
                </a:solidFill>
              </a:rPr>
              <a:t/>
            </a:r>
            <a:br>
              <a:rPr lang="en-US" sz="3200" dirty="0" smtClean="0">
                <a:solidFill>
                  <a:srgbClr val="00B0F0"/>
                </a:solidFill>
              </a:rPr>
            </a:br>
            <a:endParaRPr lang="en-US" sz="3200" dirty="0">
              <a:solidFill>
                <a:schemeClr val="tx1"/>
              </a:solidFill>
            </a:endParaRPr>
          </a:p>
        </p:txBody>
      </p:sp>
      <p:pic>
        <p:nvPicPr>
          <p:cNvPr id="20482"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rot="16200000">
            <a:off x="2049395" y="601593"/>
            <a:ext cx="5273812" cy="723900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p:cNvSpPr/>
          <p:nvPr/>
        </p:nvSpPr>
        <p:spPr>
          <a:xfrm>
            <a:off x="1143000" y="990600"/>
            <a:ext cx="2304670" cy="461665"/>
          </a:xfrm>
          <a:prstGeom prst="rect">
            <a:avLst/>
          </a:prstGeom>
        </p:spPr>
        <p:txBody>
          <a:bodyPr wrap="none">
            <a:spAutoFit/>
          </a:bodyPr>
          <a:lstStyle/>
          <a:p>
            <a:r>
              <a:rPr lang="en-US" dirty="0" smtClean="0"/>
              <a:t>Drag coefficients</a:t>
            </a:r>
            <a:endParaRPr lang="en-US" dirty="0"/>
          </a:p>
        </p:txBody>
      </p:sp>
    </p:spTree>
    <p:extLst>
      <p:ext uri="{BB962C8B-B14F-4D97-AF65-F5344CB8AC3E}">
        <p14:creationId xmlns="" xmlns:p14="http://schemas.microsoft.com/office/powerpoint/2010/main" val="2775283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
            <a:ext cx="7772400" cy="1143000"/>
          </a:xfrm>
        </p:spPr>
        <p:txBody>
          <a:bodyPr/>
          <a:lstStyle/>
          <a:p>
            <a:r>
              <a:rPr lang="en-US" dirty="0" smtClean="0">
                <a:solidFill>
                  <a:srgbClr val="00B0F0"/>
                </a:solidFill>
              </a:rPr>
              <a:t>Drag on three –dimensional bodies</a:t>
            </a:r>
            <a:endParaRPr lang="en-US" dirty="0"/>
          </a:p>
        </p:txBody>
      </p:sp>
      <p:sp>
        <p:nvSpPr>
          <p:cNvPr id="3" name="TextBox 2"/>
          <p:cNvSpPr txBox="1"/>
          <p:nvPr/>
        </p:nvSpPr>
        <p:spPr>
          <a:xfrm>
            <a:off x="457200" y="6477000"/>
            <a:ext cx="8458200" cy="461665"/>
          </a:xfrm>
          <a:prstGeom prst="rect">
            <a:avLst/>
          </a:prstGeom>
          <a:noFill/>
        </p:spPr>
        <p:txBody>
          <a:bodyPr wrap="square" rtlCol="0">
            <a:spAutoFit/>
          </a:bodyPr>
          <a:lstStyle/>
          <a:p>
            <a:endParaRPr lang="en-US"/>
          </a:p>
        </p:txBody>
      </p:sp>
      <p:sp>
        <p:nvSpPr>
          <p:cNvPr id="4" name="Content Placeholder 3"/>
          <p:cNvSpPr>
            <a:spLocks noGrp="1"/>
          </p:cNvSpPr>
          <p:nvPr>
            <p:ph idx="1"/>
          </p:nvPr>
        </p:nvSpPr>
        <p:spPr>
          <a:xfrm>
            <a:off x="76200" y="1371600"/>
            <a:ext cx="8991600" cy="5334000"/>
          </a:xfrm>
        </p:spPr>
        <p:txBody>
          <a:bodyPr/>
          <a:lstStyle/>
          <a:p>
            <a:r>
              <a:rPr lang="en-US" sz="2400" dirty="0"/>
              <a:t>It may be pointed out here that the </a:t>
            </a:r>
            <a:r>
              <a:rPr lang="en-US" sz="2400" b="1" i="1" dirty="0"/>
              <a:t>object</a:t>
            </a:r>
            <a:r>
              <a:rPr lang="en-US" sz="2400" dirty="0"/>
              <a:t> of </a:t>
            </a:r>
            <a:r>
              <a:rPr lang="en-US" sz="2400" i="1" dirty="0"/>
              <a:t>streamlining a body </a:t>
            </a:r>
            <a:r>
              <a:rPr lang="en-US" sz="2400" dirty="0"/>
              <a:t>is to move the point of separation </a:t>
            </a:r>
            <a:r>
              <a:rPr lang="en-US" sz="2400" i="1" dirty="0"/>
              <a:t>as far back as possible </a:t>
            </a:r>
            <a:r>
              <a:rPr lang="en-US" sz="2400" dirty="0"/>
              <a:t>and thus to produce the </a:t>
            </a:r>
            <a:r>
              <a:rPr lang="en-US" sz="2400" i="1" dirty="0"/>
              <a:t>minimum size of turbulent wake</a:t>
            </a:r>
            <a:r>
              <a:rPr lang="en-US" sz="2400" dirty="0"/>
              <a:t>. This decreases the pressure drag, but by making the body longer so as to promote a gradual increase </a:t>
            </a:r>
            <a:r>
              <a:rPr lang="en-US" sz="2400" dirty="0" smtClean="0"/>
              <a:t>in pressure</a:t>
            </a:r>
            <a:r>
              <a:rPr lang="en-US" sz="2400" dirty="0"/>
              <a:t>, the friction drag is increased. The </a:t>
            </a:r>
            <a:r>
              <a:rPr lang="en-US" sz="2400" i="1" dirty="0"/>
              <a:t>optimum amount of streamlining</a:t>
            </a:r>
            <a:r>
              <a:rPr lang="en-US" sz="2400" dirty="0"/>
              <a:t>, then, is that for which the sum of the friction and pressure drag is a minimum. </a:t>
            </a:r>
            <a:endParaRPr lang="en-US" sz="2400" dirty="0" smtClean="0"/>
          </a:p>
          <a:p>
            <a:r>
              <a:rPr lang="en-US" sz="2400" dirty="0" smtClean="0"/>
              <a:t>Attention </a:t>
            </a:r>
            <a:r>
              <a:rPr lang="en-US" sz="2400" dirty="0"/>
              <a:t>in streamlining must be given to the </a:t>
            </a:r>
            <a:r>
              <a:rPr lang="en-US" sz="2400" i="1" dirty="0"/>
              <a:t>rear end</a:t>
            </a:r>
            <a:r>
              <a:rPr lang="en-US" sz="2400" dirty="0"/>
              <a:t>, or downstream part, of a body as well as to </a:t>
            </a:r>
            <a:r>
              <a:rPr lang="en-US" sz="2400" dirty="0" smtClean="0"/>
              <a:t>the </a:t>
            </a:r>
            <a:r>
              <a:rPr lang="en-US" sz="2400" i="1" dirty="0" smtClean="0"/>
              <a:t>front</a:t>
            </a:r>
            <a:r>
              <a:rPr lang="en-US" sz="2400" dirty="0"/>
              <a:t>. </a:t>
            </a:r>
            <a:endParaRPr lang="en-US" sz="2400" dirty="0" smtClean="0"/>
          </a:p>
          <a:p>
            <a:r>
              <a:rPr lang="en-US" sz="2400" dirty="0" smtClean="0"/>
              <a:t>The </a:t>
            </a:r>
            <a:r>
              <a:rPr lang="en-US" sz="2400" dirty="0"/>
              <a:t>shape of the </a:t>
            </a:r>
            <a:r>
              <a:rPr lang="en-US" sz="2400" dirty="0" err="1"/>
              <a:t>forebody</a:t>
            </a:r>
            <a:r>
              <a:rPr lang="en-US" sz="2400" dirty="0"/>
              <a:t> is important principally to the extent that it </a:t>
            </a:r>
            <a:r>
              <a:rPr lang="en-US" sz="2400" i="1" dirty="0"/>
              <a:t>governs the location of the separation point(s) on the </a:t>
            </a:r>
            <a:r>
              <a:rPr lang="en-US" sz="2400" i="1" dirty="0" err="1" smtClean="0"/>
              <a:t>afterbody</a:t>
            </a:r>
            <a:r>
              <a:rPr lang="en-US" sz="2400" dirty="0"/>
              <a:t>. A rounded nose produces the least disturbance in the streamlines, and is therefore the best for incompressible or compressible ﬂow at </a:t>
            </a:r>
            <a:r>
              <a:rPr lang="en-US" sz="2400" i="1" dirty="0"/>
              <a:t>subsonic</a:t>
            </a:r>
            <a:r>
              <a:rPr lang="en-US" sz="2400" dirty="0"/>
              <a:t> </a:t>
            </a:r>
            <a:r>
              <a:rPr lang="en-US" sz="2400" dirty="0" smtClean="0"/>
              <a:t>velocities (less than speed of sound (in air) 1,200km/h). </a:t>
            </a:r>
            <a:endParaRPr lang="en-US" sz="2400" dirty="0"/>
          </a:p>
          <a:p>
            <a:endParaRPr lang="en-US" dirty="0"/>
          </a:p>
        </p:txBody>
      </p:sp>
    </p:spTree>
    <p:extLst>
      <p:ext uri="{BB962C8B-B14F-4D97-AF65-F5344CB8AC3E}">
        <p14:creationId xmlns="" xmlns:p14="http://schemas.microsoft.com/office/powerpoint/2010/main" val="1586818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
            <a:ext cx="7772400" cy="1143000"/>
          </a:xfrm>
        </p:spPr>
        <p:txBody>
          <a:bodyPr/>
          <a:lstStyle/>
          <a:p>
            <a:r>
              <a:rPr lang="en-US" dirty="0" smtClean="0">
                <a:solidFill>
                  <a:srgbClr val="00B0F0"/>
                </a:solidFill>
              </a:rPr>
              <a:t>Drag on three –dimensional bodies</a:t>
            </a:r>
            <a:endParaRPr lang="en-US" dirty="0"/>
          </a:p>
        </p:txBody>
      </p:sp>
      <p:pic>
        <p:nvPicPr>
          <p:cNvPr id="6" name="Picture 3"/>
          <p:cNvPicPr>
            <a:picLocks noGrp="1" noChangeAspect="1" noChangeArrowheads="1"/>
          </p:cNvPicPr>
          <p:nvPr>
            <p:ph idx="1"/>
          </p:nvPr>
        </p:nvPicPr>
        <p:blipFill rotWithShape="1">
          <a:blip r:embed="rId2" cstate="print">
            <a:extLst>
              <a:ext uri="{28A0092B-C50C-407E-A947-70E740481C1C}">
                <a14:useLocalDpi xmlns="" xmlns:a14="http://schemas.microsoft.com/office/drawing/2010/main" val="0"/>
              </a:ext>
            </a:extLst>
          </a:blip>
          <a:srcRect t="7309" b="52762"/>
          <a:stretch/>
        </p:blipFill>
        <p:spPr bwMode="auto">
          <a:xfrm rot="10800000">
            <a:off x="304800" y="2202597"/>
            <a:ext cx="3590925" cy="21336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p:cNvSpPr/>
          <p:nvPr/>
        </p:nvSpPr>
        <p:spPr>
          <a:xfrm>
            <a:off x="228600" y="1371600"/>
            <a:ext cx="8915400" cy="830997"/>
          </a:xfrm>
          <a:prstGeom prst="rect">
            <a:avLst/>
          </a:prstGeom>
        </p:spPr>
        <p:txBody>
          <a:bodyPr wrap="square">
            <a:spAutoFit/>
          </a:bodyPr>
          <a:lstStyle/>
          <a:p>
            <a:r>
              <a:rPr lang="en-US" dirty="0"/>
              <a:t>This is illustrated in Fig. 9.12, where ﬂow about a blunt-nosed motor vehicle is compared with that about a round-nosed vehicle.</a:t>
            </a:r>
          </a:p>
        </p:txBody>
      </p:sp>
      <p:sp>
        <p:nvSpPr>
          <p:cNvPr id="3" name="Rectangle 2"/>
          <p:cNvSpPr/>
          <p:nvPr/>
        </p:nvSpPr>
        <p:spPr>
          <a:xfrm>
            <a:off x="304800" y="4953000"/>
            <a:ext cx="4572000" cy="2215991"/>
          </a:xfrm>
          <a:prstGeom prst="rect">
            <a:avLst/>
          </a:prstGeom>
        </p:spPr>
        <p:txBody>
          <a:bodyPr>
            <a:spAutoFit/>
          </a:bodyPr>
          <a:lstStyle/>
          <a:p>
            <a:pPr>
              <a:lnSpc>
                <a:spcPct val="115000"/>
              </a:lnSpc>
            </a:pPr>
            <a:r>
              <a:rPr lang="en-US" dirty="0"/>
              <a:t>For </a:t>
            </a:r>
            <a:r>
              <a:rPr lang="en-US" i="1" dirty="0">
                <a:solidFill>
                  <a:srgbClr val="FF0000"/>
                </a:solidFill>
              </a:rPr>
              <a:t>supersonic </a:t>
            </a:r>
            <a:r>
              <a:rPr lang="en-US" i="1" dirty="0" err="1" smtClean="0">
                <a:solidFill>
                  <a:srgbClr val="FF0000"/>
                </a:solidFill>
              </a:rPr>
              <a:t>ﬂow</a:t>
            </a:r>
            <a:r>
              <a:rPr lang="en-US" i="1" dirty="0" smtClean="0">
                <a:solidFill>
                  <a:srgbClr val="FF0000"/>
                </a:solidFill>
              </a:rPr>
              <a:t> </a:t>
            </a:r>
            <a:r>
              <a:rPr lang="en-US" dirty="0" smtClean="0"/>
              <a:t>(&gt;1200km/h), </a:t>
            </a:r>
            <a:r>
              <a:rPr lang="en-US" dirty="0"/>
              <a:t>a sharp-nosed body has less drag than a round-nosed body (Fig. </a:t>
            </a:r>
            <a:r>
              <a:rPr lang="en-US" dirty="0" smtClean="0"/>
              <a:t>9.27).</a:t>
            </a:r>
            <a:endParaRPr lang="en-US" dirty="0"/>
          </a:p>
          <a:p>
            <a:pPr marL="0" marR="0">
              <a:lnSpc>
                <a:spcPct val="115000"/>
              </a:lnSpc>
            </a:pPr>
            <a:endParaRPr lang="en-US" dirty="0"/>
          </a:p>
        </p:txBody>
      </p:sp>
      <p:pic>
        <p:nvPicPr>
          <p:cNvPr id="29698" name="Picture 2"/>
          <p:cNvPicPr>
            <a:picLocks noChangeAspect="1" noChangeArrowheads="1"/>
          </p:cNvPicPr>
          <p:nvPr/>
        </p:nvPicPr>
        <p:blipFill>
          <a:blip r:embed="rId3" cstate="print"/>
          <a:srcRect/>
          <a:stretch>
            <a:fillRect/>
          </a:stretch>
        </p:blipFill>
        <p:spPr bwMode="auto">
          <a:xfrm>
            <a:off x="4857752" y="2517618"/>
            <a:ext cx="2514600" cy="4340382"/>
          </a:xfrm>
          <a:prstGeom prst="rect">
            <a:avLst/>
          </a:prstGeom>
          <a:noFill/>
          <a:ln w="9525">
            <a:noFill/>
            <a:miter lim="800000"/>
            <a:headEnd/>
            <a:tailEnd/>
          </a:ln>
        </p:spPr>
      </p:pic>
      <p:pic>
        <p:nvPicPr>
          <p:cNvPr id="39937" name="Picture 1"/>
          <p:cNvPicPr>
            <a:picLocks noChangeAspect="1" noChangeArrowheads="1"/>
          </p:cNvPicPr>
          <p:nvPr/>
        </p:nvPicPr>
        <p:blipFill>
          <a:blip r:embed="rId4"/>
          <a:srcRect l="28896" t="19477" r="33766"/>
          <a:stretch>
            <a:fillRect/>
          </a:stretch>
        </p:blipFill>
        <p:spPr bwMode="auto">
          <a:xfrm>
            <a:off x="7500926" y="4219568"/>
            <a:ext cx="1643074" cy="2638432"/>
          </a:xfrm>
          <a:prstGeom prst="rect">
            <a:avLst/>
          </a:prstGeom>
          <a:noFill/>
          <a:ln w="9525">
            <a:noFill/>
            <a:miter lim="800000"/>
            <a:headEnd/>
            <a:tailEnd/>
          </a:ln>
          <a:effectLst/>
        </p:spPr>
      </p:pic>
      <p:pic>
        <p:nvPicPr>
          <p:cNvPr id="39938" name="Picture 2"/>
          <p:cNvPicPr>
            <a:picLocks noChangeAspect="1" noChangeArrowheads="1"/>
          </p:cNvPicPr>
          <p:nvPr/>
        </p:nvPicPr>
        <p:blipFill>
          <a:blip r:embed="rId5"/>
          <a:srcRect/>
          <a:stretch>
            <a:fillRect/>
          </a:stretch>
        </p:blipFill>
        <p:spPr bwMode="auto">
          <a:xfrm>
            <a:off x="8496300" y="6305550"/>
            <a:ext cx="647700" cy="552450"/>
          </a:xfrm>
          <a:prstGeom prst="rect">
            <a:avLst/>
          </a:prstGeom>
          <a:noFill/>
          <a:ln w="9525">
            <a:noFill/>
            <a:miter lim="800000"/>
            <a:headEnd/>
            <a:tailEnd/>
          </a:ln>
          <a:effectLst/>
        </p:spPr>
      </p:pic>
    </p:spTree>
    <p:extLst>
      <p:ext uri="{BB962C8B-B14F-4D97-AF65-F5344CB8AC3E}">
        <p14:creationId xmlns="" xmlns:p14="http://schemas.microsoft.com/office/powerpoint/2010/main" val="36874355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
            <a:ext cx="7772400" cy="1143000"/>
          </a:xfrm>
        </p:spPr>
        <p:txBody>
          <a:bodyPr/>
          <a:lstStyle/>
          <a:p>
            <a:r>
              <a:rPr lang="en-US" dirty="0" smtClean="0">
                <a:solidFill>
                  <a:srgbClr val="00B0F0"/>
                </a:solidFill>
              </a:rPr>
              <a:t>Drag on three –dimensional bodies</a:t>
            </a:r>
            <a:endParaRPr lang="en-US" dirty="0"/>
          </a:p>
        </p:txBody>
      </p:sp>
      <p:sp>
        <p:nvSpPr>
          <p:cNvPr id="4" name="Rectangle 3"/>
          <p:cNvSpPr/>
          <p:nvPr/>
        </p:nvSpPr>
        <p:spPr>
          <a:xfrm>
            <a:off x="228600" y="1371600"/>
            <a:ext cx="8915400" cy="461665"/>
          </a:xfrm>
          <a:prstGeom prst="rect">
            <a:avLst/>
          </a:prstGeom>
        </p:spPr>
        <p:txBody>
          <a:bodyPr wrap="square">
            <a:spAutoFit/>
          </a:bodyPr>
          <a:lstStyle/>
          <a:p>
            <a:r>
              <a:rPr lang="en-US" dirty="0" smtClean="0"/>
              <a:t>Subsonic </a:t>
            </a:r>
            <a:r>
              <a:rPr lang="en-US" dirty="0" err="1" smtClean="0"/>
              <a:t>vs</a:t>
            </a:r>
            <a:r>
              <a:rPr lang="en-US" dirty="0" smtClean="0"/>
              <a:t> supersonic</a:t>
            </a:r>
            <a:endParaRPr lang="en-US" dirty="0"/>
          </a:p>
        </p:txBody>
      </p:sp>
      <p:pic>
        <p:nvPicPr>
          <p:cNvPr id="24578" name="Picture 2"/>
          <p:cNvPicPr>
            <a:picLocks noChangeAspect="1" noChangeArrowheads="1"/>
          </p:cNvPicPr>
          <p:nvPr/>
        </p:nvPicPr>
        <p:blipFill>
          <a:blip r:embed="rId2"/>
          <a:srcRect/>
          <a:stretch>
            <a:fillRect/>
          </a:stretch>
        </p:blipFill>
        <p:spPr bwMode="auto">
          <a:xfrm>
            <a:off x="4071934" y="1928802"/>
            <a:ext cx="4743450" cy="3124200"/>
          </a:xfrm>
          <a:prstGeom prst="rect">
            <a:avLst/>
          </a:prstGeom>
          <a:noFill/>
          <a:ln w="9525">
            <a:noFill/>
            <a:miter lim="800000"/>
            <a:headEnd/>
            <a:tailEnd/>
          </a:ln>
          <a:effectLst/>
        </p:spPr>
      </p:pic>
      <p:pic>
        <p:nvPicPr>
          <p:cNvPr id="24579" name="Picture 3"/>
          <p:cNvPicPr>
            <a:picLocks noGrp="1" noChangeAspect="1" noChangeArrowheads="1"/>
          </p:cNvPicPr>
          <p:nvPr>
            <p:ph idx="1"/>
          </p:nvPr>
        </p:nvPicPr>
        <p:blipFill>
          <a:blip r:embed="rId3"/>
          <a:srcRect/>
          <a:stretch>
            <a:fillRect/>
          </a:stretch>
        </p:blipFill>
        <p:spPr bwMode="auto">
          <a:xfrm>
            <a:off x="0" y="1928802"/>
            <a:ext cx="3857619" cy="2215658"/>
          </a:xfrm>
          <a:prstGeom prst="rect">
            <a:avLst/>
          </a:prstGeom>
          <a:noFill/>
          <a:ln w="9525">
            <a:noFill/>
            <a:miter lim="800000"/>
            <a:headEnd/>
            <a:tailEnd/>
          </a:ln>
          <a:effectLst/>
        </p:spPr>
      </p:pic>
      <p:pic>
        <p:nvPicPr>
          <p:cNvPr id="24580" name="Picture 4"/>
          <p:cNvPicPr>
            <a:picLocks noChangeAspect="1" noChangeArrowheads="1"/>
          </p:cNvPicPr>
          <p:nvPr/>
        </p:nvPicPr>
        <p:blipFill>
          <a:blip r:embed="rId4"/>
          <a:srcRect/>
          <a:stretch>
            <a:fillRect/>
          </a:stretch>
        </p:blipFill>
        <p:spPr bwMode="auto">
          <a:xfrm>
            <a:off x="0" y="4500570"/>
            <a:ext cx="3500462" cy="1908316"/>
          </a:xfrm>
          <a:prstGeom prst="rect">
            <a:avLst/>
          </a:prstGeom>
          <a:noFill/>
          <a:ln w="9525">
            <a:noFill/>
            <a:miter lim="800000"/>
            <a:headEnd/>
            <a:tailEnd/>
          </a:ln>
          <a:effectLst/>
        </p:spPr>
      </p:pic>
    </p:spTree>
    <p:extLst>
      <p:ext uri="{BB962C8B-B14F-4D97-AF65-F5344CB8AC3E}">
        <p14:creationId xmlns="" xmlns:p14="http://schemas.microsoft.com/office/powerpoint/2010/main" val="3687435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a:stretch>
            <a:fillRect/>
          </a:stretch>
        </p:blipFill>
        <p:spPr bwMode="auto">
          <a:xfrm>
            <a:off x="3052763" y="385763"/>
            <a:ext cx="3038475" cy="6086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
            <a:ext cx="7772400" cy="1143000"/>
          </a:xfrm>
        </p:spPr>
        <p:txBody>
          <a:bodyPr/>
          <a:lstStyle/>
          <a:p>
            <a:r>
              <a:rPr lang="en-US" dirty="0" smtClean="0">
                <a:solidFill>
                  <a:srgbClr val="00B0F0"/>
                </a:solidFill>
              </a:rPr>
              <a:t>Drag on three –dimensional bodies</a:t>
            </a:r>
            <a:endParaRPr lang="en-US" dirty="0"/>
          </a:p>
        </p:txBody>
      </p:sp>
      <p:sp>
        <p:nvSpPr>
          <p:cNvPr id="4" name="Content Placeholder 3"/>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5763" y="1295400"/>
            <a:ext cx="8372475" cy="54387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1238407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
            <a:ext cx="7772400" cy="1143000"/>
          </a:xfrm>
        </p:spPr>
        <p:txBody>
          <a:bodyPr/>
          <a:lstStyle/>
          <a:p>
            <a:r>
              <a:rPr lang="en-US" dirty="0" smtClean="0">
                <a:solidFill>
                  <a:srgbClr val="00B0F0"/>
                </a:solidFill>
              </a:rPr>
              <a:t>Drag on three –dimensional bodies</a:t>
            </a:r>
            <a:endParaRPr lang="en-US" dirty="0"/>
          </a:p>
        </p:txBody>
      </p:sp>
      <p:pic>
        <p:nvPicPr>
          <p:cNvPr id="5122"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20876"/>
          <a:stretch/>
        </p:blipFill>
        <p:spPr bwMode="auto">
          <a:xfrm>
            <a:off x="214282" y="2928934"/>
            <a:ext cx="4419600" cy="251650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97033" y="3239573"/>
            <a:ext cx="4218367" cy="32185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p:cNvSpPr/>
          <p:nvPr/>
        </p:nvSpPr>
        <p:spPr>
          <a:xfrm>
            <a:off x="190500" y="1285569"/>
            <a:ext cx="9067800" cy="1569660"/>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Efforts to reduce the drag force on automobiles and trucks, and thereby improve their </a:t>
            </a:r>
            <a:r>
              <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rPr>
              <a:t>fuel efficiency</a:t>
            </a:r>
            <a:r>
              <a:rPr lang="en-US" dirty="0">
                <a:latin typeface="Calibri" panose="020F0502020204030204" pitchFamily="34" charset="0"/>
                <a:ea typeface="Calibri" panose="020F0502020204030204" pitchFamily="34" charset="0"/>
                <a:cs typeface="Times New Roman" panose="02020603050405020304" pitchFamily="18" charset="0"/>
              </a:rPr>
              <a:t>, have strongly </a:t>
            </a:r>
            <a:r>
              <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rPr>
              <a:t>inﬂuenced body design</a:t>
            </a:r>
            <a:r>
              <a:rPr lang="en-US" dirty="0">
                <a:latin typeface="Calibri" panose="020F0502020204030204" pitchFamily="34" charset="0"/>
                <a:ea typeface="Calibri" panose="020F0502020204030204" pitchFamily="34" charset="0"/>
                <a:cs typeface="Times New Roman" panose="02020603050405020304" pitchFamily="18" charset="0"/>
              </a:rPr>
              <a:t>. Examples of historical body shapes and the resulting drag coefﬁcients are given </a:t>
            </a:r>
            <a:r>
              <a:rPr lang="en-US" dirty="0" smtClean="0">
                <a:latin typeface="Calibri" panose="020F0502020204030204" pitchFamily="34" charset="0"/>
                <a:ea typeface="Calibri" panose="020F0502020204030204" pitchFamily="34" charset="0"/>
                <a:cs typeface="Times New Roman" panose="02020603050405020304" pitchFamily="18" charset="0"/>
              </a:rPr>
              <a:t>in the figure below</a:t>
            </a:r>
            <a:endParaRPr lang="en-US" dirty="0"/>
          </a:p>
        </p:txBody>
      </p:sp>
      <p:sp>
        <p:nvSpPr>
          <p:cNvPr id="6" name="TextBox 5"/>
          <p:cNvSpPr txBox="1"/>
          <p:nvPr/>
        </p:nvSpPr>
        <p:spPr>
          <a:xfrm>
            <a:off x="1000100" y="4643446"/>
            <a:ext cx="1000132" cy="261610"/>
          </a:xfrm>
          <a:prstGeom prst="rect">
            <a:avLst/>
          </a:prstGeom>
          <a:noFill/>
        </p:spPr>
        <p:txBody>
          <a:bodyPr wrap="square" rtlCol="0">
            <a:spAutoFit/>
          </a:bodyPr>
          <a:lstStyle/>
          <a:p>
            <a:r>
              <a:rPr lang="en-US" sz="1100" dirty="0" smtClean="0"/>
              <a:t>WW 2</a:t>
            </a:r>
            <a:endParaRPr lang="en-US" sz="1100" dirty="0"/>
          </a:p>
        </p:txBody>
      </p:sp>
      <p:sp>
        <p:nvSpPr>
          <p:cNvPr id="7" name="TextBox 6"/>
          <p:cNvSpPr txBox="1"/>
          <p:nvPr/>
        </p:nvSpPr>
        <p:spPr>
          <a:xfrm>
            <a:off x="928662" y="3786190"/>
            <a:ext cx="1000132" cy="261610"/>
          </a:xfrm>
          <a:prstGeom prst="rect">
            <a:avLst/>
          </a:prstGeom>
          <a:noFill/>
        </p:spPr>
        <p:txBody>
          <a:bodyPr wrap="square" rtlCol="0">
            <a:spAutoFit/>
          </a:bodyPr>
          <a:lstStyle/>
          <a:p>
            <a:r>
              <a:rPr lang="en-US" sz="1100" dirty="0" smtClean="0"/>
              <a:t>WW 1</a:t>
            </a:r>
            <a:endParaRPr lang="en-US" sz="1100" dirty="0"/>
          </a:p>
        </p:txBody>
      </p:sp>
    </p:spTree>
    <p:extLst>
      <p:ext uri="{BB962C8B-B14F-4D97-AF65-F5344CB8AC3E}">
        <p14:creationId xmlns="" xmlns:p14="http://schemas.microsoft.com/office/powerpoint/2010/main" val="38482305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
            <a:ext cx="7772400" cy="1143000"/>
          </a:xfrm>
        </p:spPr>
        <p:txBody>
          <a:bodyPr/>
          <a:lstStyle/>
          <a:p>
            <a:r>
              <a:rPr lang="en-US" dirty="0" smtClean="0">
                <a:solidFill>
                  <a:srgbClr val="00B0F0"/>
                </a:solidFill>
              </a:rPr>
              <a:t>Drag on three –dimensional bodies</a:t>
            </a:r>
            <a:endParaRPr lang="en-US" dirty="0"/>
          </a:p>
        </p:txBody>
      </p:sp>
      <p:pic>
        <p:nvPicPr>
          <p:cNvPr id="27650" name="Picture 2"/>
          <p:cNvPicPr>
            <a:picLocks noChangeAspect="1" noChangeArrowheads="1"/>
          </p:cNvPicPr>
          <p:nvPr/>
        </p:nvPicPr>
        <p:blipFill>
          <a:blip r:embed="rId2"/>
          <a:srcRect/>
          <a:stretch>
            <a:fillRect/>
          </a:stretch>
        </p:blipFill>
        <p:spPr bwMode="auto">
          <a:xfrm>
            <a:off x="166149" y="1571612"/>
            <a:ext cx="8977851" cy="4148143"/>
          </a:xfrm>
          <a:prstGeom prst="rect">
            <a:avLst/>
          </a:prstGeom>
          <a:noFill/>
          <a:ln w="9525">
            <a:noFill/>
            <a:miter lim="800000"/>
            <a:headEnd/>
            <a:tailEnd/>
          </a:ln>
          <a:effectLst/>
        </p:spPr>
      </p:pic>
    </p:spTree>
    <p:extLst>
      <p:ext uri="{BB962C8B-B14F-4D97-AF65-F5344CB8AC3E}">
        <p14:creationId xmlns="" xmlns:p14="http://schemas.microsoft.com/office/powerpoint/2010/main" val="38482305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4764"/>
            <a:ext cx="1419225" cy="1352550"/>
          </a:xfrm>
          <a:prstGeom prst="rect">
            <a:avLst/>
          </a:prstGeom>
        </p:spPr>
      </p:pic>
      <p:pic>
        <p:nvPicPr>
          <p:cNvPr id="3" name="Picture 2"/>
          <p:cNvPicPr>
            <a:picLocks noChangeAspect="1"/>
          </p:cNvPicPr>
          <p:nvPr/>
        </p:nvPicPr>
        <p:blipFill>
          <a:blip r:embed="rId3" cstate="print"/>
          <a:stretch>
            <a:fillRect/>
          </a:stretch>
        </p:blipFill>
        <p:spPr>
          <a:xfrm>
            <a:off x="0" y="2140743"/>
            <a:ext cx="1981200" cy="1276350"/>
          </a:xfrm>
          <a:prstGeom prst="rect">
            <a:avLst/>
          </a:prstGeom>
        </p:spPr>
      </p:pic>
      <p:pic>
        <p:nvPicPr>
          <p:cNvPr id="4" name="Picture 3"/>
          <p:cNvPicPr>
            <a:picLocks noChangeAspect="1"/>
          </p:cNvPicPr>
          <p:nvPr/>
        </p:nvPicPr>
        <p:blipFill>
          <a:blip r:embed="rId4" cstate="print"/>
          <a:stretch>
            <a:fillRect/>
          </a:stretch>
        </p:blipFill>
        <p:spPr>
          <a:xfrm>
            <a:off x="3352947" y="0"/>
            <a:ext cx="1838325" cy="1295400"/>
          </a:xfrm>
          <a:prstGeom prst="rect">
            <a:avLst/>
          </a:prstGeom>
        </p:spPr>
      </p:pic>
      <p:pic>
        <p:nvPicPr>
          <p:cNvPr id="5" name="Picture 4"/>
          <p:cNvPicPr>
            <a:picLocks noChangeAspect="1"/>
          </p:cNvPicPr>
          <p:nvPr/>
        </p:nvPicPr>
        <p:blipFill>
          <a:blip r:embed="rId5" cstate="print"/>
          <a:stretch>
            <a:fillRect/>
          </a:stretch>
        </p:blipFill>
        <p:spPr>
          <a:xfrm>
            <a:off x="4264818" y="2295414"/>
            <a:ext cx="2524125" cy="1171575"/>
          </a:xfrm>
          <a:prstGeom prst="rect">
            <a:avLst/>
          </a:prstGeom>
        </p:spPr>
      </p:pic>
      <p:pic>
        <p:nvPicPr>
          <p:cNvPr id="6" name="Picture 5"/>
          <p:cNvPicPr>
            <a:picLocks noChangeAspect="1"/>
          </p:cNvPicPr>
          <p:nvPr/>
        </p:nvPicPr>
        <p:blipFill>
          <a:blip r:embed="rId6" cstate="print"/>
          <a:stretch>
            <a:fillRect/>
          </a:stretch>
        </p:blipFill>
        <p:spPr>
          <a:xfrm>
            <a:off x="1447799" y="23812"/>
            <a:ext cx="1304925" cy="1323975"/>
          </a:xfrm>
          <a:prstGeom prst="rect">
            <a:avLst/>
          </a:prstGeom>
        </p:spPr>
      </p:pic>
      <p:pic>
        <p:nvPicPr>
          <p:cNvPr id="7" name="Picture 6"/>
          <p:cNvPicPr>
            <a:picLocks noChangeAspect="1"/>
          </p:cNvPicPr>
          <p:nvPr/>
        </p:nvPicPr>
        <p:blipFill>
          <a:blip r:embed="rId7" cstate="print"/>
          <a:stretch>
            <a:fillRect/>
          </a:stretch>
        </p:blipFill>
        <p:spPr>
          <a:xfrm>
            <a:off x="5161964" y="0"/>
            <a:ext cx="1123950" cy="1562100"/>
          </a:xfrm>
          <a:prstGeom prst="rect">
            <a:avLst/>
          </a:prstGeom>
        </p:spPr>
      </p:pic>
      <p:pic>
        <p:nvPicPr>
          <p:cNvPr id="8" name="Picture 7"/>
          <p:cNvPicPr>
            <a:picLocks noChangeAspect="1"/>
          </p:cNvPicPr>
          <p:nvPr/>
        </p:nvPicPr>
        <p:blipFill>
          <a:blip r:embed="rId8" cstate="print"/>
          <a:stretch>
            <a:fillRect/>
          </a:stretch>
        </p:blipFill>
        <p:spPr>
          <a:xfrm>
            <a:off x="2008163" y="2140743"/>
            <a:ext cx="2095500" cy="1390650"/>
          </a:xfrm>
          <a:prstGeom prst="rect">
            <a:avLst/>
          </a:prstGeom>
        </p:spPr>
      </p:pic>
      <p:pic>
        <p:nvPicPr>
          <p:cNvPr id="10" name="Picture 9"/>
          <p:cNvPicPr>
            <a:picLocks noChangeAspect="1"/>
          </p:cNvPicPr>
          <p:nvPr/>
        </p:nvPicPr>
        <p:blipFill>
          <a:blip r:embed="rId9" cstate="print"/>
          <a:stretch>
            <a:fillRect/>
          </a:stretch>
        </p:blipFill>
        <p:spPr>
          <a:xfrm>
            <a:off x="6792460" y="2258962"/>
            <a:ext cx="2447925" cy="1152525"/>
          </a:xfrm>
          <a:prstGeom prst="rect">
            <a:avLst/>
          </a:prstGeom>
        </p:spPr>
      </p:pic>
      <p:pic>
        <p:nvPicPr>
          <p:cNvPr id="11" name="Picture 10"/>
          <p:cNvPicPr>
            <a:picLocks noChangeAspect="1"/>
          </p:cNvPicPr>
          <p:nvPr/>
        </p:nvPicPr>
        <p:blipFill>
          <a:blip r:embed="rId10" cstate="print"/>
          <a:stretch>
            <a:fillRect/>
          </a:stretch>
        </p:blipFill>
        <p:spPr>
          <a:xfrm>
            <a:off x="0" y="4495800"/>
            <a:ext cx="1647825" cy="1238250"/>
          </a:xfrm>
          <a:prstGeom prst="rect">
            <a:avLst/>
          </a:prstGeom>
        </p:spPr>
      </p:pic>
      <p:pic>
        <p:nvPicPr>
          <p:cNvPr id="12" name="Picture 11"/>
          <p:cNvPicPr>
            <a:picLocks noChangeAspect="1"/>
          </p:cNvPicPr>
          <p:nvPr/>
        </p:nvPicPr>
        <p:blipFill>
          <a:blip r:embed="rId11" cstate="print"/>
          <a:stretch>
            <a:fillRect/>
          </a:stretch>
        </p:blipFill>
        <p:spPr>
          <a:xfrm>
            <a:off x="4061826" y="4317332"/>
            <a:ext cx="800100" cy="1514475"/>
          </a:xfrm>
          <a:prstGeom prst="rect">
            <a:avLst/>
          </a:prstGeom>
        </p:spPr>
      </p:pic>
      <p:pic>
        <p:nvPicPr>
          <p:cNvPr id="13" name="Picture 12"/>
          <p:cNvPicPr>
            <a:picLocks noChangeAspect="1"/>
          </p:cNvPicPr>
          <p:nvPr/>
        </p:nvPicPr>
        <p:blipFill>
          <a:blip r:embed="rId12" cstate="print"/>
          <a:stretch>
            <a:fillRect/>
          </a:stretch>
        </p:blipFill>
        <p:spPr>
          <a:xfrm>
            <a:off x="4968459" y="4393972"/>
            <a:ext cx="2009775" cy="1323975"/>
          </a:xfrm>
          <a:prstGeom prst="rect">
            <a:avLst/>
          </a:prstGeom>
        </p:spPr>
      </p:pic>
      <p:pic>
        <p:nvPicPr>
          <p:cNvPr id="14" name="Picture 13"/>
          <p:cNvPicPr>
            <a:picLocks noChangeAspect="1"/>
          </p:cNvPicPr>
          <p:nvPr/>
        </p:nvPicPr>
        <p:blipFill>
          <a:blip r:embed="rId13" cstate="print"/>
          <a:stretch>
            <a:fillRect/>
          </a:stretch>
        </p:blipFill>
        <p:spPr>
          <a:xfrm>
            <a:off x="1655738" y="4687451"/>
            <a:ext cx="1400175" cy="1143000"/>
          </a:xfrm>
          <a:prstGeom prst="rect">
            <a:avLst/>
          </a:prstGeom>
        </p:spPr>
      </p:pic>
    </p:spTree>
    <p:extLst>
      <p:ext uri="{BB962C8B-B14F-4D97-AF65-F5344CB8AC3E}">
        <p14:creationId xmlns="" xmlns:p14="http://schemas.microsoft.com/office/powerpoint/2010/main" val="1295974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352800" y="389060"/>
            <a:ext cx="1476375" cy="1181100"/>
          </a:xfrm>
          <a:prstGeom prst="rect">
            <a:avLst/>
          </a:prstGeom>
        </p:spPr>
      </p:pic>
      <p:pic>
        <p:nvPicPr>
          <p:cNvPr id="3" name="Picture 2"/>
          <p:cNvPicPr>
            <a:picLocks noChangeAspect="1"/>
          </p:cNvPicPr>
          <p:nvPr/>
        </p:nvPicPr>
        <p:blipFill>
          <a:blip r:embed="rId3" cstate="print"/>
          <a:stretch>
            <a:fillRect/>
          </a:stretch>
        </p:blipFill>
        <p:spPr>
          <a:xfrm>
            <a:off x="0" y="257908"/>
            <a:ext cx="1752600" cy="1266825"/>
          </a:xfrm>
          <a:prstGeom prst="rect">
            <a:avLst/>
          </a:prstGeom>
        </p:spPr>
      </p:pic>
      <p:pic>
        <p:nvPicPr>
          <p:cNvPr id="4" name="Picture 3"/>
          <p:cNvPicPr>
            <a:picLocks noChangeAspect="1"/>
          </p:cNvPicPr>
          <p:nvPr/>
        </p:nvPicPr>
        <p:blipFill>
          <a:blip r:embed="rId4" cstate="print"/>
          <a:stretch>
            <a:fillRect/>
          </a:stretch>
        </p:blipFill>
        <p:spPr>
          <a:xfrm>
            <a:off x="1784252" y="315058"/>
            <a:ext cx="1419225" cy="1209675"/>
          </a:xfrm>
          <a:prstGeom prst="rect">
            <a:avLst/>
          </a:prstGeom>
        </p:spPr>
      </p:pic>
      <p:pic>
        <p:nvPicPr>
          <p:cNvPr id="5" name="Picture 4"/>
          <p:cNvPicPr>
            <a:picLocks noChangeAspect="1"/>
          </p:cNvPicPr>
          <p:nvPr/>
        </p:nvPicPr>
        <p:blipFill>
          <a:blip r:embed="rId5" cstate="print"/>
          <a:stretch>
            <a:fillRect/>
          </a:stretch>
        </p:blipFill>
        <p:spPr>
          <a:xfrm>
            <a:off x="0" y="2362200"/>
            <a:ext cx="2676525" cy="1200150"/>
          </a:xfrm>
          <a:prstGeom prst="rect">
            <a:avLst/>
          </a:prstGeom>
        </p:spPr>
      </p:pic>
      <p:pic>
        <p:nvPicPr>
          <p:cNvPr id="6" name="Picture 5"/>
          <p:cNvPicPr>
            <a:picLocks noChangeAspect="1"/>
          </p:cNvPicPr>
          <p:nvPr/>
        </p:nvPicPr>
        <p:blipFill>
          <a:blip r:embed="rId6" cstate="print"/>
          <a:stretch>
            <a:fillRect/>
          </a:stretch>
        </p:blipFill>
        <p:spPr>
          <a:xfrm>
            <a:off x="2854862" y="2541563"/>
            <a:ext cx="1990725" cy="1047750"/>
          </a:xfrm>
          <a:prstGeom prst="rect">
            <a:avLst/>
          </a:prstGeom>
        </p:spPr>
      </p:pic>
      <p:pic>
        <p:nvPicPr>
          <p:cNvPr id="7" name="Picture 6"/>
          <p:cNvPicPr>
            <a:picLocks noChangeAspect="1"/>
          </p:cNvPicPr>
          <p:nvPr/>
        </p:nvPicPr>
        <p:blipFill>
          <a:blip r:embed="rId7" cstate="print"/>
          <a:stretch>
            <a:fillRect/>
          </a:stretch>
        </p:blipFill>
        <p:spPr>
          <a:xfrm>
            <a:off x="4821408" y="2608238"/>
            <a:ext cx="2466975" cy="981075"/>
          </a:xfrm>
          <a:prstGeom prst="rect">
            <a:avLst/>
          </a:prstGeom>
        </p:spPr>
      </p:pic>
      <p:pic>
        <p:nvPicPr>
          <p:cNvPr id="8" name="Picture 7"/>
          <p:cNvPicPr>
            <a:picLocks noChangeAspect="1"/>
          </p:cNvPicPr>
          <p:nvPr/>
        </p:nvPicPr>
        <p:blipFill>
          <a:blip r:embed="rId8" cstate="print"/>
          <a:stretch>
            <a:fillRect/>
          </a:stretch>
        </p:blipFill>
        <p:spPr>
          <a:xfrm>
            <a:off x="157162" y="4724400"/>
            <a:ext cx="2362200" cy="885825"/>
          </a:xfrm>
          <a:prstGeom prst="rect">
            <a:avLst/>
          </a:prstGeom>
        </p:spPr>
      </p:pic>
      <p:pic>
        <p:nvPicPr>
          <p:cNvPr id="28674" name="Picture 2"/>
          <p:cNvPicPr>
            <a:picLocks noChangeAspect="1" noChangeArrowheads="1"/>
          </p:cNvPicPr>
          <p:nvPr/>
        </p:nvPicPr>
        <p:blipFill>
          <a:blip r:embed="rId9"/>
          <a:srcRect/>
          <a:stretch>
            <a:fillRect/>
          </a:stretch>
        </p:blipFill>
        <p:spPr bwMode="auto">
          <a:xfrm>
            <a:off x="2786050" y="4071942"/>
            <a:ext cx="3105148" cy="2315777"/>
          </a:xfrm>
          <a:prstGeom prst="rect">
            <a:avLst/>
          </a:prstGeom>
          <a:noFill/>
          <a:ln w="9525">
            <a:noFill/>
            <a:miter lim="800000"/>
            <a:headEnd/>
            <a:tailEnd/>
          </a:ln>
          <a:effectLst/>
        </p:spPr>
      </p:pic>
      <p:pic>
        <p:nvPicPr>
          <p:cNvPr id="28675" name="Picture 3"/>
          <p:cNvPicPr>
            <a:picLocks noChangeAspect="1" noChangeArrowheads="1"/>
          </p:cNvPicPr>
          <p:nvPr/>
        </p:nvPicPr>
        <p:blipFill>
          <a:blip r:embed="rId10"/>
          <a:srcRect/>
          <a:stretch>
            <a:fillRect/>
          </a:stretch>
        </p:blipFill>
        <p:spPr bwMode="auto">
          <a:xfrm>
            <a:off x="6286512" y="4071942"/>
            <a:ext cx="2538285" cy="2462206"/>
          </a:xfrm>
          <a:prstGeom prst="rect">
            <a:avLst/>
          </a:prstGeom>
          <a:noFill/>
          <a:ln w="9525">
            <a:noFill/>
            <a:miter lim="800000"/>
            <a:headEnd/>
            <a:tailEnd/>
          </a:ln>
          <a:effectLst/>
        </p:spPr>
      </p:pic>
      <p:pic>
        <p:nvPicPr>
          <p:cNvPr id="28676" name="Picture 4"/>
          <p:cNvPicPr>
            <a:picLocks noChangeAspect="1" noChangeArrowheads="1"/>
          </p:cNvPicPr>
          <p:nvPr/>
        </p:nvPicPr>
        <p:blipFill>
          <a:blip r:embed="rId11" cstate="print"/>
          <a:srcRect/>
          <a:stretch>
            <a:fillRect/>
          </a:stretch>
        </p:blipFill>
        <p:spPr bwMode="auto">
          <a:xfrm>
            <a:off x="142844" y="5725078"/>
            <a:ext cx="1652582" cy="1132922"/>
          </a:xfrm>
          <a:prstGeom prst="rect">
            <a:avLst/>
          </a:prstGeom>
          <a:noFill/>
          <a:ln w="9525">
            <a:noFill/>
            <a:miter lim="800000"/>
            <a:headEnd/>
            <a:tailEnd/>
          </a:ln>
          <a:effectLst/>
        </p:spPr>
      </p:pic>
      <p:pic>
        <p:nvPicPr>
          <p:cNvPr id="33794" name="Picture 2" descr="https://media3.picsearch.com/is?E1een1QMU4-xnRe-JxgKbRPA3kn-zy2WDEQ8-oOqgKQ&amp;height=255"/>
          <p:cNvPicPr>
            <a:picLocks noChangeAspect="1" noChangeArrowheads="1"/>
          </p:cNvPicPr>
          <p:nvPr/>
        </p:nvPicPr>
        <p:blipFill>
          <a:blip r:embed="rId12"/>
          <a:srcRect/>
          <a:stretch>
            <a:fillRect/>
          </a:stretch>
        </p:blipFill>
        <p:spPr bwMode="auto">
          <a:xfrm>
            <a:off x="5072066" y="0"/>
            <a:ext cx="3248025" cy="2428875"/>
          </a:xfrm>
          <a:prstGeom prst="rect">
            <a:avLst/>
          </a:prstGeom>
          <a:noFill/>
        </p:spPr>
      </p:pic>
    </p:spTree>
    <p:extLst>
      <p:ext uri="{BB962C8B-B14F-4D97-AF65-F5344CB8AC3E}">
        <p14:creationId xmlns="" xmlns:p14="http://schemas.microsoft.com/office/powerpoint/2010/main" val="3393592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90600"/>
          </a:xfrm>
        </p:spPr>
        <p:txBody>
          <a:bodyPr/>
          <a:lstStyle/>
          <a:p>
            <a:r>
              <a:rPr lang="en-US" dirty="0">
                <a:solidFill>
                  <a:srgbClr val="00B0F0"/>
                </a:solidFill>
              </a:rPr>
              <a:t>Forces on immersed </a:t>
            </a:r>
            <a:r>
              <a:rPr lang="en-US" dirty="0" smtClean="0">
                <a:solidFill>
                  <a:srgbClr val="00B0F0"/>
                </a:solidFill>
              </a:rPr>
              <a:t>bodies</a:t>
            </a:r>
            <a:endParaRPr lang="en-US" dirty="0">
              <a:solidFill>
                <a:srgbClr val="00B0F0"/>
              </a:solidFill>
            </a:endParaRPr>
          </a:p>
        </p:txBody>
      </p:sp>
      <p:sp>
        <p:nvSpPr>
          <p:cNvPr id="3" name="Content Placeholder 2"/>
          <p:cNvSpPr>
            <a:spLocks noGrp="1"/>
          </p:cNvSpPr>
          <p:nvPr>
            <p:ph idx="1"/>
          </p:nvPr>
        </p:nvSpPr>
        <p:spPr>
          <a:xfrm>
            <a:off x="0" y="838200"/>
            <a:ext cx="9067800" cy="5867400"/>
          </a:xfrm>
        </p:spPr>
        <p:txBody>
          <a:bodyPr/>
          <a:lstStyle/>
          <a:p>
            <a:r>
              <a:rPr lang="en-US" sz="2800" dirty="0"/>
              <a:t>When bodies are completely </a:t>
            </a:r>
            <a:r>
              <a:rPr lang="en-US" sz="2800" i="1" dirty="0"/>
              <a:t>surrounded by a ﬂowing ﬂuid</a:t>
            </a:r>
            <a:r>
              <a:rPr lang="en-US" sz="2800" dirty="0"/>
              <a:t>, as for example are airplanes, birds, automobiles, raindrops, submarines, and ﬁsh, the ﬂows are known as </a:t>
            </a:r>
            <a:r>
              <a:rPr lang="en-US" sz="2800" b="1" i="1" dirty="0" smtClean="0"/>
              <a:t>external </a:t>
            </a:r>
            <a:r>
              <a:rPr lang="en-US" sz="2800" b="1" i="1" dirty="0"/>
              <a:t>ﬂows</a:t>
            </a:r>
            <a:r>
              <a:rPr lang="en-US" sz="2800" dirty="0"/>
              <a:t>. </a:t>
            </a:r>
            <a:endParaRPr lang="en-US" sz="2800" dirty="0" smtClean="0"/>
          </a:p>
          <a:p>
            <a:r>
              <a:rPr lang="en-US" sz="2800" dirty="0" smtClean="0"/>
              <a:t>Such </a:t>
            </a:r>
            <a:r>
              <a:rPr lang="en-US" sz="2800" dirty="0"/>
              <a:t>a body, wholly immersed in a homogeneous ﬂuid, may be subject to two kinds of forces arising from </a:t>
            </a:r>
            <a:r>
              <a:rPr lang="en-US" sz="2800" i="1" dirty="0"/>
              <a:t>relative motion</a:t>
            </a:r>
            <a:r>
              <a:rPr lang="en-US" sz="2800" dirty="0"/>
              <a:t> between the body and the ﬂuid. </a:t>
            </a:r>
            <a:endParaRPr lang="en-US" sz="2800" dirty="0" smtClean="0"/>
          </a:p>
          <a:p>
            <a:r>
              <a:rPr lang="en-US" sz="2800" dirty="0" smtClean="0"/>
              <a:t>These </a:t>
            </a:r>
            <a:r>
              <a:rPr lang="en-US" sz="2800" dirty="0"/>
              <a:t>forces are termed the </a:t>
            </a:r>
            <a:r>
              <a:rPr lang="en-US" sz="2800" b="1" i="1" dirty="0"/>
              <a:t>drag</a:t>
            </a:r>
            <a:r>
              <a:rPr lang="en-US" sz="2800" dirty="0"/>
              <a:t> and the </a:t>
            </a:r>
            <a:r>
              <a:rPr lang="en-US" sz="2800" b="1" i="1" dirty="0"/>
              <a:t>lift</a:t>
            </a:r>
            <a:r>
              <a:rPr lang="en-US" sz="2800" dirty="0"/>
              <a:t>, depending on whether the force is </a:t>
            </a:r>
            <a:r>
              <a:rPr lang="en-US" sz="2800" i="1" dirty="0"/>
              <a:t>parallel</a:t>
            </a:r>
            <a:r>
              <a:rPr lang="en-US" sz="2800" dirty="0"/>
              <a:t> to the motion or </a:t>
            </a:r>
            <a:r>
              <a:rPr lang="en-US" sz="2800" i="1" dirty="0"/>
              <a:t>perpendicular</a:t>
            </a:r>
            <a:r>
              <a:rPr lang="en-US" sz="2800" dirty="0"/>
              <a:t> to it, respectively. </a:t>
            </a:r>
            <a:endParaRPr lang="en-US" sz="2800" dirty="0" smtClean="0"/>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100387" y="5143500"/>
            <a:ext cx="2943225" cy="1562100"/>
          </a:xfrm>
          <a:prstGeom prst="rect">
            <a:avLst/>
          </a:prstGeom>
          <a:noFill/>
          <a:ln w="9525">
            <a:noFill/>
            <a:miter lim="800000"/>
            <a:headEnd/>
            <a:tailEnd/>
          </a:ln>
        </p:spPr>
      </p:pic>
      <p:cxnSp>
        <p:nvCxnSpPr>
          <p:cNvPr id="6" name="Straight Arrow Connector 5"/>
          <p:cNvCxnSpPr/>
          <p:nvPr/>
        </p:nvCxnSpPr>
        <p:spPr>
          <a:xfrm>
            <a:off x="4419600" y="4953000"/>
            <a:ext cx="1143000"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876800" y="4953000"/>
            <a:ext cx="198120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3"/>
          <p:cNvPicPr>
            <a:picLocks noChangeAspect="1" noChangeArrowheads="1"/>
          </p:cNvPicPr>
          <p:nvPr/>
        </p:nvPicPr>
        <p:blipFill>
          <a:blip r:embed="rId3" cstate="print"/>
          <a:srcRect/>
          <a:stretch>
            <a:fillRect/>
          </a:stretch>
        </p:blipFill>
        <p:spPr bwMode="auto">
          <a:xfrm>
            <a:off x="6500826" y="5429264"/>
            <a:ext cx="2271740" cy="1187838"/>
          </a:xfrm>
          <a:prstGeom prst="rect">
            <a:avLst/>
          </a:prstGeom>
          <a:noFill/>
          <a:ln w="9525">
            <a:noFill/>
            <a:miter lim="800000"/>
            <a:headEnd/>
            <a:tailEnd/>
          </a:ln>
        </p:spPr>
      </p:pic>
    </p:spTree>
    <p:extLst>
      <p:ext uri="{BB962C8B-B14F-4D97-AF65-F5344CB8AC3E}">
        <p14:creationId xmlns="" xmlns:p14="http://schemas.microsoft.com/office/powerpoint/2010/main" val="513374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06"/>
            <a:ext cx="7772400" cy="1143000"/>
          </a:xfrm>
        </p:spPr>
        <p:txBody>
          <a:bodyPr/>
          <a:lstStyle/>
          <a:p>
            <a:r>
              <a:rPr lang="en-US" dirty="0" smtClean="0">
                <a:solidFill>
                  <a:srgbClr val="00B0F0"/>
                </a:solidFill>
              </a:rPr>
              <a:t>Drag on two –dimensional bodies</a:t>
            </a:r>
            <a:endParaRPr lang="en-US" dirty="0"/>
          </a:p>
        </p:txBody>
      </p:sp>
      <p:sp>
        <p:nvSpPr>
          <p:cNvPr id="3" name="Content Placeholder 2"/>
          <p:cNvSpPr>
            <a:spLocks noGrp="1"/>
          </p:cNvSpPr>
          <p:nvPr>
            <p:ph idx="1"/>
          </p:nvPr>
        </p:nvSpPr>
        <p:spPr>
          <a:xfrm>
            <a:off x="152400" y="1099934"/>
            <a:ext cx="8915400" cy="4114800"/>
          </a:xfrm>
        </p:spPr>
        <p:txBody>
          <a:bodyPr/>
          <a:lstStyle/>
          <a:p>
            <a:r>
              <a:rPr lang="en-US" sz="2400" dirty="0" smtClean="0"/>
              <a:t>Two dimensional bodies are also subject to friction and pressure drag. However, the flow about a two-dimensional body exhibits some peculiar properties that are not ordinarily found in the three-dimensional case of flow around a sphere.</a:t>
            </a:r>
          </a:p>
        </p:txBody>
      </p:sp>
      <p:pic>
        <p:nvPicPr>
          <p:cNvPr id="4" name="Picture 3"/>
          <p:cNvPicPr>
            <a:picLocks noChangeAspect="1"/>
          </p:cNvPicPr>
          <p:nvPr/>
        </p:nvPicPr>
        <p:blipFill>
          <a:blip r:embed="rId2" cstate="print"/>
          <a:stretch>
            <a:fillRect/>
          </a:stretch>
        </p:blipFill>
        <p:spPr>
          <a:xfrm rot="5400000">
            <a:off x="2130913" y="1506073"/>
            <a:ext cx="4272574" cy="6400800"/>
          </a:xfrm>
          <a:prstGeom prst="rect">
            <a:avLst/>
          </a:prstGeom>
        </p:spPr>
      </p:pic>
    </p:spTree>
    <p:extLst>
      <p:ext uri="{BB962C8B-B14F-4D97-AF65-F5344CB8AC3E}">
        <p14:creationId xmlns="" xmlns:p14="http://schemas.microsoft.com/office/powerpoint/2010/main" val="10095931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
            <a:ext cx="7772400" cy="1143000"/>
          </a:xfrm>
        </p:spPr>
        <p:txBody>
          <a:bodyPr/>
          <a:lstStyle/>
          <a:p>
            <a:r>
              <a:rPr lang="en-GB" dirty="0" smtClean="0">
                <a:solidFill>
                  <a:srgbClr val="00B0F0"/>
                </a:solidFill>
              </a:rPr>
              <a:t>Application </a:t>
            </a:r>
            <a:r>
              <a:rPr lang="en-GB" dirty="0">
                <a:solidFill>
                  <a:srgbClr val="00B0F0"/>
                </a:solidFill>
              </a:rPr>
              <a:t>to falling sphere (</a:t>
            </a:r>
            <a:r>
              <a:rPr lang="en-GB" dirty="0" err="1">
                <a:solidFill>
                  <a:srgbClr val="00B0F0"/>
                </a:solidFill>
              </a:rPr>
              <a:t>Stoke’s</a:t>
            </a:r>
            <a:r>
              <a:rPr lang="en-GB" dirty="0">
                <a:solidFill>
                  <a:srgbClr val="00B0F0"/>
                </a:solidFill>
              </a:rPr>
              <a:t> </a:t>
            </a:r>
            <a:r>
              <a:rPr lang="en-GB" dirty="0" smtClean="0">
                <a:solidFill>
                  <a:srgbClr val="00B0F0"/>
                </a:solidFill>
              </a:rPr>
              <a:t>law)</a:t>
            </a:r>
            <a:endParaRPr lang="en-US" dirty="0"/>
          </a:p>
        </p:txBody>
      </p:sp>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76200" y="1295400"/>
                <a:ext cx="8915400" cy="5562600"/>
              </a:xfrm>
            </p:spPr>
            <p:txBody>
              <a:bodyPr/>
              <a:lstStyle/>
              <a:p>
                <a:r>
                  <a:rPr lang="en-US" sz="2400" dirty="0" smtClean="0"/>
                  <a:t>The foregoing principles are vividly illustrated in the case of the ﬂow around a sphere. </a:t>
                </a:r>
              </a:p>
              <a:p>
                <a:r>
                  <a:rPr lang="en-US" sz="2400" dirty="0" smtClean="0"/>
                  <a:t>For very low Reynolds numbers (DV/ </a:t>
                </a:r>
                <a:r>
                  <a:rPr lang="el-GR" sz="2400" dirty="0" smtClean="0"/>
                  <a:t>ν</a:t>
                </a:r>
                <a:r>
                  <a:rPr lang="en-US" sz="2400" dirty="0" smtClean="0"/>
                  <a:t/>
                </a:r>
                <a:r>
                  <a:rPr lang="en-US" sz="2400" dirty="0"/>
                  <a:t>&lt; 1, in which D is the diameter of the sphere), the ﬂow about the sphere is </a:t>
                </a:r>
                <a:r>
                  <a:rPr lang="en-US" sz="2400" i="1" dirty="0"/>
                  <a:t>completely viscous</a:t>
                </a:r>
                <a:r>
                  <a:rPr lang="en-US" sz="2400" dirty="0"/>
                  <a:t>, and the friction drag is given by Stokes’ law,</a:t>
                </a:r>
              </a:p>
              <a:p>
                <a:pPr marL="0" indent="0">
                  <a:buNone/>
                </a:pPr>
                <a:r>
                  <a:rPr lang="en-US" sz="2400" dirty="0" smtClean="0"/>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𝐷</m:t>
                        </m:r>
                      </m:sub>
                    </m:sSub>
                    <m:r>
                      <a:rPr lang="en-US" sz="2400" b="0" i="1" smtClean="0">
                        <a:latin typeface="Cambria Math" panose="02040503050406030204" pitchFamily="18" charset="0"/>
                      </a:rPr>
                      <m:t>=</m:t>
                    </m:r>
                  </m:oMath>
                </a14:m>
                <a:r>
                  <a:rPr lang="en-US" sz="2400" dirty="0"/>
                  <a:t/>
                </a:r>
                <a14:m>
                  <m:oMath xmlns:m="http://schemas.openxmlformats.org/officeDocument/2006/math">
                    <m:r>
                      <a:rPr lang="en-US" sz="2400" i="1">
                        <a:latin typeface="Cambria Math" panose="02040503050406030204" pitchFamily="18" charset="0"/>
                      </a:rPr>
                      <m:t>3</m:t>
                    </m:r>
                    <m:r>
                      <a:rPr lang="en-US" sz="2400" i="1">
                        <a:latin typeface="Cambria Math" panose="02040503050406030204" pitchFamily="18" charset="0"/>
                        <a:ea typeface="Cambria Math" panose="02040503050406030204" pitchFamily="18" charset="0"/>
                      </a:rPr>
                      <m:t>𝜋𝜇</m:t>
                    </m:r>
                    <m:r>
                      <a:rPr lang="en-US" sz="2400" b="0" i="1" smtClean="0">
                        <a:latin typeface="Cambria Math" panose="02040503050406030204" pitchFamily="18" charset="0"/>
                        <a:ea typeface="Cambria Math" panose="02040503050406030204" pitchFamily="18" charset="0"/>
                      </a:rPr>
                      <m:t>𝑉𝐷</m:t>
                    </m:r>
                    <m:r>
                      <a:rPr lang="en-US" sz="2400" i="1">
                        <a:latin typeface="Cambria Math" panose="02040503050406030204" pitchFamily="18" charset="0"/>
                        <a:ea typeface="Cambria Math" panose="02040503050406030204" pitchFamily="18" charset="0"/>
                      </a:rPr>
                      <m:t> </m:t>
                    </m:r>
                  </m:oMath>
                </a14:m>
                <a:endParaRPr lang="en-US" sz="2400" dirty="0" smtClean="0"/>
              </a:p>
              <a:p>
                <a:pPr>
                  <a:buFont typeface="Arial" panose="020B0604020202020204" pitchFamily="34" charset="0"/>
                  <a:buChar char="•"/>
                </a:pPr>
                <a:r>
                  <a:rPr lang="en-US" sz="2400" dirty="0" smtClean="0"/>
                  <a:t>Equating </a:t>
                </a:r>
                <a:r>
                  <a:rPr lang="en-US" sz="2400" dirty="0"/>
                  <a:t>this equation to Eq. (</a:t>
                </a:r>
                <a:r>
                  <a:rPr lang="en-US" sz="2400" dirty="0" smtClean="0"/>
                  <a:t>9.32: </a:t>
                </a: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F</m:t>
                        </m:r>
                      </m:e>
                      <m:sub>
                        <m:r>
                          <m:rPr>
                            <m:sty m:val="p"/>
                          </m:rPr>
                          <a:rPr lang="en-US" sz="2400">
                            <a:latin typeface="Cambria Math" panose="02040503050406030204" pitchFamily="18" charset="0"/>
                          </a:rPr>
                          <m:t>D</m:t>
                        </m:r>
                      </m:sub>
                    </m:sSub>
                    <m:r>
                      <a:rPr lang="en-US" sz="240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C</m:t>
                        </m:r>
                      </m:e>
                      <m:sub>
                        <m:r>
                          <m:rPr>
                            <m:sty m:val="p"/>
                          </m:rPr>
                          <a:rPr lang="en-US" sz="2400">
                            <a:latin typeface="Cambria Math" panose="02040503050406030204" pitchFamily="18" charset="0"/>
                          </a:rPr>
                          <m:t>D</m:t>
                        </m:r>
                      </m:sub>
                    </m:sSub>
                    <m:r>
                      <m:rPr>
                        <m:sty m:val="p"/>
                      </m:rPr>
                      <a:rPr lang="en-US" sz="2400">
                        <a:latin typeface="Cambria Math" panose="02040503050406030204" pitchFamily="18" charset="0"/>
                        <a:ea typeface="Cambria Math" panose="02040503050406030204" pitchFamily="18" charset="0"/>
                      </a:rPr>
                      <m:t>ρ</m:t>
                    </m:r>
                    <m:f>
                      <m:fPr>
                        <m:ctrlPr>
                          <a:rPr lang="en-US" sz="2400" i="1">
                            <a:latin typeface="Cambria Math" panose="02040503050406030204" pitchFamily="18" charset="0"/>
                            <a:ea typeface="Cambria Math" panose="02040503050406030204" pitchFamily="18" charset="0"/>
                          </a:rPr>
                        </m:ctrlPr>
                      </m:fPr>
                      <m:num>
                        <m:sSup>
                          <m:sSupPr>
                            <m:ctrlPr>
                              <a:rPr lang="en-US" sz="2400" i="1">
                                <a:latin typeface="Cambria Math" panose="02040503050406030204" pitchFamily="18" charset="0"/>
                                <a:ea typeface="Cambria Math" panose="02040503050406030204" pitchFamily="18" charset="0"/>
                              </a:rPr>
                            </m:ctrlPr>
                          </m:sSupPr>
                          <m:e>
                            <m:r>
                              <m:rPr>
                                <m:sty m:val="p"/>
                              </m:rPr>
                              <a:rPr lang="en-US" sz="2400">
                                <a:latin typeface="Cambria Math" panose="02040503050406030204" pitchFamily="18" charset="0"/>
                                <a:ea typeface="Cambria Math" panose="02040503050406030204" pitchFamily="18" charset="0"/>
                              </a:rPr>
                              <m:t>V</m:t>
                            </m:r>
                          </m:e>
                          <m:sup>
                            <m:r>
                              <a:rPr lang="en-US" sz="2400">
                                <a:latin typeface="Cambria Math" panose="02040503050406030204" pitchFamily="18" charset="0"/>
                                <a:ea typeface="Cambria Math" panose="02040503050406030204" pitchFamily="18" charset="0"/>
                              </a:rPr>
                              <m:t>2</m:t>
                            </m:r>
                          </m:sup>
                        </m:sSup>
                      </m:num>
                      <m:den>
                        <m:r>
                          <a:rPr lang="en-US" sz="2400">
                            <a:latin typeface="Cambria Math" panose="02040503050406030204" pitchFamily="18" charset="0"/>
                            <a:ea typeface="Cambria Math" panose="02040503050406030204" pitchFamily="18" charset="0"/>
                          </a:rPr>
                          <m:t>2</m:t>
                        </m:r>
                      </m:den>
                    </m:f>
                    <m:r>
                      <m:rPr>
                        <m:sty m:val="p"/>
                      </m:rPr>
                      <a:rPr lang="en-US" sz="2400">
                        <a:latin typeface="Cambria Math" panose="02040503050406030204" pitchFamily="18" charset="0"/>
                        <a:ea typeface="Cambria Math" panose="02040503050406030204" pitchFamily="18" charset="0"/>
                      </a:rPr>
                      <m:t>A</m:t>
                    </m:r>
                  </m:oMath>
                </a14:m>
                <a:r>
                  <a:rPr lang="en-US" sz="2400" dirty="0"/>
                  <a:t/>
                </a:r>
                <a:r>
                  <a:rPr lang="en-US" sz="2400" dirty="0" smtClean="0"/>
                  <a:t>), </a:t>
                </a:r>
                <a:r>
                  <a:rPr lang="en-US" sz="2400" dirty="0"/>
                  <a:t>where A is deﬁned as </a:t>
                </a:r>
                <a:r>
                  <a:rPr lang="el-GR" sz="2400" dirty="0" smtClean="0"/>
                  <a:t>π</a:t>
                </a:r>
                <a:r>
                  <a:rPr lang="en-US" sz="2400" dirty="0" smtClean="0"/>
                  <a:t>D</a:t>
                </a:r>
                <a:r>
                  <a:rPr lang="en-US" sz="2400" baseline="30000" dirty="0" smtClean="0"/>
                  <a:t>2</a:t>
                </a:r>
                <a:r>
                  <a:rPr lang="en-US" sz="2400" dirty="0" smtClean="0"/>
                  <a:t>/4</a:t>
                </a:r>
                <a:r>
                  <a:rPr lang="en-US" sz="2400" dirty="0"/>
                  <a:t>, the frontal area of the projected sphere, gives the result that C</a:t>
                </a:r>
                <a:r>
                  <a:rPr lang="en-US" sz="2400" baseline="-25000" dirty="0"/>
                  <a:t>D</a:t>
                </a:r>
                <a:r>
                  <a:rPr lang="en-US" sz="2400" dirty="0"/>
                  <a:t> = 24/ R. </a:t>
                </a:r>
                <a:endParaRPr lang="en-US" sz="2400" dirty="0" smtClean="0"/>
              </a:p>
              <a:p>
                <a:pPr>
                  <a:buFont typeface="Arial" panose="020B0604020202020204" pitchFamily="34" charset="0"/>
                  <a:buChar char="•"/>
                </a:pPr>
                <a:r>
                  <a:rPr lang="en-US" sz="2400" dirty="0" smtClean="0"/>
                  <a:t>This </a:t>
                </a:r>
                <a:r>
                  <a:rPr lang="en-US" sz="2400" dirty="0"/>
                  <a:t>regime of the ﬂow about a sphere is shown as the straight line at the left of the log—log plot of CD versus R in Fig. 9.10.</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6200" y="1295400"/>
                <a:ext cx="8915400" cy="5562600"/>
              </a:xfrm>
              <a:blipFill rotWithShape="0">
                <a:blip r:embed="rId2" cstate="print"/>
                <a:stretch>
                  <a:fillRect l="-958" t="-877"/>
                </a:stretch>
              </a:blipFill>
            </p:spPr>
            <p:txBody>
              <a:bodyPr/>
              <a:lstStyle/>
              <a:p>
                <a:r>
                  <a:rPr lang="en-US">
                    <a:noFill/>
                  </a:rPr>
                  <a:t> </a:t>
                </a:r>
              </a:p>
            </p:txBody>
          </p:sp>
        </mc:Fallback>
      </mc:AlternateContent>
    </p:spTree>
    <p:extLst>
      <p:ext uri="{BB962C8B-B14F-4D97-AF65-F5344CB8AC3E}">
        <p14:creationId xmlns="" xmlns:p14="http://schemas.microsoft.com/office/powerpoint/2010/main" val="24699662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
            <a:ext cx="7772400" cy="1143000"/>
          </a:xfrm>
        </p:spPr>
        <p:txBody>
          <a:bodyPr/>
          <a:lstStyle/>
          <a:p>
            <a:r>
              <a:rPr lang="en-GB" dirty="0" smtClean="0">
                <a:solidFill>
                  <a:srgbClr val="00B0F0"/>
                </a:solidFill>
              </a:rPr>
              <a:t>Application </a:t>
            </a:r>
            <a:r>
              <a:rPr lang="en-GB" dirty="0">
                <a:solidFill>
                  <a:srgbClr val="00B0F0"/>
                </a:solidFill>
              </a:rPr>
              <a:t>to falling sphere (</a:t>
            </a:r>
            <a:r>
              <a:rPr lang="en-GB" dirty="0" err="1">
                <a:solidFill>
                  <a:srgbClr val="00B0F0"/>
                </a:solidFill>
              </a:rPr>
              <a:t>Stoke’s</a:t>
            </a:r>
            <a:r>
              <a:rPr lang="en-GB" dirty="0">
                <a:solidFill>
                  <a:srgbClr val="00B0F0"/>
                </a:solidFill>
              </a:rPr>
              <a:t> </a:t>
            </a:r>
            <a:r>
              <a:rPr lang="en-GB" dirty="0" smtClean="0">
                <a:solidFill>
                  <a:srgbClr val="00B0F0"/>
                </a:solidFill>
              </a:rPr>
              <a:t>law)</a:t>
            </a:r>
            <a:endParaRPr lang="en-US" dirty="0"/>
          </a:p>
        </p:txBody>
      </p:sp>
      <p:sp>
        <p:nvSpPr>
          <p:cNvPr id="3" name="Content Placeholder 2"/>
          <p:cNvSpPr>
            <a:spLocks noGrp="1"/>
          </p:cNvSpPr>
          <p:nvPr>
            <p:ph idx="1"/>
          </p:nvPr>
        </p:nvSpPr>
        <p:spPr>
          <a:xfrm>
            <a:off x="76200" y="1295400"/>
            <a:ext cx="8915400" cy="5562600"/>
          </a:xfrm>
        </p:spPr>
        <p:txBody>
          <a:bodyPr/>
          <a:lstStyle/>
          <a:p>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r>
              <a:rPr lang="en-US" sz="2400" dirty="0"/>
              <a:t>Fig. 9.10</a:t>
            </a:r>
          </a:p>
          <a:p>
            <a:pPr marL="0" indent="0">
              <a:buNone/>
            </a:pPr>
            <a:endParaRPr lang="en-US" sz="2400" dirty="0" smtClean="0"/>
          </a:p>
          <a:p>
            <a:pPr marL="0" indent="0">
              <a:buNone/>
            </a:pPr>
            <a:r>
              <a:rPr lang="en-US" sz="2400" dirty="0" smtClean="0"/>
              <a:t>This </a:t>
            </a:r>
            <a:r>
              <a:rPr lang="en-US" sz="2400" dirty="0"/>
              <a:t>regime of the ﬂow about a sphere is shown as the straight line at the left of the log—log plot of CD versus R in Fig. 9.10.</a:t>
            </a:r>
          </a:p>
        </p:txBody>
      </p:sp>
      <p:pic>
        <p:nvPicPr>
          <p:cNvPr id="25602" name="Picture 2"/>
          <p:cNvPicPr>
            <a:picLocks noChangeAspect="1" noChangeArrowheads="1"/>
          </p:cNvPicPr>
          <p:nvPr/>
        </p:nvPicPr>
        <p:blipFill>
          <a:blip r:embed="rId2" cstate="print"/>
          <a:srcRect l="5133" t="3627" r="9209" b="8641"/>
          <a:stretch>
            <a:fillRect/>
          </a:stretch>
        </p:blipFill>
        <p:spPr bwMode="auto">
          <a:xfrm rot="5280000">
            <a:off x="2321393" y="677157"/>
            <a:ext cx="4348732" cy="6100265"/>
          </a:xfrm>
          <a:prstGeom prst="rect">
            <a:avLst/>
          </a:prstGeom>
          <a:noFill/>
          <a:ln w="9525">
            <a:noFill/>
            <a:miter lim="800000"/>
            <a:headEnd/>
            <a:tailEnd/>
          </a:ln>
        </p:spPr>
      </p:pic>
    </p:spTree>
    <p:extLst>
      <p:ext uri="{BB962C8B-B14F-4D97-AF65-F5344CB8AC3E}">
        <p14:creationId xmlns="" xmlns:p14="http://schemas.microsoft.com/office/powerpoint/2010/main" val="37823632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
            <a:ext cx="7772400" cy="1143000"/>
          </a:xfrm>
        </p:spPr>
        <p:txBody>
          <a:bodyPr/>
          <a:lstStyle/>
          <a:p>
            <a:r>
              <a:rPr lang="en-GB" dirty="0" smtClean="0">
                <a:solidFill>
                  <a:srgbClr val="00B0F0"/>
                </a:solidFill>
              </a:rPr>
              <a:t>Application </a:t>
            </a:r>
            <a:r>
              <a:rPr lang="en-GB" dirty="0">
                <a:solidFill>
                  <a:srgbClr val="00B0F0"/>
                </a:solidFill>
              </a:rPr>
              <a:t>to falling sphere (</a:t>
            </a:r>
            <a:r>
              <a:rPr lang="en-GB" dirty="0" err="1">
                <a:solidFill>
                  <a:srgbClr val="00B0F0"/>
                </a:solidFill>
              </a:rPr>
              <a:t>Stoke’s</a:t>
            </a:r>
            <a:r>
              <a:rPr lang="en-GB" dirty="0">
                <a:solidFill>
                  <a:srgbClr val="00B0F0"/>
                </a:solidFill>
              </a:rPr>
              <a:t> </a:t>
            </a:r>
            <a:r>
              <a:rPr lang="en-GB" dirty="0" smtClean="0">
                <a:solidFill>
                  <a:srgbClr val="00B0F0"/>
                </a:solidFill>
              </a:rPr>
              <a:t>law)</a:t>
            </a:r>
            <a:endParaRPr lang="en-US" dirty="0"/>
          </a:p>
        </p:txBody>
      </p:sp>
      <p:sp>
        <p:nvSpPr>
          <p:cNvPr id="3" name="Content Placeholder 2"/>
          <p:cNvSpPr>
            <a:spLocks noGrp="1"/>
          </p:cNvSpPr>
          <p:nvPr>
            <p:ph idx="1"/>
          </p:nvPr>
        </p:nvSpPr>
        <p:spPr>
          <a:xfrm>
            <a:off x="76200" y="1295400"/>
            <a:ext cx="8915400" cy="1676400"/>
          </a:xfrm>
        </p:spPr>
        <p:txBody>
          <a:bodyPr/>
          <a:lstStyle/>
          <a:p>
            <a:r>
              <a:rPr lang="en-US" sz="2400" dirty="0"/>
              <a:t>The falling-sphere viscometer is </a:t>
            </a:r>
            <a:r>
              <a:rPr lang="en-US" sz="2400" dirty="0" smtClean="0"/>
              <a:t>used to measure viscosity, which is a fluid property (Lecture 1). </a:t>
            </a:r>
          </a:p>
          <a:p>
            <a:r>
              <a:rPr lang="en-US" sz="2400" dirty="0" smtClean="0"/>
              <a:t>In </a:t>
            </a:r>
            <a:r>
              <a:rPr lang="en-US" sz="2400" dirty="0"/>
              <a:t>such a device the liquid </a:t>
            </a:r>
            <a:r>
              <a:rPr lang="en-US" sz="2400" dirty="0" smtClean="0"/>
              <a:t>is placed </a:t>
            </a:r>
            <a:r>
              <a:rPr lang="en-US" sz="2400" dirty="0"/>
              <a:t>in a tall transparent cylinder and a sphere of known weight </a:t>
            </a:r>
            <a:r>
              <a:rPr lang="en-US" sz="2400" dirty="0" smtClean="0"/>
              <a:t>and diameter </a:t>
            </a:r>
            <a:r>
              <a:rPr lang="en-US" sz="2400" dirty="0"/>
              <a:t>is dropped in it. </a:t>
            </a:r>
            <a:endParaRPr lang="en-US" sz="2400" dirty="0" smtClean="0"/>
          </a:p>
          <a:p>
            <a:endParaRPr lang="en-US" sz="2400" dirty="0"/>
          </a:p>
          <a:p>
            <a:endParaRPr lang="en-US" sz="2400" dirty="0" smtClean="0"/>
          </a:p>
          <a:p>
            <a:endParaRPr lang="en-US" sz="2400" dirty="0" smtClean="0"/>
          </a:p>
          <a:p>
            <a:endParaRPr lang="en-US" sz="2400" dirty="0" smtClean="0"/>
          </a:p>
          <a:p>
            <a:endParaRPr lang="en-US" sz="2400" dirty="0"/>
          </a:p>
        </p:txBody>
      </p:sp>
      <p:sp>
        <p:nvSpPr>
          <p:cNvPr id="5" name="TextBox 4"/>
          <p:cNvSpPr txBox="1"/>
          <p:nvPr/>
        </p:nvSpPr>
        <p:spPr>
          <a:xfrm>
            <a:off x="38100" y="2857500"/>
            <a:ext cx="5562600" cy="3416320"/>
          </a:xfrm>
          <a:prstGeom prst="rect">
            <a:avLst/>
          </a:prstGeom>
          <a:noFill/>
        </p:spPr>
        <p:txBody>
          <a:bodyPr wrap="square" rtlCol="0">
            <a:spAutoFit/>
          </a:bodyPr>
          <a:lstStyle/>
          <a:p>
            <a:pPr marL="342900" indent="-342900">
              <a:buFont typeface="Arial" panose="020B0604020202020204" pitchFamily="34" charset="0"/>
              <a:buChar char="•"/>
            </a:pPr>
            <a:r>
              <a:rPr lang="en-US" dirty="0"/>
              <a:t>If the sphere is small enough, Stokes’ law will prevail and the fall velocity of the sphere will be approximately inversely proportional to the absolute viscosity of the liquid. </a:t>
            </a:r>
          </a:p>
          <a:p>
            <a:pPr marL="342900" indent="-342900">
              <a:buFont typeface="Arial" panose="020B0604020202020204" pitchFamily="34" charset="0"/>
              <a:buChar char="•"/>
            </a:pPr>
            <a:r>
              <a:rPr lang="en-US" dirty="0"/>
              <a:t>That this is so may be seen by examining the free-body diagram of such a falling sphere (Fig. 11.2). </a:t>
            </a:r>
          </a:p>
          <a:p>
            <a:pPr marL="342900" indent="-342900">
              <a:buFont typeface="Arial" panose="020B0604020202020204" pitchFamily="34" charset="0"/>
              <a:buChar char="•"/>
            </a:pPr>
            <a:endParaRPr lang="en-US" dirty="0"/>
          </a:p>
        </p:txBody>
      </p:sp>
      <p:pic>
        <p:nvPicPr>
          <p:cNvPr id="26626" name="Picture 2"/>
          <p:cNvPicPr>
            <a:picLocks noChangeAspect="1" noChangeArrowheads="1"/>
          </p:cNvPicPr>
          <p:nvPr/>
        </p:nvPicPr>
        <p:blipFill>
          <a:blip r:embed="rId2" cstate="print"/>
          <a:srcRect/>
          <a:stretch>
            <a:fillRect/>
          </a:stretch>
        </p:blipFill>
        <p:spPr bwMode="auto">
          <a:xfrm>
            <a:off x="5715000" y="2971800"/>
            <a:ext cx="2305050" cy="2943225"/>
          </a:xfrm>
          <a:prstGeom prst="rect">
            <a:avLst/>
          </a:prstGeom>
          <a:noFill/>
          <a:ln w="9525">
            <a:noFill/>
            <a:miter lim="800000"/>
            <a:headEnd/>
            <a:tailEnd/>
          </a:ln>
        </p:spPr>
      </p:pic>
      <p:pic>
        <p:nvPicPr>
          <p:cNvPr id="26627" name="Picture 3"/>
          <p:cNvPicPr>
            <a:picLocks noChangeAspect="1" noChangeArrowheads="1"/>
          </p:cNvPicPr>
          <p:nvPr/>
        </p:nvPicPr>
        <p:blipFill>
          <a:blip r:embed="rId3" cstate="print"/>
          <a:srcRect/>
          <a:stretch>
            <a:fillRect/>
          </a:stretch>
        </p:blipFill>
        <p:spPr bwMode="auto">
          <a:xfrm>
            <a:off x="4791075" y="5943600"/>
            <a:ext cx="4352925" cy="790575"/>
          </a:xfrm>
          <a:prstGeom prst="rect">
            <a:avLst/>
          </a:prstGeom>
          <a:noFill/>
          <a:ln w="9525">
            <a:noFill/>
            <a:miter lim="800000"/>
            <a:headEnd/>
            <a:tailEnd/>
          </a:ln>
        </p:spPr>
      </p:pic>
    </p:spTree>
    <p:extLst>
      <p:ext uri="{BB962C8B-B14F-4D97-AF65-F5344CB8AC3E}">
        <p14:creationId xmlns="" xmlns:p14="http://schemas.microsoft.com/office/powerpoint/2010/main" val="10674021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
            <a:ext cx="7772400" cy="1143000"/>
          </a:xfrm>
        </p:spPr>
        <p:txBody>
          <a:bodyPr/>
          <a:lstStyle/>
          <a:p>
            <a:r>
              <a:rPr lang="en-GB" dirty="0" smtClean="0">
                <a:solidFill>
                  <a:srgbClr val="00B0F0"/>
                </a:solidFill>
              </a:rPr>
              <a:t>Application </a:t>
            </a:r>
            <a:r>
              <a:rPr lang="en-GB" dirty="0">
                <a:solidFill>
                  <a:srgbClr val="00B0F0"/>
                </a:solidFill>
              </a:rPr>
              <a:t>to falling sphere (</a:t>
            </a:r>
            <a:r>
              <a:rPr lang="en-GB" dirty="0" err="1">
                <a:solidFill>
                  <a:srgbClr val="00B0F0"/>
                </a:solidFill>
              </a:rPr>
              <a:t>Stoke’s</a:t>
            </a:r>
            <a:r>
              <a:rPr lang="en-GB" dirty="0">
                <a:solidFill>
                  <a:srgbClr val="00B0F0"/>
                </a:solidFill>
              </a:rPr>
              <a:t> </a:t>
            </a:r>
            <a:r>
              <a:rPr lang="en-GB" dirty="0" smtClean="0">
                <a:solidFill>
                  <a:srgbClr val="00B0F0"/>
                </a:solidFill>
              </a:rPr>
              <a:t>law)</a:t>
            </a:r>
            <a:endParaRPr lang="en-US" dirty="0"/>
          </a:p>
        </p:txBody>
      </p:sp>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76200" y="1295400"/>
                <a:ext cx="8915400" cy="5562600"/>
              </a:xfrm>
            </p:spPr>
            <p:txBody>
              <a:bodyPr/>
              <a:lstStyle/>
              <a:p>
                <a:r>
                  <a:rPr lang="en-US" sz="2400" dirty="0" smtClean="0"/>
                  <a:t>The forces </a:t>
                </a:r>
                <a:r>
                  <a:rPr lang="en-US" sz="2400" dirty="0"/>
                  <a:t>acting include gravity, buoyancy, and drag. Stokes’ law states that if DV/ </a:t>
                </a:r>
                <a:r>
                  <a:rPr lang="el-GR" sz="2400" dirty="0"/>
                  <a:t>ν</a:t>
                </a:r>
                <a:r>
                  <a:rPr lang="en-US" sz="2400" dirty="0"/>
                  <a:t>&lt; 1, the drag force on a sphere is given by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i="1">
                            <a:latin typeface="Cambria Math" panose="02040503050406030204" pitchFamily="18" charset="0"/>
                          </a:rPr>
                          <m:t>𝐷</m:t>
                        </m:r>
                      </m:sub>
                    </m:sSub>
                    <m:r>
                      <a:rPr lang="en-US" sz="2400" i="1">
                        <a:latin typeface="Cambria Math" panose="02040503050406030204" pitchFamily="18" charset="0"/>
                      </a:rPr>
                      <m:t>=</m:t>
                    </m:r>
                  </m:oMath>
                </a14:m>
                <a:r>
                  <a:rPr lang="en-US" sz="2400" dirty="0"/>
                  <a:t/>
                </a:r>
                <a14:m>
                  <m:oMath xmlns:m="http://schemas.openxmlformats.org/officeDocument/2006/math">
                    <m:r>
                      <a:rPr lang="en-US" sz="2400" i="1">
                        <a:latin typeface="Cambria Math" panose="02040503050406030204" pitchFamily="18" charset="0"/>
                      </a:rPr>
                      <m:t>3</m:t>
                    </m:r>
                    <m:r>
                      <a:rPr lang="en-US" sz="2400" i="1">
                        <a:latin typeface="Cambria Math" panose="02040503050406030204" pitchFamily="18" charset="0"/>
                        <a:ea typeface="Cambria Math" panose="02040503050406030204" pitchFamily="18" charset="0"/>
                      </a:rPr>
                      <m:t>𝜋𝜇</m:t>
                    </m:r>
                    <m:r>
                      <a:rPr lang="en-US" sz="2400" i="1">
                        <a:latin typeface="Cambria Math" panose="02040503050406030204" pitchFamily="18" charset="0"/>
                        <a:ea typeface="Cambria Math" panose="02040503050406030204" pitchFamily="18" charset="0"/>
                      </a:rPr>
                      <m:t>𝑉𝐷</m:t>
                    </m:r>
                    <m:r>
                      <a:rPr lang="en-US" sz="2400" i="1">
                        <a:latin typeface="Cambria Math" panose="02040503050406030204" pitchFamily="18" charset="0"/>
                        <a:ea typeface="Cambria Math" panose="02040503050406030204" pitchFamily="18" charset="0"/>
                      </a:rPr>
                      <m:t> </m:t>
                    </m:r>
                  </m:oMath>
                </a14:m>
                <a:r>
                  <a:rPr lang="en-US" sz="2400" dirty="0"/>
                  <a:t>, where V </a:t>
                </a:r>
                <a:r>
                  <a:rPr lang="en-US" sz="2400" dirty="0" smtClean="0"/>
                  <a:t>is the </a:t>
                </a:r>
                <a:r>
                  <a:rPr lang="en-US" sz="2400" dirty="0"/>
                  <a:t>velocity of the sphere and D is its diameter. </a:t>
                </a:r>
                <a:endParaRPr lang="en-US" sz="2400" dirty="0" smtClean="0"/>
              </a:p>
              <a:p>
                <a:r>
                  <a:rPr lang="en-US" sz="2400" dirty="0" smtClean="0"/>
                  <a:t>When </a:t>
                </a:r>
                <a:r>
                  <a:rPr lang="en-US" sz="2400" dirty="0"/>
                  <a:t>the sphere is </a:t>
                </a:r>
                <a:r>
                  <a:rPr lang="en-US" sz="2400" dirty="0" smtClean="0"/>
                  <a:t>dropped in </a:t>
                </a:r>
                <a:r>
                  <a:rPr lang="en-US" sz="2400" dirty="0"/>
                  <a:t>a liquid, it will quickly accelerate to terminal velocity, at which </a:t>
                </a:r>
                <a14:m>
                  <m:oMath xmlns:m="http://schemas.openxmlformats.org/officeDocument/2006/math">
                    <m:nary>
                      <m:naryPr>
                        <m:chr m:val="∑"/>
                        <m:subHide m:val="on"/>
                        <m:supHide m:val="on"/>
                        <m:ctrlPr>
                          <a:rPr lang="en-US" sz="2400" i="1" smtClean="0">
                            <a:latin typeface="Cambria Math" panose="02040503050406030204" pitchFamily="18" charset="0"/>
                          </a:rPr>
                        </m:ctrlPr>
                      </m:naryPr>
                      <m:sub/>
                      <m:sup/>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𝑧</m:t>
                            </m:r>
                          </m:sub>
                        </m:sSub>
                        <m:r>
                          <a:rPr lang="en-US" sz="2400" b="0" i="1" smtClean="0">
                            <a:latin typeface="Cambria Math" panose="02040503050406030204" pitchFamily="18" charset="0"/>
                          </a:rPr>
                          <m:t>=0</m:t>
                        </m:r>
                      </m:e>
                    </m:nary>
                  </m:oMath>
                </a14:m>
                <a:r>
                  <a:rPr lang="en-US" sz="2400" dirty="0" smtClean="0"/>
                  <a:t>. Then</a:t>
                </a:r>
              </a:p>
              <a:p>
                <a:endParaRPr lang="en-US" sz="2400" dirty="0" smtClean="0"/>
              </a:p>
              <a:p>
                <a:pPr marL="0" indent="0">
                  <a:buNone/>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𝑊</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𝐵</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b="0" i="1" smtClean="0">
                              <a:latin typeface="Cambria Math" panose="02040503050406030204" pitchFamily="18" charset="0"/>
                            </a:rPr>
                            <m:t>𝐷</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𝛾</m:t>
                          </m:r>
                        </m:e>
                        <m:sub>
                          <m:r>
                            <a:rPr lang="en-US" sz="2400" b="0" i="1" smtClean="0">
                              <a:latin typeface="Cambria Math" panose="02040503050406030204" pitchFamily="18" charset="0"/>
                            </a:rPr>
                            <m:t>𝑆</m:t>
                          </m:r>
                        </m:sub>
                      </m:sSub>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𝜋</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𝐷</m:t>
                              </m:r>
                            </m:e>
                            <m:sup>
                              <m:r>
                                <a:rPr lang="en-US" sz="2400" b="0" i="1" smtClean="0">
                                  <a:latin typeface="Cambria Math" panose="02040503050406030204" pitchFamily="18" charset="0"/>
                                  <a:ea typeface="Cambria Math" panose="02040503050406030204" pitchFamily="18" charset="0"/>
                                </a:rPr>
                                <m:t>3</m:t>
                              </m:r>
                            </m:sup>
                          </m:sSup>
                        </m:num>
                        <m:den>
                          <m:r>
                            <a:rPr lang="en-US" sz="2400" b="0" i="1" smtClean="0">
                              <a:latin typeface="Cambria Math" panose="02040503050406030204" pitchFamily="18" charset="0"/>
                            </a:rPr>
                            <m:t>6</m:t>
                          </m:r>
                        </m:den>
                      </m:f>
                      <m:r>
                        <a:rPr lang="en-US" sz="2400" b="0" i="1" smtClean="0">
                          <a:latin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𝛾</m:t>
                      </m:r>
                      <m:f>
                        <m:fPr>
                          <m:ctrlPr>
                            <a:rPr lang="en-US" sz="2400" i="1">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𝜋</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𝐷</m:t>
                              </m:r>
                            </m:e>
                            <m:sup>
                              <m:r>
                                <a:rPr lang="en-US" sz="2400" i="1">
                                  <a:latin typeface="Cambria Math" panose="02040503050406030204" pitchFamily="18" charset="0"/>
                                  <a:ea typeface="Cambria Math" panose="02040503050406030204" pitchFamily="18" charset="0"/>
                                </a:rPr>
                                <m:t>3</m:t>
                              </m:r>
                            </m:sup>
                          </m:sSup>
                        </m:num>
                        <m:den>
                          <m:r>
                            <a:rPr lang="en-US" sz="2400" i="1">
                              <a:latin typeface="Cambria Math" panose="02040503050406030204" pitchFamily="18" charset="0"/>
                            </a:rPr>
                            <m:t>6</m:t>
                          </m:r>
                        </m:den>
                      </m:f>
                      <m:r>
                        <a:rPr lang="en-US" sz="2400" b="0" i="1" smtClean="0">
                          <a:latin typeface="Cambria Math" panose="02040503050406030204" pitchFamily="18" charset="0"/>
                        </a:rPr>
                        <m:t>−</m:t>
                      </m:r>
                      <m:r>
                        <a:rPr lang="en-US" sz="2400" i="1">
                          <a:latin typeface="Cambria Math" panose="02040503050406030204" pitchFamily="18" charset="0"/>
                        </a:rPr>
                        <m:t>3</m:t>
                      </m:r>
                      <m:r>
                        <a:rPr lang="en-US" sz="2400" i="1">
                          <a:latin typeface="Cambria Math" panose="02040503050406030204" pitchFamily="18" charset="0"/>
                          <a:ea typeface="Cambria Math" panose="02040503050406030204" pitchFamily="18" charset="0"/>
                        </a:rPr>
                        <m:t>𝜋𝜇</m:t>
                      </m:r>
                      <m:r>
                        <a:rPr lang="en-US" sz="2400" i="1">
                          <a:latin typeface="Cambria Math" panose="02040503050406030204" pitchFamily="18" charset="0"/>
                          <a:ea typeface="Cambria Math" panose="02040503050406030204" pitchFamily="18" charset="0"/>
                        </a:rPr>
                        <m:t>𝑉𝐷</m:t>
                      </m:r>
                      <m:r>
                        <a:rPr lang="en-US" sz="2400" b="0" i="0" smtClean="0">
                          <a:latin typeface="Cambria Math" panose="02040503050406030204" pitchFamily="18" charset="0"/>
                          <a:ea typeface="Cambria Math" panose="02040503050406030204" pitchFamily="18" charset="0"/>
                        </a:rPr>
                        <m:t>=0</m:t>
                      </m:r>
                    </m:oMath>
                  </m:oMathPara>
                </a14:m>
                <a:endParaRPr lang="en-US" sz="2400" dirty="0"/>
              </a:p>
              <a:p>
                <a:pPr marL="0" indent="0">
                  <a:buNone/>
                </a:pPr>
                <a:r>
                  <a:rPr lang="en-US" sz="2400" dirty="0" smtClean="0"/>
                  <a:t>where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𝛾</m:t>
                        </m:r>
                      </m:e>
                      <m:sub>
                        <m:r>
                          <a:rPr lang="en-US" sz="2400" i="1">
                            <a:latin typeface="Cambria Math" panose="02040503050406030204" pitchFamily="18" charset="0"/>
                          </a:rPr>
                          <m:t>𝑆</m:t>
                        </m:r>
                      </m:sub>
                    </m:sSub>
                  </m:oMath>
                </a14:m>
                <a:r>
                  <a:rPr lang="en-US" sz="2400" dirty="0"/>
                  <a:t> and </a:t>
                </a:r>
                <a14:m>
                  <m:oMath xmlns:m="http://schemas.openxmlformats.org/officeDocument/2006/math">
                    <m:r>
                      <a:rPr lang="en-US" sz="2400" i="1">
                        <a:latin typeface="Cambria Math" panose="02040503050406030204" pitchFamily="18" charset="0"/>
                        <a:ea typeface="Cambria Math" panose="02040503050406030204" pitchFamily="18" charset="0"/>
                      </a:rPr>
                      <m:t>𝛾</m:t>
                    </m:r>
                  </m:oMath>
                </a14:m>
                <a:r>
                  <a:rPr lang="en-US" sz="2400" dirty="0"/>
                  <a:t> represent the speciﬁc weight </a:t>
                </a:r>
                <a:endParaRPr lang="en-US" sz="2400" dirty="0" smtClean="0"/>
              </a:p>
              <a:p>
                <a:pPr marL="0" indent="0">
                  <a:buNone/>
                </a:pPr>
                <a:r>
                  <a:rPr lang="en-US" sz="2400" dirty="0" smtClean="0"/>
                  <a:t>of </a:t>
                </a:r>
                <a:r>
                  <a:rPr lang="en-US" sz="2400" dirty="0"/>
                  <a:t>the sphere and liquid</a:t>
                </a:r>
                <a:r>
                  <a:rPr lang="en-US" sz="2400" dirty="0" smtClean="0"/>
                  <a:t>, respectively. Hence</a:t>
                </a:r>
              </a:p>
              <a:p>
                <a:pPr marL="0" indent="0">
                  <a:buNone/>
                </a:pPr>
                <a:r>
                  <a:rPr lang="en-US" sz="2400" dirty="0" smtClean="0">
                    <a:ea typeface="Cambria Math" panose="02040503050406030204" pitchFamily="18" charset="0"/>
                  </a:rPr>
                  <a:t/>
                </a:r>
                <a14:m>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𝐷</m:t>
                            </m:r>
                          </m:e>
                          <m:sup>
                            <m:r>
                              <a:rPr lang="en-US" b="0" i="1" smtClean="0">
                                <a:latin typeface="Cambria Math" panose="02040503050406030204" pitchFamily="18" charset="0"/>
                                <a:ea typeface="Cambria Math" panose="02040503050406030204" pitchFamily="18" charset="0"/>
                              </a:rPr>
                              <m:t>2</m:t>
                            </m:r>
                          </m:sup>
                        </m:sSup>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𝛾</m:t>
                            </m:r>
                          </m:e>
                        </m:d>
                      </m:num>
                      <m:den>
                        <m:r>
                          <a:rPr lang="en-US" b="0" i="1" smtClean="0">
                            <a:latin typeface="Cambria Math" panose="02040503050406030204" pitchFamily="18" charset="0"/>
                            <a:ea typeface="Cambria Math" panose="02040503050406030204" pitchFamily="18" charset="0"/>
                          </a:rPr>
                          <m:t>18</m:t>
                        </m:r>
                        <m:r>
                          <a:rPr lang="en-US" b="0" i="1" smtClean="0">
                            <a:latin typeface="Cambria Math" panose="02040503050406030204" pitchFamily="18" charset="0"/>
                            <a:ea typeface="Cambria Math" panose="02040503050406030204" pitchFamily="18" charset="0"/>
                          </a:rPr>
                          <m:t>𝑉</m:t>
                        </m:r>
                      </m:den>
                    </m:f>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6200" y="1295400"/>
                <a:ext cx="8915400" cy="5562600"/>
              </a:xfrm>
              <a:blipFill rotWithShape="0">
                <a:blip r:embed="rId2" cstate="print"/>
                <a:stretch>
                  <a:fillRect l="-1094" t="-877" r="-821"/>
                </a:stretch>
              </a:blipFill>
            </p:spPr>
            <p:txBody>
              <a:bodyPr/>
              <a:lstStyle/>
              <a:p>
                <a:r>
                  <a:rPr lang="en-US">
                    <a:noFill/>
                  </a:rPr>
                  <a:t> </a:t>
                </a:r>
              </a:p>
            </p:txBody>
          </p:sp>
        </mc:Fallback>
      </mc:AlternateContent>
      <p:pic>
        <p:nvPicPr>
          <p:cNvPr id="5" name="Picture 2"/>
          <p:cNvPicPr>
            <a:picLocks noChangeAspect="1" noChangeArrowheads="1"/>
          </p:cNvPicPr>
          <p:nvPr/>
        </p:nvPicPr>
        <p:blipFill>
          <a:blip r:embed="rId3" cstate="print"/>
          <a:srcRect/>
          <a:stretch>
            <a:fillRect/>
          </a:stretch>
        </p:blipFill>
        <p:spPr bwMode="auto">
          <a:xfrm>
            <a:off x="6629400" y="3048000"/>
            <a:ext cx="2305050" cy="2943225"/>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4791075" y="6067425"/>
            <a:ext cx="4352925" cy="790575"/>
          </a:xfrm>
          <a:prstGeom prst="rect">
            <a:avLst/>
          </a:prstGeom>
          <a:noFill/>
          <a:ln w="9525">
            <a:noFill/>
            <a:miter lim="800000"/>
            <a:headEnd/>
            <a:tailEnd/>
          </a:ln>
        </p:spPr>
      </p:pic>
    </p:spTree>
    <p:extLst>
      <p:ext uri="{BB962C8B-B14F-4D97-AF65-F5344CB8AC3E}">
        <p14:creationId xmlns="" xmlns:p14="http://schemas.microsoft.com/office/powerpoint/2010/main" val="15278558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898"/>
            <a:ext cx="7772400" cy="1143000"/>
          </a:xfrm>
        </p:spPr>
        <p:txBody>
          <a:bodyPr/>
          <a:lstStyle/>
          <a:p>
            <a:r>
              <a:rPr lang="en-US" dirty="0" smtClean="0">
                <a:solidFill>
                  <a:srgbClr val="00B0F0"/>
                </a:solidFill>
              </a:rPr>
              <a:t>Example</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5215" y="917656"/>
            <a:ext cx="9319215" cy="33686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mc:AlternateContent xmlns:mc="http://schemas.openxmlformats.org/markup-compatibility/2006">
        <mc:Choice xmlns="" xmlns:a14="http://schemas.microsoft.com/office/drawing/2010/main" Requires="a14">
          <p:sp>
            <p:nvSpPr>
              <p:cNvPr id="3" name="Rectangle 2"/>
              <p:cNvSpPr/>
              <p:nvPr/>
            </p:nvSpPr>
            <p:spPr>
              <a:xfrm>
                <a:off x="2565830" y="3048000"/>
                <a:ext cx="1981200" cy="427168"/>
              </a:xfrm>
              <a:prstGeom prst="rect">
                <a:avLst/>
              </a:prstGeom>
            </p:spPr>
            <p:txBody>
              <a:bodyPr wrap="square">
                <a:spAutoFit/>
              </a:bodyPr>
              <a:lstStyle/>
              <a:p>
                <a14:m>
                  <m:oMath xmlns:m="http://schemas.openxmlformats.org/officeDocument/2006/math">
                    <m:sSub>
                      <m:sSubPr>
                        <m:ctrlPr>
                          <a:rPr lang="en-US" sz="1400" i="1">
                            <a:latin typeface="Cambria Math" panose="02040503050406030204" pitchFamily="18" charset="0"/>
                          </a:rPr>
                        </m:ctrlPr>
                      </m:sSubPr>
                      <m:e>
                        <m:r>
                          <m:rPr>
                            <m:sty m:val="p"/>
                          </m:rPr>
                          <a:rPr lang="en-US" sz="1400">
                            <a:latin typeface="Cambria Math" panose="02040503050406030204" pitchFamily="18" charset="0"/>
                          </a:rPr>
                          <m:t>F</m:t>
                        </m:r>
                      </m:e>
                      <m:sub>
                        <m:r>
                          <m:rPr>
                            <m:sty m:val="p"/>
                          </m:rPr>
                          <a:rPr lang="en-US" sz="1400">
                            <a:latin typeface="Cambria Math" panose="02040503050406030204" pitchFamily="18" charset="0"/>
                          </a:rPr>
                          <m:t>D</m:t>
                        </m:r>
                      </m:sub>
                    </m:sSub>
                    <m:r>
                      <a:rPr lang="en-US" sz="1400">
                        <a:latin typeface="Cambria Math" panose="02040503050406030204" pitchFamily="18" charset="0"/>
                      </a:rPr>
                      <m:t>=</m:t>
                    </m:r>
                    <m:sSub>
                      <m:sSubPr>
                        <m:ctrlPr>
                          <a:rPr lang="en-US" sz="1400" i="1">
                            <a:latin typeface="Cambria Math" panose="02040503050406030204" pitchFamily="18" charset="0"/>
                          </a:rPr>
                        </m:ctrlPr>
                      </m:sSubPr>
                      <m:e>
                        <m:r>
                          <m:rPr>
                            <m:sty m:val="p"/>
                          </m:rPr>
                          <a:rPr lang="en-US" sz="1400">
                            <a:latin typeface="Cambria Math" panose="02040503050406030204" pitchFamily="18" charset="0"/>
                          </a:rPr>
                          <m:t>C</m:t>
                        </m:r>
                      </m:e>
                      <m:sub>
                        <m:r>
                          <m:rPr>
                            <m:sty m:val="p"/>
                          </m:rPr>
                          <a:rPr lang="en-US" sz="1400">
                            <a:latin typeface="Cambria Math" panose="02040503050406030204" pitchFamily="18" charset="0"/>
                          </a:rPr>
                          <m:t>D</m:t>
                        </m:r>
                      </m:sub>
                    </m:sSub>
                    <m:r>
                      <m:rPr>
                        <m:sty m:val="p"/>
                      </m:rPr>
                      <a:rPr lang="en-US" sz="1400">
                        <a:latin typeface="Cambria Math" panose="02040503050406030204" pitchFamily="18" charset="0"/>
                        <a:ea typeface="Cambria Math" panose="02040503050406030204" pitchFamily="18" charset="0"/>
                      </a:rPr>
                      <m:t>ρ</m:t>
                    </m:r>
                    <m:f>
                      <m:fPr>
                        <m:ctrlPr>
                          <a:rPr lang="en-US" sz="1400" i="1">
                            <a:latin typeface="Cambria Math" panose="02040503050406030204" pitchFamily="18" charset="0"/>
                            <a:ea typeface="Cambria Math" panose="02040503050406030204" pitchFamily="18" charset="0"/>
                          </a:rPr>
                        </m:ctrlPr>
                      </m:fPr>
                      <m:num>
                        <m:sSup>
                          <m:sSupPr>
                            <m:ctrlPr>
                              <a:rPr lang="en-US" sz="1400" i="1">
                                <a:latin typeface="Cambria Math" panose="02040503050406030204" pitchFamily="18" charset="0"/>
                                <a:ea typeface="Cambria Math" panose="02040503050406030204" pitchFamily="18" charset="0"/>
                              </a:rPr>
                            </m:ctrlPr>
                          </m:sSupPr>
                          <m:e>
                            <m:r>
                              <m:rPr>
                                <m:sty m:val="p"/>
                              </m:rPr>
                              <a:rPr lang="en-US" sz="1400">
                                <a:latin typeface="Cambria Math" panose="02040503050406030204" pitchFamily="18" charset="0"/>
                                <a:ea typeface="Cambria Math" panose="02040503050406030204" pitchFamily="18" charset="0"/>
                              </a:rPr>
                              <m:t>V</m:t>
                            </m:r>
                          </m:e>
                          <m:sup>
                            <m:r>
                              <a:rPr lang="en-US" sz="1400">
                                <a:latin typeface="Cambria Math" panose="02040503050406030204" pitchFamily="18" charset="0"/>
                                <a:ea typeface="Cambria Math" panose="02040503050406030204" pitchFamily="18" charset="0"/>
                              </a:rPr>
                              <m:t>2</m:t>
                            </m:r>
                          </m:sup>
                        </m:sSup>
                      </m:num>
                      <m:den>
                        <m:r>
                          <a:rPr lang="en-US" sz="1400">
                            <a:latin typeface="Cambria Math" panose="02040503050406030204" pitchFamily="18" charset="0"/>
                            <a:ea typeface="Cambria Math" panose="02040503050406030204" pitchFamily="18" charset="0"/>
                          </a:rPr>
                          <m:t>2</m:t>
                        </m:r>
                      </m:den>
                    </m:f>
                    <m:r>
                      <m:rPr>
                        <m:sty m:val="p"/>
                      </m:rPr>
                      <a:rPr lang="en-US" sz="1400">
                        <a:latin typeface="Cambria Math" panose="02040503050406030204" pitchFamily="18" charset="0"/>
                        <a:ea typeface="Cambria Math" panose="02040503050406030204" pitchFamily="18" charset="0"/>
                      </a:rPr>
                      <m:t>A</m:t>
                    </m:r>
                  </m:oMath>
                </a14:m>
                <a:r>
                  <a:rPr lang="en-US" sz="1400" dirty="0"/>
                  <a:t>        9.32</a:t>
                </a:r>
              </a:p>
            </p:txBody>
          </p:sp>
        </mc:Choice>
        <mc:Fallback>
          <p:sp>
            <p:nvSpPr>
              <p:cNvPr id="3" name="Rectangle 2"/>
              <p:cNvSpPr>
                <a:spLocks noRot="1" noChangeAspect="1" noMove="1" noResize="1" noEditPoints="1" noAdjustHandles="1" noChangeArrowheads="1" noChangeShapeType="1" noTextEdit="1"/>
              </p:cNvSpPr>
              <p:nvPr/>
            </p:nvSpPr>
            <p:spPr>
              <a:xfrm>
                <a:off x="2565830" y="3048000"/>
                <a:ext cx="1981200" cy="427168"/>
              </a:xfrm>
              <a:prstGeom prst="rect">
                <a:avLst/>
              </a:prstGeom>
              <a:blipFill rotWithShape="0">
                <a:blip r:embed="rId3"/>
                <a:stretch>
                  <a:fillRect b="-2857"/>
                </a:stretch>
              </a:blipFill>
            </p:spPr>
            <p:txBody>
              <a:bodyPr/>
              <a:lstStyle/>
              <a:p>
                <a:r>
                  <a:rPr lang="en-US">
                    <a:noFill/>
                  </a:rPr>
                  <a:t> </a:t>
                </a:r>
              </a:p>
            </p:txBody>
          </p:sp>
        </mc:Fallback>
      </mc:AlternateContent>
      <p:pic>
        <p:nvPicPr>
          <p:cNvPr id="8" name="Picture 3"/>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3057" t="36107" b="56566"/>
          <a:stretch/>
        </p:blipFill>
        <p:spPr bwMode="auto">
          <a:xfrm rot="10800000">
            <a:off x="-87607" y="4286288"/>
            <a:ext cx="7288076" cy="5431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5" cstate="print"/>
          <a:stretch>
            <a:fillRect/>
          </a:stretch>
        </p:blipFill>
        <p:spPr>
          <a:xfrm>
            <a:off x="7126582" y="4181475"/>
            <a:ext cx="2105025" cy="2638425"/>
          </a:xfrm>
          <a:prstGeom prst="rect">
            <a:avLst/>
          </a:prstGeom>
        </p:spPr>
      </p:pic>
    </p:spTree>
    <p:extLst>
      <p:ext uri="{BB962C8B-B14F-4D97-AF65-F5344CB8AC3E}">
        <p14:creationId xmlns="" xmlns:p14="http://schemas.microsoft.com/office/powerpoint/2010/main" val="39393192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1143000"/>
          </a:xfrm>
        </p:spPr>
        <p:txBody>
          <a:bodyPr/>
          <a:lstStyle/>
          <a:p>
            <a:r>
              <a:rPr lang="en-US" dirty="0" smtClean="0">
                <a:solidFill>
                  <a:srgbClr val="00B0F0"/>
                </a:solidFill>
              </a:rPr>
              <a:t>Example</a:t>
            </a:r>
            <a:endParaRPr lang="en-US" dirty="0"/>
          </a:p>
        </p:txBody>
      </p:sp>
      <p:sp>
        <p:nvSpPr>
          <p:cNvPr id="3" name="Content Placeholder 2"/>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1" y="517663"/>
            <a:ext cx="8077200" cy="63212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6235133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212" y="-228600"/>
            <a:ext cx="7772400" cy="1143000"/>
          </a:xfrm>
        </p:spPr>
        <p:txBody>
          <a:bodyPr/>
          <a:lstStyle/>
          <a:p>
            <a:r>
              <a:rPr lang="en-US" dirty="0" smtClean="0">
                <a:solidFill>
                  <a:srgbClr val="00B0F0"/>
                </a:solidFill>
              </a:rPr>
              <a:t>Example</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1488757" y="1219200"/>
            <a:ext cx="6105525" cy="5153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29544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90600"/>
          </a:xfrm>
        </p:spPr>
        <p:txBody>
          <a:bodyPr/>
          <a:lstStyle/>
          <a:p>
            <a:r>
              <a:rPr lang="en-US" dirty="0">
                <a:solidFill>
                  <a:srgbClr val="00B0F0"/>
                </a:solidFill>
              </a:rPr>
              <a:t>Forces on immersed </a:t>
            </a:r>
            <a:r>
              <a:rPr lang="en-US" dirty="0" smtClean="0">
                <a:solidFill>
                  <a:srgbClr val="00B0F0"/>
                </a:solidFill>
              </a:rPr>
              <a:t>bodies</a:t>
            </a:r>
            <a:endParaRPr lang="en-US" dirty="0">
              <a:solidFill>
                <a:srgbClr val="00B0F0"/>
              </a:solidFill>
            </a:endParaRPr>
          </a:p>
        </p:txBody>
      </p:sp>
      <p:sp>
        <p:nvSpPr>
          <p:cNvPr id="3" name="Content Placeholder 2"/>
          <p:cNvSpPr>
            <a:spLocks noGrp="1"/>
          </p:cNvSpPr>
          <p:nvPr>
            <p:ph idx="1"/>
          </p:nvPr>
        </p:nvSpPr>
        <p:spPr>
          <a:xfrm>
            <a:off x="0" y="838200"/>
            <a:ext cx="9067800" cy="5867400"/>
          </a:xfrm>
        </p:spPr>
        <p:txBody>
          <a:bodyPr/>
          <a:lstStyle/>
          <a:p>
            <a:r>
              <a:rPr lang="en-US" sz="2800" dirty="0" smtClean="0"/>
              <a:t>Fluid </a:t>
            </a:r>
            <a:r>
              <a:rPr lang="en-US" sz="2800" dirty="0"/>
              <a:t>mechanics draws </a:t>
            </a:r>
            <a:r>
              <a:rPr lang="en-US" sz="2800" i="1" dirty="0"/>
              <a:t>no distinction </a:t>
            </a:r>
            <a:r>
              <a:rPr lang="en-US" sz="2800" dirty="0"/>
              <a:t>between two cases of relative motion, namely, when a </a:t>
            </a:r>
            <a:r>
              <a:rPr lang="en-US" sz="2800" i="1" dirty="0">
                <a:solidFill>
                  <a:srgbClr val="00B0F0"/>
                </a:solidFill>
              </a:rPr>
              <a:t>body moves </a:t>
            </a:r>
            <a:r>
              <a:rPr lang="en-US" sz="2800" dirty="0"/>
              <a:t>rectilinearly at constant speed </a:t>
            </a:r>
            <a:r>
              <a:rPr lang="en-US" sz="2800" i="1" dirty="0">
                <a:solidFill>
                  <a:srgbClr val="00B0F0"/>
                </a:solidFill>
              </a:rPr>
              <a:t>through a stationary ﬂuid</a:t>
            </a:r>
            <a:r>
              <a:rPr lang="en-US" sz="2800" dirty="0">
                <a:solidFill>
                  <a:srgbClr val="00B0F0"/>
                </a:solidFill>
              </a:rPr>
              <a:t> </a:t>
            </a:r>
            <a:r>
              <a:rPr lang="en-US" sz="2800" dirty="0"/>
              <a:t>or when a </a:t>
            </a:r>
            <a:r>
              <a:rPr lang="en-US" sz="2800" i="1" dirty="0">
                <a:solidFill>
                  <a:srgbClr val="00B0F0"/>
                </a:solidFill>
              </a:rPr>
              <a:t>ﬂuid travels </a:t>
            </a:r>
            <a:r>
              <a:rPr lang="en-US" sz="2800" dirty="0"/>
              <a:t>at constant velocity past a </a:t>
            </a:r>
            <a:r>
              <a:rPr lang="en-US" sz="2800" i="1" dirty="0">
                <a:solidFill>
                  <a:srgbClr val="00B0F0"/>
                </a:solidFill>
              </a:rPr>
              <a:t>stationary body</a:t>
            </a:r>
            <a:r>
              <a:rPr lang="en-US" sz="2800" i="1" dirty="0"/>
              <a:t>. </a:t>
            </a:r>
            <a:endParaRPr lang="en-US" sz="2800" i="1" dirty="0" smtClean="0"/>
          </a:p>
          <a:p>
            <a:r>
              <a:rPr lang="en-US" sz="2800" dirty="0" smtClean="0"/>
              <a:t>Thus </a:t>
            </a:r>
            <a:r>
              <a:rPr lang="en-US" sz="2800" dirty="0"/>
              <a:t>it is possible to test </a:t>
            </a:r>
            <a:r>
              <a:rPr lang="en-US" sz="2800" i="1" dirty="0"/>
              <a:t>airplane</a:t>
            </a:r>
            <a:r>
              <a:rPr lang="en-US" sz="2800" dirty="0"/>
              <a:t> models in wind tunnels and </a:t>
            </a:r>
            <a:r>
              <a:rPr lang="en-US" sz="2800" i="1" dirty="0">
                <a:solidFill>
                  <a:srgbClr val="00B0F0"/>
                </a:solidFill>
              </a:rPr>
              <a:t>torpedo</a:t>
            </a:r>
            <a:r>
              <a:rPr lang="en-US" sz="2800" dirty="0"/>
              <a:t> models in water tunnels and predict with conﬁdence the behavior of their prototypes when moving through still ﬂuid. </a:t>
            </a:r>
            <a:endParaRPr lang="en-US" sz="2800" dirty="0" smtClean="0"/>
          </a:p>
          <a:p>
            <a:r>
              <a:rPr lang="en-US" sz="2800" dirty="0" smtClean="0"/>
              <a:t>For </a:t>
            </a:r>
            <a:r>
              <a:rPr lang="en-US" sz="2800" dirty="0"/>
              <a:t>instructional purposes, it is somewhat simpler to ﬁx our ideas on the stationary body in the moving ﬂuid, while the </a:t>
            </a:r>
            <a:r>
              <a:rPr lang="en-US" sz="2800" i="1" dirty="0">
                <a:solidFill>
                  <a:srgbClr val="00B0F0"/>
                </a:solidFill>
              </a:rPr>
              <a:t>practical result desired </a:t>
            </a:r>
            <a:r>
              <a:rPr lang="en-US" sz="2800" dirty="0"/>
              <a:t>is more frequently associated with a body moving through still </a:t>
            </a:r>
            <a:r>
              <a:rPr lang="en-US" sz="2800" dirty="0" smtClean="0"/>
              <a:t>ﬂuid such as a flying </a:t>
            </a:r>
            <a:r>
              <a:rPr lang="en-US" sz="2800" dirty="0" smtClean="0"/>
              <a:t>plane </a:t>
            </a:r>
            <a:r>
              <a:rPr lang="en-US" sz="2800" dirty="0" smtClean="0"/>
              <a:t>&amp; moving vehicle.</a:t>
            </a:r>
            <a:endParaRPr lang="en-US" sz="2800" dirty="0"/>
          </a:p>
          <a:p>
            <a:endParaRPr lang="en-US" dirty="0"/>
          </a:p>
        </p:txBody>
      </p:sp>
    </p:spTree>
    <p:extLst>
      <p:ext uri="{BB962C8B-B14F-4D97-AF65-F5344CB8AC3E}">
        <p14:creationId xmlns="" xmlns:p14="http://schemas.microsoft.com/office/powerpoint/2010/main" val="3800087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90600"/>
          </a:xfrm>
        </p:spPr>
        <p:txBody>
          <a:bodyPr/>
          <a:lstStyle/>
          <a:p>
            <a:r>
              <a:rPr lang="en-US" dirty="0">
                <a:solidFill>
                  <a:srgbClr val="00B0F0"/>
                </a:solidFill>
              </a:rPr>
              <a:t>Forces on immersed </a:t>
            </a:r>
            <a:r>
              <a:rPr lang="en-US" dirty="0" smtClean="0">
                <a:solidFill>
                  <a:srgbClr val="00B0F0"/>
                </a:solidFill>
              </a:rPr>
              <a:t>bodies</a:t>
            </a:r>
            <a:endParaRPr lang="en-US" dirty="0">
              <a:solidFill>
                <a:srgbClr val="00B0F0"/>
              </a:solidFill>
            </a:endParaRPr>
          </a:p>
        </p:txBody>
      </p:sp>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838200"/>
                <a:ext cx="9067800" cy="5867400"/>
              </a:xfrm>
            </p:spPr>
            <p:txBody>
              <a:bodyPr/>
              <a:lstStyle/>
              <a:p>
                <a:r>
                  <a:rPr lang="en-US" sz="2400" dirty="0" smtClean="0"/>
                  <a:t>In this lecture </a:t>
                </a:r>
                <a:r>
                  <a:rPr lang="en-US" sz="2400" dirty="0"/>
                  <a:t>we shall ﬁrst consider the drag, or </a:t>
                </a:r>
                <a:r>
                  <a:rPr lang="en-US" sz="2400" dirty="0" smtClean="0"/>
                  <a:t>resistance </a:t>
                </a:r>
                <a:r>
                  <a:rPr lang="en-US" sz="2400" dirty="0"/>
                  <a:t>forces. As we shall not be concerned with wave action at a free surface, gravity does not enter the problem, and the forces involved are those due to inertia and viscosity</a:t>
                </a:r>
                <a:r>
                  <a:rPr lang="en-US" sz="2400" dirty="0" smtClean="0"/>
                  <a:t>. </a:t>
                </a:r>
              </a:p>
              <a:p>
                <a:r>
                  <a:rPr lang="en-US" sz="2400" dirty="0" smtClean="0"/>
                  <a:t>The </a:t>
                </a:r>
                <a:r>
                  <a:rPr lang="en-US" sz="2400" dirty="0"/>
                  <a:t>drag forces on a submerged body can be viewed as having two components: a </a:t>
                </a:r>
                <a:r>
                  <a:rPr lang="en-US" sz="2400" b="1" i="1" dirty="0"/>
                  <a:t>pressure drag </a:t>
                </a:r>
                <a:r>
                  <a:rPr lang="en-US" sz="2400" dirty="0" smtClean="0"/>
                  <a:t>F</a:t>
                </a:r>
                <a:r>
                  <a:rPr lang="en-US" sz="2400" baseline="-25000" dirty="0" smtClean="0"/>
                  <a:t>p</a:t>
                </a:r>
                <a:r>
                  <a:rPr lang="en-US" sz="2400" dirty="0" smtClean="0"/>
                  <a:t>, </a:t>
                </a:r>
                <a:r>
                  <a:rPr lang="en-US" sz="2400" dirty="0"/>
                  <a:t>and a </a:t>
                </a:r>
                <a:r>
                  <a:rPr lang="en-US" sz="2400" b="1" i="1" dirty="0"/>
                  <a:t>friction drag </a:t>
                </a:r>
                <a:r>
                  <a:rPr lang="en-US" sz="2400" dirty="0"/>
                  <a:t>(or surface drag) </a:t>
                </a:r>
                <a:r>
                  <a:rPr lang="en-US" sz="2400" dirty="0" err="1" smtClean="0"/>
                  <a:t>F</a:t>
                </a:r>
                <a:r>
                  <a:rPr lang="en-US" sz="2400" baseline="-25000" dirty="0" err="1" smtClean="0"/>
                  <a:t>f</a:t>
                </a:r>
                <a:r>
                  <a:rPr lang="en-US" sz="2400" dirty="0" smtClean="0"/>
                  <a:t> . </a:t>
                </a:r>
              </a:p>
              <a:p>
                <a:r>
                  <a:rPr lang="en-US" sz="2400" dirty="0" smtClean="0"/>
                  <a:t>The pressure </a:t>
                </a:r>
                <a:r>
                  <a:rPr lang="en-US" sz="2400" dirty="0"/>
                  <a:t>drag, often referred to as the </a:t>
                </a:r>
                <a:r>
                  <a:rPr lang="en-US" sz="2400" b="1" i="1" dirty="0"/>
                  <a:t>form drag </a:t>
                </a:r>
                <a:r>
                  <a:rPr lang="en-US" sz="2400" dirty="0"/>
                  <a:t>because it </a:t>
                </a:r>
                <a:r>
                  <a:rPr lang="en-US" sz="2400" i="1" dirty="0"/>
                  <a:t>depends on the form or shape </a:t>
                </a:r>
                <a:r>
                  <a:rPr lang="en-US" sz="2400" dirty="0"/>
                  <a:t>of the body, is equal to the integration </a:t>
                </a:r>
                <a:r>
                  <a:rPr lang="en-US" sz="2400" dirty="0" smtClean="0"/>
                  <a:t>of the components </a:t>
                </a:r>
                <a:r>
                  <a:rPr lang="en-US" sz="2400" dirty="0"/>
                  <a:t>in the direction of motion of all the pressure forces </a:t>
                </a:r>
                <a:r>
                  <a:rPr lang="en-US" sz="2400" dirty="0" smtClean="0"/>
                  <a:t>exerted on </a:t>
                </a:r>
                <a:r>
                  <a:rPr lang="en-US" sz="2400" dirty="0"/>
                  <a:t>the surface of the body. It may be </a:t>
                </a:r>
                <a:r>
                  <a:rPr lang="en-US" sz="2400" dirty="0" smtClean="0"/>
                  <a:t>expressed </a:t>
                </a:r>
                <a:r>
                  <a:rPr lang="en-US" sz="2400" dirty="0"/>
                  <a:t>as </a:t>
                </a:r>
                <a:endParaRPr lang="en-US" sz="2400" dirty="0" smtClean="0"/>
              </a:p>
              <a:p>
                <a:pPr marL="0" indent="0">
                  <a:buNone/>
                </a:pPr>
                <a:r>
                  <a:rPr lang="en-US" sz="2400" dirty="0" smtClean="0"/>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𝑝</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𝑝</m:t>
                        </m:r>
                      </m:sub>
                    </m:sSub>
                    <m:r>
                      <a:rPr lang="en-US" sz="2400" b="0" i="1" smtClean="0">
                        <a:latin typeface="Cambria Math" panose="02040503050406030204" pitchFamily="18" charset="0"/>
                        <a:ea typeface="Cambria Math" panose="02040503050406030204" pitchFamily="18" charset="0"/>
                      </a:rPr>
                      <m:t>𝜌</m:t>
                    </m:r>
                    <m:f>
                      <m:fPr>
                        <m:ctrlPr>
                          <a:rPr lang="en-US" sz="2400" b="0" i="1" smtClean="0">
                            <a:latin typeface="Cambria Math" panose="02040503050406030204" pitchFamily="18" charset="0"/>
                            <a:ea typeface="Cambria Math" panose="02040503050406030204" pitchFamily="18" charset="0"/>
                          </a:rPr>
                        </m:ctrlPr>
                      </m:fPr>
                      <m:num>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𝑉</m:t>
                            </m:r>
                          </m:e>
                          <m:sup>
                            <m:r>
                              <a:rPr lang="en-US" sz="2400" b="0" i="1" smtClean="0">
                                <a:latin typeface="Cambria Math" panose="02040503050406030204" pitchFamily="18" charset="0"/>
                                <a:ea typeface="Cambria Math" panose="02040503050406030204" pitchFamily="18" charset="0"/>
                              </a:rPr>
                              <m:t>2</m:t>
                            </m:r>
                          </m:sup>
                        </m:sSup>
                      </m:num>
                      <m:den>
                        <m:r>
                          <a:rPr lang="en-US" sz="2400" b="0" i="1" smtClean="0">
                            <a:latin typeface="Cambria Math" panose="02040503050406030204" pitchFamily="18" charset="0"/>
                            <a:ea typeface="Cambria Math" panose="02040503050406030204" pitchFamily="18" charset="0"/>
                          </a:rPr>
                          <m:t>2</m:t>
                        </m:r>
                      </m:den>
                    </m:f>
                    <m:r>
                      <a:rPr lang="en-US" sz="2400" b="0" i="1" smtClean="0">
                        <a:latin typeface="Cambria Math" panose="02040503050406030204" pitchFamily="18" charset="0"/>
                        <a:ea typeface="Cambria Math" panose="02040503050406030204" pitchFamily="18" charset="0"/>
                      </a:rPr>
                      <m:t>𝐴</m:t>
                    </m:r>
                  </m:oMath>
                </a14:m>
                <a:r>
                  <a:rPr lang="en-US" sz="2400" dirty="0" smtClean="0"/>
                  <a:t/>
                </a:r>
              </a:p>
              <a:p>
                <a:pPr marL="0" indent="0">
                  <a:buNone/>
                </a:pPr>
                <a:r>
                  <a:rPr lang="en-US" sz="2400" dirty="0" smtClean="0"/>
                  <a:t>where </a:t>
                </a:r>
                <a:r>
                  <a:rPr lang="en-US" sz="2400" dirty="0" err="1" smtClean="0"/>
                  <a:t>Cp</a:t>
                </a:r>
                <a:r>
                  <a:rPr lang="en-US" sz="2400" dirty="0" smtClean="0"/>
                  <a:t> is coefficient dependent on the </a:t>
                </a:r>
                <a:r>
                  <a:rPr lang="en-US" sz="2400" dirty="0"/>
                  <a:t>geometric form of the </a:t>
                </a:r>
                <a:r>
                  <a:rPr lang="en-US" sz="2400" dirty="0" smtClean="0"/>
                  <a:t>body,  A is the projected area of the body normal to the flow</a:t>
                </a: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838200"/>
                <a:ext cx="9067800" cy="5867400"/>
              </a:xfrm>
              <a:blipFill rotWithShape="0">
                <a:blip r:embed="rId2" cstate="print"/>
                <a:stretch>
                  <a:fillRect l="-1008" t="-832" r="-1546" b="-312"/>
                </a:stretch>
              </a:blipFill>
            </p:spPr>
            <p:txBody>
              <a:bodyPr/>
              <a:lstStyle/>
              <a:p>
                <a:r>
                  <a:rPr lang="en-US">
                    <a:noFill/>
                  </a:rPr>
                  <a:t> </a:t>
                </a:r>
              </a:p>
            </p:txBody>
          </p:sp>
        </mc:Fallback>
      </mc:AlternateContent>
    </p:spTree>
    <p:extLst>
      <p:ext uri="{BB962C8B-B14F-4D97-AF65-F5344CB8AC3E}">
        <p14:creationId xmlns="" xmlns:p14="http://schemas.microsoft.com/office/powerpoint/2010/main" val="2482396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90600"/>
          </a:xfrm>
        </p:spPr>
        <p:txBody>
          <a:bodyPr/>
          <a:lstStyle/>
          <a:p>
            <a:r>
              <a:rPr lang="en-US" dirty="0">
                <a:solidFill>
                  <a:srgbClr val="00B0F0"/>
                </a:solidFill>
              </a:rPr>
              <a:t>Forces on immersed </a:t>
            </a:r>
            <a:r>
              <a:rPr lang="en-US" dirty="0" smtClean="0">
                <a:solidFill>
                  <a:srgbClr val="00B0F0"/>
                </a:solidFill>
              </a:rPr>
              <a:t>bodies</a:t>
            </a:r>
            <a:endParaRPr lang="en-US" dirty="0">
              <a:solidFill>
                <a:srgbClr val="00B0F0"/>
              </a:solidFill>
            </a:endParaRPr>
          </a:p>
        </p:txBody>
      </p:sp>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0" y="838200"/>
                <a:ext cx="9067800" cy="5867400"/>
              </a:xfrm>
            </p:spPr>
            <p:txBody>
              <a:bodyPr/>
              <a:lstStyle/>
              <a:p>
                <a:r>
                  <a:rPr lang="en-US" sz="2400" dirty="0" smtClean="0"/>
                  <a:t>The friction drag along a body surface is equal to the integral of the components </a:t>
                </a:r>
                <a:r>
                  <a:rPr lang="en-US" sz="2400" dirty="0"/>
                  <a:t>of the shear stress along the surface in the direction of </a:t>
                </a:r>
                <a:r>
                  <a:rPr lang="en-US" sz="2400" dirty="0" smtClean="0"/>
                  <a:t>motion. </a:t>
                </a:r>
                <a:endParaRPr lang="en-US" sz="2400" dirty="0"/>
              </a:p>
              <a:p>
                <a:r>
                  <a:rPr lang="en-US" sz="2400" dirty="0"/>
                  <a:t>For convenience, the friction drag is commonly expressed in the same </a:t>
                </a:r>
                <a:r>
                  <a:rPr lang="en-US" sz="2400" dirty="0" smtClean="0"/>
                  <a:t>general form </a:t>
                </a:r>
                <a:r>
                  <a:rPr lang="en-US" sz="2400" dirty="0"/>
                  <a:t>as </a:t>
                </a:r>
                <a:r>
                  <a:rPr lang="en-US" sz="2400" dirty="0" smtClean="0"/>
                  <a:t>for pressure drag. </a:t>
                </a:r>
                <a:r>
                  <a:rPr lang="en-US" sz="2400" dirty="0"/>
                  <a:t>Thus,</a:t>
                </a:r>
              </a:p>
              <a:p>
                <a:pPr marL="0" indent="0">
                  <a:buNone/>
                </a:pPr>
                <a:r>
                  <a:rPr lang="en-US" sz="2400" dirty="0" smtClean="0"/>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b="0" i="1" smtClean="0">
                            <a:latin typeface="Cambria Math" panose="02040503050406030204" pitchFamily="18" charset="0"/>
                          </a:rPr>
                          <m:t>𝑓</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b="0" i="1" smtClean="0">
                            <a:latin typeface="Cambria Math" panose="02040503050406030204" pitchFamily="18" charset="0"/>
                          </a:rPr>
                          <m:t>𝑓</m:t>
                        </m:r>
                      </m:sub>
                    </m:sSub>
                    <m:r>
                      <a:rPr lang="en-US" sz="2400" i="1">
                        <a:latin typeface="Cambria Math" panose="02040503050406030204" pitchFamily="18" charset="0"/>
                        <a:ea typeface="Cambria Math" panose="02040503050406030204" pitchFamily="18" charset="0"/>
                      </a:rPr>
                      <m:t>𝜌</m:t>
                    </m:r>
                    <m:f>
                      <m:fPr>
                        <m:ctrlPr>
                          <a:rPr lang="en-US" sz="2400" i="1">
                            <a:latin typeface="Cambria Math" panose="02040503050406030204" pitchFamily="18" charset="0"/>
                            <a:ea typeface="Cambria Math" panose="02040503050406030204" pitchFamily="18" charset="0"/>
                          </a:rPr>
                        </m:ctrlPr>
                      </m:fPr>
                      <m:num>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𝑉</m:t>
                            </m:r>
                          </m:e>
                          <m:sup>
                            <m:r>
                              <a:rPr lang="en-US" sz="2400" i="1">
                                <a:latin typeface="Cambria Math" panose="02040503050406030204" pitchFamily="18" charset="0"/>
                                <a:ea typeface="Cambria Math" panose="02040503050406030204" pitchFamily="18" charset="0"/>
                              </a:rPr>
                              <m:t>2</m:t>
                            </m:r>
                          </m:sup>
                        </m:sSup>
                      </m:num>
                      <m:den>
                        <m:r>
                          <a:rPr lang="en-US" sz="2400" i="1">
                            <a:latin typeface="Cambria Math" panose="02040503050406030204" pitchFamily="18" charset="0"/>
                            <a:ea typeface="Cambria Math" panose="02040503050406030204" pitchFamily="18" charset="0"/>
                          </a:rPr>
                          <m:t>2</m:t>
                        </m:r>
                      </m:den>
                    </m:f>
                    <m:r>
                      <a:rPr lang="en-US" sz="2400" b="0" i="1" smtClean="0">
                        <a:latin typeface="Cambria Math" panose="02040503050406030204" pitchFamily="18" charset="0"/>
                        <a:ea typeface="Cambria Math" panose="02040503050406030204" pitchFamily="18" charset="0"/>
                      </a:rPr>
                      <m:t>𝐵𝐿</m:t>
                    </m:r>
                  </m:oMath>
                </a14:m>
                <a:r>
                  <a:rPr lang="en-US" sz="2400" dirty="0"/>
                  <a:t/>
                </a:r>
                <a:endParaRPr lang="en-US" sz="2400" dirty="0" smtClean="0"/>
              </a:p>
              <a:p>
                <a:pPr marL="0" indent="0">
                  <a:buNone/>
                </a:pPr>
                <a:endParaRPr lang="en-US" sz="2400" dirty="0" smtClean="0"/>
              </a:p>
              <a:p>
                <a:pPr marL="400050" lvl="1" indent="0">
                  <a:buNone/>
                </a:pPr>
                <a:r>
                  <a:rPr lang="en-US" sz="2000" dirty="0" smtClean="0"/>
                  <a:t>where </a:t>
                </a:r>
                <a:r>
                  <a:rPr lang="en-US" sz="2000" dirty="0"/>
                  <a:t>C</a:t>
                </a:r>
                <a:r>
                  <a:rPr lang="en-US" sz="2000" baseline="-25000" dirty="0"/>
                  <a:t>f</a:t>
                </a:r>
                <a:r>
                  <a:rPr lang="en-US" sz="2000" dirty="0"/>
                  <a:t> = friction-drag coefﬁcient, dependent on viscosity among </a:t>
                </a:r>
                <a:r>
                  <a:rPr lang="en-US" sz="2000" dirty="0" smtClean="0"/>
                  <a:t>other factors</a:t>
                </a:r>
                <a:endParaRPr lang="en-US" sz="2000" dirty="0"/>
              </a:p>
              <a:p>
                <a:pPr marL="400050" lvl="1" indent="0">
                  <a:buNone/>
                </a:pPr>
                <a:r>
                  <a:rPr lang="en-US" sz="2000" dirty="0"/>
                  <a:t>L = length of surface parallel to ﬂow</a:t>
                </a:r>
              </a:p>
              <a:p>
                <a:pPr marL="400050" lvl="1" indent="0">
                  <a:buNone/>
                </a:pPr>
                <a:r>
                  <a:rPr lang="en-US" sz="2000" dirty="0"/>
                  <a:t>B = transverse width, conveniently approximated for </a:t>
                </a:r>
                <a:r>
                  <a:rPr lang="en-US" sz="2000" dirty="0" smtClean="0"/>
                  <a:t>irregular shapes </a:t>
                </a:r>
                <a:r>
                  <a:rPr lang="en-US" sz="2000" dirty="0"/>
                  <a:t>by dividing total surface area by L</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838200"/>
                <a:ext cx="9067800" cy="5867400"/>
              </a:xfrm>
              <a:blipFill rotWithShape="0">
                <a:blip r:embed="rId2" cstate="print"/>
                <a:stretch>
                  <a:fillRect l="-874" t="-832" r="-1680"/>
                </a:stretch>
              </a:blipFill>
            </p:spPr>
            <p:txBody>
              <a:bodyPr/>
              <a:lstStyle/>
              <a:p>
                <a:r>
                  <a:rPr lang="en-US">
                    <a:noFill/>
                  </a:rPr>
                  <a:t> </a:t>
                </a:r>
              </a:p>
            </p:txBody>
          </p:sp>
        </mc:Fallback>
      </mc:AlternateContent>
    </p:spTree>
    <p:extLst>
      <p:ext uri="{BB962C8B-B14F-4D97-AF65-F5344CB8AC3E}">
        <p14:creationId xmlns="" xmlns:p14="http://schemas.microsoft.com/office/powerpoint/2010/main" val="2713602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041" y="38100"/>
            <a:ext cx="7772400" cy="1143000"/>
          </a:xfrm>
        </p:spPr>
        <p:txBody>
          <a:bodyPr/>
          <a:lstStyle/>
          <a:p>
            <a:r>
              <a:rPr lang="en-US" dirty="0">
                <a:solidFill>
                  <a:srgbClr val="00B0F0"/>
                </a:solidFill>
              </a:rPr>
              <a:t>Boundary layer</a:t>
            </a:r>
          </a:p>
        </p:txBody>
      </p:sp>
      <p:sp>
        <p:nvSpPr>
          <p:cNvPr id="3" name="Content Placeholder 2"/>
          <p:cNvSpPr>
            <a:spLocks noGrp="1"/>
          </p:cNvSpPr>
          <p:nvPr>
            <p:ph idx="1"/>
          </p:nvPr>
        </p:nvSpPr>
        <p:spPr>
          <a:xfrm>
            <a:off x="152401" y="990600"/>
            <a:ext cx="7277120" cy="4114800"/>
          </a:xfrm>
        </p:spPr>
        <p:txBody>
          <a:bodyPr/>
          <a:lstStyle/>
          <a:p>
            <a:r>
              <a:rPr lang="en-US" sz="2000" dirty="0" smtClean="0"/>
              <a:t>The </a:t>
            </a:r>
            <a:r>
              <a:rPr lang="en-US" sz="2000" dirty="0"/>
              <a:t>boundary layer </a:t>
            </a:r>
            <a:r>
              <a:rPr lang="en-US" sz="2000" dirty="0" smtClean="0"/>
              <a:t>is a </a:t>
            </a:r>
            <a:r>
              <a:rPr lang="en-US" sz="2000" dirty="0"/>
              <a:t>very thin layer of ﬂuid adjacent to </a:t>
            </a:r>
            <a:r>
              <a:rPr lang="en-US" sz="2000" dirty="0" smtClean="0"/>
              <a:t>surface</a:t>
            </a:r>
            <a:r>
              <a:rPr lang="en-US" sz="2000" dirty="0"/>
              <a:t>, in which </a:t>
            </a:r>
            <a:r>
              <a:rPr lang="en-US" sz="2000" dirty="0">
                <a:solidFill>
                  <a:srgbClr val="00B0F0"/>
                </a:solidFill>
              </a:rPr>
              <a:t>viscosity</a:t>
            </a:r>
            <a:r>
              <a:rPr lang="en-US" sz="2000" dirty="0"/>
              <a:t> is important, while </a:t>
            </a:r>
            <a:r>
              <a:rPr lang="en-US" sz="2000" dirty="0">
                <a:solidFill>
                  <a:srgbClr val="00B0F0"/>
                </a:solidFill>
              </a:rPr>
              <a:t>outside this layer </a:t>
            </a:r>
            <a:r>
              <a:rPr lang="en-US" sz="2000" dirty="0"/>
              <a:t>the ﬂuid can be considered as </a:t>
            </a:r>
            <a:r>
              <a:rPr lang="en-US" sz="2000" dirty="0">
                <a:solidFill>
                  <a:srgbClr val="00B0F0"/>
                </a:solidFill>
              </a:rPr>
              <a:t>frictionless</a:t>
            </a:r>
            <a:r>
              <a:rPr lang="en-US" sz="2000" dirty="0"/>
              <a:t> or ideal. </a:t>
            </a:r>
            <a:endParaRPr lang="en-US" sz="2000" dirty="0" smtClean="0"/>
          </a:p>
          <a:p>
            <a:r>
              <a:rPr lang="en-US" sz="2000" dirty="0" smtClean="0"/>
              <a:t>This </a:t>
            </a:r>
            <a:r>
              <a:rPr lang="en-US" sz="2000" dirty="0"/>
              <a:t>concept, originated by Ludwig </a:t>
            </a:r>
            <a:r>
              <a:rPr lang="en-US" sz="2000" dirty="0" err="1"/>
              <a:t>Prandtl</a:t>
            </a:r>
            <a:r>
              <a:rPr lang="en-US" sz="2000" dirty="0"/>
              <a:t> in </a:t>
            </a:r>
            <a:r>
              <a:rPr lang="en-US" sz="2000" dirty="0" smtClean="0"/>
              <a:t>1904, </a:t>
            </a:r>
            <a:r>
              <a:rPr lang="en-US" sz="2000" dirty="0"/>
              <a:t>is one of the important advances in modern ﬂuid mechanics. </a:t>
            </a:r>
            <a:endParaRPr lang="en-US" sz="2000" dirty="0" smtClean="0"/>
          </a:p>
          <a:p>
            <a:r>
              <a:rPr lang="en-US" sz="2000" dirty="0" smtClean="0"/>
              <a:t>In 1904 Ludwig </a:t>
            </a:r>
            <a:r>
              <a:rPr lang="en-US" sz="2000" dirty="0" err="1" smtClean="0"/>
              <a:t>Prandtl</a:t>
            </a:r>
            <a:r>
              <a:rPr lang="en-US" sz="2000" dirty="0" smtClean="0"/>
              <a:t> published a key paper, proposing that the </a:t>
            </a:r>
            <a:r>
              <a:rPr lang="en-US" sz="2000" dirty="0" smtClean="0"/>
              <a:t>flow fields </a:t>
            </a:r>
            <a:r>
              <a:rPr lang="en-US" sz="2000" dirty="0" smtClean="0"/>
              <a:t>of </a:t>
            </a:r>
            <a:r>
              <a:rPr lang="en-US" sz="2000" dirty="0" smtClean="0">
                <a:solidFill>
                  <a:srgbClr val="0070C0"/>
                </a:solidFill>
              </a:rPr>
              <a:t>low-viscosity </a:t>
            </a:r>
            <a:r>
              <a:rPr lang="en-US" sz="2000" dirty="0" smtClean="0">
                <a:solidFill>
                  <a:srgbClr val="0070C0"/>
                </a:solidFill>
              </a:rPr>
              <a:t>fluids </a:t>
            </a:r>
            <a:r>
              <a:rPr lang="en-US" sz="2000" dirty="0" smtClean="0"/>
              <a:t>be divided into two Zones, namely</a:t>
            </a:r>
          </a:p>
          <a:p>
            <a:pPr marL="742950" lvl="2" indent="-342900">
              <a:buFont typeface="Wingdings" pitchFamily="2" charset="2"/>
              <a:buChar char="q"/>
            </a:pPr>
            <a:r>
              <a:rPr lang="en-US" sz="2000" dirty="0" smtClean="0">
                <a:ea typeface="+mn-ea"/>
                <a:cs typeface="+mn-cs"/>
              </a:rPr>
              <a:t>a thin, viscosity-dominated boundary layer near solid surfaces, and </a:t>
            </a:r>
          </a:p>
          <a:p>
            <a:pPr marL="742950" lvl="2" indent="-342900">
              <a:buFont typeface="Wingdings" pitchFamily="2" charset="2"/>
              <a:buChar char="q"/>
            </a:pPr>
            <a:r>
              <a:rPr lang="en-US" sz="2000" dirty="0" smtClean="0">
                <a:ea typeface="+mn-ea"/>
                <a:cs typeface="+mn-cs"/>
              </a:rPr>
              <a:t>an effectively </a:t>
            </a:r>
            <a:r>
              <a:rPr lang="en-US" sz="2000" dirty="0" err="1" smtClean="0">
                <a:ea typeface="+mn-ea"/>
                <a:cs typeface="+mn-cs"/>
              </a:rPr>
              <a:t>inviscid</a:t>
            </a:r>
            <a:r>
              <a:rPr lang="en-US" sz="2000" dirty="0" smtClean="0">
                <a:ea typeface="+mn-ea"/>
                <a:cs typeface="+mn-cs"/>
              </a:rPr>
              <a:t> outer zone away from the boundaries. </a:t>
            </a:r>
          </a:p>
          <a:p>
            <a:endParaRPr lang="en-US" dirty="0"/>
          </a:p>
        </p:txBody>
      </p:sp>
      <p:pic>
        <p:nvPicPr>
          <p:cNvPr id="7"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714348" y="4714884"/>
            <a:ext cx="3248021" cy="193680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6" name="Straight Arrow Connector 5"/>
          <p:cNvCxnSpPr/>
          <p:nvPr/>
        </p:nvCxnSpPr>
        <p:spPr>
          <a:xfrm rot="16200000" flipH="1">
            <a:off x="1785918" y="4572008"/>
            <a:ext cx="1714512"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2607455" y="4822041"/>
            <a:ext cx="571504"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srcRect/>
          <a:stretch>
            <a:fillRect/>
          </a:stretch>
        </p:blipFill>
        <p:spPr bwMode="auto">
          <a:xfrm>
            <a:off x="7553325" y="609600"/>
            <a:ext cx="1590675" cy="6248400"/>
          </a:xfrm>
          <a:prstGeom prst="rect">
            <a:avLst/>
          </a:prstGeom>
          <a:noFill/>
          <a:ln w="9525">
            <a:solidFill>
              <a:srgbClr val="00B0F0"/>
            </a:solidFill>
            <a:miter lim="800000"/>
            <a:headEnd/>
            <a:tailEnd/>
          </a:ln>
          <a:effectLst/>
        </p:spPr>
      </p:pic>
    </p:spTree>
    <p:extLst>
      <p:ext uri="{BB962C8B-B14F-4D97-AF65-F5344CB8AC3E}">
        <p14:creationId xmlns="" xmlns:p14="http://schemas.microsoft.com/office/powerpoint/2010/main" val="1635286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041" y="38100"/>
            <a:ext cx="7772400" cy="1143000"/>
          </a:xfrm>
        </p:spPr>
        <p:txBody>
          <a:bodyPr/>
          <a:lstStyle/>
          <a:p>
            <a:r>
              <a:rPr lang="en-US" dirty="0">
                <a:solidFill>
                  <a:srgbClr val="00B0F0"/>
                </a:solidFill>
              </a:rPr>
              <a:t>Boundary layer</a:t>
            </a:r>
          </a:p>
        </p:txBody>
      </p:sp>
      <p:sp>
        <p:nvSpPr>
          <p:cNvPr id="3" name="Content Placeholder 2"/>
          <p:cNvSpPr>
            <a:spLocks noGrp="1"/>
          </p:cNvSpPr>
          <p:nvPr>
            <p:ph idx="1"/>
          </p:nvPr>
        </p:nvSpPr>
        <p:spPr>
          <a:xfrm>
            <a:off x="152400" y="990600"/>
            <a:ext cx="8839199" cy="4114800"/>
          </a:xfrm>
        </p:spPr>
        <p:txBody>
          <a:bodyPr/>
          <a:lstStyle/>
          <a:p>
            <a:r>
              <a:rPr lang="en-US" sz="2400" dirty="0" smtClean="0"/>
              <a:t>It </a:t>
            </a:r>
            <a:r>
              <a:rPr lang="en-US" sz="2400" dirty="0"/>
              <a:t>means that the mathematical theory of </a:t>
            </a:r>
            <a:r>
              <a:rPr lang="en-US" sz="2400" i="1" dirty="0">
                <a:solidFill>
                  <a:srgbClr val="00B0F0"/>
                </a:solidFill>
              </a:rPr>
              <a:t>ideal ﬂuid ﬂow</a:t>
            </a:r>
            <a:r>
              <a:rPr lang="en-US" sz="2400" dirty="0"/>
              <a:t>, including the </a:t>
            </a:r>
            <a:r>
              <a:rPr lang="en-US" sz="2400" dirty="0" err="1" smtClean="0"/>
              <a:t>ﬂow</a:t>
            </a:r>
            <a:r>
              <a:rPr lang="en-US" sz="2400" dirty="0" smtClean="0"/>
              <a:t> net </a:t>
            </a:r>
            <a:r>
              <a:rPr lang="en-US" sz="2400" dirty="0"/>
              <a:t>method discussed in </a:t>
            </a:r>
            <a:r>
              <a:rPr lang="en-US" sz="2400" dirty="0" smtClean="0"/>
              <a:t>Lecture </a:t>
            </a:r>
            <a:r>
              <a:rPr lang="en-US" sz="2400" dirty="0" smtClean="0"/>
              <a:t>14, </a:t>
            </a:r>
            <a:r>
              <a:rPr lang="en-US" sz="2400" i="1" dirty="0">
                <a:solidFill>
                  <a:srgbClr val="00B0F0"/>
                </a:solidFill>
              </a:rPr>
              <a:t>can actually be used </a:t>
            </a:r>
            <a:r>
              <a:rPr lang="en-US" sz="2400" dirty="0"/>
              <a:t>to determine the streamlines </a:t>
            </a:r>
            <a:r>
              <a:rPr lang="en-US" sz="2400" i="1" dirty="0">
                <a:solidFill>
                  <a:srgbClr val="00B0F0"/>
                </a:solidFill>
              </a:rPr>
              <a:t>in the real ﬂuid </a:t>
            </a:r>
            <a:r>
              <a:rPr lang="en-US" sz="2400" dirty="0"/>
              <a:t>at a short distance from a solid boundary. </a:t>
            </a:r>
            <a:endParaRPr lang="en-US" sz="2400" dirty="0" smtClean="0"/>
          </a:p>
          <a:p>
            <a:r>
              <a:rPr lang="en-US" sz="2400" dirty="0" smtClean="0"/>
              <a:t>The </a:t>
            </a:r>
            <a:r>
              <a:rPr lang="en-US" sz="2400" dirty="0"/>
              <a:t>Bernoulli theorem may then be used to determine the normal pressures on the surface, for such pressures are practically the same as those outside this thin layer.</a:t>
            </a:r>
          </a:p>
          <a:p>
            <a:endParaRPr lang="en-US" dirty="0"/>
          </a:p>
        </p:txBody>
      </p:sp>
      <p:pic>
        <p:nvPicPr>
          <p:cNvPr id="7"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533400" y="3733800"/>
            <a:ext cx="5239290" cy="3124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635286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338"/>
            <a:ext cx="7772400" cy="1143000"/>
          </a:xfrm>
        </p:spPr>
        <p:txBody>
          <a:bodyPr/>
          <a:lstStyle/>
          <a:p>
            <a:r>
              <a:rPr lang="en-US" sz="4000" dirty="0">
                <a:solidFill>
                  <a:srgbClr val="00B0F0"/>
                </a:solidFill>
              </a:rPr>
              <a:t>Boundary layer</a:t>
            </a:r>
          </a:p>
        </p:txBody>
      </p:sp>
      <p:sp>
        <p:nvSpPr>
          <p:cNvPr id="3" name="Content Placeholder 2"/>
          <p:cNvSpPr>
            <a:spLocks noGrp="1"/>
          </p:cNvSpPr>
          <p:nvPr>
            <p:ph idx="1"/>
          </p:nvPr>
        </p:nvSpPr>
        <p:spPr>
          <a:xfrm>
            <a:off x="285720" y="785794"/>
            <a:ext cx="8572559" cy="4114800"/>
          </a:xfrm>
        </p:spPr>
        <p:txBody>
          <a:bodyPr/>
          <a:lstStyle/>
          <a:p>
            <a:r>
              <a:rPr lang="en-US" sz="2400" dirty="0"/>
              <a:t>The boundary layer may be entirely laminar, or it may be primarily turbulent with a viscous </a:t>
            </a:r>
            <a:r>
              <a:rPr lang="en-US" sz="2400" dirty="0" err="1" smtClean="0"/>
              <a:t>sublayer</a:t>
            </a:r>
            <a:r>
              <a:rPr lang="en-US" sz="2400" dirty="0" smtClean="0"/>
              <a:t>. This is a layer where shear is predominantly due to viscosity alone. </a:t>
            </a:r>
          </a:p>
          <a:p>
            <a:r>
              <a:rPr lang="en-US" sz="2400" dirty="0" smtClean="0"/>
              <a:t>The </a:t>
            </a:r>
            <a:r>
              <a:rPr lang="en-US" sz="2400" dirty="0"/>
              <a:t>thickness </a:t>
            </a:r>
            <a:r>
              <a:rPr lang="el-GR" sz="2400" dirty="0" smtClean="0">
                <a:solidFill>
                  <a:srgbClr val="00B0F0"/>
                </a:solidFill>
              </a:rPr>
              <a:t>δ</a:t>
            </a:r>
            <a:r>
              <a:rPr lang="en-US" sz="2400" dirty="0" smtClean="0"/>
              <a:t> </a:t>
            </a:r>
            <a:r>
              <a:rPr lang="en-US" sz="2400" dirty="0"/>
              <a:t>of the boundary layer is usually deﬁned as the distance from the boundary to the point </a:t>
            </a:r>
            <a:r>
              <a:rPr lang="en-US" sz="2400" i="1" dirty="0">
                <a:solidFill>
                  <a:srgbClr val="00B0F0"/>
                </a:solidFill>
              </a:rPr>
              <a:t>where the velocity is 99%</a:t>
            </a:r>
            <a:r>
              <a:rPr lang="en-US" sz="2400" dirty="0"/>
              <a:t> of the undisturbed velocity, i.e., to where u = 0.99U. </a:t>
            </a:r>
            <a:endParaRPr lang="en-US" sz="2400" dirty="0" smtClean="0"/>
          </a:p>
          <a:p>
            <a:r>
              <a:rPr lang="el-GR" sz="2400" dirty="0" smtClean="0"/>
              <a:t>δ</a:t>
            </a:r>
            <a:r>
              <a:rPr lang="en-US" sz="2400" dirty="0" smtClean="0"/>
              <a:t> increasing with x</a:t>
            </a:r>
            <a:endParaRPr lang="en-US" sz="2400" dirty="0"/>
          </a:p>
        </p:txBody>
      </p:sp>
      <p:pic>
        <p:nvPicPr>
          <p:cNvPr id="717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1928794" y="3705702"/>
            <a:ext cx="5286412" cy="315229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2571736" y="2285992"/>
            <a:ext cx="3214710" cy="250033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1678761" y="3964785"/>
            <a:ext cx="1785950" cy="1000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71670" y="3571876"/>
            <a:ext cx="2000264" cy="1500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071670" y="3571876"/>
            <a:ext cx="3000396" cy="1285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5750727" y="3750471"/>
            <a:ext cx="1643074" cy="2857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05301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18148</TotalTime>
  <Words>1811</Words>
  <Application>Microsoft Office PowerPoint</Application>
  <PresentationFormat>On-screen Show (4:3)</PresentationFormat>
  <Paragraphs>126</Paragraphs>
  <Slides>37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Default Design</vt:lpstr>
      <vt:lpstr>Equation</vt:lpstr>
      <vt:lpstr>Slide 1</vt:lpstr>
      <vt:lpstr>Real fluid</vt:lpstr>
      <vt:lpstr>Forces on immersed bodies</vt:lpstr>
      <vt:lpstr>Forces on immersed bodies</vt:lpstr>
      <vt:lpstr>Forces on immersed bodies</vt:lpstr>
      <vt:lpstr>Forces on immersed bodies</vt:lpstr>
      <vt:lpstr>Boundary layer</vt:lpstr>
      <vt:lpstr>Boundary layer</vt:lpstr>
      <vt:lpstr>Boundary layer</vt:lpstr>
      <vt:lpstr>Turbulent boundary layer for flow along a smooth flat plate</vt:lpstr>
      <vt:lpstr>Turbulent boundary layer for flow along a smooth flat plate</vt:lpstr>
      <vt:lpstr>Boundary layer separation and pressure drag</vt:lpstr>
      <vt:lpstr>Boundary layer separation and pressure drag</vt:lpstr>
      <vt:lpstr>Boundary layer separation and pressure drag</vt:lpstr>
      <vt:lpstr>Boundary layer separation and pressure drag</vt:lpstr>
      <vt:lpstr>Boundary layer separation and pressure drag</vt:lpstr>
      <vt:lpstr>Boundary layer separation and pressure drag</vt:lpstr>
      <vt:lpstr>Boundary layer separation and pressure drag</vt:lpstr>
      <vt:lpstr>Drag on three –dimensional bodies</vt:lpstr>
      <vt:lpstr>Drag on three –dimensional bodies </vt:lpstr>
      <vt:lpstr>Drag on three –dimensional bodies</vt:lpstr>
      <vt:lpstr>Drag on three –dimensional bodies</vt:lpstr>
      <vt:lpstr>Drag on three –dimensional bodies</vt:lpstr>
      <vt:lpstr>Slide 24</vt:lpstr>
      <vt:lpstr>Drag on three –dimensional bodies</vt:lpstr>
      <vt:lpstr>Drag on three –dimensional bodies</vt:lpstr>
      <vt:lpstr>Drag on three –dimensional bodies</vt:lpstr>
      <vt:lpstr>Slide 28</vt:lpstr>
      <vt:lpstr>Slide 29</vt:lpstr>
      <vt:lpstr>Drag on two –dimensional bodies</vt:lpstr>
      <vt:lpstr>Application to falling sphere (Stoke’s law)</vt:lpstr>
      <vt:lpstr>Application to falling sphere (Stoke’s law)</vt:lpstr>
      <vt:lpstr>Application to falling sphere (Stoke’s law)</vt:lpstr>
      <vt:lpstr>Application to falling sphere (Stoke’s law)</vt:lpstr>
      <vt:lpstr>Example</vt:lpstr>
      <vt:lpstr>Example</vt:lpstr>
      <vt:lpstr>Example</vt:lpstr>
    </vt:vector>
  </TitlesOfParts>
  <Company>UNZA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SOE</dc:creator>
  <cp:lastModifiedBy>lubinga handia</cp:lastModifiedBy>
  <cp:revision>541</cp:revision>
  <dcterms:created xsi:type="dcterms:W3CDTF">2005-09-01T13:03:02Z</dcterms:created>
  <dcterms:modified xsi:type="dcterms:W3CDTF">2020-09-01T09:00:29Z</dcterms:modified>
</cp:coreProperties>
</file>