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commentAuthors.xml" ContentType="application/vnd.openxmlformats-officedocument.presentationml.commentAuthors+xml"/>
  <Override PartName="/ppt/slideLayouts/slideLayout10.xml" ContentType="application/vnd.openxmlformats-officedocument.presentationml.slideLayout+xml"/>
  <Default Extension="vml" ContentType="application/vnd.openxmlformats-officedocument.vmlDrawing"/>
  <Override PartName="/ppt/comments/comment1.xml" ContentType="application/vnd.openxmlformats-officedocument.presentationml.comments+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1"/>
  </p:notesMasterIdLst>
  <p:sldIdLst>
    <p:sldId id="266" r:id="rId2"/>
    <p:sldId id="270" r:id="rId3"/>
    <p:sldId id="272" r:id="rId4"/>
    <p:sldId id="304" r:id="rId5"/>
    <p:sldId id="271" r:id="rId6"/>
    <p:sldId id="273" r:id="rId7"/>
    <p:sldId id="274" r:id="rId8"/>
    <p:sldId id="275" r:id="rId9"/>
    <p:sldId id="276" r:id="rId10"/>
    <p:sldId id="277" r:id="rId11"/>
    <p:sldId id="279" r:id="rId12"/>
    <p:sldId id="300" r:id="rId13"/>
    <p:sldId id="280" r:id="rId14"/>
    <p:sldId id="282" r:id="rId15"/>
    <p:sldId id="301" r:id="rId16"/>
    <p:sldId id="283" r:id="rId17"/>
    <p:sldId id="299" r:id="rId18"/>
    <p:sldId id="284" r:id="rId19"/>
    <p:sldId id="285" r:id="rId20"/>
    <p:sldId id="286" r:id="rId21"/>
    <p:sldId id="312" r:id="rId22"/>
    <p:sldId id="313" r:id="rId23"/>
    <p:sldId id="287" r:id="rId24"/>
    <p:sldId id="305" r:id="rId25"/>
    <p:sldId id="289" r:id="rId26"/>
    <p:sldId id="290" r:id="rId27"/>
    <p:sldId id="291" r:id="rId28"/>
    <p:sldId id="292" r:id="rId29"/>
    <p:sldId id="311" r:id="rId30"/>
    <p:sldId id="314" r:id="rId31"/>
    <p:sldId id="296" r:id="rId32"/>
    <p:sldId id="297" r:id="rId33"/>
    <p:sldId id="298" r:id="rId34"/>
    <p:sldId id="293" r:id="rId35"/>
    <p:sldId id="294" r:id="rId36"/>
    <p:sldId id="318" r:id="rId37"/>
    <p:sldId id="319" r:id="rId38"/>
    <p:sldId id="320" r:id="rId39"/>
    <p:sldId id="303" r:id="rId40"/>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aroline Handia" initials="CH" lastIdx="3" clrIdx="0">
    <p:extLst>
      <p:ext uri="{19B8F6BF-5375-455C-9EA6-DF929625EA0E}">
        <p15:presenceInfo xmlns="" xmlns:p15="http://schemas.microsoft.com/office/powerpoint/2012/main" userId="S-1-5-21-1736132715-3221829228-73618809-181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CC"/>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29191" autoAdjust="0"/>
    <p:restoredTop sz="90929"/>
  </p:normalViewPr>
  <p:slideViewPr>
    <p:cSldViewPr>
      <p:cViewPr>
        <p:scale>
          <a:sx n="60" d="100"/>
          <a:sy n="60" d="100"/>
        </p:scale>
        <p:origin x="-1422" y="-21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7-04-20T14:57:31.969" idx="1">
    <p:pos x="5232" y="1344"/>
    <p:text>include photos of flumes and weirs from WTP &amp; elsewhere</p:text>
    <p:extLst>
      <p:ext uri="{C676402C-5697-4E1C-873F-D02D1690AC5C}">
        <p15:threadingInfo xmlns="" xmlns:p15="http://schemas.microsoft.com/office/powerpoint/2012/main" timeZoneBias="-120"/>
      </p:ext>
    </p:extLst>
  </p:cm>
</p:cmLst>
</file>

<file path=ppt/drawings/_rels/vmlDrawing1.vml.rels><?xml version="1.0" encoding="UTF-8" standalone="yes"?>
<Relationships xmlns="http://schemas.openxmlformats.org/package/2006/relationships"><Relationship Id="rId3" Type="http://schemas.openxmlformats.org/officeDocument/2006/relationships/image" Target="../media/image28.wmf"/><Relationship Id="rId2" Type="http://schemas.openxmlformats.org/officeDocument/2006/relationships/image" Target="../media/image27.wmf"/><Relationship Id="rId1" Type="http://schemas.openxmlformats.org/officeDocument/2006/relationships/image" Target="../media/image26.wmf"/><Relationship Id="rId6" Type="http://schemas.openxmlformats.org/officeDocument/2006/relationships/image" Target="../media/image31.wmf"/><Relationship Id="rId5" Type="http://schemas.openxmlformats.org/officeDocument/2006/relationships/image" Target="../media/image30.wmf"/><Relationship Id="rId4" Type="http://schemas.openxmlformats.org/officeDocument/2006/relationships/image" Target="../media/image29.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54.wmf"/><Relationship Id="rId1" Type="http://schemas.openxmlformats.org/officeDocument/2006/relationships/image" Target="../media/image53.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56.wmf"/><Relationship Id="rId1" Type="http://schemas.openxmlformats.org/officeDocument/2006/relationships/image" Target="../media/image55.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3066A9-D5CD-46AE-8A88-B3B3D0126795}" type="datetimeFigureOut">
              <a:rPr lang="en-US" smtClean="0"/>
              <a:pPr/>
              <a:t>6/1/2018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FA7849-E99A-4FA6-B022-CA969F55E537}" type="slidenum">
              <a:rPr lang="en-US" smtClean="0"/>
              <a:pPr/>
              <a:t>‹#›</a:t>
            </a:fld>
            <a:endParaRPr lang="en-US"/>
          </a:p>
        </p:txBody>
      </p:sp>
    </p:spTree>
    <p:extLst>
      <p:ext uri="{BB962C8B-B14F-4D97-AF65-F5344CB8AC3E}">
        <p14:creationId xmlns="" xmlns:p14="http://schemas.microsoft.com/office/powerpoint/2010/main" val="7514181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FA7849-E99A-4FA6-B022-CA969F55E537}" type="slidenum">
              <a:rPr lang="en-US" smtClean="0"/>
              <a:pPr/>
              <a:t>12</a:t>
            </a:fld>
            <a:endParaRPr lang="en-US"/>
          </a:p>
        </p:txBody>
      </p:sp>
    </p:spTree>
    <p:extLst>
      <p:ext uri="{BB962C8B-B14F-4D97-AF65-F5344CB8AC3E}">
        <p14:creationId xmlns="" xmlns:p14="http://schemas.microsoft.com/office/powerpoint/2010/main" val="36359034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430584D8-2A85-463B-8C27-522E980F5679}" type="slidenum">
              <a:rPr lang="en-US" altLang="en-US"/>
              <a:pPr/>
              <a:t>‹#›</a:t>
            </a:fld>
            <a:endParaRPr lang="en-US" altLang="en-US"/>
          </a:p>
        </p:txBody>
      </p:sp>
    </p:spTree>
    <p:extLst>
      <p:ext uri="{BB962C8B-B14F-4D97-AF65-F5344CB8AC3E}">
        <p14:creationId xmlns="" xmlns:p14="http://schemas.microsoft.com/office/powerpoint/2010/main" val="10160371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48FDD4D6-78F7-4E50-8F8E-D795E3EDAE7E}" type="slidenum">
              <a:rPr lang="en-US" altLang="en-US"/>
              <a:pPr/>
              <a:t>‹#›</a:t>
            </a:fld>
            <a:endParaRPr lang="en-US" altLang="en-US"/>
          </a:p>
        </p:txBody>
      </p:sp>
    </p:spTree>
    <p:extLst>
      <p:ext uri="{BB962C8B-B14F-4D97-AF65-F5344CB8AC3E}">
        <p14:creationId xmlns="" xmlns:p14="http://schemas.microsoft.com/office/powerpoint/2010/main" val="32571942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49C37DEF-1FBF-485E-BB46-6E260CF7BA58}" type="slidenum">
              <a:rPr lang="en-US" altLang="en-US"/>
              <a:pPr/>
              <a:t>‹#›</a:t>
            </a:fld>
            <a:endParaRPr lang="en-US" altLang="en-US"/>
          </a:p>
        </p:txBody>
      </p:sp>
    </p:spTree>
    <p:extLst>
      <p:ext uri="{BB962C8B-B14F-4D97-AF65-F5344CB8AC3E}">
        <p14:creationId xmlns="" xmlns:p14="http://schemas.microsoft.com/office/powerpoint/2010/main" val="37052531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F73A7514-0F94-4D6C-8C18-318083F50FC6}" type="slidenum">
              <a:rPr lang="en-US" altLang="en-US"/>
              <a:pPr/>
              <a:t>‹#›</a:t>
            </a:fld>
            <a:endParaRPr lang="en-US" altLang="en-US"/>
          </a:p>
        </p:txBody>
      </p:sp>
    </p:spTree>
    <p:extLst>
      <p:ext uri="{BB962C8B-B14F-4D97-AF65-F5344CB8AC3E}">
        <p14:creationId xmlns="" xmlns:p14="http://schemas.microsoft.com/office/powerpoint/2010/main" val="2364983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A363F48B-B894-4B4F-807C-5191BAA5789C}" type="slidenum">
              <a:rPr lang="en-US" altLang="en-US"/>
              <a:pPr/>
              <a:t>‹#›</a:t>
            </a:fld>
            <a:endParaRPr lang="en-US" altLang="en-US"/>
          </a:p>
        </p:txBody>
      </p:sp>
    </p:spTree>
    <p:extLst>
      <p:ext uri="{BB962C8B-B14F-4D97-AF65-F5344CB8AC3E}">
        <p14:creationId xmlns="" xmlns:p14="http://schemas.microsoft.com/office/powerpoint/2010/main" val="26044479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38BFCC60-E9BD-4AF3-B650-3A06F1FF3108}" type="slidenum">
              <a:rPr lang="en-US" altLang="en-US"/>
              <a:pPr/>
              <a:t>‹#›</a:t>
            </a:fld>
            <a:endParaRPr lang="en-US" altLang="en-US"/>
          </a:p>
        </p:txBody>
      </p:sp>
    </p:spTree>
    <p:extLst>
      <p:ext uri="{BB962C8B-B14F-4D97-AF65-F5344CB8AC3E}">
        <p14:creationId xmlns="" xmlns:p14="http://schemas.microsoft.com/office/powerpoint/2010/main" val="6442068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p>
        </p:txBody>
      </p:sp>
      <p:sp>
        <p:nvSpPr>
          <p:cNvPr id="8" name="Footer Placeholder 7"/>
          <p:cNvSpPr>
            <a:spLocks noGrp="1"/>
          </p:cNvSpPr>
          <p:nvPr>
            <p:ph type="ftr" sz="quarter" idx="11"/>
          </p:nvPr>
        </p:nvSpPr>
        <p:spPr/>
        <p:txBody>
          <a:bodyPr/>
          <a:lstStyle>
            <a:lvl1pPr>
              <a:defRPr/>
            </a:lvl1pPr>
          </a:lstStyle>
          <a:p>
            <a:endParaRPr lang="en-US" altLang="en-US"/>
          </a:p>
        </p:txBody>
      </p:sp>
      <p:sp>
        <p:nvSpPr>
          <p:cNvPr id="9" name="Slide Number Placeholder 8"/>
          <p:cNvSpPr>
            <a:spLocks noGrp="1"/>
          </p:cNvSpPr>
          <p:nvPr>
            <p:ph type="sldNum" sz="quarter" idx="12"/>
          </p:nvPr>
        </p:nvSpPr>
        <p:spPr/>
        <p:txBody>
          <a:bodyPr/>
          <a:lstStyle>
            <a:lvl1pPr>
              <a:defRPr/>
            </a:lvl1pPr>
          </a:lstStyle>
          <a:p>
            <a:fld id="{8664E012-B4D8-4A5F-AC26-22F8441759E5}" type="slidenum">
              <a:rPr lang="en-US" altLang="en-US"/>
              <a:pPr/>
              <a:t>‹#›</a:t>
            </a:fld>
            <a:endParaRPr lang="en-US" altLang="en-US"/>
          </a:p>
        </p:txBody>
      </p:sp>
    </p:spTree>
    <p:extLst>
      <p:ext uri="{BB962C8B-B14F-4D97-AF65-F5344CB8AC3E}">
        <p14:creationId xmlns="" xmlns:p14="http://schemas.microsoft.com/office/powerpoint/2010/main" val="29758974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p>
        </p:txBody>
      </p:sp>
      <p:sp>
        <p:nvSpPr>
          <p:cNvPr id="4" name="Footer Placeholder 3"/>
          <p:cNvSpPr>
            <a:spLocks noGrp="1"/>
          </p:cNvSpPr>
          <p:nvPr>
            <p:ph type="ftr" sz="quarter" idx="11"/>
          </p:nvPr>
        </p:nvSpPr>
        <p:spPr/>
        <p:txBody>
          <a:bodyPr/>
          <a:lstStyle>
            <a:lvl1pPr>
              <a:defRPr/>
            </a:lvl1pPr>
          </a:lstStyle>
          <a:p>
            <a:endParaRPr lang="en-US" altLang="en-US"/>
          </a:p>
        </p:txBody>
      </p:sp>
      <p:sp>
        <p:nvSpPr>
          <p:cNvPr id="5" name="Slide Number Placeholder 4"/>
          <p:cNvSpPr>
            <a:spLocks noGrp="1"/>
          </p:cNvSpPr>
          <p:nvPr>
            <p:ph type="sldNum" sz="quarter" idx="12"/>
          </p:nvPr>
        </p:nvSpPr>
        <p:spPr/>
        <p:txBody>
          <a:bodyPr/>
          <a:lstStyle>
            <a:lvl1pPr>
              <a:defRPr/>
            </a:lvl1pPr>
          </a:lstStyle>
          <a:p>
            <a:fld id="{095FE364-5CFC-48F9-B086-EB46D27C36A3}" type="slidenum">
              <a:rPr lang="en-US" altLang="en-US"/>
              <a:pPr/>
              <a:t>‹#›</a:t>
            </a:fld>
            <a:endParaRPr lang="en-US" altLang="en-US"/>
          </a:p>
        </p:txBody>
      </p:sp>
    </p:spTree>
    <p:extLst>
      <p:ext uri="{BB962C8B-B14F-4D97-AF65-F5344CB8AC3E}">
        <p14:creationId xmlns="" xmlns:p14="http://schemas.microsoft.com/office/powerpoint/2010/main" val="724749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p>
        </p:txBody>
      </p:sp>
      <p:sp>
        <p:nvSpPr>
          <p:cNvPr id="3" name="Footer Placeholder 2"/>
          <p:cNvSpPr>
            <a:spLocks noGrp="1"/>
          </p:cNvSpPr>
          <p:nvPr>
            <p:ph type="ftr" sz="quarter" idx="11"/>
          </p:nvPr>
        </p:nvSpPr>
        <p:spPr/>
        <p:txBody>
          <a:bodyPr/>
          <a:lstStyle>
            <a:lvl1pPr>
              <a:defRPr/>
            </a:lvl1pPr>
          </a:lstStyle>
          <a:p>
            <a:endParaRPr lang="en-US" altLang="en-US"/>
          </a:p>
        </p:txBody>
      </p:sp>
      <p:sp>
        <p:nvSpPr>
          <p:cNvPr id="4" name="Slide Number Placeholder 3"/>
          <p:cNvSpPr>
            <a:spLocks noGrp="1"/>
          </p:cNvSpPr>
          <p:nvPr>
            <p:ph type="sldNum" sz="quarter" idx="12"/>
          </p:nvPr>
        </p:nvSpPr>
        <p:spPr/>
        <p:txBody>
          <a:bodyPr/>
          <a:lstStyle>
            <a:lvl1pPr>
              <a:defRPr/>
            </a:lvl1pPr>
          </a:lstStyle>
          <a:p>
            <a:fld id="{1086F996-0035-4357-919B-AB9335A755C8}" type="slidenum">
              <a:rPr lang="en-US" altLang="en-US"/>
              <a:pPr/>
              <a:t>‹#›</a:t>
            </a:fld>
            <a:endParaRPr lang="en-US" altLang="en-US"/>
          </a:p>
        </p:txBody>
      </p:sp>
    </p:spTree>
    <p:extLst>
      <p:ext uri="{BB962C8B-B14F-4D97-AF65-F5344CB8AC3E}">
        <p14:creationId xmlns="" xmlns:p14="http://schemas.microsoft.com/office/powerpoint/2010/main" val="15713039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583A765B-91DB-4EC0-AABE-407D47F0C9F8}" type="slidenum">
              <a:rPr lang="en-US" altLang="en-US"/>
              <a:pPr/>
              <a:t>‹#›</a:t>
            </a:fld>
            <a:endParaRPr lang="en-US" altLang="en-US"/>
          </a:p>
        </p:txBody>
      </p:sp>
    </p:spTree>
    <p:extLst>
      <p:ext uri="{BB962C8B-B14F-4D97-AF65-F5344CB8AC3E}">
        <p14:creationId xmlns="" xmlns:p14="http://schemas.microsoft.com/office/powerpoint/2010/main" val="11893018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FA84D1F0-301C-4FC1-BFF3-0D2CB3C98B92}" type="slidenum">
              <a:rPr lang="en-US" altLang="en-US"/>
              <a:pPr/>
              <a:t>‹#›</a:t>
            </a:fld>
            <a:endParaRPr lang="en-US" altLang="en-US"/>
          </a:p>
        </p:txBody>
      </p:sp>
    </p:spTree>
    <p:extLst>
      <p:ext uri="{BB962C8B-B14F-4D97-AF65-F5344CB8AC3E}">
        <p14:creationId xmlns="" xmlns:p14="http://schemas.microsoft.com/office/powerpoint/2010/main" val="38751546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6270E297-C10C-4C32-809D-C8B39F7C4FE4}"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image" Target="../media/image32.png"/><Relationship Id="rId7" Type="http://schemas.openxmlformats.org/officeDocument/2006/relationships/image" Target="../media/image34.pn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oleObject2.bin"/><Relationship Id="rId11" Type="http://schemas.openxmlformats.org/officeDocument/2006/relationships/oleObject" Target="../embeddings/oleObject6.bin"/><Relationship Id="rId5" Type="http://schemas.openxmlformats.org/officeDocument/2006/relationships/oleObject" Target="../embeddings/oleObject1.bin"/><Relationship Id="rId10" Type="http://schemas.openxmlformats.org/officeDocument/2006/relationships/oleObject" Target="../embeddings/oleObject5.bin"/><Relationship Id="rId4" Type="http://schemas.openxmlformats.org/officeDocument/2006/relationships/image" Target="../media/image33.png"/><Relationship Id="rId9" Type="http://schemas.openxmlformats.org/officeDocument/2006/relationships/oleObject" Target="../embeddings/oleObject4.bin"/></Relationships>
</file>

<file path=ppt/slides/_rels/slide1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4.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5.png"/><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2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oleObject" Target="../embeddings/oleObject8.bin"/><Relationship Id="rId4" Type="http://schemas.openxmlformats.org/officeDocument/2006/relationships/oleObject" Target="../embeddings/oleObject7.bin"/></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7.xml"/><Relationship Id="rId1" Type="http://schemas.openxmlformats.org/officeDocument/2006/relationships/vmlDrawing" Target="../drawings/vmlDrawing3.vml"/><Relationship Id="rId4" Type="http://schemas.openxmlformats.org/officeDocument/2006/relationships/oleObject" Target="../embeddings/oleObject10.bin"/></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slideLayout" Target="../slideLayouts/slideLayout7.xml"/><Relationship Id="rId1" Type="http://schemas.openxmlformats.org/officeDocument/2006/relationships/vmlDrawing" Target="../drawings/vmlDrawing4.vml"/><Relationship Id="rId4" Type="http://schemas.openxmlformats.org/officeDocument/2006/relationships/oleObject" Target="../embeddings/oleObject11.bin"/></Relationships>
</file>

<file path=ppt/slides/_rels/slide3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xml"/><Relationship Id="rId5" Type="http://schemas.openxmlformats.org/officeDocument/2006/relationships/image" Target="../media/image51.png"/><Relationship Id="rId4" Type="http://schemas.openxmlformats.org/officeDocument/2006/relationships/image" Target="../media/image61.png"/></Relationships>
</file>

<file path=ppt/slides/_rels/slide3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3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18197" y="0"/>
            <a:ext cx="9156469" cy="6866313"/>
          </a:xfrm>
          <a:prstGeom prst="rect">
            <a:avLst/>
          </a:prstGeom>
        </p:spPr>
      </p:pic>
      <p:sp>
        <p:nvSpPr>
          <p:cNvPr id="2" name="Rectangle 3"/>
          <p:cNvSpPr txBox="1">
            <a:spLocks noChangeArrowheads="1"/>
          </p:cNvSpPr>
          <p:nvPr/>
        </p:nvSpPr>
        <p:spPr>
          <a:xfrm>
            <a:off x="1066800" y="609600"/>
            <a:ext cx="6400800" cy="5334000"/>
          </a:xfrm>
          <a:prstGeom prst="rect">
            <a:avLst/>
          </a:prstGeom>
        </p:spPr>
        <p:txBody>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endParaRPr lang="en-US" altLang="en-US" sz="4000" kern="0" dirty="0" smtClean="0"/>
          </a:p>
          <a:p>
            <a:pPr marL="0" indent="0" algn="ctr">
              <a:buNone/>
            </a:pPr>
            <a:r>
              <a:rPr lang="en-US" altLang="en-US" sz="4000" b="1" kern="0" dirty="0" smtClean="0">
                <a:solidFill>
                  <a:srgbClr val="FFC000"/>
                </a:solidFill>
              </a:rPr>
              <a:t>Fluid Mechanics CEE 3311</a:t>
            </a:r>
          </a:p>
          <a:p>
            <a:pPr marL="0" indent="0" algn="ctr">
              <a:buNone/>
            </a:pPr>
            <a:r>
              <a:rPr lang="en-US" altLang="en-US" sz="4000" b="1" kern="0" dirty="0" smtClean="0">
                <a:solidFill>
                  <a:srgbClr val="FFC000"/>
                </a:solidFill>
              </a:rPr>
              <a:t>LECTURE 19</a:t>
            </a:r>
          </a:p>
          <a:p>
            <a:pPr marL="0" indent="0" algn="ctr">
              <a:buNone/>
            </a:pPr>
            <a:endParaRPr lang="en-US" altLang="en-US" sz="4000" b="1" kern="0" dirty="0" smtClean="0">
              <a:solidFill>
                <a:srgbClr val="FFC000"/>
              </a:solidFill>
            </a:endParaRPr>
          </a:p>
          <a:p>
            <a:pPr marL="0" indent="0" algn="ctr">
              <a:buNone/>
            </a:pPr>
            <a:r>
              <a:rPr lang="en-US" altLang="en-US" sz="4000" b="1" kern="0" dirty="0" smtClean="0">
                <a:solidFill>
                  <a:srgbClr val="FFC000"/>
                </a:solidFill>
              </a:rPr>
              <a:t>Flow in Open Channels</a:t>
            </a:r>
          </a:p>
          <a:p>
            <a:pPr marL="0" indent="0" algn="ctr">
              <a:buNone/>
            </a:pPr>
            <a:endParaRPr lang="en-US" altLang="en-US" sz="4000" b="1" kern="0" dirty="0" smtClean="0">
              <a:solidFill>
                <a:srgbClr val="FFC000"/>
              </a:solidFill>
            </a:endParaRPr>
          </a:p>
          <a:p>
            <a:pPr marL="0" indent="0" algn="ctr">
              <a:buNone/>
            </a:pPr>
            <a:r>
              <a:rPr lang="en-US" altLang="en-US" sz="4000" b="1" kern="0" dirty="0" smtClean="0">
                <a:solidFill>
                  <a:srgbClr val="FFC000"/>
                </a:solidFill>
              </a:rPr>
              <a:t>L. </a:t>
            </a:r>
            <a:r>
              <a:rPr lang="en-US" altLang="en-US" sz="4000" b="1" kern="0" dirty="0" err="1" smtClean="0">
                <a:solidFill>
                  <a:srgbClr val="FFC000"/>
                </a:solidFill>
              </a:rPr>
              <a:t>Handia</a:t>
            </a:r>
            <a:endParaRPr lang="en-US" altLang="en-US" sz="4000" b="1" kern="0" dirty="0" smtClean="0">
              <a:solidFill>
                <a:srgbClr val="FFC000"/>
              </a:solidFill>
            </a:endParaRPr>
          </a:p>
          <a:p>
            <a:endParaRPr lang="en-US" altLang="en-US" kern="0" dirty="0"/>
          </a:p>
        </p:txBody>
      </p:sp>
    </p:spTree>
    <p:extLst>
      <p:ext uri="{BB962C8B-B14F-4D97-AF65-F5344CB8AC3E}">
        <p14:creationId xmlns="" xmlns:p14="http://schemas.microsoft.com/office/powerpoint/2010/main" val="282989155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76200"/>
            <a:ext cx="8610600" cy="461665"/>
          </a:xfrm>
          <a:prstGeom prst="rect">
            <a:avLst/>
          </a:prstGeom>
          <a:noFill/>
        </p:spPr>
        <p:txBody>
          <a:bodyPr wrap="square" rtlCol="0">
            <a:spAutoFit/>
          </a:bodyPr>
          <a:lstStyle/>
          <a:p>
            <a:r>
              <a:rPr lang="en-US" dirty="0" err="1" smtClean="0"/>
              <a:t>Mannings</a:t>
            </a:r>
            <a:r>
              <a:rPr lang="en-US" dirty="0" smtClean="0"/>
              <a:t> formula</a:t>
            </a:r>
            <a:endParaRPr lang="en-US" dirty="0"/>
          </a:p>
        </p:txBody>
      </p:sp>
      <mc:AlternateContent xmlns:mc="http://schemas.openxmlformats.org/markup-compatibility/2006">
        <mc:Choice xmlns="" xmlns:a14="http://schemas.microsoft.com/office/drawing/2010/main" Requires="a14">
          <p:sp>
            <p:nvSpPr>
              <p:cNvPr id="5" name="Rectangle 4"/>
              <p:cNvSpPr/>
              <p:nvPr/>
            </p:nvSpPr>
            <p:spPr>
              <a:xfrm>
                <a:off x="278423" y="690265"/>
                <a:ext cx="8744243" cy="4001608"/>
              </a:xfrm>
              <a:prstGeom prst="rect">
                <a:avLst/>
              </a:prstGeom>
            </p:spPr>
            <p:txBody>
              <a:bodyPr wrap="square">
                <a:spAutoFit/>
              </a:bodyPr>
              <a:lstStyle/>
              <a:p>
                <a:r>
                  <a:rPr lang="en-US" dirty="0" smtClean="0"/>
                  <a:t>One of the best as well as one of the most widely used formulas for uniform ﬂow </a:t>
                </a:r>
                <a:r>
                  <a:rPr lang="en-US" dirty="0"/>
                  <a:t>in open channels is that published by the Irish engineer Robert </a:t>
                </a:r>
                <a:r>
                  <a:rPr lang="en-US" dirty="0" smtClean="0"/>
                  <a:t>Manning (</a:t>
                </a:r>
                <a:r>
                  <a:rPr lang="en-US" dirty="0"/>
                  <a:t>1816-1897). Manning had found from many tests that the value of C in </a:t>
                </a:r>
                <a:r>
                  <a:rPr lang="en-US" dirty="0" smtClean="0"/>
                  <a:t>the </a:t>
                </a:r>
                <a:r>
                  <a:rPr lang="en-US" dirty="0" err="1" smtClean="0"/>
                  <a:t>Chézy</a:t>
                </a:r>
                <a:r>
                  <a:rPr lang="en-US" dirty="0" smtClean="0"/>
                  <a:t/>
                </a:r>
                <a:r>
                  <a:rPr lang="en-US" dirty="0"/>
                  <a:t>formula varied approximately as </a:t>
                </a:r>
                <a14:m>
                  <m:oMath xmlns:m="http://schemas.openxmlformats.org/officeDocument/2006/math">
                    <m:sSubSup>
                      <m:sSubSupPr>
                        <m:ctrlPr>
                          <a:rPr lang="en-US" i="1" smtClean="0">
                            <a:latin typeface="Cambria Math" panose="02040503050406030204" pitchFamily="18" charset="0"/>
                          </a:rPr>
                        </m:ctrlPr>
                      </m:sSubSupPr>
                      <m:e>
                        <m:r>
                          <a:rPr lang="en-US" b="0" i="1" smtClean="0">
                            <a:latin typeface="Cambria Math" panose="02040503050406030204" pitchFamily="18" charset="0"/>
                          </a:rPr>
                          <m:t>𝑅</m:t>
                        </m:r>
                      </m:e>
                      <m:sub>
                        <m:r>
                          <a:rPr lang="en-US" b="0" i="1" smtClean="0">
                            <a:latin typeface="Cambria Math" panose="02040503050406030204" pitchFamily="18" charset="0"/>
                          </a:rPr>
                          <m:t>h</m:t>
                        </m:r>
                      </m:sub>
                      <m:sup>
                        <m:f>
                          <m:fPr>
                            <m:type m:val="skw"/>
                            <m:ctrlPr>
                              <a:rPr lang="en-US"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6</m:t>
                            </m:r>
                          </m:den>
                        </m:f>
                      </m:sup>
                    </m:sSubSup>
                  </m:oMath>
                </a14:m>
                <a:r>
                  <a:rPr lang="en-US" dirty="0" smtClean="0"/>
                  <a:t>, </a:t>
                </a:r>
                <a:r>
                  <a:rPr lang="en-US" dirty="0"/>
                  <a:t>and others observed that </a:t>
                </a:r>
                <a:r>
                  <a:rPr lang="en-US" dirty="0" smtClean="0"/>
                  <a:t>the proportionality </a:t>
                </a:r>
                <a:r>
                  <a:rPr lang="en-US" dirty="0"/>
                  <a:t>factor was very close to the reciprocal of n, the coefﬁcient </a:t>
                </a:r>
                <a:r>
                  <a:rPr lang="en-US" dirty="0" smtClean="0"/>
                  <a:t>of roughness </a:t>
                </a:r>
                <a:r>
                  <a:rPr lang="en-US" dirty="0"/>
                  <a:t>in the previously used, but complicated and inaccurate, </a:t>
                </a:r>
                <a:r>
                  <a:rPr lang="en-US" dirty="0" err="1" smtClean="0"/>
                  <a:t>Kutter</a:t>
                </a:r>
                <a:r>
                  <a:rPr lang="en-US" dirty="0" smtClean="0"/>
                  <a:t> formula</a:t>
                </a:r>
                <a:r>
                  <a:rPr lang="en-US" dirty="0"/>
                  <a:t>. This led to the formula that has since spread to all parts of </a:t>
                </a:r>
                <a:r>
                  <a:rPr lang="en-US" dirty="0" smtClean="0"/>
                  <a:t>the world</a:t>
                </a:r>
                <a:r>
                  <a:rPr lang="en-US" dirty="0"/>
                  <a:t>. </a:t>
                </a:r>
                <a:r>
                  <a:rPr lang="en-US" dirty="0" smtClean="0"/>
                  <a:t>The </a:t>
                </a:r>
                <a:r>
                  <a:rPr lang="en-US" dirty="0"/>
                  <a:t>Manning formula is</a:t>
                </a:r>
              </a:p>
              <a:p>
                <a:endParaRPr lang="en-US" dirty="0"/>
              </a:p>
            </p:txBody>
          </p:sp>
        </mc:Choice>
        <mc:Fallback>
          <p:sp>
            <p:nvSpPr>
              <p:cNvPr id="5" name="Rectangle 4"/>
              <p:cNvSpPr>
                <a:spLocks noRot="1" noChangeAspect="1" noMove="1" noResize="1" noEditPoints="1" noAdjustHandles="1" noChangeArrowheads="1" noChangeShapeType="1" noTextEdit="1"/>
              </p:cNvSpPr>
              <p:nvPr/>
            </p:nvSpPr>
            <p:spPr>
              <a:xfrm>
                <a:off x="278423" y="690265"/>
                <a:ext cx="8744243" cy="4001608"/>
              </a:xfrm>
              <a:prstGeom prst="rect">
                <a:avLst/>
              </a:prstGeom>
              <a:blipFill rotWithShape="0">
                <a:blip r:embed="rId2"/>
                <a:stretch>
                  <a:fillRect l="-1116" t="-1218" r="-1534"/>
                </a:stretch>
              </a:blipFill>
            </p:spPr>
            <p:txBody>
              <a:bodyPr/>
              <a:lstStyle/>
              <a:p>
                <a:r>
                  <a:rPr lang="en-US">
                    <a:noFill/>
                  </a:rPr>
                  <a:t> </a:t>
                </a:r>
              </a:p>
            </p:txBody>
          </p:sp>
        </mc:Fallback>
      </mc:AlternateContent>
      <p:pic>
        <p:nvPicPr>
          <p:cNvPr id="3" name="Picture 2"/>
          <p:cNvPicPr>
            <a:picLocks noChangeAspect="1"/>
          </p:cNvPicPr>
          <p:nvPr/>
        </p:nvPicPr>
        <p:blipFill>
          <a:blip r:embed="rId3"/>
          <a:stretch>
            <a:fillRect/>
          </a:stretch>
        </p:blipFill>
        <p:spPr>
          <a:xfrm>
            <a:off x="1000100" y="4643446"/>
            <a:ext cx="7124722" cy="971553"/>
          </a:xfrm>
          <a:prstGeom prst="rect">
            <a:avLst/>
          </a:prstGeom>
        </p:spPr>
      </p:pic>
    </p:spTree>
    <p:extLst>
      <p:ext uri="{BB962C8B-B14F-4D97-AF65-F5344CB8AC3E}">
        <p14:creationId xmlns="" xmlns:p14="http://schemas.microsoft.com/office/powerpoint/2010/main" val="261937881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152400"/>
            <a:ext cx="8382000" cy="584775"/>
          </a:xfrm>
          <a:prstGeom prst="rect">
            <a:avLst/>
          </a:prstGeom>
          <a:noFill/>
        </p:spPr>
        <p:txBody>
          <a:bodyPr wrap="square" rtlCol="0">
            <a:spAutoFit/>
          </a:bodyPr>
          <a:lstStyle/>
          <a:p>
            <a:r>
              <a:rPr lang="en-US" sz="3200" dirty="0" smtClean="0"/>
              <a:t>Specific energy and alternate depths</a:t>
            </a:r>
            <a:endParaRPr lang="en-US" sz="3200" dirty="0"/>
          </a:p>
        </p:txBody>
      </p:sp>
      <p:pic>
        <p:nvPicPr>
          <p:cNvPr id="23554" name="Picture 2"/>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b="35841"/>
          <a:stretch/>
        </p:blipFill>
        <p:spPr bwMode="auto">
          <a:xfrm>
            <a:off x="285720" y="857232"/>
            <a:ext cx="8572500" cy="345281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289012067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152400"/>
            <a:ext cx="8382000" cy="461665"/>
          </a:xfrm>
          <a:prstGeom prst="rect">
            <a:avLst/>
          </a:prstGeom>
          <a:noFill/>
        </p:spPr>
        <p:txBody>
          <a:bodyPr wrap="square" rtlCol="0">
            <a:spAutoFit/>
          </a:bodyPr>
          <a:lstStyle/>
          <a:p>
            <a:r>
              <a:rPr lang="en-US" dirty="0" smtClean="0"/>
              <a:t>Specific energy and alternate depths</a:t>
            </a:r>
            <a:endParaRPr lang="en-US" dirty="0"/>
          </a:p>
        </p:txBody>
      </p:sp>
      <p:pic>
        <p:nvPicPr>
          <p:cNvPr id="23554" name="Picture 2"/>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t="62743"/>
          <a:stretch/>
        </p:blipFill>
        <p:spPr bwMode="auto">
          <a:xfrm>
            <a:off x="214282" y="714356"/>
            <a:ext cx="8572500" cy="200501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107382933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rot="10800000">
            <a:off x="3143240" y="4076981"/>
            <a:ext cx="3894313" cy="2781019"/>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nvGrpSpPr>
          <p:cNvPr id="10" name="Group 9"/>
          <p:cNvGrpSpPr/>
          <p:nvPr/>
        </p:nvGrpSpPr>
        <p:grpSpPr>
          <a:xfrm>
            <a:off x="381000" y="381000"/>
            <a:ext cx="8282761" cy="803955"/>
            <a:chOff x="23037" y="914400"/>
            <a:chExt cx="8282761" cy="803955"/>
          </a:xfrm>
        </p:grpSpPr>
        <p:pic>
          <p:nvPicPr>
            <p:cNvPr id="23554"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75271" y="1000961"/>
              <a:ext cx="8030527" cy="71739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2" name="Picture 1"/>
            <p:cNvPicPr>
              <a:picLocks noChangeAspect="1"/>
            </p:cNvPicPr>
            <p:nvPr/>
          </p:nvPicPr>
          <p:blipFill>
            <a:blip r:embed="rId4" cstate="print"/>
            <a:stretch>
              <a:fillRect/>
            </a:stretch>
          </p:blipFill>
          <p:spPr>
            <a:xfrm>
              <a:off x="23037" y="914400"/>
              <a:ext cx="1552575" cy="714375"/>
            </a:xfrm>
            <a:prstGeom prst="rect">
              <a:avLst/>
            </a:prstGeom>
          </p:spPr>
        </p:pic>
      </p:grpSp>
      <p:cxnSp>
        <p:nvCxnSpPr>
          <p:cNvPr id="4" name="Straight Arrow Connector 3"/>
          <p:cNvCxnSpPr/>
          <p:nvPr/>
        </p:nvCxnSpPr>
        <p:spPr>
          <a:xfrm>
            <a:off x="1828800" y="1271587"/>
            <a:ext cx="3048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81296" y="0"/>
            <a:ext cx="9062704" cy="4893647"/>
          </a:xfrm>
          <a:prstGeom prst="rect">
            <a:avLst/>
          </a:prstGeom>
        </p:spPr>
        <p:txBody>
          <a:bodyPr wrap="square">
            <a:spAutoFit/>
          </a:bodyPr>
          <a:lstStyle/>
          <a:p>
            <a:r>
              <a:rPr lang="en-US" dirty="0" smtClean="0"/>
              <a:t>Let us consider how E will vary with y if </a:t>
            </a:r>
            <a:r>
              <a:rPr lang="en-US" dirty="0" smtClean="0">
                <a:solidFill>
                  <a:srgbClr val="00B0F0"/>
                </a:solidFill>
              </a:rPr>
              <a:t>q remains constant</a:t>
            </a:r>
            <a:r>
              <a:rPr lang="en-US" dirty="0" smtClean="0"/>
              <a:t>. </a:t>
            </a:r>
          </a:p>
          <a:p>
            <a:endParaRPr lang="en-US" dirty="0" smtClean="0"/>
          </a:p>
          <a:p>
            <a:endParaRPr lang="en-US" dirty="0" smtClean="0"/>
          </a:p>
          <a:p>
            <a:endParaRPr lang="en-US" dirty="0" smtClean="0"/>
          </a:p>
          <a:p>
            <a:r>
              <a:rPr lang="en-US" dirty="0" smtClean="0"/>
              <a:t>A plot of E vs. y is hyperbola-like with asymptotes (E - y) = 0 (that is, E = y) and y = 0. Such a curve, shown in Fig. 10.12, is known as the </a:t>
            </a:r>
            <a:r>
              <a:rPr lang="en-US" b="1" dirty="0" smtClean="0"/>
              <a:t>specific energy diagram</a:t>
            </a:r>
            <a:r>
              <a:rPr lang="en-US" dirty="0" smtClean="0"/>
              <a:t>. Actually each different value of q will give a different curve, as shown in Fig. 10.12. For a particular q, we see there are two possible values of y for a given value of E. These are known as </a:t>
            </a:r>
            <a:r>
              <a:rPr lang="en-US" b="1" dirty="0" smtClean="0"/>
              <a:t>alternate depths</a:t>
            </a:r>
            <a:r>
              <a:rPr lang="en-US" dirty="0" smtClean="0"/>
              <a:t>. Equation (10.19) is a cubic equation with three roots, the third root being negative has no physical meaning. The two alternate depths represent two</a:t>
            </a:r>
          </a:p>
          <a:p>
            <a:endParaRPr lang="en-US" dirty="0"/>
          </a:p>
        </p:txBody>
      </p:sp>
    </p:spTree>
    <p:extLst>
      <p:ext uri="{BB962C8B-B14F-4D97-AF65-F5344CB8AC3E}">
        <p14:creationId xmlns="" xmlns:p14="http://schemas.microsoft.com/office/powerpoint/2010/main" val="14634903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b="47108"/>
          <a:stretch/>
        </p:blipFill>
        <p:spPr bwMode="auto">
          <a:xfrm>
            <a:off x="0" y="363405"/>
            <a:ext cx="9210675" cy="337039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3" name="Picture 2"/>
          <p:cNvPicPr>
            <a:picLocks noChangeAspect="1"/>
          </p:cNvPicPr>
          <p:nvPr/>
        </p:nvPicPr>
        <p:blipFill rotWithShape="1">
          <a:blip r:embed="rId3" cstate="print"/>
          <a:srcRect l="46065"/>
          <a:stretch/>
        </p:blipFill>
        <p:spPr>
          <a:xfrm>
            <a:off x="0" y="1228"/>
            <a:ext cx="4817668" cy="363404"/>
          </a:xfrm>
          <a:prstGeom prst="rect">
            <a:avLst/>
          </a:prstGeom>
        </p:spPr>
      </p:pic>
      <p:pic>
        <p:nvPicPr>
          <p:cNvPr id="4" name="Picture 3"/>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rot="10800000">
            <a:off x="2384770" y="3717980"/>
            <a:ext cx="4397029" cy="314002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2" name="Picture 1"/>
          <p:cNvPicPr>
            <a:picLocks noChangeAspect="1"/>
          </p:cNvPicPr>
          <p:nvPr/>
        </p:nvPicPr>
        <p:blipFill>
          <a:blip r:embed="rId5" cstate="print"/>
          <a:stretch>
            <a:fillRect/>
          </a:stretch>
        </p:blipFill>
        <p:spPr>
          <a:xfrm>
            <a:off x="6453187" y="2590800"/>
            <a:ext cx="1314450" cy="590550"/>
          </a:xfrm>
          <a:prstGeom prst="rect">
            <a:avLst/>
          </a:prstGeom>
        </p:spPr>
      </p:pic>
      <p:cxnSp>
        <p:nvCxnSpPr>
          <p:cNvPr id="6" name="Straight Arrow Connector 5"/>
          <p:cNvCxnSpPr/>
          <p:nvPr/>
        </p:nvCxnSpPr>
        <p:spPr>
          <a:xfrm>
            <a:off x="5791200" y="2590800"/>
            <a:ext cx="533400" cy="152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146850940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t="39738" b="18786"/>
          <a:stretch/>
        </p:blipFill>
        <p:spPr bwMode="auto">
          <a:xfrm>
            <a:off x="32084" y="24063"/>
            <a:ext cx="9210675" cy="264293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4"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rot="10800000">
            <a:off x="2895600" y="4223251"/>
            <a:ext cx="4191000" cy="299289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2" name="Picture 1"/>
          <p:cNvPicPr>
            <a:picLocks noChangeAspect="1"/>
          </p:cNvPicPr>
          <p:nvPr/>
        </p:nvPicPr>
        <p:blipFill>
          <a:blip r:embed="rId4" cstate="print"/>
          <a:stretch>
            <a:fillRect/>
          </a:stretch>
        </p:blipFill>
        <p:spPr>
          <a:xfrm>
            <a:off x="127591" y="2878388"/>
            <a:ext cx="2219325" cy="285750"/>
          </a:xfrm>
          <a:prstGeom prst="rect">
            <a:avLst/>
          </a:prstGeom>
          <a:ln>
            <a:solidFill>
              <a:schemeClr val="accent1"/>
            </a:solidFill>
          </a:ln>
        </p:spPr>
      </p:pic>
      <mc:AlternateContent xmlns:mc="http://schemas.openxmlformats.org/markup-compatibility/2006">
        <mc:Choice xmlns="" xmlns:a14="http://schemas.microsoft.com/office/drawing/2010/main" Requires="a14">
          <p:sp>
            <p:nvSpPr>
              <p:cNvPr id="3" name="Rectangle 2"/>
              <p:cNvSpPr/>
              <p:nvPr/>
            </p:nvSpPr>
            <p:spPr>
              <a:xfrm>
                <a:off x="1524000" y="2530435"/>
                <a:ext cx="4876322" cy="89659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m:t>
                      </m:r>
                      <m:sSup>
                        <m:sSupPr>
                          <m:ctrlPr>
                            <a:rPr lang="en-US"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𝑉</m:t>
                          </m:r>
                        </m:e>
                        <m:sup>
                          <m:r>
                            <a:rPr lang="en-US" b="0" i="1" smtClean="0">
                              <a:latin typeface="Cambria Math" panose="02040503050406030204" pitchFamily="18" charset="0"/>
                              <a:ea typeface="Cambria Math" panose="02040503050406030204" pitchFamily="18" charset="0"/>
                            </a:rPr>
                            <m:t>2</m:t>
                          </m:r>
                        </m:sup>
                      </m:sSup>
                      <m:r>
                        <a:rPr lang="en-US">
                          <a:latin typeface="Cambria Math" panose="02040503050406030204" pitchFamily="18" charset="0"/>
                          <a:ea typeface="Cambria Math" panose="02040503050406030204" pitchFamily="18" charset="0"/>
                        </a:rPr>
                        <m:t>=</m:t>
                      </m:r>
                      <m:f>
                        <m:fPr>
                          <m:ctrlPr>
                            <a:rPr lang="en-US" i="1">
                              <a:latin typeface="Cambria Math" panose="02040503050406030204" pitchFamily="18" charset="0"/>
                              <a:ea typeface="Cambria Math" panose="02040503050406030204" pitchFamily="18" charset="0"/>
                            </a:rPr>
                          </m:ctrlPr>
                        </m:fPr>
                        <m:num>
                          <m:sSup>
                            <m:sSupPr>
                              <m:ctrlPr>
                                <a:rPr lang="en-US"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𝑞</m:t>
                              </m:r>
                            </m:e>
                            <m:sup>
                              <m:r>
                                <a:rPr lang="en-US" b="0" i="1" smtClean="0">
                                  <a:latin typeface="Cambria Math" panose="02040503050406030204" pitchFamily="18" charset="0"/>
                                  <a:ea typeface="Cambria Math" panose="02040503050406030204" pitchFamily="18" charset="0"/>
                                </a:rPr>
                                <m:t>2</m:t>
                              </m:r>
                            </m:sup>
                          </m:sSup>
                        </m:num>
                        <m:den>
                          <m:sSup>
                            <m:sSupPr>
                              <m:ctrlPr>
                                <a:rPr lang="en-US"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𝑦</m:t>
                              </m:r>
                            </m:e>
                            <m:sup>
                              <m:r>
                                <a:rPr lang="en-US" b="0" i="1" smtClean="0">
                                  <a:latin typeface="Cambria Math" panose="02040503050406030204" pitchFamily="18" charset="0"/>
                                  <a:ea typeface="Cambria Math" panose="02040503050406030204" pitchFamily="18" charset="0"/>
                                </a:rPr>
                                <m:t>2</m:t>
                              </m:r>
                            </m:sup>
                          </m:sSup>
                        </m:den>
                      </m:f>
                      <m:r>
                        <a:rPr lang="en-US" b="0" i="1" smtClean="0">
                          <a:latin typeface="Cambria Math" panose="02040503050406030204" pitchFamily="18" charset="0"/>
                          <a:ea typeface="Cambria Math" panose="02040503050406030204" pitchFamily="18" charset="0"/>
                        </a:rPr>
                        <m:t>=</m:t>
                      </m:r>
                      <m:f>
                        <m:fPr>
                          <m:ctrlPr>
                            <a:rPr lang="en-US" i="1">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𝑔</m:t>
                          </m:r>
                          <m:sSup>
                            <m:sSupPr>
                              <m:ctrlPr>
                                <a:rPr lang="en-US" i="1">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𝑦</m:t>
                              </m:r>
                            </m:e>
                            <m:sup>
                              <m:r>
                                <a:rPr lang="en-US" b="0" i="1" smtClean="0">
                                  <a:latin typeface="Cambria Math" panose="02040503050406030204" pitchFamily="18" charset="0"/>
                                  <a:ea typeface="Cambria Math" panose="02040503050406030204" pitchFamily="18" charset="0"/>
                                </a:rPr>
                                <m:t>3</m:t>
                              </m:r>
                            </m:sup>
                          </m:sSup>
                        </m:num>
                        <m:den>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𝑦</m:t>
                              </m:r>
                            </m:e>
                            <m:sup>
                              <m:r>
                                <a:rPr lang="en-US" i="1">
                                  <a:latin typeface="Cambria Math" panose="02040503050406030204" pitchFamily="18" charset="0"/>
                                  <a:ea typeface="Cambria Math" panose="02040503050406030204" pitchFamily="18" charset="0"/>
                                </a:rPr>
                                <m:t>2</m:t>
                              </m:r>
                            </m:sup>
                          </m:sSup>
                        </m:den>
                      </m:f>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𝑔𝑦</m:t>
                      </m:r>
                    </m:oMath>
                  </m:oMathPara>
                </a14:m>
                <a:endParaRPr lang="en-US" dirty="0"/>
              </a:p>
            </p:txBody>
          </p:sp>
        </mc:Choice>
        <mc:Fallback>
          <p:sp>
            <p:nvSpPr>
              <p:cNvPr id="3" name="Rectangle 2"/>
              <p:cNvSpPr>
                <a:spLocks noRot="1" noChangeAspect="1" noMove="1" noResize="1" noEditPoints="1" noAdjustHandles="1" noChangeArrowheads="1" noChangeShapeType="1" noTextEdit="1"/>
              </p:cNvSpPr>
              <p:nvPr/>
            </p:nvSpPr>
            <p:spPr>
              <a:xfrm>
                <a:off x="1524000" y="2530435"/>
                <a:ext cx="4876322" cy="896592"/>
              </a:xfrm>
              <a:prstGeom prst="rect">
                <a:avLst/>
              </a:prstGeom>
              <a:blipFill rotWithShape="0">
                <a:blip r:embed="rId5"/>
                <a:stretch>
                  <a:fillRect/>
                </a:stretch>
              </a:blipFill>
            </p:spPr>
            <p:txBody>
              <a:bodyPr/>
              <a:lstStyle/>
              <a:p>
                <a:r>
                  <a:rPr lang="en-US">
                    <a:noFill/>
                  </a:rPr>
                  <a:t> </a:t>
                </a:r>
              </a:p>
            </p:txBody>
          </p:sp>
        </mc:Fallback>
      </mc:AlternateContent>
      <p:pic>
        <p:nvPicPr>
          <p:cNvPr id="5" name="Picture 4"/>
          <p:cNvPicPr>
            <a:picLocks noChangeAspect="1"/>
          </p:cNvPicPr>
          <p:nvPr/>
        </p:nvPicPr>
        <p:blipFill>
          <a:blip r:embed="rId6"/>
          <a:stretch>
            <a:fillRect/>
          </a:stretch>
        </p:blipFill>
        <p:spPr>
          <a:xfrm>
            <a:off x="381000" y="3375526"/>
            <a:ext cx="8267700" cy="847725"/>
          </a:xfrm>
          <a:prstGeom prst="rect">
            <a:avLst/>
          </a:prstGeom>
        </p:spPr>
      </p:pic>
      <p:cxnSp>
        <p:nvCxnSpPr>
          <p:cNvPr id="7" name="Straight Arrow Connector 6"/>
          <p:cNvCxnSpPr/>
          <p:nvPr/>
        </p:nvCxnSpPr>
        <p:spPr>
          <a:xfrm flipH="1">
            <a:off x="3200400" y="3164138"/>
            <a:ext cx="1905000" cy="47427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2209800" y="3164138"/>
            <a:ext cx="3962400" cy="42386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1214414" y="2643182"/>
            <a:ext cx="357190" cy="14287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303621912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b="79066"/>
          <a:stretch>
            <a:fillRect/>
          </a:stretch>
        </p:blipFill>
        <p:spPr bwMode="auto">
          <a:xfrm>
            <a:off x="71308" y="76200"/>
            <a:ext cx="9072692" cy="106678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24578" name="Picture 2"/>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97978" y="5219019"/>
            <a:ext cx="8893622" cy="161612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cxnSp>
        <p:nvCxnSpPr>
          <p:cNvPr id="6" name="Straight Arrow Connector 5"/>
          <p:cNvCxnSpPr/>
          <p:nvPr/>
        </p:nvCxnSpPr>
        <p:spPr>
          <a:xfrm rot="10800000" flipV="1">
            <a:off x="1519214" y="928669"/>
            <a:ext cx="266704" cy="14287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p:cNvCxnSpPr/>
          <p:nvPr/>
        </p:nvCxnSpPr>
        <p:spPr>
          <a:xfrm rot="16200000" flipH="1">
            <a:off x="4143372" y="3714752"/>
            <a:ext cx="357190" cy="2143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aphicFrame>
        <p:nvGraphicFramePr>
          <p:cNvPr id="8" name="Object 7"/>
          <p:cNvGraphicFramePr>
            <a:graphicFrameLocks noChangeAspect="1"/>
          </p:cNvGraphicFramePr>
          <p:nvPr/>
        </p:nvGraphicFramePr>
        <p:xfrm>
          <a:off x="4514850" y="3321050"/>
          <a:ext cx="114300" cy="215900"/>
        </p:xfrm>
        <a:graphic>
          <a:graphicData uri="http://schemas.openxmlformats.org/presentationml/2006/ole">
            <p:oleObj spid="_x0000_s1026" name="Equation" r:id="rId5" imgW="114120" imgH="215640" progId="Equation.3">
              <p:embed/>
            </p:oleObj>
          </a:graphicData>
        </a:graphic>
      </p:graphicFrame>
      <p:graphicFrame>
        <p:nvGraphicFramePr>
          <p:cNvPr id="10" name="Object 9"/>
          <p:cNvGraphicFramePr>
            <a:graphicFrameLocks noChangeAspect="1"/>
          </p:cNvGraphicFramePr>
          <p:nvPr/>
        </p:nvGraphicFramePr>
        <p:xfrm>
          <a:off x="1928794" y="1214422"/>
          <a:ext cx="5364745" cy="890590"/>
        </p:xfrm>
        <a:graphic>
          <a:graphicData uri="http://schemas.openxmlformats.org/presentationml/2006/ole">
            <p:oleObj spid="_x0000_s1028" name="Equation" r:id="rId6" imgW="3213000" imgH="533160" progId="Equation.3">
              <p:embed/>
            </p:oleObj>
          </a:graphicData>
        </a:graphic>
      </p:graphicFrame>
      <p:pic>
        <p:nvPicPr>
          <p:cNvPr id="11" name="Picture 10"/>
          <p:cNvPicPr>
            <a:picLocks noChangeAspect="1"/>
          </p:cNvPicPr>
          <p:nvPr/>
        </p:nvPicPr>
        <p:blipFill>
          <a:blip r:embed="rId7" cstate="print"/>
          <a:stretch>
            <a:fillRect/>
          </a:stretch>
        </p:blipFill>
        <p:spPr>
          <a:xfrm>
            <a:off x="0" y="1071546"/>
            <a:ext cx="1393768" cy="423520"/>
          </a:xfrm>
          <a:prstGeom prst="rect">
            <a:avLst/>
          </a:prstGeom>
          <a:ln>
            <a:solidFill>
              <a:schemeClr val="accent1"/>
            </a:solidFill>
          </a:ln>
        </p:spPr>
      </p:pic>
      <p:sp>
        <p:nvSpPr>
          <p:cNvPr id="13" name="TextBox 12"/>
          <p:cNvSpPr txBox="1"/>
          <p:nvPr/>
        </p:nvSpPr>
        <p:spPr>
          <a:xfrm>
            <a:off x="285720" y="1071546"/>
            <a:ext cx="8643998" cy="4154984"/>
          </a:xfrm>
          <a:prstGeom prst="rect">
            <a:avLst/>
          </a:prstGeom>
          <a:noFill/>
        </p:spPr>
        <p:txBody>
          <a:bodyPr wrap="square" rtlCol="0">
            <a:spAutoFit/>
          </a:bodyPr>
          <a:lstStyle/>
          <a:p>
            <a:endParaRPr lang="en-US" dirty="0" smtClean="0"/>
          </a:p>
          <a:p>
            <a:r>
              <a:rPr lang="en-US" dirty="0" smtClean="0"/>
              <a:t>								     10.23					</a:t>
            </a:r>
          </a:p>
          <a:p>
            <a:endParaRPr lang="en-US" dirty="0" smtClean="0"/>
          </a:p>
          <a:p>
            <a:r>
              <a:rPr lang="en-US" dirty="0" smtClean="0"/>
              <a:t>From </a:t>
            </a:r>
            <a:r>
              <a:rPr lang="en-US" dirty="0" err="1" smtClean="0"/>
              <a:t>Eq</a:t>
            </a:r>
            <a:r>
              <a:rPr lang="en-US" dirty="0" smtClean="0"/>
              <a:t> 10.22</a:t>
            </a:r>
          </a:p>
          <a:p>
            <a:endParaRPr lang="en-US" dirty="0" smtClean="0"/>
          </a:p>
          <a:p>
            <a:r>
              <a:rPr lang="en-US" dirty="0" smtClean="0"/>
              <a:t>								     10.24</a:t>
            </a:r>
          </a:p>
          <a:p>
            <a:endParaRPr lang="en-US" dirty="0" smtClean="0"/>
          </a:p>
          <a:p>
            <a:r>
              <a:rPr lang="en-US" dirty="0" smtClean="0"/>
              <a:t>Hence								      10.25</a:t>
            </a:r>
          </a:p>
          <a:p>
            <a:endParaRPr lang="en-US" dirty="0" smtClean="0"/>
          </a:p>
          <a:p>
            <a:r>
              <a:rPr lang="en-US" dirty="0" smtClean="0"/>
              <a:t>And								      10.26</a:t>
            </a:r>
            <a:endParaRPr lang="en-US" dirty="0"/>
          </a:p>
        </p:txBody>
      </p:sp>
      <p:graphicFrame>
        <p:nvGraphicFramePr>
          <p:cNvPr id="1029" name="Object 3"/>
          <p:cNvGraphicFramePr>
            <a:graphicFrameLocks noChangeAspect="1"/>
          </p:cNvGraphicFramePr>
          <p:nvPr/>
        </p:nvGraphicFramePr>
        <p:xfrm>
          <a:off x="2614613" y="2500313"/>
          <a:ext cx="2425700" cy="463550"/>
        </p:xfrm>
        <a:graphic>
          <a:graphicData uri="http://schemas.openxmlformats.org/presentationml/2006/ole">
            <p:oleObj spid="_x0000_s1029" name="Equation" r:id="rId8" imgW="1396800" imgH="266400" progId="Equation.3">
              <p:embed/>
            </p:oleObj>
          </a:graphicData>
        </a:graphic>
      </p:graphicFrame>
      <p:graphicFrame>
        <p:nvGraphicFramePr>
          <p:cNvPr id="15" name="Object 3"/>
          <p:cNvGraphicFramePr>
            <a:graphicFrameLocks noChangeAspect="1"/>
          </p:cNvGraphicFramePr>
          <p:nvPr/>
        </p:nvGraphicFramePr>
        <p:xfrm>
          <a:off x="2613025" y="3071813"/>
          <a:ext cx="1693863" cy="742950"/>
        </p:xfrm>
        <a:graphic>
          <a:graphicData uri="http://schemas.openxmlformats.org/presentationml/2006/ole">
            <p:oleObj spid="_x0000_s1030" name="Equation" r:id="rId9" imgW="1041120" imgH="457200" progId="Equation.3">
              <p:embed/>
            </p:oleObj>
          </a:graphicData>
        </a:graphic>
      </p:graphicFrame>
      <p:graphicFrame>
        <p:nvGraphicFramePr>
          <p:cNvPr id="17" name="Object 3"/>
          <p:cNvGraphicFramePr>
            <a:graphicFrameLocks noChangeAspect="1"/>
          </p:cNvGraphicFramePr>
          <p:nvPr/>
        </p:nvGraphicFramePr>
        <p:xfrm>
          <a:off x="1785918" y="3929066"/>
          <a:ext cx="3832010" cy="687388"/>
        </p:xfrm>
        <a:graphic>
          <a:graphicData uri="http://schemas.openxmlformats.org/presentationml/2006/ole">
            <p:oleObj spid="_x0000_s1032" name="Equation" r:id="rId10" imgW="2336760" imgH="419040" progId="Equation.3">
              <p:embed/>
            </p:oleObj>
          </a:graphicData>
        </a:graphic>
      </p:graphicFrame>
      <p:graphicFrame>
        <p:nvGraphicFramePr>
          <p:cNvPr id="18" name="Object 3"/>
          <p:cNvGraphicFramePr>
            <a:graphicFrameLocks noChangeAspect="1"/>
          </p:cNvGraphicFramePr>
          <p:nvPr/>
        </p:nvGraphicFramePr>
        <p:xfrm>
          <a:off x="1785918" y="4643446"/>
          <a:ext cx="1874838" cy="646112"/>
        </p:xfrm>
        <a:graphic>
          <a:graphicData uri="http://schemas.openxmlformats.org/presentationml/2006/ole">
            <p:oleObj spid="_x0000_s1033" name="Equation" r:id="rId11" imgW="1143000" imgH="393480" progId="Equation.3">
              <p:embed/>
            </p:oleObj>
          </a:graphicData>
        </a:graphic>
      </p:graphicFrame>
      <p:cxnSp>
        <p:nvCxnSpPr>
          <p:cNvPr id="21" name="Straight Arrow Connector 20"/>
          <p:cNvCxnSpPr/>
          <p:nvPr/>
        </p:nvCxnSpPr>
        <p:spPr>
          <a:xfrm rot="16200000" flipV="1">
            <a:off x="928662" y="1928802"/>
            <a:ext cx="857256" cy="14287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420433956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rot="10800000">
            <a:off x="547688" y="1057275"/>
            <a:ext cx="8048625" cy="474345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356505199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 y="152400"/>
            <a:ext cx="8763000" cy="646331"/>
          </a:xfrm>
          <a:prstGeom prst="rect">
            <a:avLst/>
          </a:prstGeom>
          <a:noFill/>
        </p:spPr>
        <p:txBody>
          <a:bodyPr wrap="square" rtlCol="0">
            <a:spAutoFit/>
          </a:bodyPr>
          <a:lstStyle/>
          <a:p>
            <a:r>
              <a:rPr lang="en-US" sz="3600" dirty="0" smtClean="0"/>
              <a:t>Subcritical and supercritical flows</a:t>
            </a:r>
            <a:endParaRPr lang="en-US" sz="3600" dirty="0"/>
          </a:p>
        </p:txBody>
      </p:sp>
      <p:pic>
        <p:nvPicPr>
          <p:cNvPr id="23557" name="Picture 5"/>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75437" y="762000"/>
            <a:ext cx="8582025" cy="595312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265288384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381000" y="381000"/>
            <a:ext cx="8553450" cy="280987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24579"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57200" y="3429000"/>
            <a:ext cx="8477250" cy="142875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2" name="Picture 1"/>
          <p:cNvPicPr>
            <a:picLocks noChangeAspect="1"/>
          </p:cNvPicPr>
          <p:nvPr/>
        </p:nvPicPr>
        <p:blipFill>
          <a:blip r:embed="rId4" cstate="print"/>
          <a:stretch>
            <a:fillRect/>
          </a:stretch>
        </p:blipFill>
        <p:spPr>
          <a:xfrm>
            <a:off x="4038600" y="5029200"/>
            <a:ext cx="1924050" cy="552450"/>
          </a:xfrm>
          <a:prstGeom prst="rect">
            <a:avLst/>
          </a:prstGeom>
        </p:spPr>
      </p:pic>
      <p:cxnSp>
        <p:nvCxnSpPr>
          <p:cNvPr id="4" name="Straight Arrow Connector 3"/>
          <p:cNvCxnSpPr/>
          <p:nvPr/>
        </p:nvCxnSpPr>
        <p:spPr>
          <a:xfrm>
            <a:off x="4495800" y="4572000"/>
            <a:ext cx="304800" cy="3810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flipV="1">
            <a:off x="5334000" y="4143376"/>
            <a:ext cx="2667000" cy="9524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 xmlns:a14="http://schemas.microsoft.com/office/drawing/2010/main" Requires="a14">
          <p:sp>
            <p:nvSpPr>
              <p:cNvPr id="8" name="Rectangle 7"/>
              <p:cNvSpPr/>
              <p:nvPr/>
            </p:nvSpPr>
            <p:spPr>
              <a:xfrm>
                <a:off x="381000" y="5777909"/>
                <a:ext cx="4876322" cy="86998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𝐹</m:t>
                      </m:r>
                      <m:r>
                        <a:rPr lang="en-US">
                          <a:latin typeface="Cambria Math" panose="02040503050406030204" pitchFamily="18" charset="0"/>
                          <a:ea typeface="Cambria Math" panose="02040503050406030204" pitchFamily="18" charset="0"/>
                        </a:rPr>
                        <m:t>=</m:t>
                      </m:r>
                      <m:f>
                        <m:fPr>
                          <m:ctrlPr>
                            <a:rPr lang="en-US" i="1">
                              <a:latin typeface="Cambria Math" panose="02040503050406030204" pitchFamily="18" charset="0"/>
                              <a:ea typeface="Cambria Math" panose="02040503050406030204" pitchFamily="18" charset="0"/>
                            </a:rPr>
                          </m:ctrlPr>
                        </m:fPr>
                        <m:num>
                          <m:r>
                            <a:rPr lang="en-US" i="1" smtClean="0">
                              <a:latin typeface="Cambria Math" panose="02040503050406030204" pitchFamily="18" charset="0"/>
                              <a:ea typeface="Cambria Math" panose="02040503050406030204" pitchFamily="18" charset="0"/>
                            </a:rPr>
                            <m:t>𝑉</m:t>
                          </m:r>
                        </m:num>
                        <m:den>
                          <m:rad>
                            <m:radPr>
                              <m:degHide m:val="on"/>
                              <m:ctrlPr>
                                <a:rPr lang="en-US" i="1" smtClean="0">
                                  <a:latin typeface="Cambria Math" panose="02040503050406030204" pitchFamily="18" charset="0"/>
                                  <a:ea typeface="Cambria Math" panose="02040503050406030204" pitchFamily="18" charset="0"/>
                                </a:rPr>
                              </m:ctrlPr>
                            </m:radPr>
                            <m:deg/>
                            <m:e>
                              <m:r>
                                <a:rPr lang="en-US" b="0" i="1" smtClean="0">
                                  <a:latin typeface="Cambria Math" panose="02040503050406030204" pitchFamily="18" charset="0"/>
                                  <a:ea typeface="Cambria Math" panose="02040503050406030204" pitchFamily="18" charset="0"/>
                                </a:rPr>
                                <m:t>𝑔𝑦</m:t>
                              </m:r>
                            </m:e>
                          </m:rad>
                        </m:den>
                      </m:f>
                      <m:r>
                        <a:rPr lang="en-US" b="0" i="1" smtClean="0">
                          <a:latin typeface="Cambria Math" panose="02040503050406030204" pitchFamily="18" charset="0"/>
                          <a:ea typeface="Cambria Math" panose="02040503050406030204" pitchFamily="18" charset="0"/>
                        </a:rPr>
                        <m:t>=</m:t>
                      </m:r>
                      <m:f>
                        <m:fPr>
                          <m:ctrlPr>
                            <a:rPr lang="en-US" i="1">
                              <a:latin typeface="Cambria Math" panose="02040503050406030204" pitchFamily="18" charset="0"/>
                              <a:ea typeface="Cambria Math" panose="02040503050406030204" pitchFamily="18" charset="0"/>
                            </a:rPr>
                          </m:ctrlPr>
                        </m:fPr>
                        <m:num>
                          <m:sSub>
                            <m:sSubPr>
                              <m:ctrlPr>
                                <a:rPr lang="en-US"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𝑉</m:t>
                              </m:r>
                            </m:e>
                            <m:sub>
                              <m:r>
                                <a:rPr lang="en-US" b="0" i="1" smtClean="0">
                                  <a:latin typeface="Cambria Math" panose="02040503050406030204" pitchFamily="18" charset="0"/>
                                  <a:ea typeface="Cambria Math" panose="02040503050406030204" pitchFamily="18" charset="0"/>
                                </a:rPr>
                                <m:t>𝑐</m:t>
                              </m:r>
                            </m:sub>
                          </m:sSub>
                        </m:num>
                        <m:den>
                          <m:rad>
                            <m:radPr>
                              <m:degHide m:val="on"/>
                              <m:ctrlPr>
                                <a:rPr lang="en-US" i="1">
                                  <a:latin typeface="Cambria Math" panose="02040503050406030204" pitchFamily="18" charset="0"/>
                                  <a:ea typeface="Cambria Math" panose="02040503050406030204" pitchFamily="18" charset="0"/>
                                </a:rPr>
                              </m:ctrlPr>
                            </m:radPr>
                            <m:deg/>
                            <m:e>
                              <m:r>
                                <a:rPr lang="en-US" i="1">
                                  <a:latin typeface="Cambria Math" panose="02040503050406030204" pitchFamily="18" charset="0"/>
                                  <a:ea typeface="Cambria Math" panose="02040503050406030204" pitchFamily="18" charset="0"/>
                                </a:rPr>
                                <m:t>𝑔</m:t>
                              </m:r>
                              <m:sSub>
                                <m:sSubPr>
                                  <m:ctrlPr>
                                    <a:rPr lang="en-US"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𝑦</m:t>
                                  </m:r>
                                </m:e>
                                <m:sub>
                                  <m:r>
                                    <a:rPr lang="en-US" b="0" i="1" smtClean="0">
                                      <a:latin typeface="Cambria Math" panose="02040503050406030204" pitchFamily="18" charset="0"/>
                                      <a:ea typeface="Cambria Math" panose="02040503050406030204" pitchFamily="18" charset="0"/>
                                    </a:rPr>
                                    <m:t>𝑐</m:t>
                                  </m:r>
                                </m:sub>
                              </m:sSub>
                            </m:e>
                          </m:rad>
                        </m:den>
                      </m:f>
                      <m:r>
                        <a:rPr lang="en-US" b="0" i="1" smtClean="0">
                          <a:latin typeface="Cambria Math" panose="02040503050406030204" pitchFamily="18" charset="0"/>
                          <a:ea typeface="Cambria Math" panose="02040503050406030204" pitchFamily="18" charset="0"/>
                        </a:rPr>
                        <m:t>=</m:t>
                      </m:r>
                      <m:f>
                        <m:fPr>
                          <m:ctrlPr>
                            <a:rPr lang="en-US" i="1">
                              <a:latin typeface="Cambria Math" panose="02040503050406030204" pitchFamily="18" charset="0"/>
                              <a:ea typeface="Cambria Math" panose="02040503050406030204" pitchFamily="18" charset="0"/>
                            </a:rPr>
                          </m:ctrlPr>
                        </m:fPr>
                        <m:num>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𝑉</m:t>
                              </m:r>
                            </m:e>
                            <m:sub>
                              <m:r>
                                <a:rPr lang="en-US" i="1">
                                  <a:latin typeface="Cambria Math" panose="02040503050406030204" pitchFamily="18" charset="0"/>
                                  <a:ea typeface="Cambria Math" panose="02040503050406030204" pitchFamily="18" charset="0"/>
                                </a:rPr>
                                <m:t>𝑐</m:t>
                              </m:r>
                            </m:sub>
                          </m:sSub>
                        </m:num>
                        <m:den>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𝑉</m:t>
                              </m:r>
                            </m:e>
                            <m:sub>
                              <m:r>
                                <a:rPr lang="en-US" i="1">
                                  <a:latin typeface="Cambria Math" panose="02040503050406030204" pitchFamily="18" charset="0"/>
                                  <a:ea typeface="Cambria Math" panose="02040503050406030204" pitchFamily="18" charset="0"/>
                                </a:rPr>
                                <m:t>𝑐</m:t>
                              </m:r>
                            </m:sub>
                          </m:sSub>
                        </m:den>
                      </m:f>
                      <m:r>
                        <a:rPr lang="en-US" b="0" i="1" smtClean="0">
                          <a:latin typeface="Cambria Math" panose="02040503050406030204" pitchFamily="18" charset="0"/>
                          <a:ea typeface="Cambria Math" panose="02040503050406030204" pitchFamily="18" charset="0"/>
                        </a:rPr>
                        <m:t>=1</m:t>
                      </m:r>
                    </m:oMath>
                  </m:oMathPara>
                </a14:m>
                <a:endParaRPr lang="en-US" dirty="0"/>
              </a:p>
            </p:txBody>
          </p:sp>
        </mc:Choice>
        <mc:Fallback>
          <p:sp>
            <p:nvSpPr>
              <p:cNvPr id="8" name="Rectangle 7"/>
              <p:cNvSpPr>
                <a:spLocks noRot="1" noChangeAspect="1" noMove="1" noResize="1" noEditPoints="1" noAdjustHandles="1" noChangeArrowheads="1" noChangeShapeType="1" noTextEdit="1"/>
              </p:cNvSpPr>
              <p:nvPr/>
            </p:nvSpPr>
            <p:spPr>
              <a:xfrm>
                <a:off x="381000" y="5777909"/>
                <a:ext cx="4876322" cy="869982"/>
              </a:xfrm>
              <a:prstGeom prst="rect">
                <a:avLst/>
              </a:prstGeom>
              <a:blipFill rotWithShape="0">
                <a:blip r:embed="rId5"/>
                <a:stretch>
                  <a:fillRect/>
                </a:stretch>
              </a:blipFill>
            </p:spPr>
            <p:txBody>
              <a:bodyPr/>
              <a:lstStyle/>
              <a:p>
                <a:r>
                  <a:rPr lang="en-US">
                    <a:noFill/>
                  </a:rPr>
                  <a:t> </a:t>
                </a:r>
              </a:p>
            </p:txBody>
          </p:sp>
        </mc:Fallback>
      </mc:AlternateContent>
    </p:spTree>
    <p:extLst>
      <p:ext uri="{BB962C8B-B14F-4D97-AF65-F5344CB8AC3E}">
        <p14:creationId xmlns="" xmlns:p14="http://schemas.microsoft.com/office/powerpoint/2010/main" val="249669005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5275" y="76200"/>
            <a:ext cx="8515350" cy="584775"/>
          </a:xfrm>
          <a:prstGeom prst="rect">
            <a:avLst/>
          </a:prstGeom>
          <a:noFill/>
        </p:spPr>
        <p:txBody>
          <a:bodyPr wrap="square" rtlCol="0">
            <a:spAutoFit/>
          </a:bodyPr>
          <a:lstStyle/>
          <a:p>
            <a:r>
              <a:rPr lang="en-US" sz="3200" b="1" dirty="0" smtClean="0">
                <a:solidFill>
                  <a:schemeClr val="accent2"/>
                </a:solidFill>
              </a:rPr>
              <a:t>Open channels</a:t>
            </a:r>
            <a:endParaRPr lang="en-US" sz="3200" b="1" dirty="0">
              <a:solidFill>
                <a:schemeClr val="accent2"/>
              </a:solidFill>
            </a:endParaRPr>
          </a:p>
        </p:txBody>
      </p:sp>
      <p:sp>
        <p:nvSpPr>
          <p:cNvPr id="3" name="TextBox 2"/>
          <p:cNvSpPr txBox="1"/>
          <p:nvPr/>
        </p:nvSpPr>
        <p:spPr>
          <a:xfrm>
            <a:off x="304800" y="533400"/>
            <a:ext cx="8839200" cy="4154984"/>
          </a:xfrm>
          <a:prstGeom prst="rect">
            <a:avLst/>
          </a:prstGeom>
          <a:noFill/>
        </p:spPr>
        <p:txBody>
          <a:bodyPr wrap="square" rtlCol="0">
            <a:spAutoFit/>
          </a:bodyPr>
          <a:lstStyle/>
          <a:p>
            <a:pPr>
              <a:buFont typeface="Wingdings" pitchFamily="2" charset="2"/>
              <a:buChar char="Ø"/>
            </a:pPr>
            <a:r>
              <a:rPr lang="en-US" dirty="0" smtClean="0"/>
              <a:t>An open channel is one in which the stream is </a:t>
            </a:r>
            <a:r>
              <a:rPr lang="en-US" i="1" dirty="0" smtClean="0"/>
              <a:t>not completely  enclosed by solid boundaries </a:t>
            </a:r>
            <a:r>
              <a:rPr lang="en-US" dirty="0" smtClean="0"/>
              <a:t>and therefore has a </a:t>
            </a:r>
            <a:r>
              <a:rPr lang="en-US" i="1" dirty="0" smtClean="0"/>
              <a:t>free surface </a:t>
            </a:r>
            <a:r>
              <a:rPr lang="en-US" dirty="0" smtClean="0"/>
              <a:t>subjected only to atmospheric pressure. </a:t>
            </a:r>
          </a:p>
          <a:p>
            <a:pPr>
              <a:buFont typeface="Wingdings" pitchFamily="2" charset="2"/>
              <a:buChar char="Ø"/>
            </a:pPr>
            <a:r>
              <a:rPr lang="en-US" dirty="0" smtClean="0"/>
              <a:t>The flow in such a channel is caused not by some external head, but rather </a:t>
            </a:r>
            <a:r>
              <a:rPr lang="en-US" b="1" dirty="0" smtClean="0"/>
              <a:t>only by the gravity </a:t>
            </a:r>
            <a:r>
              <a:rPr lang="en-US" dirty="0" smtClean="0"/>
              <a:t>component along the slope of the channel. Thus open-channel flow is often referred to as </a:t>
            </a:r>
            <a:r>
              <a:rPr lang="en-US" b="1" dirty="0" smtClean="0"/>
              <a:t>free-surface flow </a:t>
            </a:r>
            <a:r>
              <a:rPr lang="en-US" dirty="0" smtClean="0"/>
              <a:t>or </a:t>
            </a:r>
            <a:r>
              <a:rPr lang="en-US" b="1" dirty="0" smtClean="0"/>
              <a:t>gravity flow</a:t>
            </a:r>
            <a:r>
              <a:rPr lang="en-US" dirty="0" smtClean="0"/>
              <a:t>. </a:t>
            </a:r>
          </a:p>
          <a:p>
            <a:pPr>
              <a:buFont typeface="Wingdings" pitchFamily="2" charset="2"/>
              <a:buChar char="Ø"/>
            </a:pPr>
            <a:r>
              <a:rPr lang="en-US" dirty="0" smtClean="0"/>
              <a:t>For convenience in dealing with large channel systems, they are often divided into reaches. A reach is a continuous stretch of a waterway, often chosen to have reasonably uniform properties like cross section, slope, and discharge.</a:t>
            </a:r>
          </a:p>
        </p:txBody>
      </p:sp>
    </p:spTree>
    <p:extLst>
      <p:ext uri="{BB962C8B-B14F-4D97-AF65-F5344CB8AC3E}">
        <p14:creationId xmlns="" xmlns:p14="http://schemas.microsoft.com/office/powerpoint/2010/main" val="294799942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rot="10800000">
            <a:off x="1104900" y="295275"/>
            <a:ext cx="6934200" cy="626745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287875117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Occurrence of critical depth</a:t>
            </a:r>
            <a:endParaRPr lang="en-US" dirty="0"/>
          </a:p>
        </p:txBody>
      </p:sp>
      <p:sp>
        <p:nvSpPr>
          <p:cNvPr id="3" name="Content Placeholder 2"/>
          <p:cNvSpPr>
            <a:spLocks noGrp="1"/>
          </p:cNvSpPr>
          <p:nvPr>
            <p:ph idx="1"/>
          </p:nvPr>
        </p:nvSpPr>
        <p:spPr/>
        <p:txBody>
          <a:bodyPr/>
          <a:lstStyle/>
          <a:p>
            <a:r>
              <a:rPr lang="en-US" dirty="0" smtClean="0"/>
              <a:t>Weir</a:t>
            </a:r>
          </a:p>
          <a:p>
            <a:r>
              <a:rPr lang="en-US" dirty="0" smtClean="0"/>
              <a:t>For thin plate weir</a:t>
            </a:r>
            <a:endParaRPr lang="en-US" dirty="0" smtClean="0"/>
          </a:p>
        </p:txBody>
      </p:sp>
      <p:pic>
        <p:nvPicPr>
          <p:cNvPr id="4" name="Picture 3"/>
          <p:cNvPicPr/>
          <p:nvPr/>
        </p:nvPicPr>
        <p:blipFill>
          <a:blip r:embed="rId2" cstate="print"/>
          <a:srcRect/>
          <a:stretch>
            <a:fillRect/>
          </a:stretch>
        </p:blipFill>
        <p:spPr bwMode="auto">
          <a:xfrm>
            <a:off x="1500166" y="3429000"/>
            <a:ext cx="5581650" cy="3038475"/>
          </a:xfrm>
          <a:prstGeom prst="rect">
            <a:avLst/>
          </a:prstGeom>
          <a:noFill/>
          <a:ln w="9525">
            <a:noFill/>
            <a:miter lim="800000"/>
            <a:headEnd/>
            <a:tailEnd/>
          </a:ln>
        </p:spPr>
      </p:pic>
      <p:sp>
        <p:nvSpPr>
          <p:cNvPr id="41985" name="Rectangle 1"/>
          <p:cNvSpPr>
            <a:spLocks noChangeArrowheads="1"/>
          </p:cNvSpPr>
          <p:nvPr/>
        </p:nvSpPr>
        <p:spPr bwMode="auto">
          <a:xfrm>
            <a:off x="4572000" y="2714620"/>
            <a:ext cx="2791149" cy="461665"/>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GB"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Q = </a:t>
            </a:r>
            <a:r>
              <a:rPr kumimoji="0" lang="en-GB"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C</a:t>
            </a:r>
            <a:r>
              <a:rPr kumimoji="0" lang="en-GB" b="0" i="0" u="none" strike="noStrike" cap="none" normalizeH="0" baseline="-30000" dirty="0" err="1" smtClean="0">
                <a:ln>
                  <a:noFill/>
                </a:ln>
                <a:solidFill>
                  <a:schemeClr val="tx1"/>
                </a:solidFill>
                <a:effectLst/>
                <a:latin typeface="Arial" pitchFamily="34" charset="0"/>
                <a:ea typeface="Times New Roman" pitchFamily="18" charset="0"/>
                <a:cs typeface="Arial" pitchFamily="34" charset="0"/>
              </a:rPr>
              <a:t>d</a:t>
            </a:r>
            <a:r>
              <a:rPr kumimoji="0" lang="en-GB"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b  2 g  h </a:t>
            </a:r>
            <a:r>
              <a:rPr kumimoji="0" lang="en-GB" b="0" i="0" u="none" strike="noStrike" cap="none" normalizeH="0" baseline="30000" dirty="0" smtClean="0">
                <a:ln>
                  <a:noFill/>
                </a:ln>
                <a:solidFill>
                  <a:schemeClr val="tx1"/>
                </a:solidFill>
                <a:effectLst/>
                <a:latin typeface="Arial" pitchFamily="34" charset="0"/>
                <a:ea typeface="Times New Roman" pitchFamily="18" charset="0"/>
                <a:cs typeface="Arial" pitchFamily="34" charset="0"/>
              </a:rPr>
              <a:t>3 / 2</a:t>
            </a:r>
            <a:endParaRPr kumimoji="0" lang="en-GB"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 xmlns:p14="http://schemas.microsoft.com/office/powerpoint/2010/main" val="405895700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1662" y="114886"/>
            <a:ext cx="7772400" cy="1143000"/>
          </a:xfrm>
        </p:spPr>
        <p:txBody>
          <a:bodyPr/>
          <a:lstStyle/>
          <a:p>
            <a:r>
              <a:rPr lang="en-US" dirty="0" smtClean="0"/>
              <a:t>Occurrence of critical depth</a:t>
            </a:r>
            <a:endParaRPr lang="en-US" dirty="0"/>
          </a:p>
        </p:txBody>
      </p:sp>
      <p:sp>
        <p:nvSpPr>
          <p:cNvPr id="3" name="Content Placeholder 2"/>
          <p:cNvSpPr>
            <a:spLocks noGrp="1"/>
          </p:cNvSpPr>
          <p:nvPr>
            <p:ph idx="1"/>
          </p:nvPr>
        </p:nvSpPr>
        <p:spPr>
          <a:xfrm>
            <a:off x="691662" y="1283677"/>
            <a:ext cx="7772400" cy="4114800"/>
          </a:xfrm>
        </p:spPr>
        <p:txBody>
          <a:bodyPr/>
          <a:lstStyle/>
          <a:p>
            <a:r>
              <a:rPr lang="en-US" dirty="0" smtClean="0"/>
              <a:t>Flumes</a:t>
            </a:r>
          </a:p>
          <a:p>
            <a:endParaRPr lang="en-US" dirty="0"/>
          </a:p>
        </p:txBody>
      </p:sp>
      <p:pic>
        <p:nvPicPr>
          <p:cNvPr id="5" name="Picture 4"/>
          <p:cNvPicPr/>
          <p:nvPr/>
        </p:nvPicPr>
        <p:blipFill>
          <a:blip r:embed="rId2" cstate="print"/>
          <a:srcRect/>
          <a:stretch>
            <a:fillRect/>
          </a:stretch>
        </p:blipFill>
        <p:spPr bwMode="auto">
          <a:xfrm>
            <a:off x="1600200" y="2133600"/>
            <a:ext cx="6705600" cy="4690403"/>
          </a:xfrm>
          <a:prstGeom prst="rect">
            <a:avLst/>
          </a:prstGeom>
          <a:noFill/>
          <a:ln w="9525">
            <a:noFill/>
            <a:miter lim="800000"/>
            <a:headEnd/>
            <a:tailEnd/>
          </a:ln>
        </p:spPr>
      </p:pic>
    </p:spTree>
    <p:extLst>
      <p:ext uri="{BB962C8B-B14F-4D97-AF65-F5344CB8AC3E}">
        <p14:creationId xmlns="" xmlns:p14="http://schemas.microsoft.com/office/powerpoint/2010/main" val="210770464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 y="0"/>
            <a:ext cx="8839200" cy="461665"/>
          </a:xfrm>
          <a:prstGeom prst="rect">
            <a:avLst/>
          </a:prstGeom>
          <a:noFill/>
        </p:spPr>
        <p:txBody>
          <a:bodyPr wrap="square" rtlCol="0">
            <a:spAutoFit/>
          </a:bodyPr>
          <a:lstStyle/>
          <a:p>
            <a:r>
              <a:rPr lang="en-US" dirty="0" smtClean="0"/>
              <a:t>Hydraulic jump</a:t>
            </a:r>
            <a:endParaRPr lang="en-US" dirty="0"/>
          </a:p>
        </p:txBody>
      </p:sp>
      <p:pic>
        <p:nvPicPr>
          <p:cNvPr id="26626" name="Picture 2"/>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t="55308"/>
          <a:stretch/>
        </p:blipFill>
        <p:spPr bwMode="auto">
          <a:xfrm rot="10800000">
            <a:off x="304799" y="609600"/>
            <a:ext cx="7877175" cy="21336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t="13893" b="42101"/>
          <a:stretch/>
        </p:blipFill>
        <p:spPr bwMode="auto">
          <a:xfrm rot="10800000">
            <a:off x="1209675" y="2891135"/>
            <a:ext cx="6724650" cy="241715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195279066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 y="0"/>
            <a:ext cx="8839200" cy="461665"/>
          </a:xfrm>
          <a:prstGeom prst="rect">
            <a:avLst/>
          </a:prstGeom>
          <a:noFill/>
        </p:spPr>
        <p:txBody>
          <a:bodyPr wrap="square" rtlCol="0">
            <a:spAutoFit/>
          </a:bodyPr>
          <a:lstStyle/>
          <a:p>
            <a:r>
              <a:rPr lang="en-US" dirty="0" smtClean="0"/>
              <a:t>Hydraulic jump</a:t>
            </a:r>
            <a:endParaRPr lang="en-US" dirty="0"/>
          </a:p>
        </p:txBody>
      </p:sp>
      <p:pic>
        <p:nvPicPr>
          <p:cNvPr id="26626" name="Picture 2"/>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b="44692"/>
          <a:stretch/>
        </p:blipFill>
        <p:spPr bwMode="auto">
          <a:xfrm rot="10800000">
            <a:off x="633412" y="461665"/>
            <a:ext cx="7877175" cy="264044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4" name="Picture 3"/>
          <p:cNvPicPr/>
          <p:nvPr/>
        </p:nvPicPr>
        <p:blipFill>
          <a:blip r:embed="rId3" cstate="print"/>
          <a:srcRect/>
          <a:stretch>
            <a:fillRect/>
          </a:stretch>
        </p:blipFill>
        <p:spPr bwMode="auto">
          <a:xfrm>
            <a:off x="633412" y="4261885"/>
            <a:ext cx="3786188" cy="2095500"/>
          </a:xfrm>
          <a:prstGeom prst="rect">
            <a:avLst/>
          </a:prstGeom>
          <a:noFill/>
          <a:ln w="9525">
            <a:noFill/>
            <a:miter lim="800000"/>
            <a:headEnd/>
            <a:tailEnd/>
          </a:ln>
        </p:spPr>
      </p:pic>
      <p:pic>
        <p:nvPicPr>
          <p:cNvPr id="5" name="Picture 4"/>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rot="10800000">
            <a:off x="4786423" y="3364494"/>
            <a:ext cx="4191000" cy="299289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6" name="Freeform 5"/>
          <p:cNvSpPr/>
          <p:nvPr/>
        </p:nvSpPr>
        <p:spPr>
          <a:xfrm>
            <a:off x="6682273" y="4298950"/>
            <a:ext cx="163027" cy="400050"/>
          </a:xfrm>
          <a:custGeom>
            <a:avLst/>
            <a:gdLst>
              <a:gd name="connsiteX0" fmla="*/ 4277 w 163027"/>
              <a:gd name="connsiteY0" fmla="*/ 400050 h 400050"/>
              <a:gd name="connsiteX1" fmla="*/ 4277 w 163027"/>
              <a:gd name="connsiteY1" fmla="*/ 349250 h 400050"/>
              <a:gd name="connsiteX2" fmla="*/ 48727 w 163027"/>
              <a:gd name="connsiteY2" fmla="*/ 247650 h 400050"/>
              <a:gd name="connsiteX3" fmla="*/ 163027 w 163027"/>
              <a:gd name="connsiteY3" fmla="*/ 0 h 400050"/>
            </a:gdLst>
            <a:ahLst/>
            <a:cxnLst>
              <a:cxn ang="0">
                <a:pos x="connsiteX0" y="connsiteY0"/>
              </a:cxn>
              <a:cxn ang="0">
                <a:pos x="connsiteX1" y="connsiteY1"/>
              </a:cxn>
              <a:cxn ang="0">
                <a:pos x="connsiteX2" y="connsiteY2"/>
              </a:cxn>
              <a:cxn ang="0">
                <a:pos x="connsiteX3" y="connsiteY3"/>
              </a:cxn>
            </a:cxnLst>
            <a:rect l="l" t="t" r="r" b="b"/>
            <a:pathLst>
              <a:path w="163027" h="400050">
                <a:moveTo>
                  <a:pt x="4277" y="400050"/>
                </a:moveTo>
                <a:cubicBezTo>
                  <a:pt x="573" y="387350"/>
                  <a:pt x="-3131" y="374650"/>
                  <a:pt x="4277" y="349250"/>
                </a:cubicBezTo>
                <a:cubicBezTo>
                  <a:pt x="11685" y="323850"/>
                  <a:pt x="22269" y="305858"/>
                  <a:pt x="48727" y="247650"/>
                </a:cubicBezTo>
                <a:cubicBezTo>
                  <a:pt x="75185" y="189442"/>
                  <a:pt x="119106" y="94721"/>
                  <a:pt x="163027" y="0"/>
                </a:cubicBezTo>
              </a:path>
            </a:pathLst>
          </a:cu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p:cNvCxnSpPr/>
          <p:nvPr/>
        </p:nvCxnSpPr>
        <p:spPr>
          <a:xfrm>
            <a:off x="3200400" y="2514600"/>
            <a:ext cx="3481873" cy="19843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Freeform 8"/>
          <p:cNvSpPr/>
          <p:nvPr/>
        </p:nvSpPr>
        <p:spPr>
          <a:xfrm>
            <a:off x="6701051" y="4804012"/>
            <a:ext cx="122830" cy="136478"/>
          </a:xfrm>
          <a:custGeom>
            <a:avLst/>
            <a:gdLst>
              <a:gd name="connsiteX0" fmla="*/ 122830 w 122830"/>
              <a:gd name="connsiteY0" fmla="*/ 136478 h 136478"/>
              <a:gd name="connsiteX1" fmla="*/ 81886 w 122830"/>
              <a:gd name="connsiteY1" fmla="*/ 81887 h 136478"/>
              <a:gd name="connsiteX2" fmla="*/ 0 w 122830"/>
              <a:gd name="connsiteY2" fmla="*/ 0 h 136478"/>
              <a:gd name="connsiteX3" fmla="*/ 0 w 122830"/>
              <a:gd name="connsiteY3" fmla="*/ 0 h 136478"/>
            </a:gdLst>
            <a:ahLst/>
            <a:cxnLst>
              <a:cxn ang="0">
                <a:pos x="connsiteX0" y="connsiteY0"/>
              </a:cxn>
              <a:cxn ang="0">
                <a:pos x="connsiteX1" y="connsiteY1"/>
              </a:cxn>
              <a:cxn ang="0">
                <a:pos x="connsiteX2" y="connsiteY2"/>
              </a:cxn>
              <a:cxn ang="0">
                <a:pos x="connsiteX3" y="connsiteY3"/>
              </a:cxn>
            </a:cxnLst>
            <a:rect l="l" t="t" r="r" b="b"/>
            <a:pathLst>
              <a:path w="122830" h="136478">
                <a:moveTo>
                  <a:pt x="122830" y="136478"/>
                </a:moveTo>
                <a:cubicBezTo>
                  <a:pt x="112594" y="120555"/>
                  <a:pt x="102358" y="104633"/>
                  <a:pt x="81886" y="81887"/>
                </a:cubicBezTo>
                <a:cubicBezTo>
                  <a:pt x="61414" y="59141"/>
                  <a:pt x="0" y="0"/>
                  <a:pt x="0" y="0"/>
                </a:cubicBezTo>
                <a:lnTo>
                  <a:pt x="0" y="0"/>
                </a:lnTo>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p:cNvCxnSpPr>
            <a:endCxn id="9" idx="1"/>
          </p:cNvCxnSpPr>
          <p:nvPr/>
        </p:nvCxnSpPr>
        <p:spPr>
          <a:xfrm>
            <a:off x="6553200" y="1447800"/>
            <a:ext cx="229737" cy="34380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1643042" y="2285992"/>
            <a:ext cx="4357718" cy="214314"/>
          </a:xfrm>
          <a:prstGeom prst="rect">
            <a:avLst/>
          </a:prstGeom>
          <a:solidFill>
            <a:srgbClr val="FF0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4143372" y="1285860"/>
            <a:ext cx="2714644" cy="214314"/>
          </a:xfrm>
          <a:prstGeom prst="rect">
            <a:avLst/>
          </a:prstGeom>
          <a:solidFill>
            <a:srgbClr val="FFFF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2428860" y="2000240"/>
            <a:ext cx="2714644" cy="214314"/>
          </a:xfrm>
          <a:prstGeom prst="rect">
            <a:avLst/>
          </a:prstGeom>
          <a:solidFill>
            <a:srgbClr val="FF0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7143768" y="2071678"/>
            <a:ext cx="285752" cy="214314"/>
          </a:xfrm>
          <a:prstGeom prst="rect">
            <a:avLst/>
          </a:prstGeom>
          <a:solidFill>
            <a:srgbClr val="FF0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 xmlns:p14="http://schemas.microsoft.com/office/powerpoint/2010/main" val="220866785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t="13893" b="42101"/>
          <a:stretch/>
        </p:blipFill>
        <p:spPr bwMode="auto">
          <a:xfrm rot="10800000">
            <a:off x="152400" y="0"/>
            <a:ext cx="8267700" cy="29718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3" name="Picture 2"/>
          <p:cNvPicPr>
            <a:picLocks noChangeAspect="1"/>
          </p:cNvPicPr>
          <p:nvPr/>
        </p:nvPicPr>
        <p:blipFill>
          <a:blip r:embed="rId3" cstate="print"/>
          <a:stretch>
            <a:fillRect/>
          </a:stretch>
        </p:blipFill>
        <p:spPr>
          <a:xfrm>
            <a:off x="3200400" y="4781550"/>
            <a:ext cx="2800350" cy="1981380"/>
          </a:xfrm>
          <a:prstGeom prst="rect">
            <a:avLst/>
          </a:prstGeom>
        </p:spPr>
      </p:pic>
      <p:pic>
        <p:nvPicPr>
          <p:cNvPr id="4" name="Picture 3"/>
          <p:cNvPicPr>
            <a:picLocks noChangeAspect="1"/>
          </p:cNvPicPr>
          <p:nvPr/>
        </p:nvPicPr>
        <p:blipFill>
          <a:blip r:embed="rId4" cstate="print"/>
          <a:stretch>
            <a:fillRect/>
          </a:stretch>
        </p:blipFill>
        <p:spPr>
          <a:xfrm>
            <a:off x="838200" y="3086100"/>
            <a:ext cx="6896100" cy="1581150"/>
          </a:xfrm>
          <a:prstGeom prst="rect">
            <a:avLst/>
          </a:prstGeom>
        </p:spPr>
      </p:pic>
      <p:sp>
        <p:nvSpPr>
          <p:cNvPr id="5" name="Rectangle 4"/>
          <p:cNvSpPr/>
          <p:nvPr/>
        </p:nvSpPr>
        <p:spPr>
          <a:xfrm>
            <a:off x="4071934" y="1214422"/>
            <a:ext cx="285752" cy="214314"/>
          </a:xfrm>
          <a:prstGeom prst="rect">
            <a:avLst/>
          </a:prstGeom>
          <a:solidFill>
            <a:srgbClr val="FF0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 xmlns:p14="http://schemas.microsoft.com/office/powerpoint/2010/main" val="198058239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rot="10800000">
            <a:off x="0" y="152400"/>
            <a:ext cx="9067800" cy="315277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29699"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rot="10800000">
            <a:off x="1943100" y="3581400"/>
            <a:ext cx="5181600" cy="254317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nvGrpSpPr>
          <p:cNvPr id="4" name="Group 3"/>
          <p:cNvGrpSpPr/>
          <p:nvPr/>
        </p:nvGrpSpPr>
        <p:grpSpPr>
          <a:xfrm>
            <a:off x="0" y="500042"/>
            <a:ext cx="9001156" cy="6143644"/>
            <a:chOff x="142844" y="1500174"/>
            <a:chExt cx="9001156" cy="5357826"/>
          </a:xfrm>
        </p:grpSpPr>
        <p:sp>
          <p:nvSpPr>
            <p:cNvPr id="5" name="Rectangle 4"/>
            <p:cNvSpPr/>
            <p:nvPr/>
          </p:nvSpPr>
          <p:spPr>
            <a:xfrm>
              <a:off x="142844" y="1571612"/>
              <a:ext cx="9001156" cy="5286388"/>
            </a:xfrm>
            <a:prstGeom prst="rect">
              <a:avLst/>
            </a:prstGeom>
            <a:solidFill>
              <a:schemeClr val="accent1">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4"/>
            <a:stretch>
              <a:fillRect/>
            </a:stretch>
          </p:blipFill>
          <p:spPr>
            <a:xfrm>
              <a:off x="8276813" y="1500174"/>
              <a:ext cx="867187" cy="776960"/>
            </a:xfrm>
            <a:prstGeom prst="rect">
              <a:avLst/>
            </a:prstGeom>
          </p:spPr>
        </p:pic>
      </p:grpSp>
    </p:spTree>
    <p:extLst>
      <p:ext uri="{BB962C8B-B14F-4D97-AF65-F5344CB8AC3E}">
        <p14:creationId xmlns="" xmlns:p14="http://schemas.microsoft.com/office/powerpoint/2010/main" val="271368241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rot="10800000">
            <a:off x="0" y="566949"/>
            <a:ext cx="9144000" cy="626408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3" name="TextBox 2"/>
          <p:cNvSpPr txBox="1"/>
          <p:nvPr/>
        </p:nvSpPr>
        <p:spPr>
          <a:xfrm>
            <a:off x="685800" y="76200"/>
            <a:ext cx="7772400" cy="461665"/>
          </a:xfrm>
          <a:prstGeom prst="rect">
            <a:avLst/>
          </a:prstGeom>
          <a:noFill/>
        </p:spPr>
        <p:txBody>
          <a:bodyPr wrap="square" rtlCol="0">
            <a:spAutoFit/>
          </a:bodyPr>
          <a:lstStyle/>
          <a:p>
            <a:r>
              <a:rPr lang="en-US" dirty="0" smtClean="0"/>
              <a:t>Derivation of formula for conjugate depths-Method A</a:t>
            </a:r>
            <a:endParaRPr lang="en-US" dirty="0"/>
          </a:p>
        </p:txBody>
      </p:sp>
      <p:grpSp>
        <p:nvGrpSpPr>
          <p:cNvPr id="4" name="Group 3"/>
          <p:cNvGrpSpPr/>
          <p:nvPr/>
        </p:nvGrpSpPr>
        <p:grpSpPr>
          <a:xfrm>
            <a:off x="0" y="500042"/>
            <a:ext cx="9001156" cy="6143644"/>
            <a:chOff x="142844" y="1500174"/>
            <a:chExt cx="9001156" cy="5357826"/>
          </a:xfrm>
        </p:grpSpPr>
        <p:sp>
          <p:nvSpPr>
            <p:cNvPr id="5" name="Rectangle 4"/>
            <p:cNvSpPr/>
            <p:nvPr/>
          </p:nvSpPr>
          <p:spPr>
            <a:xfrm>
              <a:off x="142844" y="1571612"/>
              <a:ext cx="9001156" cy="5286388"/>
            </a:xfrm>
            <a:prstGeom prst="rect">
              <a:avLst/>
            </a:prstGeom>
            <a:solidFill>
              <a:schemeClr val="accent1">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3"/>
            <a:stretch>
              <a:fillRect/>
            </a:stretch>
          </p:blipFill>
          <p:spPr>
            <a:xfrm>
              <a:off x="8276813" y="1500174"/>
              <a:ext cx="867187" cy="776960"/>
            </a:xfrm>
            <a:prstGeom prst="rect">
              <a:avLst/>
            </a:prstGeom>
          </p:spPr>
        </p:pic>
      </p:grpSp>
    </p:spTree>
    <p:extLst>
      <p:ext uri="{BB962C8B-B14F-4D97-AF65-F5344CB8AC3E}">
        <p14:creationId xmlns="" xmlns:p14="http://schemas.microsoft.com/office/powerpoint/2010/main" val="121645617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85800" y="76200"/>
            <a:ext cx="8029604" cy="523220"/>
          </a:xfrm>
          <a:prstGeom prst="rect">
            <a:avLst/>
          </a:prstGeom>
          <a:noFill/>
        </p:spPr>
        <p:txBody>
          <a:bodyPr wrap="square" rtlCol="0">
            <a:spAutoFit/>
          </a:bodyPr>
          <a:lstStyle/>
          <a:p>
            <a:r>
              <a:rPr lang="en-US" sz="2800" dirty="0" smtClean="0"/>
              <a:t>Derivation of formula for conjugate depths-Method B</a:t>
            </a:r>
            <a:endParaRPr lang="en-US" dirty="0"/>
          </a:p>
        </p:txBody>
      </p:sp>
      <p:pic>
        <p:nvPicPr>
          <p:cNvPr id="7" name="Picture 2"/>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t="13893" b="44637"/>
          <a:stretch/>
        </p:blipFill>
        <p:spPr bwMode="auto">
          <a:xfrm rot="10800000">
            <a:off x="214282" y="4929198"/>
            <a:ext cx="6357982" cy="215367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6" name="TextBox 5"/>
          <p:cNvSpPr txBox="1"/>
          <p:nvPr/>
        </p:nvSpPr>
        <p:spPr>
          <a:xfrm>
            <a:off x="214282" y="714356"/>
            <a:ext cx="9144000" cy="3416320"/>
          </a:xfrm>
          <a:prstGeom prst="rect">
            <a:avLst/>
          </a:prstGeom>
          <a:noFill/>
        </p:spPr>
        <p:txBody>
          <a:bodyPr wrap="square" rtlCol="0">
            <a:spAutoFit/>
          </a:bodyPr>
          <a:lstStyle/>
          <a:p>
            <a:r>
              <a:rPr lang="en-US" dirty="0" smtClean="0"/>
              <a:t>Applying the momentum equation in the x- direction</a:t>
            </a:r>
          </a:p>
          <a:p>
            <a:endParaRPr lang="en-US" dirty="0" smtClean="0"/>
          </a:p>
          <a:p>
            <a:endParaRPr lang="en-US" dirty="0" smtClean="0"/>
          </a:p>
          <a:p>
            <a:endParaRPr lang="en-US" dirty="0" smtClean="0"/>
          </a:p>
          <a:p>
            <a:r>
              <a:rPr lang="en-US" dirty="0" smtClean="0"/>
              <a:t>							per unit width</a:t>
            </a:r>
          </a:p>
          <a:p>
            <a:endParaRPr lang="en-US" dirty="0" smtClean="0"/>
          </a:p>
          <a:p>
            <a:endParaRPr lang="en-US" dirty="0" smtClean="0"/>
          </a:p>
          <a:p>
            <a:endParaRPr lang="en-US" dirty="0" smtClean="0"/>
          </a:p>
          <a:p>
            <a:r>
              <a:rPr lang="en-US" dirty="0" smtClean="0"/>
              <a:t>							 per unit width</a:t>
            </a:r>
            <a:endParaRPr lang="en-US" dirty="0"/>
          </a:p>
        </p:txBody>
      </p:sp>
      <p:graphicFrame>
        <p:nvGraphicFramePr>
          <p:cNvPr id="31746" name="Object 4"/>
          <p:cNvGraphicFramePr>
            <a:graphicFrameLocks noChangeAspect="1"/>
          </p:cNvGraphicFramePr>
          <p:nvPr/>
        </p:nvGraphicFramePr>
        <p:xfrm>
          <a:off x="285720" y="1285860"/>
          <a:ext cx="5821363" cy="2927350"/>
        </p:xfrm>
        <a:graphic>
          <a:graphicData uri="http://schemas.openxmlformats.org/presentationml/2006/ole">
            <p:oleObj spid="_x0000_s31746" name="Equation" r:id="rId4" imgW="2425680" imgH="1218960" progId="Equation.3">
              <p:embed/>
            </p:oleObj>
          </a:graphicData>
        </a:graphic>
      </p:graphicFrame>
      <p:graphicFrame>
        <p:nvGraphicFramePr>
          <p:cNvPr id="8" name="Object 4"/>
          <p:cNvGraphicFramePr>
            <a:graphicFrameLocks noChangeAspect="1"/>
          </p:cNvGraphicFramePr>
          <p:nvPr/>
        </p:nvGraphicFramePr>
        <p:xfrm>
          <a:off x="214282" y="4071942"/>
          <a:ext cx="6523037" cy="944563"/>
        </p:xfrm>
        <a:graphic>
          <a:graphicData uri="http://schemas.openxmlformats.org/presentationml/2006/ole">
            <p:oleObj spid="_x0000_s31747" name="Equation" r:id="rId5" imgW="2717640" imgH="393480" progId="Equation.3">
              <p:embed/>
            </p:oleObj>
          </a:graphicData>
        </a:graphic>
      </p:graphicFrame>
      <p:cxnSp>
        <p:nvCxnSpPr>
          <p:cNvPr id="10" name="Straight Arrow Connector 9"/>
          <p:cNvCxnSpPr/>
          <p:nvPr/>
        </p:nvCxnSpPr>
        <p:spPr>
          <a:xfrm rot="16200000" flipH="1">
            <a:off x="750067" y="1964521"/>
            <a:ext cx="285752" cy="7143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rot="5400000">
            <a:off x="1071538" y="1928802"/>
            <a:ext cx="1000132" cy="85725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28554685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85800" y="76200"/>
            <a:ext cx="7772400" cy="461665"/>
          </a:xfrm>
          <a:prstGeom prst="rect">
            <a:avLst/>
          </a:prstGeom>
          <a:noFill/>
        </p:spPr>
        <p:txBody>
          <a:bodyPr wrap="square" rtlCol="0">
            <a:spAutoFit/>
          </a:bodyPr>
          <a:lstStyle/>
          <a:p>
            <a:r>
              <a:rPr lang="en-US" dirty="0" smtClean="0"/>
              <a:t>Derivation of formula for conjugate depths-Method B</a:t>
            </a:r>
            <a:endParaRPr lang="en-US" dirty="0"/>
          </a:p>
        </p:txBody>
      </p:sp>
      <p:sp>
        <p:nvSpPr>
          <p:cNvPr id="4" name="TextBox 3"/>
          <p:cNvSpPr txBox="1"/>
          <p:nvPr/>
        </p:nvSpPr>
        <p:spPr>
          <a:xfrm>
            <a:off x="1500166" y="2000240"/>
            <a:ext cx="357190" cy="461665"/>
          </a:xfrm>
          <a:prstGeom prst="rect">
            <a:avLst/>
          </a:prstGeom>
          <a:noFill/>
        </p:spPr>
        <p:txBody>
          <a:bodyPr wrap="square" rtlCol="0">
            <a:spAutoFit/>
          </a:bodyPr>
          <a:lstStyle/>
          <a:p>
            <a:r>
              <a:rPr lang="en-US" dirty="0" smtClean="0"/>
              <a:t>g</a:t>
            </a:r>
            <a:endParaRPr lang="en-US" dirty="0"/>
          </a:p>
        </p:txBody>
      </p:sp>
      <p:graphicFrame>
        <p:nvGraphicFramePr>
          <p:cNvPr id="32770" name="Object 4"/>
          <p:cNvGraphicFramePr>
            <a:graphicFrameLocks noChangeAspect="1"/>
          </p:cNvGraphicFramePr>
          <p:nvPr/>
        </p:nvGraphicFramePr>
        <p:xfrm>
          <a:off x="285720" y="571480"/>
          <a:ext cx="5715040" cy="3524438"/>
        </p:xfrm>
        <a:graphic>
          <a:graphicData uri="http://schemas.openxmlformats.org/presentationml/2006/ole">
            <p:oleObj spid="_x0000_s32770" name="Equation" r:id="rId3" imgW="2717640" imgH="1676160" progId="Equation.3">
              <p:embed/>
            </p:oleObj>
          </a:graphicData>
        </a:graphic>
      </p:graphicFrame>
      <p:sp>
        <p:nvSpPr>
          <p:cNvPr id="6" name="TextBox 5"/>
          <p:cNvSpPr txBox="1"/>
          <p:nvPr/>
        </p:nvSpPr>
        <p:spPr>
          <a:xfrm>
            <a:off x="285720" y="642918"/>
            <a:ext cx="8858280" cy="4154984"/>
          </a:xfrm>
          <a:prstGeom prst="rect">
            <a:avLst/>
          </a:prstGeom>
          <a:noFill/>
        </p:spPr>
        <p:txBody>
          <a:bodyPr wrap="square" rtlCol="0">
            <a:spAutoFit/>
          </a:bodyPr>
          <a:lstStyle/>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r>
              <a:rPr lang="en-US" dirty="0" smtClean="0"/>
              <a:t>									5</a:t>
            </a:r>
          </a:p>
          <a:p>
            <a:r>
              <a:rPr lang="en-US" dirty="0" smtClean="0"/>
              <a:t>From the continuity equation v</a:t>
            </a:r>
            <a:r>
              <a:rPr lang="en-US" baseline="-25000" dirty="0" smtClean="0"/>
              <a:t>2</a:t>
            </a:r>
            <a:r>
              <a:rPr lang="en-US" dirty="0" smtClean="0"/>
              <a:t>=v</a:t>
            </a:r>
            <a:r>
              <a:rPr lang="en-US" baseline="-25000" dirty="0" smtClean="0"/>
              <a:t>1</a:t>
            </a:r>
            <a:r>
              <a:rPr lang="en-US" dirty="0" smtClean="0"/>
              <a:t>y</a:t>
            </a:r>
            <a:r>
              <a:rPr lang="en-US" baseline="-25000" dirty="0" smtClean="0"/>
              <a:t>1</a:t>
            </a:r>
            <a:r>
              <a:rPr lang="en-US" dirty="0" smtClean="0"/>
              <a:t>/y</a:t>
            </a:r>
            <a:r>
              <a:rPr lang="en-US" baseline="-25000" dirty="0" smtClean="0"/>
              <a:t>2</a:t>
            </a:r>
            <a:r>
              <a:rPr lang="en-US" dirty="0" smtClean="0"/>
              <a:t>. substitute this into 5 and simplify</a:t>
            </a:r>
            <a:endParaRPr lang="en-US" dirty="0"/>
          </a:p>
        </p:txBody>
      </p:sp>
      <p:graphicFrame>
        <p:nvGraphicFramePr>
          <p:cNvPr id="7" name="Object 4"/>
          <p:cNvGraphicFramePr>
            <a:graphicFrameLocks noChangeAspect="1"/>
          </p:cNvGraphicFramePr>
          <p:nvPr/>
        </p:nvGraphicFramePr>
        <p:xfrm>
          <a:off x="428625" y="4530299"/>
          <a:ext cx="4286251" cy="2105451"/>
        </p:xfrm>
        <a:graphic>
          <a:graphicData uri="http://schemas.openxmlformats.org/presentationml/2006/ole">
            <p:oleObj spid="_x0000_s32771" name="Equation" r:id="rId4" imgW="2222280" imgH="1091880" progId="Equation.3">
              <p:embed/>
            </p:oleObj>
          </a:graphicData>
        </a:graphic>
      </p:graphicFrame>
    </p:spTree>
    <p:extLst>
      <p:ext uri="{BB962C8B-B14F-4D97-AF65-F5344CB8AC3E}">
        <p14:creationId xmlns="" xmlns:p14="http://schemas.microsoft.com/office/powerpoint/2010/main" val="405968851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2" name="Picture 6"/>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rot="10800000">
            <a:off x="228600" y="3505200"/>
            <a:ext cx="8524875" cy="298132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 name="TextBox 1"/>
          <p:cNvSpPr txBox="1"/>
          <p:nvPr/>
        </p:nvSpPr>
        <p:spPr>
          <a:xfrm>
            <a:off x="324803" y="76200"/>
            <a:ext cx="8361997" cy="584775"/>
          </a:xfrm>
          <a:prstGeom prst="rect">
            <a:avLst/>
          </a:prstGeom>
          <a:noFill/>
        </p:spPr>
        <p:txBody>
          <a:bodyPr wrap="square" rtlCol="0">
            <a:spAutoFit/>
          </a:bodyPr>
          <a:lstStyle/>
          <a:p>
            <a:r>
              <a:rPr lang="en-US" sz="3200" b="1" dirty="0" smtClean="0">
                <a:solidFill>
                  <a:schemeClr val="accent2"/>
                </a:solidFill>
              </a:rPr>
              <a:t>Reynolds number in open channels</a:t>
            </a:r>
            <a:endParaRPr lang="en-US" sz="3200" b="1" dirty="0">
              <a:solidFill>
                <a:schemeClr val="accent2"/>
              </a:solidFill>
            </a:endParaRPr>
          </a:p>
        </p:txBody>
      </p:sp>
      <p:sp>
        <p:nvSpPr>
          <p:cNvPr id="6" name="Rectangle 5"/>
          <p:cNvSpPr/>
          <p:nvPr/>
        </p:nvSpPr>
        <p:spPr>
          <a:xfrm>
            <a:off x="228600" y="762000"/>
            <a:ext cx="8458200" cy="2677656"/>
          </a:xfrm>
          <a:prstGeom prst="rect">
            <a:avLst/>
          </a:prstGeom>
        </p:spPr>
        <p:txBody>
          <a:bodyPr wrap="square">
            <a:spAutoFit/>
          </a:bodyPr>
          <a:lstStyle/>
          <a:p>
            <a:r>
              <a:rPr lang="en-US" dirty="0" smtClean="0"/>
              <a:t>Open-channel flow is </a:t>
            </a:r>
            <a:r>
              <a:rPr lang="en-US" i="1" dirty="0" smtClean="0"/>
              <a:t>usually fully rough</a:t>
            </a:r>
            <a:r>
              <a:rPr lang="en-US" dirty="0" smtClean="0"/>
              <a:t>; that is, it occurs at high</a:t>
            </a:r>
          </a:p>
          <a:p>
            <a:r>
              <a:rPr lang="en-US" dirty="0" smtClean="0"/>
              <a:t>Reynolds numbers. For open channels the Reynolds number is defined by Re = R</a:t>
            </a:r>
            <a:r>
              <a:rPr lang="en-US" baseline="-25000" dirty="0" smtClean="0"/>
              <a:t>h</a:t>
            </a:r>
            <a:r>
              <a:rPr lang="en-US" dirty="0" smtClean="0"/>
              <a:t>v/</a:t>
            </a:r>
            <a:r>
              <a:rPr lang="el-GR" dirty="0" smtClean="0"/>
              <a:t>ν</a:t>
            </a:r>
            <a:r>
              <a:rPr lang="en-US" dirty="0" smtClean="0"/>
              <a:t>, where </a:t>
            </a:r>
            <a:r>
              <a:rPr lang="en-US" dirty="0" err="1" smtClean="0"/>
              <a:t>R</a:t>
            </a:r>
            <a:r>
              <a:rPr lang="en-US" baseline="-25000" dirty="0" err="1" smtClean="0"/>
              <a:t>h</a:t>
            </a:r>
            <a:r>
              <a:rPr lang="en-US" dirty="0" smtClean="0"/>
              <a:t> is the hydraulic radius. Since </a:t>
            </a:r>
            <a:r>
              <a:rPr lang="en-US" dirty="0" err="1" smtClean="0"/>
              <a:t>R</a:t>
            </a:r>
            <a:r>
              <a:rPr lang="en-US" baseline="-25000" dirty="0" err="1" smtClean="0"/>
              <a:t>h</a:t>
            </a:r>
            <a:r>
              <a:rPr lang="en-US" dirty="0" smtClean="0"/>
              <a:t> = D/4, the critical value of Reynolds number at which the change over occurs from laminar </a:t>
            </a:r>
            <a:r>
              <a:rPr lang="en-US" dirty="0" err="1" smtClean="0"/>
              <a:t>ﬂow</a:t>
            </a:r>
            <a:r>
              <a:rPr lang="en-US" dirty="0" smtClean="0"/>
              <a:t> to turbulent flow in open channels is </a:t>
            </a:r>
            <a:r>
              <a:rPr lang="en-US" b="1" dirty="0" smtClean="0"/>
              <a:t>500</a:t>
            </a:r>
            <a:r>
              <a:rPr lang="en-US" dirty="0" smtClean="0"/>
              <a:t>, whereas in pressure conduits the critical value is 2,000.</a:t>
            </a:r>
          </a:p>
          <a:p>
            <a:endParaRPr lang="en-US" dirty="0"/>
          </a:p>
        </p:txBody>
      </p:sp>
    </p:spTree>
    <p:extLst>
      <p:ext uri="{BB962C8B-B14F-4D97-AF65-F5344CB8AC3E}">
        <p14:creationId xmlns="" xmlns:p14="http://schemas.microsoft.com/office/powerpoint/2010/main" val="139053146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85800" y="76200"/>
            <a:ext cx="8101042" cy="523220"/>
          </a:xfrm>
          <a:prstGeom prst="rect">
            <a:avLst/>
          </a:prstGeom>
          <a:noFill/>
        </p:spPr>
        <p:txBody>
          <a:bodyPr wrap="square" rtlCol="0">
            <a:spAutoFit/>
          </a:bodyPr>
          <a:lstStyle/>
          <a:p>
            <a:r>
              <a:rPr lang="en-US" sz="2800" dirty="0" smtClean="0"/>
              <a:t>Derivation of formula for conjugate depths-Method B</a:t>
            </a:r>
            <a:endParaRPr lang="en-US" sz="2800" dirty="0"/>
          </a:p>
        </p:txBody>
      </p:sp>
      <p:pic>
        <p:nvPicPr>
          <p:cNvPr id="33797" name="Picture 5"/>
          <p:cNvPicPr>
            <a:picLocks noChangeAspect="1" noChangeArrowheads="1"/>
          </p:cNvPicPr>
          <p:nvPr/>
        </p:nvPicPr>
        <p:blipFill>
          <a:blip r:embed="rId3"/>
          <a:srcRect/>
          <a:stretch>
            <a:fillRect/>
          </a:stretch>
        </p:blipFill>
        <p:spPr bwMode="auto">
          <a:xfrm>
            <a:off x="500034" y="1928802"/>
            <a:ext cx="8427520" cy="2524135"/>
          </a:xfrm>
          <a:prstGeom prst="rect">
            <a:avLst/>
          </a:prstGeom>
          <a:noFill/>
          <a:ln w="9525">
            <a:noFill/>
            <a:miter lim="800000"/>
            <a:headEnd/>
            <a:tailEnd/>
          </a:ln>
          <a:effectLst/>
        </p:spPr>
      </p:pic>
      <p:graphicFrame>
        <p:nvGraphicFramePr>
          <p:cNvPr id="33798" name="Object 4"/>
          <p:cNvGraphicFramePr>
            <a:graphicFrameLocks noChangeAspect="1"/>
          </p:cNvGraphicFramePr>
          <p:nvPr/>
        </p:nvGraphicFramePr>
        <p:xfrm>
          <a:off x="571472" y="928670"/>
          <a:ext cx="2327275" cy="979487"/>
        </p:xfrm>
        <a:graphic>
          <a:graphicData uri="http://schemas.openxmlformats.org/presentationml/2006/ole">
            <p:oleObj spid="_x0000_s33798" name="Equation" r:id="rId4" imgW="1206360" imgH="507960" progId="Equation.3">
              <p:embed/>
            </p:oleObj>
          </a:graphicData>
        </a:graphic>
      </p:graphicFrame>
    </p:spTree>
    <p:extLst>
      <p:ext uri="{BB962C8B-B14F-4D97-AF65-F5344CB8AC3E}">
        <p14:creationId xmlns="" xmlns:p14="http://schemas.microsoft.com/office/powerpoint/2010/main" val="405968851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5800" y="76200"/>
            <a:ext cx="7772400" cy="461665"/>
          </a:xfrm>
          <a:prstGeom prst="rect">
            <a:avLst/>
          </a:prstGeom>
          <a:noFill/>
        </p:spPr>
        <p:txBody>
          <a:bodyPr wrap="square" rtlCol="0">
            <a:spAutoFit/>
          </a:bodyPr>
          <a:lstStyle/>
          <a:p>
            <a:r>
              <a:rPr lang="en-US" dirty="0" smtClean="0"/>
              <a:t>Derivation of formula for conjugate depths-Method C</a:t>
            </a:r>
            <a:endParaRPr lang="en-US" dirty="0"/>
          </a:p>
        </p:txBody>
      </p:sp>
      <p:grpSp>
        <p:nvGrpSpPr>
          <p:cNvPr id="3" name="Group 2"/>
          <p:cNvGrpSpPr/>
          <p:nvPr/>
        </p:nvGrpSpPr>
        <p:grpSpPr>
          <a:xfrm>
            <a:off x="314324" y="4257676"/>
            <a:ext cx="8515350" cy="1409701"/>
            <a:chOff x="314325" y="790574"/>
            <a:chExt cx="8515350" cy="1409701"/>
          </a:xfrm>
        </p:grpSpPr>
        <p:pic>
          <p:nvPicPr>
            <p:cNvPr id="23554"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rot="10800000">
              <a:off x="314325" y="790574"/>
              <a:ext cx="7439025" cy="27622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23555"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rot="10800000">
              <a:off x="314325" y="1066800"/>
              <a:ext cx="8515350" cy="113347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pic>
        <p:nvPicPr>
          <p:cNvPr id="23556" name="Picture 4"/>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rot="10800000">
            <a:off x="15240" y="838200"/>
            <a:ext cx="8915400" cy="341947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nvGrpSpPr>
          <p:cNvPr id="7" name="Group 6"/>
          <p:cNvGrpSpPr/>
          <p:nvPr/>
        </p:nvGrpSpPr>
        <p:grpSpPr>
          <a:xfrm>
            <a:off x="0" y="714356"/>
            <a:ext cx="9001156" cy="6143644"/>
            <a:chOff x="142844" y="1500174"/>
            <a:chExt cx="9001156" cy="5357826"/>
          </a:xfrm>
        </p:grpSpPr>
        <p:sp>
          <p:nvSpPr>
            <p:cNvPr id="8" name="Rectangle 7"/>
            <p:cNvSpPr/>
            <p:nvPr/>
          </p:nvSpPr>
          <p:spPr>
            <a:xfrm>
              <a:off x="142844" y="1571612"/>
              <a:ext cx="9001156" cy="5286388"/>
            </a:xfrm>
            <a:prstGeom prst="rect">
              <a:avLst/>
            </a:prstGeom>
            <a:solidFill>
              <a:schemeClr val="accent1">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5"/>
            <a:stretch>
              <a:fillRect/>
            </a:stretch>
          </p:blipFill>
          <p:spPr>
            <a:xfrm>
              <a:off x="8276813" y="1500174"/>
              <a:ext cx="867187" cy="776960"/>
            </a:xfrm>
            <a:prstGeom prst="rect">
              <a:avLst/>
            </a:prstGeom>
          </p:spPr>
        </p:pic>
      </p:grpSp>
    </p:spTree>
    <p:extLst>
      <p:ext uri="{BB962C8B-B14F-4D97-AF65-F5344CB8AC3E}">
        <p14:creationId xmlns="" xmlns:p14="http://schemas.microsoft.com/office/powerpoint/2010/main" val="255008375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rot="10800000">
            <a:off x="209550" y="0"/>
            <a:ext cx="8477250" cy="450701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24579"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rot="10800000">
            <a:off x="152400" y="4488362"/>
            <a:ext cx="8534400" cy="236963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nvGrpSpPr>
          <p:cNvPr id="4" name="Group 3"/>
          <p:cNvGrpSpPr/>
          <p:nvPr/>
        </p:nvGrpSpPr>
        <p:grpSpPr>
          <a:xfrm>
            <a:off x="0" y="0"/>
            <a:ext cx="9001156" cy="6858000"/>
            <a:chOff x="142844" y="1500174"/>
            <a:chExt cx="9001156" cy="5357826"/>
          </a:xfrm>
        </p:grpSpPr>
        <p:sp>
          <p:nvSpPr>
            <p:cNvPr id="5" name="Rectangle 4"/>
            <p:cNvSpPr/>
            <p:nvPr/>
          </p:nvSpPr>
          <p:spPr>
            <a:xfrm>
              <a:off x="142844" y="1571612"/>
              <a:ext cx="9001156" cy="5286388"/>
            </a:xfrm>
            <a:prstGeom prst="rect">
              <a:avLst/>
            </a:prstGeom>
            <a:solidFill>
              <a:schemeClr val="accent1">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4"/>
            <a:stretch>
              <a:fillRect/>
            </a:stretch>
          </p:blipFill>
          <p:spPr>
            <a:xfrm>
              <a:off x="8276813" y="1500174"/>
              <a:ext cx="867187" cy="776960"/>
            </a:xfrm>
            <a:prstGeom prst="rect">
              <a:avLst/>
            </a:prstGeom>
          </p:spPr>
        </p:pic>
      </p:grpSp>
    </p:spTree>
    <p:extLst>
      <p:ext uri="{BB962C8B-B14F-4D97-AF65-F5344CB8AC3E}">
        <p14:creationId xmlns="" xmlns:p14="http://schemas.microsoft.com/office/powerpoint/2010/main" val="363213851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94323" y="762000"/>
            <a:ext cx="8524875" cy="22479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nvGrpSpPr>
          <p:cNvPr id="3" name="Group 2"/>
          <p:cNvGrpSpPr/>
          <p:nvPr/>
        </p:nvGrpSpPr>
        <p:grpSpPr>
          <a:xfrm>
            <a:off x="0" y="0"/>
            <a:ext cx="9001156" cy="5357826"/>
            <a:chOff x="142844" y="1500174"/>
            <a:chExt cx="9001156" cy="5357826"/>
          </a:xfrm>
        </p:grpSpPr>
        <p:sp>
          <p:nvSpPr>
            <p:cNvPr id="4" name="Rectangle 3"/>
            <p:cNvSpPr/>
            <p:nvPr/>
          </p:nvSpPr>
          <p:spPr>
            <a:xfrm>
              <a:off x="142844" y="1571612"/>
              <a:ext cx="9001156" cy="5286388"/>
            </a:xfrm>
            <a:prstGeom prst="rect">
              <a:avLst/>
            </a:prstGeom>
            <a:solidFill>
              <a:schemeClr val="accent1">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3"/>
            <a:stretch>
              <a:fillRect/>
            </a:stretch>
          </p:blipFill>
          <p:spPr>
            <a:xfrm>
              <a:off x="8276813" y="1500174"/>
              <a:ext cx="867187" cy="776960"/>
            </a:xfrm>
            <a:prstGeom prst="rect">
              <a:avLst/>
            </a:prstGeom>
          </p:spPr>
        </p:pic>
      </p:grpSp>
    </p:spTree>
    <p:extLst>
      <p:ext uri="{BB962C8B-B14F-4D97-AF65-F5344CB8AC3E}">
        <p14:creationId xmlns="" xmlns:p14="http://schemas.microsoft.com/office/powerpoint/2010/main" val="318311458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433388" y="1514475"/>
            <a:ext cx="8277225" cy="382905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nvGrpSpPr>
          <p:cNvPr id="3" name="Group 2"/>
          <p:cNvGrpSpPr/>
          <p:nvPr/>
        </p:nvGrpSpPr>
        <p:grpSpPr>
          <a:xfrm>
            <a:off x="0" y="0"/>
            <a:ext cx="9001156" cy="5357826"/>
            <a:chOff x="142844" y="1500174"/>
            <a:chExt cx="9001156" cy="5357826"/>
          </a:xfrm>
        </p:grpSpPr>
        <p:sp>
          <p:nvSpPr>
            <p:cNvPr id="4" name="Rectangle 3"/>
            <p:cNvSpPr/>
            <p:nvPr/>
          </p:nvSpPr>
          <p:spPr>
            <a:xfrm>
              <a:off x="142844" y="1571612"/>
              <a:ext cx="9001156" cy="5286388"/>
            </a:xfrm>
            <a:prstGeom prst="rect">
              <a:avLst/>
            </a:prstGeom>
            <a:solidFill>
              <a:schemeClr val="accent1">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3"/>
            <a:stretch>
              <a:fillRect/>
            </a:stretch>
          </p:blipFill>
          <p:spPr>
            <a:xfrm>
              <a:off x="8276813" y="1500174"/>
              <a:ext cx="867187" cy="776960"/>
            </a:xfrm>
            <a:prstGeom prst="rect">
              <a:avLst/>
            </a:prstGeom>
          </p:spPr>
        </p:pic>
      </p:grpSp>
    </p:spTree>
    <p:extLst>
      <p:ext uri="{BB962C8B-B14F-4D97-AF65-F5344CB8AC3E}">
        <p14:creationId xmlns="" xmlns:p14="http://schemas.microsoft.com/office/powerpoint/2010/main" val="231696929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t="12560"/>
          <a:stretch>
            <a:fillRect/>
          </a:stretch>
        </p:blipFill>
        <p:spPr bwMode="auto">
          <a:xfrm>
            <a:off x="414337" y="642918"/>
            <a:ext cx="8315325" cy="341473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26626"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rot="10800000">
            <a:off x="395287" y="4153324"/>
            <a:ext cx="5167314" cy="269705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4" name="TextBox 3"/>
          <p:cNvSpPr txBox="1"/>
          <p:nvPr/>
        </p:nvSpPr>
        <p:spPr>
          <a:xfrm>
            <a:off x="428596" y="142852"/>
            <a:ext cx="8358246" cy="584775"/>
          </a:xfrm>
          <a:prstGeom prst="rect">
            <a:avLst/>
          </a:prstGeom>
          <a:noFill/>
        </p:spPr>
        <p:txBody>
          <a:bodyPr wrap="square" rtlCol="0">
            <a:spAutoFit/>
          </a:bodyPr>
          <a:lstStyle/>
          <a:p>
            <a:r>
              <a:rPr lang="en-US" sz="3200" dirty="0" smtClean="0">
                <a:solidFill>
                  <a:srgbClr val="00B0F0"/>
                </a:solidFill>
              </a:rPr>
              <a:t>Energy loss in a hydraulic jump</a:t>
            </a:r>
            <a:endParaRPr lang="en-US" sz="3200" dirty="0">
              <a:solidFill>
                <a:srgbClr val="00B0F0"/>
              </a:solidFill>
            </a:endParaRPr>
          </a:p>
        </p:txBody>
      </p:sp>
      <p:cxnSp>
        <p:nvCxnSpPr>
          <p:cNvPr id="6" name="Straight Arrow Connector 5"/>
          <p:cNvCxnSpPr/>
          <p:nvPr/>
        </p:nvCxnSpPr>
        <p:spPr>
          <a:xfrm rot="5400000">
            <a:off x="2071670" y="2571744"/>
            <a:ext cx="2286016" cy="228601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2000232" y="4857760"/>
            <a:ext cx="142876" cy="158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5400000">
            <a:off x="2108183" y="4606933"/>
            <a:ext cx="213520" cy="79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222474346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799" y="304800"/>
            <a:ext cx="7772400" cy="1143000"/>
          </a:xfrm>
        </p:spPr>
        <p:txBody>
          <a:bodyPr/>
          <a:lstStyle/>
          <a:p>
            <a:r>
              <a:rPr lang="en-US" dirty="0" smtClean="0"/>
              <a:t>Applications of hydraulic jump</a:t>
            </a:r>
            <a:endParaRPr lang="en-US" dirty="0"/>
          </a:p>
        </p:txBody>
      </p:sp>
      <p:pic>
        <p:nvPicPr>
          <p:cNvPr id="4" name="Content Placeholder 3"/>
          <p:cNvPicPr>
            <a:picLocks noGrp="1"/>
          </p:cNvPicPr>
          <p:nvPr>
            <p:ph idx="1"/>
          </p:nvPr>
        </p:nvPicPr>
        <p:blipFill>
          <a:blip r:embed="rId2" cstate="print"/>
          <a:srcRect/>
          <a:stretch>
            <a:fillRect/>
          </a:stretch>
        </p:blipFill>
        <p:spPr bwMode="auto">
          <a:xfrm>
            <a:off x="914400" y="1909465"/>
            <a:ext cx="6934200" cy="4967869"/>
          </a:xfrm>
          <a:prstGeom prst="rect">
            <a:avLst/>
          </a:prstGeom>
          <a:noFill/>
          <a:ln w="9525">
            <a:noFill/>
            <a:miter lim="800000"/>
            <a:headEnd/>
            <a:tailEnd/>
          </a:ln>
        </p:spPr>
      </p:pic>
      <p:sp>
        <p:nvSpPr>
          <p:cNvPr id="5" name="TextBox 4"/>
          <p:cNvSpPr txBox="1"/>
          <p:nvPr/>
        </p:nvSpPr>
        <p:spPr>
          <a:xfrm>
            <a:off x="1066800" y="1447800"/>
            <a:ext cx="6934200" cy="461665"/>
          </a:xfrm>
          <a:prstGeom prst="rect">
            <a:avLst/>
          </a:prstGeom>
          <a:noFill/>
        </p:spPr>
        <p:txBody>
          <a:bodyPr wrap="square" rtlCol="0">
            <a:spAutoFit/>
          </a:bodyPr>
          <a:lstStyle/>
          <a:p>
            <a:pPr marL="457200" indent="-457200">
              <a:buFont typeface="+mj-lt"/>
              <a:buAutoNum type="arabicPeriod"/>
            </a:pPr>
            <a:r>
              <a:rPr lang="en-US" dirty="0" smtClean="0"/>
              <a:t>Scour protection</a:t>
            </a:r>
            <a:endParaRPr lang="en-US" dirty="0"/>
          </a:p>
        </p:txBody>
      </p:sp>
    </p:spTree>
    <p:extLst>
      <p:ext uri="{BB962C8B-B14F-4D97-AF65-F5344CB8AC3E}">
        <p14:creationId xmlns="" xmlns:p14="http://schemas.microsoft.com/office/powerpoint/2010/main" val="283278532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Applications of hydraulic jump</a:t>
            </a:r>
            <a:endParaRPr lang="en-US" dirty="0"/>
          </a:p>
        </p:txBody>
      </p:sp>
      <p:sp>
        <p:nvSpPr>
          <p:cNvPr id="3" name="Content Placeholder 2"/>
          <p:cNvSpPr>
            <a:spLocks noGrp="1"/>
          </p:cNvSpPr>
          <p:nvPr>
            <p:ph idx="1"/>
          </p:nvPr>
        </p:nvSpPr>
        <p:spPr/>
        <p:txBody>
          <a:bodyPr/>
          <a:lstStyle/>
          <a:p>
            <a:endParaRPr lang="en-US" dirty="0"/>
          </a:p>
        </p:txBody>
      </p:sp>
      <p:pic>
        <p:nvPicPr>
          <p:cNvPr id="5" name="Picture 4"/>
          <p:cNvPicPr/>
          <p:nvPr/>
        </p:nvPicPr>
        <p:blipFill>
          <a:blip r:embed="rId2" cstate="print"/>
          <a:srcRect/>
          <a:stretch>
            <a:fillRect/>
          </a:stretch>
        </p:blipFill>
        <p:spPr bwMode="auto">
          <a:xfrm>
            <a:off x="1600200" y="1763973"/>
            <a:ext cx="5943600" cy="4953635"/>
          </a:xfrm>
          <a:prstGeom prst="rect">
            <a:avLst/>
          </a:prstGeom>
          <a:noFill/>
          <a:ln w="9525">
            <a:noFill/>
            <a:miter lim="800000"/>
            <a:headEnd/>
            <a:tailEnd/>
          </a:ln>
        </p:spPr>
      </p:pic>
    </p:spTree>
    <p:extLst>
      <p:ext uri="{BB962C8B-B14F-4D97-AF65-F5344CB8AC3E}">
        <p14:creationId xmlns="" xmlns:p14="http://schemas.microsoft.com/office/powerpoint/2010/main" val="337915615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Applications of hydraulic jump</a:t>
            </a:r>
            <a:endParaRPr lang="en-US" dirty="0"/>
          </a:p>
        </p:txBody>
      </p:sp>
      <p:sp>
        <p:nvSpPr>
          <p:cNvPr id="3" name="Content Placeholder 2"/>
          <p:cNvSpPr>
            <a:spLocks noGrp="1"/>
          </p:cNvSpPr>
          <p:nvPr>
            <p:ph idx="1"/>
          </p:nvPr>
        </p:nvSpPr>
        <p:spPr/>
        <p:txBody>
          <a:bodyPr/>
          <a:lstStyle/>
          <a:p>
            <a:pPr marL="514350" indent="-514350">
              <a:buFont typeface="+mj-lt"/>
              <a:buAutoNum type="arabicPeriod" startAt="2"/>
            </a:pPr>
            <a:r>
              <a:rPr lang="en-US" dirty="0"/>
              <a:t>Where velocity of fluid has to be reduced</a:t>
            </a:r>
          </a:p>
          <a:p>
            <a:endParaRPr lang="en-US" dirty="0"/>
          </a:p>
        </p:txBody>
      </p:sp>
    </p:spTree>
    <p:extLst>
      <p:ext uri="{BB962C8B-B14F-4D97-AF65-F5344CB8AC3E}">
        <p14:creationId xmlns="" xmlns:p14="http://schemas.microsoft.com/office/powerpoint/2010/main" val="219362420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Best wishes for the exam, without any </a:t>
            </a:r>
            <a:r>
              <a:rPr lang="en-US" b="1" dirty="0" smtClean="0">
                <a:solidFill>
                  <a:srgbClr val="FF0000"/>
                </a:solidFill>
              </a:rPr>
              <a:t>turbulence</a:t>
            </a:r>
            <a:r>
              <a:rPr lang="en-US" dirty="0" smtClean="0"/>
              <a:t>, </a:t>
            </a:r>
            <a:r>
              <a:rPr lang="en-US" dirty="0" smtClean="0">
                <a:solidFill>
                  <a:srgbClr val="FF0000"/>
                </a:solidFill>
              </a:rPr>
              <a:t>pressure drag </a:t>
            </a:r>
            <a:r>
              <a:rPr lang="en-US" dirty="0" smtClean="0"/>
              <a:t>but with all the </a:t>
            </a:r>
            <a:r>
              <a:rPr lang="en-US" sz="8000" dirty="0" smtClean="0">
                <a:solidFill>
                  <a:srgbClr val="00B050"/>
                </a:solidFill>
              </a:rPr>
              <a:t>buoyancy</a:t>
            </a:r>
            <a:endParaRPr lang="en-US" dirty="0"/>
          </a:p>
        </p:txBody>
      </p:sp>
      <p:sp>
        <p:nvSpPr>
          <p:cNvPr id="3" name="Subtitle 2"/>
          <p:cNvSpPr>
            <a:spLocks noGrp="1"/>
          </p:cNvSpPr>
          <p:nvPr>
            <p:ph type="subTitle" idx="1"/>
          </p:nvPr>
        </p:nvSpPr>
        <p:spPr/>
        <p:txBody>
          <a:bodyPr/>
          <a:lstStyle/>
          <a:p>
            <a:endParaRPr lang="en-US" dirty="0"/>
          </a:p>
        </p:txBody>
      </p:sp>
    </p:spTree>
    <p:extLst>
      <p:ext uri="{BB962C8B-B14F-4D97-AF65-F5344CB8AC3E}">
        <p14:creationId xmlns="" xmlns:p14="http://schemas.microsoft.com/office/powerpoint/2010/main" val="262247251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5275" y="76200"/>
            <a:ext cx="8515350" cy="584775"/>
          </a:xfrm>
          <a:prstGeom prst="rect">
            <a:avLst/>
          </a:prstGeom>
          <a:noFill/>
        </p:spPr>
        <p:txBody>
          <a:bodyPr wrap="square" rtlCol="0">
            <a:spAutoFit/>
          </a:bodyPr>
          <a:lstStyle/>
          <a:p>
            <a:r>
              <a:rPr lang="en-GB" sz="3200" b="1" dirty="0" smtClean="0">
                <a:solidFill>
                  <a:schemeClr val="accent2"/>
                </a:solidFill>
              </a:rPr>
              <a:t>Uniform flow</a:t>
            </a:r>
            <a:endParaRPr lang="en-US" sz="3200" b="1" dirty="0">
              <a:solidFill>
                <a:schemeClr val="accent2"/>
              </a:solidFill>
            </a:endParaRPr>
          </a:p>
        </p:txBody>
      </p:sp>
      <p:sp>
        <p:nvSpPr>
          <p:cNvPr id="3" name="TextBox 2"/>
          <p:cNvSpPr txBox="1"/>
          <p:nvPr/>
        </p:nvSpPr>
        <p:spPr>
          <a:xfrm>
            <a:off x="304800" y="838200"/>
            <a:ext cx="8839200" cy="4154984"/>
          </a:xfrm>
          <a:prstGeom prst="rect">
            <a:avLst/>
          </a:prstGeom>
          <a:noFill/>
        </p:spPr>
        <p:txBody>
          <a:bodyPr wrap="square" rtlCol="0">
            <a:spAutoFit/>
          </a:bodyPr>
          <a:lstStyle/>
          <a:p>
            <a:pPr>
              <a:buFont typeface="Wingdings" pitchFamily="2" charset="2"/>
              <a:buChar char="Ø"/>
            </a:pPr>
            <a:r>
              <a:rPr lang="en-US" dirty="0" smtClean="0"/>
              <a:t>Uniform flow means that the water </a:t>
            </a:r>
            <a:r>
              <a:rPr lang="en-US" i="1" dirty="0" smtClean="0"/>
              <a:t>cross section and depth remain constant over a certain reach </a:t>
            </a:r>
            <a:r>
              <a:rPr lang="en-US" dirty="0" smtClean="0"/>
              <a:t>of the channel as well as over time. This requires that the drop in  potential energy due to the fall in elevation along the channel be exactly that consumed by the energy dissipation through boundary friction and turbulence.</a:t>
            </a:r>
          </a:p>
          <a:p>
            <a:pPr>
              <a:buFont typeface="Wingdings" pitchFamily="2" charset="2"/>
              <a:buChar char="Ø"/>
            </a:pPr>
            <a:r>
              <a:rPr lang="en-US" dirty="0" smtClean="0"/>
              <a:t>The depth in uniform flow is commonly referred to as the </a:t>
            </a:r>
            <a:r>
              <a:rPr lang="en-US" b="1" i="1" dirty="0" smtClean="0"/>
              <a:t>normal flow</a:t>
            </a:r>
            <a:r>
              <a:rPr lang="en-US" dirty="0" smtClean="0"/>
              <a:t>, </a:t>
            </a:r>
            <a:r>
              <a:rPr lang="en-US" dirty="0" err="1" smtClean="0"/>
              <a:t>y</a:t>
            </a:r>
            <a:r>
              <a:rPr lang="en-US" baseline="-25000" dirty="0" err="1" smtClean="0"/>
              <a:t>o</a:t>
            </a:r>
            <a:endParaRPr lang="en-US" baseline="-25000" dirty="0" smtClean="0"/>
          </a:p>
          <a:p>
            <a:pPr>
              <a:buFont typeface="Wingdings" pitchFamily="2" charset="2"/>
              <a:buChar char="Ø"/>
            </a:pPr>
            <a:r>
              <a:rPr lang="en-US" dirty="0" smtClean="0"/>
              <a:t>Uniform flow is an equilibrium condition that flow tends to if the channel is sufficiently long with constant slope, cross section, and roughness. </a:t>
            </a:r>
          </a:p>
          <a:p>
            <a:pPr>
              <a:buFont typeface="Wingdings" pitchFamily="2" charset="2"/>
              <a:buChar char="Ø"/>
            </a:pPr>
            <a:endParaRPr lang="en-US" dirty="0" smtClean="0"/>
          </a:p>
        </p:txBody>
      </p:sp>
      <p:pic>
        <p:nvPicPr>
          <p:cNvPr id="4" name="Picture 9"/>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362200" y="4191000"/>
            <a:ext cx="5867400" cy="280785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cxnSp>
        <p:nvCxnSpPr>
          <p:cNvPr id="6" name="Straight Arrow Connector 5"/>
          <p:cNvCxnSpPr/>
          <p:nvPr/>
        </p:nvCxnSpPr>
        <p:spPr>
          <a:xfrm rot="16200000" flipH="1">
            <a:off x="2285984" y="2143116"/>
            <a:ext cx="3786214" cy="264320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4714876" y="4214818"/>
            <a:ext cx="2928958" cy="142876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294799942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rot="10800000">
            <a:off x="1124903" y="4510088"/>
            <a:ext cx="6924675" cy="216217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8" name="Picture 9"/>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676400" y="990600"/>
            <a:ext cx="5867400" cy="280785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9" name="TextBox 8"/>
          <p:cNvSpPr txBox="1"/>
          <p:nvPr/>
        </p:nvSpPr>
        <p:spPr>
          <a:xfrm>
            <a:off x="295275" y="76200"/>
            <a:ext cx="8515350" cy="584775"/>
          </a:xfrm>
          <a:prstGeom prst="rect">
            <a:avLst/>
          </a:prstGeom>
          <a:noFill/>
        </p:spPr>
        <p:txBody>
          <a:bodyPr wrap="square" rtlCol="0">
            <a:spAutoFit/>
          </a:bodyPr>
          <a:lstStyle/>
          <a:p>
            <a:r>
              <a:rPr lang="en-GB" sz="3200" b="1" dirty="0" smtClean="0">
                <a:solidFill>
                  <a:schemeClr val="accent2"/>
                </a:solidFill>
              </a:rPr>
              <a:t>Uniform flow</a:t>
            </a:r>
            <a:endParaRPr lang="en-US" sz="3200" b="1" dirty="0">
              <a:solidFill>
                <a:schemeClr val="accent2"/>
              </a:solidFill>
            </a:endParaRPr>
          </a:p>
        </p:txBody>
      </p:sp>
    </p:spTree>
    <p:extLst>
      <p:ext uri="{BB962C8B-B14F-4D97-AF65-F5344CB8AC3E}">
        <p14:creationId xmlns="" xmlns:p14="http://schemas.microsoft.com/office/powerpoint/2010/main" val="239484761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1" name="Picture 3"/>
          <p:cNvPicPr>
            <a:picLocks noChangeAspect="1" noChangeArrowheads="1"/>
          </p:cNvPicPr>
          <p:nvPr/>
        </p:nvPicPr>
        <p:blipFill>
          <a:blip r:embed="rId2" cstate="print">
            <a:extLst>
              <a:ext uri="{28A0092B-C50C-407E-A947-70E740481C1C}">
                <a14:useLocalDpi xmlns="" xmlns:a14="http://schemas.microsoft.com/office/drawing/2010/main" val="0"/>
              </a:ext>
            </a:extLst>
          </a:blip>
          <a:srcRect b="23303"/>
          <a:stretch>
            <a:fillRect/>
          </a:stretch>
        </p:blipFill>
        <p:spPr bwMode="auto">
          <a:xfrm>
            <a:off x="228600" y="2810828"/>
            <a:ext cx="8696325" cy="404717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5" name="TextBox 4"/>
          <p:cNvSpPr txBox="1"/>
          <p:nvPr/>
        </p:nvSpPr>
        <p:spPr>
          <a:xfrm>
            <a:off x="295275" y="76200"/>
            <a:ext cx="8515350" cy="584775"/>
          </a:xfrm>
          <a:prstGeom prst="rect">
            <a:avLst/>
          </a:prstGeom>
          <a:noFill/>
        </p:spPr>
        <p:txBody>
          <a:bodyPr wrap="square" rtlCol="0">
            <a:spAutoFit/>
          </a:bodyPr>
          <a:lstStyle/>
          <a:p>
            <a:r>
              <a:rPr lang="en-GB" sz="3200" b="1" dirty="0" smtClean="0">
                <a:solidFill>
                  <a:schemeClr val="accent2"/>
                </a:solidFill>
              </a:rPr>
              <a:t>Uniform flow</a:t>
            </a:r>
            <a:endParaRPr lang="en-US" sz="3200" b="1" dirty="0">
              <a:solidFill>
                <a:schemeClr val="accent2"/>
              </a:solidFill>
            </a:endParaRPr>
          </a:p>
        </p:txBody>
      </p:sp>
      <p:sp>
        <p:nvSpPr>
          <p:cNvPr id="6" name="Rectangle 5"/>
          <p:cNvSpPr/>
          <p:nvPr/>
        </p:nvSpPr>
        <p:spPr>
          <a:xfrm>
            <a:off x="152400" y="685800"/>
            <a:ext cx="8763000" cy="3046988"/>
          </a:xfrm>
          <a:prstGeom prst="rect">
            <a:avLst/>
          </a:prstGeom>
        </p:spPr>
        <p:txBody>
          <a:bodyPr wrap="square">
            <a:spAutoFit/>
          </a:bodyPr>
          <a:lstStyle/>
          <a:p>
            <a:r>
              <a:rPr lang="en-US" dirty="0" smtClean="0"/>
              <a:t>In uniform flow (Fig. 10.3) the cross section through which flow occurs is constant along the channel, and so also is the velocity. </a:t>
            </a:r>
          </a:p>
          <a:p>
            <a:r>
              <a:rPr lang="en-US" dirty="0" smtClean="0"/>
              <a:t>Thus, y</a:t>
            </a:r>
            <a:r>
              <a:rPr lang="en-US" baseline="-25000" dirty="0" smtClean="0"/>
              <a:t>1</a:t>
            </a:r>
            <a:r>
              <a:rPr lang="en-US" dirty="0" smtClean="0"/>
              <a:t> = y</a:t>
            </a:r>
            <a:r>
              <a:rPr lang="en-US" baseline="-25000" dirty="0" smtClean="0"/>
              <a:t>2</a:t>
            </a:r>
            <a:r>
              <a:rPr lang="en-US" dirty="0" smtClean="0"/>
              <a:t> and v</a:t>
            </a:r>
            <a:r>
              <a:rPr lang="en-US" baseline="-25000" dirty="0" smtClean="0"/>
              <a:t>1</a:t>
            </a:r>
            <a:r>
              <a:rPr lang="en-US" dirty="0" smtClean="0"/>
              <a:t> = v</a:t>
            </a:r>
            <a:r>
              <a:rPr lang="en-US" baseline="-25000" dirty="0" smtClean="0"/>
              <a:t>2</a:t>
            </a:r>
            <a:r>
              <a:rPr lang="en-US" dirty="0" smtClean="0"/>
              <a:t> and the channel bed, water surface, and energy line are parallel to one another. Also, S</a:t>
            </a:r>
            <a:r>
              <a:rPr lang="en-US" baseline="-25000" dirty="0" smtClean="0"/>
              <a:t>W</a:t>
            </a:r>
            <a:r>
              <a:rPr lang="en-US" dirty="0" smtClean="0"/>
              <a:t> = S</a:t>
            </a:r>
            <a:r>
              <a:rPr lang="en-US" baseline="-25000" dirty="0" smtClean="0"/>
              <a:t>0</a:t>
            </a:r>
            <a:r>
              <a:rPr lang="en-US" dirty="0" smtClean="0"/>
              <a:t> = -</a:t>
            </a:r>
            <a:r>
              <a:rPr lang="el-GR" dirty="0" smtClean="0"/>
              <a:t>Δ</a:t>
            </a:r>
            <a:r>
              <a:rPr lang="en-US" dirty="0" smtClean="0"/>
              <a:t>z/</a:t>
            </a:r>
            <a:r>
              <a:rPr lang="el-GR" dirty="0" smtClean="0"/>
              <a:t> Δ </a:t>
            </a:r>
            <a:r>
              <a:rPr lang="en-US" dirty="0" smtClean="0"/>
              <a:t>x = tan </a:t>
            </a:r>
            <a:r>
              <a:rPr lang="el-GR" dirty="0"/>
              <a:t>θ</a:t>
            </a:r>
            <a:r>
              <a:rPr lang="en-US" dirty="0" smtClean="0"/>
              <a:t>, while S = </a:t>
            </a:r>
            <a:r>
              <a:rPr lang="en-US" dirty="0" err="1" smtClean="0"/>
              <a:t>h</a:t>
            </a:r>
            <a:r>
              <a:rPr lang="en-US" baseline="-25000" dirty="0" err="1" smtClean="0"/>
              <a:t>L</a:t>
            </a:r>
            <a:r>
              <a:rPr lang="en-US" dirty="0" smtClean="0"/>
              <a:t>/L = sin </a:t>
            </a:r>
            <a:r>
              <a:rPr lang="el-GR" dirty="0" smtClean="0"/>
              <a:t>θ</a:t>
            </a:r>
            <a:r>
              <a:rPr lang="en-US" dirty="0" smtClean="0"/>
              <a:t>, where </a:t>
            </a:r>
            <a:r>
              <a:rPr lang="el-GR" dirty="0"/>
              <a:t>θ</a:t>
            </a:r>
            <a:r>
              <a:rPr lang="en-US" dirty="0" smtClean="0"/>
              <a:t> is the angle the channel bed makes with the horizontal. </a:t>
            </a:r>
          </a:p>
          <a:p>
            <a:endParaRPr lang="en-US" dirty="0" smtClean="0"/>
          </a:p>
          <a:p>
            <a:endParaRPr lang="en-US" dirty="0"/>
          </a:p>
        </p:txBody>
      </p:sp>
      <p:cxnSp>
        <p:nvCxnSpPr>
          <p:cNvPr id="8" name="Straight Arrow Connector 7"/>
          <p:cNvCxnSpPr/>
          <p:nvPr/>
        </p:nvCxnSpPr>
        <p:spPr>
          <a:xfrm flipH="1">
            <a:off x="6934200" y="2209800"/>
            <a:ext cx="304800" cy="11430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a:off x="4038600" y="2209800"/>
            <a:ext cx="3733800" cy="6010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4267200" y="2514600"/>
            <a:ext cx="685800" cy="23622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178455872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6" name="Picture 4"/>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893094" y="4458025"/>
            <a:ext cx="4767262" cy="221762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mc:AlternateContent xmlns:mc="http://schemas.openxmlformats.org/markup-compatibility/2006">
        <mc:Choice xmlns="" xmlns:a14="http://schemas.microsoft.com/office/drawing/2010/main" Requires="a14">
          <p:sp>
            <p:nvSpPr>
              <p:cNvPr id="5" name="Rectangle 4"/>
              <p:cNvSpPr/>
              <p:nvPr/>
            </p:nvSpPr>
            <p:spPr>
              <a:xfrm>
                <a:off x="152400" y="0"/>
                <a:ext cx="8839200" cy="4462760"/>
              </a:xfrm>
              <a:prstGeom prst="rect">
                <a:avLst/>
              </a:prstGeom>
            </p:spPr>
            <p:txBody>
              <a:bodyPr wrap="square">
                <a:spAutoFit/>
              </a:bodyPr>
              <a:lstStyle/>
              <a:p>
                <a:r>
                  <a:rPr lang="en-US" sz="2000" dirty="0" smtClean="0"/>
                  <a:t>Consider the short reach of length L along the channel between stations 1 and 2 in uniform </a:t>
                </a:r>
                <a:r>
                  <a:rPr lang="en-US" sz="2000" dirty="0" err="1" smtClean="0"/>
                  <a:t>ﬂow</a:t>
                </a:r>
                <a:r>
                  <a:rPr lang="en-US" sz="2000" dirty="0" smtClean="0"/>
                  <a:t> with water cross section of area A (Fig. 10.3). As the flow is neither accelerating nor decelerating, we may consider the body of water contained in the reach in static equilibrium.</a:t>
                </a:r>
              </a:p>
              <a:p>
                <a:r>
                  <a:rPr lang="en-US" sz="2000" dirty="0" smtClean="0"/>
                  <a:t>Summing forces along the channel, the hydrostatic-pressure forces F</a:t>
                </a:r>
                <a:r>
                  <a:rPr lang="en-US" sz="2000" baseline="-25000" dirty="0"/>
                  <a:t>1</a:t>
                </a:r>
                <a:r>
                  <a:rPr lang="en-US" sz="2000" dirty="0" smtClean="0"/>
                  <a:t> and F</a:t>
                </a:r>
                <a:r>
                  <a:rPr lang="en-US" sz="2000" baseline="-25000" dirty="0" smtClean="0"/>
                  <a:t>2</a:t>
                </a:r>
                <a:r>
                  <a:rPr lang="en-US" sz="2000" dirty="0" smtClean="0"/>
                  <a:t> balance each other, since there is no change in the depth y between the stations. The only force in the direction of motion is the gravity component, and this must be resisted by the average boundary shear stress </a:t>
                </a:r>
                <a14:m>
                  <m:oMath xmlns:m="http://schemas.openxmlformats.org/officeDocument/2006/math">
                    <m:acc>
                      <m:accPr>
                        <m:chr m:val="̅"/>
                        <m:ctrlPr>
                          <a:rPr lang="el-GR" sz="2000" i="1" smtClean="0">
                            <a:latin typeface="Cambria Math" panose="02040503050406030204" pitchFamily="18" charset="0"/>
                          </a:rPr>
                        </m:ctrlPr>
                      </m:accPr>
                      <m:e>
                        <m:r>
                          <m:rPr>
                            <m:nor/>
                          </m:rPr>
                          <a:rPr lang="el-GR" sz="2000" dirty="0"/>
                          <m:t>τ</m:t>
                        </m:r>
                        <m:r>
                          <m:rPr>
                            <m:nor/>
                          </m:rPr>
                          <a:rPr lang="en-US" sz="2000" b="0" i="0" baseline="-25000" dirty="0" smtClean="0"/>
                          <m:t>0</m:t>
                        </m:r>
                      </m:e>
                    </m:acc>
                  </m:oMath>
                </a14:m>
                <a:r>
                  <a:rPr lang="en-US" sz="2000" dirty="0" smtClean="0"/>
                  <a:t>, acting over the area PL, where P is the wetted perimeter of the section. Thus</a:t>
                </a:r>
              </a:p>
              <a:p>
                <a:endParaRPr lang="en-US" sz="2000" dirty="0"/>
              </a:p>
              <a:p>
                <a:endParaRPr lang="en-US" sz="2000" dirty="0" smtClean="0"/>
              </a:p>
              <a:p>
                <a:r>
                  <a:rPr lang="en-US" sz="2000" dirty="0" smtClean="0"/>
                  <a:t>But sin </a:t>
                </a:r>
                <a:r>
                  <a:rPr lang="el-GR" sz="2000" dirty="0" smtClean="0"/>
                  <a:t>θ</a:t>
                </a:r>
                <a:r>
                  <a:rPr lang="en-US" sz="2000" dirty="0" smtClean="0"/>
                  <a:t> = h</a:t>
                </a:r>
                <a:r>
                  <a:rPr lang="en-US" sz="2000" baseline="-25000" dirty="0" smtClean="0"/>
                  <a:t>L</a:t>
                </a:r>
                <a:r>
                  <a:rPr lang="en-US" sz="2000" dirty="0" smtClean="0"/>
                  <a:t>/L = S. Solving for </a:t>
                </a:r>
                <a14:m>
                  <m:oMath xmlns:m="http://schemas.openxmlformats.org/officeDocument/2006/math">
                    <m:acc>
                      <m:accPr>
                        <m:chr m:val="̅"/>
                        <m:ctrlPr>
                          <a:rPr lang="el-GR" sz="2000" i="1">
                            <a:latin typeface="Cambria Math" panose="02040503050406030204" pitchFamily="18" charset="0"/>
                          </a:rPr>
                        </m:ctrlPr>
                      </m:accPr>
                      <m:e>
                        <m:r>
                          <m:rPr>
                            <m:nor/>
                          </m:rPr>
                          <a:rPr lang="el-GR" sz="2000" dirty="0"/>
                          <m:t>τ</m:t>
                        </m:r>
                        <m:r>
                          <m:rPr>
                            <m:nor/>
                          </m:rPr>
                          <a:rPr lang="en-US" sz="2000" baseline="-25000" dirty="0"/>
                          <m:t>0</m:t>
                        </m:r>
                      </m:e>
                    </m:acc>
                  </m:oMath>
                </a14:m>
                <a:r>
                  <a:rPr lang="en-US" sz="2000" dirty="0" smtClean="0"/>
                  <a:t>, we have</a:t>
                </a:r>
              </a:p>
              <a:p>
                <a:r>
                  <a:rPr lang="en-US" sz="2000" dirty="0" smtClean="0"/>
                  <a:t>							(10.4:</a:t>
                </a:r>
              </a:p>
              <a:p>
                <a:endParaRPr lang="en-US" dirty="0"/>
              </a:p>
            </p:txBody>
          </p:sp>
        </mc:Choice>
        <mc:Fallback>
          <p:sp>
            <p:nvSpPr>
              <p:cNvPr id="5" name="Rectangle 4"/>
              <p:cNvSpPr>
                <a:spLocks noRot="1" noChangeAspect="1" noMove="1" noResize="1" noEditPoints="1" noAdjustHandles="1" noChangeArrowheads="1" noChangeShapeType="1" noTextEdit="1"/>
              </p:cNvSpPr>
              <p:nvPr/>
            </p:nvSpPr>
            <p:spPr>
              <a:xfrm>
                <a:off x="152400" y="0"/>
                <a:ext cx="8839200" cy="4462760"/>
              </a:xfrm>
              <a:prstGeom prst="rect">
                <a:avLst/>
              </a:prstGeom>
              <a:blipFill rotWithShape="0">
                <a:blip r:embed="rId3"/>
                <a:stretch>
                  <a:fillRect l="-690" t="-683" r="-828"/>
                </a:stretch>
              </a:blipFill>
            </p:spPr>
            <p:txBody>
              <a:bodyPr/>
              <a:lstStyle/>
              <a:p>
                <a:r>
                  <a:rPr lang="en-US">
                    <a:noFill/>
                  </a:rPr>
                  <a:t> </a:t>
                </a:r>
              </a:p>
            </p:txBody>
          </p:sp>
        </mc:Fallback>
      </mc:AlternateContent>
      <p:pic>
        <p:nvPicPr>
          <p:cNvPr id="2" name="Picture 1"/>
          <p:cNvPicPr>
            <a:picLocks noChangeAspect="1"/>
          </p:cNvPicPr>
          <p:nvPr/>
        </p:nvPicPr>
        <p:blipFill>
          <a:blip r:embed="rId4"/>
          <a:stretch>
            <a:fillRect/>
          </a:stretch>
        </p:blipFill>
        <p:spPr>
          <a:xfrm>
            <a:off x="3071802" y="2786058"/>
            <a:ext cx="2636619" cy="569640"/>
          </a:xfrm>
          <a:prstGeom prst="rect">
            <a:avLst/>
          </a:prstGeom>
        </p:spPr>
      </p:pic>
      <p:pic>
        <p:nvPicPr>
          <p:cNvPr id="3" name="Picture 2"/>
          <p:cNvPicPr>
            <a:picLocks noChangeAspect="1"/>
          </p:cNvPicPr>
          <p:nvPr/>
        </p:nvPicPr>
        <p:blipFill>
          <a:blip r:embed="rId5"/>
          <a:stretch>
            <a:fillRect/>
          </a:stretch>
        </p:blipFill>
        <p:spPr>
          <a:xfrm>
            <a:off x="3071802" y="3786190"/>
            <a:ext cx="2452314" cy="619967"/>
          </a:xfrm>
          <a:prstGeom prst="rect">
            <a:avLst/>
          </a:prstGeom>
        </p:spPr>
      </p:pic>
      <p:cxnSp>
        <p:nvCxnSpPr>
          <p:cNvPr id="7" name="Straight Arrow Connector 6"/>
          <p:cNvCxnSpPr/>
          <p:nvPr/>
        </p:nvCxnSpPr>
        <p:spPr>
          <a:xfrm rot="16200000" flipH="1">
            <a:off x="3821901" y="3393281"/>
            <a:ext cx="642942" cy="42862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256309486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 xmlns:a14="http://schemas.microsoft.com/office/drawing/2010/main" Requires="a14">
          <p:sp>
            <p:nvSpPr>
              <p:cNvPr id="3" name="Rectangle 2"/>
              <p:cNvSpPr/>
              <p:nvPr/>
            </p:nvSpPr>
            <p:spPr>
              <a:xfrm>
                <a:off x="304800" y="58847"/>
                <a:ext cx="8686800" cy="3416320"/>
              </a:xfrm>
              <a:prstGeom prst="rect">
                <a:avLst/>
              </a:prstGeom>
            </p:spPr>
            <p:txBody>
              <a:bodyPr wrap="square">
                <a:spAutoFit/>
              </a:bodyPr>
              <a:lstStyle/>
              <a:p>
                <a:r>
                  <a:rPr lang="en-US" dirty="0" smtClean="0"/>
                  <a:t>where R</a:t>
                </a:r>
                <a:r>
                  <a:rPr lang="en-US" baseline="-25000" dirty="0" smtClean="0"/>
                  <a:t>h</a:t>
                </a:r>
                <a:r>
                  <a:rPr lang="en-US" dirty="0" smtClean="0"/>
                  <a:t> is the hydraulic radius and for most slopes (with </a:t>
                </a:r>
                <a:r>
                  <a:rPr lang="el-GR" dirty="0" smtClean="0"/>
                  <a:t>θ</a:t>
                </a:r>
                <a:r>
                  <a:rPr lang="en-US" dirty="0" smtClean="0"/>
                  <a:t>&lt;5.7°) S</a:t>
                </a:r>
                <a:r>
                  <a:rPr lang="en-US" baseline="-25000" dirty="0" smtClean="0"/>
                  <a:t>0</a:t>
                </a:r>
                <a:r>
                  <a:rPr lang="en-US" dirty="0" smtClean="0"/>
                  <a:t> may be taken as equal to S. Substituting the value of </a:t>
                </a:r>
                <a14:m>
                  <m:oMath xmlns:m="http://schemas.openxmlformats.org/officeDocument/2006/math">
                    <m:acc>
                      <m:accPr>
                        <m:chr m:val="̅"/>
                        <m:ctrlPr>
                          <a:rPr lang="el-GR" i="1">
                            <a:latin typeface="Cambria Math" panose="02040503050406030204" pitchFamily="18" charset="0"/>
                          </a:rPr>
                        </m:ctrlPr>
                      </m:accPr>
                      <m:e>
                        <m:r>
                          <m:rPr>
                            <m:nor/>
                          </m:rPr>
                          <a:rPr lang="el-GR" dirty="0"/>
                          <m:t>τ</m:t>
                        </m:r>
                        <m:r>
                          <m:rPr>
                            <m:nor/>
                          </m:rPr>
                          <a:rPr lang="en-US" baseline="-25000" dirty="0"/>
                          <m:t>0</m:t>
                        </m:r>
                      </m:e>
                    </m:acc>
                  </m:oMath>
                </a14:m>
                <a:r>
                  <a:rPr lang="en-US" dirty="0" smtClean="0"/>
                  <a:t> from Eq. (8.8) and replacing S with S</a:t>
                </a:r>
                <a:r>
                  <a:rPr lang="en-US" baseline="-25000" dirty="0" smtClean="0"/>
                  <a:t>0</a:t>
                </a:r>
                <a:r>
                  <a:rPr lang="en-US" dirty="0" smtClean="0"/>
                  <a:t>,</a:t>
                </a:r>
              </a:p>
              <a:p>
                <a:endParaRPr lang="en-US" dirty="0" smtClean="0"/>
              </a:p>
              <a:p>
                <a:endParaRPr lang="en-US" dirty="0"/>
              </a:p>
              <a:p>
                <a:r>
                  <a:rPr lang="en-US" dirty="0" smtClean="0"/>
                  <a:t>This may be solved for v in terms of either the friction coefﬁcient C</a:t>
                </a:r>
                <a:r>
                  <a:rPr lang="en-US" baseline="-25000" dirty="0" smtClean="0"/>
                  <a:t>f</a:t>
                </a:r>
                <a:r>
                  <a:rPr lang="en-US" dirty="0" smtClean="0"/>
                  <a:t> or the conventional friction factor f [Eq. (8.11)] to give</a:t>
                </a:r>
              </a:p>
              <a:p>
                <a:endParaRPr lang="en-US" dirty="0" smtClean="0"/>
              </a:p>
              <a:p>
                <a:endParaRPr lang="en-US" dirty="0"/>
              </a:p>
            </p:txBody>
          </p:sp>
        </mc:Choice>
        <mc:Fallback>
          <p:sp>
            <p:nvSpPr>
              <p:cNvPr id="3" name="Rectangle 2"/>
              <p:cNvSpPr>
                <a:spLocks noRot="1" noChangeAspect="1" noMove="1" noResize="1" noEditPoints="1" noAdjustHandles="1" noChangeArrowheads="1" noChangeShapeType="1" noTextEdit="1"/>
              </p:cNvSpPr>
              <p:nvPr/>
            </p:nvSpPr>
            <p:spPr>
              <a:xfrm>
                <a:off x="304800" y="58847"/>
                <a:ext cx="8686800" cy="3416320"/>
              </a:xfrm>
              <a:prstGeom prst="rect">
                <a:avLst/>
              </a:prstGeom>
              <a:blipFill rotWithShape="0">
                <a:blip r:embed="rId2"/>
                <a:stretch>
                  <a:fillRect l="-1053" t="-1429" r="-1895"/>
                </a:stretch>
              </a:blipFill>
            </p:spPr>
            <p:txBody>
              <a:bodyPr/>
              <a:lstStyle/>
              <a:p>
                <a:r>
                  <a:rPr lang="en-US">
                    <a:noFill/>
                  </a:rPr>
                  <a:t> </a:t>
                </a:r>
              </a:p>
            </p:txBody>
          </p:sp>
        </mc:Fallback>
      </mc:AlternateContent>
      <p:pic>
        <p:nvPicPr>
          <p:cNvPr id="2" name="Picture 1"/>
          <p:cNvPicPr>
            <a:picLocks noChangeAspect="1"/>
          </p:cNvPicPr>
          <p:nvPr/>
        </p:nvPicPr>
        <p:blipFill>
          <a:blip r:embed="rId3"/>
          <a:stretch>
            <a:fillRect/>
          </a:stretch>
        </p:blipFill>
        <p:spPr>
          <a:xfrm>
            <a:off x="2357421" y="1142984"/>
            <a:ext cx="3025185" cy="862015"/>
          </a:xfrm>
          <a:prstGeom prst="rect">
            <a:avLst/>
          </a:prstGeom>
        </p:spPr>
      </p:pic>
      <p:pic>
        <p:nvPicPr>
          <p:cNvPr id="4" name="Picture 3"/>
          <p:cNvPicPr>
            <a:picLocks noChangeAspect="1"/>
          </p:cNvPicPr>
          <p:nvPr/>
        </p:nvPicPr>
        <p:blipFill>
          <a:blip r:embed="rId4"/>
          <a:stretch>
            <a:fillRect/>
          </a:stretch>
        </p:blipFill>
        <p:spPr>
          <a:xfrm>
            <a:off x="1571604" y="2857496"/>
            <a:ext cx="6794915" cy="1114428"/>
          </a:xfrm>
          <a:prstGeom prst="rect">
            <a:avLst/>
          </a:prstGeom>
        </p:spPr>
      </p:pic>
      <p:pic>
        <p:nvPicPr>
          <p:cNvPr id="5" name="Picture 4"/>
          <p:cNvPicPr>
            <a:picLocks noChangeAspect="1"/>
          </p:cNvPicPr>
          <p:nvPr/>
        </p:nvPicPr>
        <p:blipFill>
          <a:blip r:embed="rId5"/>
          <a:stretch>
            <a:fillRect/>
          </a:stretch>
        </p:blipFill>
        <p:spPr>
          <a:xfrm>
            <a:off x="6691686" y="1125718"/>
            <a:ext cx="2238032" cy="565795"/>
          </a:xfrm>
          <a:prstGeom prst="rect">
            <a:avLst/>
          </a:prstGeom>
        </p:spPr>
      </p:pic>
      <p:cxnSp>
        <p:nvCxnSpPr>
          <p:cNvPr id="7" name="Straight Arrow Connector 6"/>
          <p:cNvCxnSpPr/>
          <p:nvPr/>
        </p:nvCxnSpPr>
        <p:spPr>
          <a:xfrm rot="5400000">
            <a:off x="8108181" y="892951"/>
            <a:ext cx="285752" cy="21431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366898361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3400" y="228600"/>
            <a:ext cx="8534400" cy="584775"/>
          </a:xfrm>
          <a:prstGeom prst="rect">
            <a:avLst/>
          </a:prstGeom>
          <a:noFill/>
        </p:spPr>
        <p:txBody>
          <a:bodyPr wrap="square" rtlCol="0">
            <a:spAutoFit/>
          </a:bodyPr>
          <a:lstStyle/>
          <a:p>
            <a:r>
              <a:rPr lang="en-US" sz="3200" dirty="0" err="1" smtClean="0"/>
              <a:t>Chezy</a:t>
            </a:r>
            <a:r>
              <a:rPr lang="en-US" sz="3200" dirty="0" smtClean="0"/>
              <a:t> equation</a:t>
            </a:r>
            <a:endParaRPr lang="en-US" sz="3200" dirty="0"/>
          </a:p>
        </p:txBody>
      </p:sp>
      <p:pic>
        <p:nvPicPr>
          <p:cNvPr id="20482"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rot="10800000">
            <a:off x="152400" y="990600"/>
            <a:ext cx="8534400" cy="393382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3867168357"/>
      </p:ext>
    </p:extLst>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9662</TotalTime>
  <Words>677</Words>
  <Application>Microsoft Office PowerPoint</Application>
  <PresentationFormat>On-screen Show (4:3)</PresentationFormat>
  <Paragraphs>88</Paragraphs>
  <Slides>39</Slides>
  <Notes>1</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39</vt:i4>
      </vt:variant>
    </vt:vector>
  </HeadingPairs>
  <TitlesOfParts>
    <vt:vector size="42" baseType="lpstr">
      <vt:lpstr>Default Design</vt:lpstr>
      <vt:lpstr>Equation</vt:lpstr>
      <vt:lpstr>Microsoft Equation 3.0</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Occurrence of critical depth</vt:lpstr>
      <vt:lpstr>Occurrence of critical depth</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Applications of hydraulic jump</vt:lpstr>
      <vt:lpstr>Applications of hydraulic jump</vt:lpstr>
      <vt:lpstr>Applications of hydraulic jump</vt:lpstr>
      <vt:lpstr>Best wishes for the exam, without any turbulence, pressure drag but with all the buoyancy</vt:lpstr>
    </vt:vector>
  </TitlesOfParts>
  <Company>UNZA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SOE</dc:creator>
  <cp:lastModifiedBy>lubinga handia</cp:lastModifiedBy>
  <cp:revision>145</cp:revision>
  <dcterms:created xsi:type="dcterms:W3CDTF">2005-09-23T10:46:20Z</dcterms:created>
  <dcterms:modified xsi:type="dcterms:W3CDTF">2018-06-01T08:34:03Z</dcterms:modified>
</cp:coreProperties>
</file>