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23" r:id="rId2"/>
    <p:sldId id="257" r:id="rId3"/>
    <p:sldId id="284" r:id="rId4"/>
    <p:sldId id="285" r:id="rId5"/>
    <p:sldId id="286" r:id="rId6"/>
    <p:sldId id="268" r:id="rId7"/>
    <p:sldId id="288" r:id="rId8"/>
    <p:sldId id="317" r:id="rId9"/>
    <p:sldId id="289" r:id="rId10"/>
    <p:sldId id="319" r:id="rId11"/>
    <p:sldId id="318" r:id="rId12"/>
    <p:sldId id="291" r:id="rId13"/>
    <p:sldId id="290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20" r:id="rId24"/>
    <p:sldId id="301" r:id="rId25"/>
    <p:sldId id="302" r:id="rId26"/>
    <p:sldId id="303" r:id="rId27"/>
    <p:sldId id="321" r:id="rId28"/>
    <p:sldId id="322" r:id="rId29"/>
    <p:sldId id="304" r:id="rId30"/>
    <p:sldId id="279" r:id="rId31"/>
    <p:sldId id="305" r:id="rId32"/>
    <p:sldId id="314" r:id="rId33"/>
    <p:sldId id="326" r:id="rId34"/>
    <p:sldId id="324" r:id="rId35"/>
    <p:sldId id="316" r:id="rId36"/>
    <p:sldId id="312" r:id="rId37"/>
    <p:sldId id="313" r:id="rId38"/>
    <p:sldId id="327" r:id="rId39"/>
    <p:sldId id="281" r:id="rId40"/>
    <p:sldId id="315" r:id="rId41"/>
    <p:sldId id="282" r:id="rId42"/>
    <p:sldId id="283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4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D2026C5-FADD-495C-B656-6BEAFA6720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521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2026C5-FADD-495C-B656-6BEAFA67205E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01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2026C5-FADD-495C-B656-6BEAFA67205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27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574D0-1B63-45D2-9AA5-3305542A8C69}" type="datetime1">
              <a:rPr lang="en-US" smtClean="0"/>
              <a:t>3/23/2018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2      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0B4F2-2C61-480A-89F3-F027CFCFE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85F60-EC7A-4A88-B4D3-026520FF1B7A}" type="datetime1">
              <a:rPr lang="en-US" smtClean="0"/>
              <a:t>3/23/2018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2      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87D2B-A62E-418A-AA5D-FDA35476A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14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76DA1-1ADE-4A9C-ACEF-77B326BF6425}" type="datetime1">
              <a:rPr lang="en-US" smtClean="0"/>
              <a:t>3/23/2018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2      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EF787-C0D7-45FA-85C0-25CCB8647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24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0637A-B03B-4B3B-8C01-B429DE3151D6}" type="datetime1">
              <a:rPr lang="en-US" smtClean="0"/>
              <a:t>3/23/2018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2      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6E53C-FC5E-4F1B-ABE0-EC9F7E517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3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D2A47-6A4D-4C34-9478-FC1BCA204237}" type="datetime1">
              <a:rPr lang="en-US" smtClean="0"/>
              <a:t>3/23/2018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2      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5DBF2-BD98-4A8C-BC5F-CF651EC9F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01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0FC9C-1DAF-4B4A-AF03-B0FD9F43ABDE}" type="datetime1">
              <a:rPr lang="en-US" smtClean="0"/>
              <a:t>3/23/2018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2       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A75F7-7637-4983-B7F4-30C95738D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27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664B9-EDA7-4A6A-B57E-C78A9D875569}" type="datetime1">
              <a:rPr lang="en-US" smtClean="0"/>
              <a:t>3/23/2018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2       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35270-D65D-4FF1-B939-D57FCC47A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87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AB99D-6712-479A-A757-573DDBF93FB3}" type="datetime1">
              <a:rPr lang="en-US" smtClean="0"/>
              <a:t>3/23/2018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2       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4F9D0-A307-4982-B5E9-3BE36CF5F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76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8EAB5-525A-4EB8-937C-820E2F934FB0}" type="datetime1">
              <a:rPr lang="en-US" smtClean="0"/>
              <a:t>3/23/2018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2       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0D65F-C636-4758-A85E-8F1A34CE9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34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90DC7-2222-4404-A3F5-726263E1C3BE}" type="datetime1">
              <a:rPr lang="en-US" smtClean="0"/>
              <a:t>3/23/2018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2       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1B2F4-92B8-4A35-8245-EB4887B6C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71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E5AD6-4940-47E6-A49C-F25CA4628305}" type="datetime1">
              <a:rPr lang="en-US" smtClean="0"/>
              <a:t>3/23/2018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2       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A14D8-88A3-4F8D-A4BC-12C2FCD3C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95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A5E595F9-B055-4EFF-8688-C1CB420C61B6}" type="datetime1">
              <a:rPr lang="en-US" smtClean="0"/>
              <a:t>3/23/2018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Lecture 2       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204A2D2-2CFF-4EC2-A5D5-4A16952FD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wmf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3.wmf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9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8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6.wmf"/><Relationship Id="rId9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oleObject" Target="../embeddings/oleObject24.bin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3.png"/><Relationship Id="rId4" Type="http://schemas.openxmlformats.org/officeDocument/2006/relationships/image" Target="../media/image36.wmf"/><Relationship Id="rId9" Type="http://schemas.openxmlformats.org/officeDocument/2006/relationships/image" Target="../media/image40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40.wmf"/><Relationship Id="rId4" Type="http://schemas.openxmlformats.org/officeDocument/2006/relationships/image" Target="../media/image33.png"/><Relationship Id="rId9" Type="http://schemas.openxmlformats.org/officeDocument/2006/relationships/oleObject" Target="../embeddings/oleObject29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43.wmf"/><Relationship Id="rId4" Type="http://schemas.openxmlformats.org/officeDocument/2006/relationships/image" Target="../media/image33.png"/><Relationship Id="rId9" Type="http://schemas.openxmlformats.org/officeDocument/2006/relationships/oleObject" Target="../embeddings/oleObject31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5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image" Target="../media/image50.png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4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22231" y="-67614"/>
            <a:ext cx="7162800" cy="6840828"/>
            <a:chOff x="5486400" y="1981200"/>
            <a:chExt cx="2705100" cy="29337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86400" y="3124200"/>
              <a:ext cx="2705100" cy="17907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62600" y="1981200"/>
              <a:ext cx="1438275" cy="962025"/>
            </a:xfrm>
            <a:prstGeom prst="rect">
              <a:avLst/>
            </a:prstGeom>
          </p:spPr>
        </p:pic>
      </p:grpSp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algn="ctr" eaLnBrk="1" hangingPunct="1"/>
            <a:endParaRPr lang="en-US" altLang="en-US" dirty="0"/>
          </a:p>
          <a:p>
            <a:pPr algn="ctr" eaLnBrk="1" hangingPunct="1"/>
            <a:endParaRPr lang="en-US" altLang="en-US" dirty="0"/>
          </a:p>
          <a:p>
            <a:pPr marL="0" indent="0" algn="ctr" eaLnBrk="1" hangingPunct="1">
              <a:buNone/>
            </a:pPr>
            <a:r>
              <a:rPr lang="en-US" altLang="en-US" sz="3600" dirty="0">
                <a:solidFill>
                  <a:srgbClr val="FF9900"/>
                </a:solidFill>
              </a:rPr>
              <a:t>Fluid Mechanics CEE 3311</a:t>
            </a:r>
          </a:p>
          <a:p>
            <a:pPr algn="ctr" eaLnBrk="1" hangingPunct="1">
              <a:buFontTx/>
              <a:buNone/>
            </a:pPr>
            <a:r>
              <a:rPr lang="en-US" altLang="en-US" sz="3600" dirty="0">
                <a:solidFill>
                  <a:srgbClr val="FF9900"/>
                </a:solidFill>
              </a:rPr>
              <a:t>LECTURE 2</a:t>
            </a:r>
          </a:p>
          <a:p>
            <a:pPr algn="ctr" eaLnBrk="1" hangingPunct="1">
              <a:buFontTx/>
              <a:buNone/>
            </a:pPr>
            <a:endParaRPr lang="en-US" altLang="en-US" sz="3600" b="1" u="sng" dirty="0">
              <a:solidFill>
                <a:srgbClr val="FF9900"/>
              </a:solidFill>
              <a:cs typeface="Times New Roman" pitchFamily="18" charset="0"/>
            </a:endParaRPr>
          </a:p>
          <a:p>
            <a:pPr algn="ctr" eaLnBrk="1" hangingPunct="1">
              <a:buNone/>
            </a:pPr>
            <a:r>
              <a:rPr lang="en-US" altLang="en-US" sz="3600" dirty="0">
                <a:solidFill>
                  <a:srgbClr val="FF9900"/>
                </a:solidFill>
              </a:rPr>
              <a:t>FLUID STATICS</a:t>
            </a:r>
          </a:p>
          <a:p>
            <a:pPr algn="ctr" eaLnBrk="1" hangingPunct="1">
              <a:buFontTx/>
              <a:buNone/>
            </a:pPr>
            <a:r>
              <a:rPr lang="en-US" altLang="en-US" sz="3600" dirty="0">
                <a:solidFill>
                  <a:srgbClr val="FF9900"/>
                </a:solidFill>
              </a:rPr>
              <a:t>L. </a:t>
            </a:r>
            <a:r>
              <a:rPr lang="en-US" altLang="en-US" sz="3600" dirty="0" err="1">
                <a:solidFill>
                  <a:srgbClr val="FF9900"/>
                </a:solidFill>
              </a:rPr>
              <a:t>Handia</a:t>
            </a:r>
            <a:endParaRPr lang="en-US" altLang="en-US" sz="36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261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9064" y="99397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 dirty="0">
                <a:cs typeface="Times New Roman" pitchFamily="18" charset="0"/>
              </a:rPr>
              <a:t>Pressure</a:t>
            </a:r>
            <a:endParaRPr lang="en-US" altLang="en-US" b="1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03531" y="697398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kern="0" dirty="0">
                <a:cs typeface="Times New Roman" pitchFamily="18" charset="0"/>
              </a:rPr>
              <a:t>Pressure at a point the same in all directions</a:t>
            </a:r>
            <a:endParaRPr lang="en-US" altLang="en-US" sz="2800" b="1" kern="0" dirty="0"/>
          </a:p>
        </p:txBody>
      </p:sp>
      <p:sp>
        <p:nvSpPr>
          <p:cNvPr id="4104" name="TextBox 9"/>
          <p:cNvSpPr txBox="1">
            <a:spLocks noChangeArrowheads="1"/>
          </p:cNvSpPr>
          <p:nvPr/>
        </p:nvSpPr>
        <p:spPr bwMode="auto">
          <a:xfrm>
            <a:off x="703531" y="1382657"/>
            <a:ext cx="7772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n-US" altLang="en-US" dirty="0"/>
              <a:t>Similarly, summing forces in the z direction</a:t>
            </a:r>
          </a:p>
          <a:p>
            <a:pPr eaLnBrk="1" hangingPunct="1"/>
            <a:r>
              <a:rPr lang="en-US" altLang="en-US" dirty="0"/>
              <a:t> gives</a:t>
            </a:r>
          </a:p>
          <a:p>
            <a:pPr eaLnBrk="1" hangingPunct="1"/>
            <a:r>
              <a:rPr lang="en-US" altLang="en-US" dirty="0"/>
              <a:t>	</a:t>
            </a:r>
            <a:r>
              <a:rPr lang="en-US" dirty="0"/>
              <a:t> </a:t>
            </a:r>
            <a:r>
              <a:rPr lang="en-US" dirty="0" err="1"/>
              <a:t>p</a:t>
            </a:r>
            <a:r>
              <a:rPr lang="en-US" baseline="-25000" dirty="0" err="1"/>
              <a:t>z</a:t>
            </a:r>
            <a:r>
              <a:rPr lang="en-US" altLang="en-US" dirty="0"/>
              <a:t> dx </a:t>
            </a:r>
            <a:r>
              <a:rPr lang="en-US" altLang="en-US" dirty="0" err="1"/>
              <a:t>dy</a:t>
            </a:r>
            <a:r>
              <a:rPr lang="en-US" altLang="en-US" dirty="0"/>
              <a:t> - p dl </a:t>
            </a:r>
            <a:r>
              <a:rPr lang="en-US" altLang="en-US" dirty="0" err="1"/>
              <a:t>dy</a:t>
            </a:r>
            <a:r>
              <a:rPr lang="en-US" altLang="en-US" dirty="0"/>
              <a:t> sin </a:t>
            </a:r>
            <a:r>
              <a:rPr lang="el-GR" altLang="en-US" dirty="0"/>
              <a:t>α</a:t>
            </a:r>
            <a:r>
              <a:rPr lang="en-US" altLang="en-US" dirty="0"/>
              <a:t> – ½ </a:t>
            </a:r>
            <a:r>
              <a:rPr lang="el-GR" altLang="en-US" dirty="0"/>
              <a:t>γ</a:t>
            </a:r>
            <a:r>
              <a:rPr lang="en-US" altLang="en-US" dirty="0"/>
              <a:t> dx </a:t>
            </a:r>
            <a:r>
              <a:rPr lang="en-US" altLang="en-US" dirty="0" err="1"/>
              <a:t>dy</a:t>
            </a:r>
            <a:r>
              <a:rPr lang="en-US" altLang="en-US" dirty="0"/>
              <a:t> </a:t>
            </a:r>
            <a:r>
              <a:rPr lang="en-US" altLang="en-US" dirty="0" err="1"/>
              <a:t>dz</a:t>
            </a:r>
            <a:r>
              <a:rPr lang="en-US" altLang="en-US" dirty="0"/>
              <a:t> = 0. </a:t>
            </a:r>
          </a:p>
          <a:p>
            <a:pPr eaLnBrk="1" hangingPunct="1"/>
            <a:r>
              <a:rPr lang="en-US" altLang="en-US" dirty="0"/>
              <a:t>The third term is of higher order than the other two terms and so may be neglected. It follows from this that p = </a:t>
            </a:r>
            <a:r>
              <a:rPr lang="en-US" dirty="0" err="1"/>
              <a:t>p</a:t>
            </a:r>
            <a:r>
              <a:rPr lang="en-US" baseline="-25000" dirty="0" err="1"/>
              <a:t>z</a:t>
            </a:r>
            <a:r>
              <a:rPr lang="en-US" altLang="en-US" dirty="0"/>
              <a:t>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849" y="3321649"/>
            <a:ext cx="5727350" cy="3536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1736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9064" y="99397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 dirty="0">
                <a:cs typeface="Times New Roman" pitchFamily="18" charset="0"/>
              </a:rPr>
              <a:t>Pressure</a:t>
            </a:r>
            <a:endParaRPr lang="en-US" altLang="en-US" b="1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03531" y="697398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kern="0" dirty="0">
                <a:cs typeface="Times New Roman" pitchFamily="18" charset="0"/>
              </a:rPr>
              <a:t>Pressure at a point the same in all directions</a:t>
            </a:r>
            <a:endParaRPr lang="en-US" altLang="en-US" sz="2800" b="1" kern="0" dirty="0"/>
          </a:p>
        </p:txBody>
      </p:sp>
      <p:sp>
        <p:nvSpPr>
          <p:cNvPr id="4104" name="TextBox 9"/>
          <p:cNvSpPr txBox="1">
            <a:spLocks noChangeArrowheads="1"/>
          </p:cNvSpPr>
          <p:nvPr/>
        </p:nvSpPr>
        <p:spPr bwMode="auto">
          <a:xfrm>
            <a:off x="533401" y="1382657"/>
            <a:ext cx="8153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n-US" altLang="en-US" dirty="0"/>
              <a:t>It can also be proved that p = </a:t>
            </a:r>
            <a:r>
              <a:rPr lang="en-US" dirty="0" err="1"/>
              <a:t>p</a:t>
            </a:r>
            <a:r>
              <a:rPr lang="en-US" baseline="-25000" dirty="0" err="1"/>
              <a:t>y</a:t>
            </a:r>
            <a:r>
              <a:rPr lang="en-US" altLang="en-US" dirty="0"/>
              <a:t> by considering a three-dimensional case.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dirty="0"/>
              <a:t>The results are </a:t>
            </a:r>
            <a:r>
              <a:rPr lang="en-US" altLang="en-US" b="1" i="1" dirty="0"/>
              <a:t>independent of </a:t>
            </a:r>
            <a:r>
              <a:rPr lang="el-GR" altLang="en-US" b="1" i="1" dirty="0"/>
              <a:t>α</a:t>
            </a:r>
            <a:r>
              <a:rPr lang="en-US" altLang="en-US" dirty="0"/>
              <a:t>; </a:t>
            </a:r>
            <a:r>
              <a:rPr lang="en-US" altLang="en-US" b="1" i="1" dirty="0"/>
              <a:t>hence</a:t>
            </a:r>
            <a:r>
              <a:rPr lang="en-US" altLang="en-US" dirty="0"/>
              <a:t> the pressure at any point in a ﬂuid at rest is the same in all directions (i.e., </a:t>
            </a:r>
            <a:r>
              <a:rPr lang="en-US" dirty="0" err="1"/>
              <a:t>p</a:t>
            </a:r>
            <a:r>
              <a:rPr lang="en-US" baseline="-25000" dirty="0" err="1"/>
              <a:t>x</a:t>
            </a:r>
            <a:r>
              <a:rPr lang="en-US" baseline="-25000" dirty="0"/>
              <a:t> = </a:t>
            </a:r>
            <a:r>
              <a:rPr lang="en-US" dirty="0" err="1"/>
              <a:t>p</a:t>
            </a:r>
            <a:r>
              <a:rPr lang="en-US" baseline="-25000" dirty="0" err="1"/>
              <a:t>y</a:t>
            </a:r>
            <a:r>
              <a:rPr lang="en-US" baseline="-25000" dirty="0"/>
              <a:t>=</a:t>
            </a:r>
            <a:r>
              <a:rPr lang="en-US" dirty="0" err="1"/>
              <a:t>p</a:t>
            </a:r>
            <a:r>
              <a:rPr lang="en-US" baseline="-25000" dirty="0" err="1"/>
              <a:t>z</a:t>
            </a:r>
            <a:r>
              <a:rPr lang="en-US" altLang="en-US" dirty="0"/>
              <a:t>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245798"/>
            <a:ext cx="5638800" cy="348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5129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>
                <a:cs typeface="Times New Roman" pitchFamily="18" charset="0"/>
              </a:rPr>
              <a:t>Pressure</a:t>
            </a:r>
            <a:endParaRPr lang="en-US" altLang="en-US" b="1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2625" y="920750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kern="0" dirty="0">
                <a:cs typeface="Times New Roman" pitchFamily="18" charset="0"/>
              </a:rPr>
              <a:t>Pressure at a point the same in all directions</a:t>
            </a:r>
            <a:endParaRPr lang="en-US" altLang="en-US" sz="2800" b="1" kern="0" dirty="0"/>
          </a:p>
        </p:txBody>
      </p:sp>
      <p:sp>
        <p:nvSpPr>
          <p:cNvPr id="4104" name="TextBox 9"/>
          <p:cNvSpPr txBox="1">
            <a:spLocks noChangeArrowheads="1"/>
          </p:cNvSpPr>
          <p:nvPr/>
        </p:nvSpPr>
        <p:spPr bwMode="auto">
          <a:xfrm>
            <a:off x="685800" y="1676400"/>
            <a:ext cx="7772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n-US" altLang="en-US" b="1" dirty="0"/>
              <a:t>Pascal’s Law </a:t>
            </a:r>
            <a:r>
              <a:rPr lang="en-US" altLang="en-US" dirty="0"/>
              <a:t>states that the pressure at a point in a fluid at rest is the same in all directions </a:t>
            </a:r>
            <a:r>
              <a:rPr lang="en-US" altLang="en-US" b="1" i="1" dirty="0"/>
              <a:t>independent of the orientation </a:t>
            </a:r>
            <a:r>
              <a:rPr lang="en-US" altLang="en-US" dirty="0"/>
              <a:t>of the surface around that point.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>
                <a:cs typeface="Times New Roman" pitchFamily="18" charset="0"/>
              </a:rPr>
              <a:t>Pressure</a:t>
            </a:r>
            <a:endParaRPr lang="en-US" altLang="en-US" b="1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2625" y="920750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kern="0" dirty="0">
                <a:cs typeface="Times New Roman" pitchFamily="18" charset="0"/>
              </a:rPr>
              <a:t>Variation of pressure in a static fluid</a:t>
            </a:r>
            <a:endParaRPr lang="en-US" altLang="en-US" sz="2800" b="1" kern="0" dirty="0"/>
          </a:p>
        </p:txBody>
      </p:sp>
      <p:sp>
        <p:nvSpPr>
          <p:cNvPr id="4104" name="TextBox 9"/>
          <p:cNvSpPr txBox="1">
            <a:spLocks noChangeArrowheads="1"/>
          </p:cNvSpPr>
          <p:nvPr/>
        </p:nvSpPr>
        <p:spPr bwMode="auto">
          <a:xfrm>
            <a:off x="685800" y="1676400"/>
            <a:ext cx="77724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n-US" altLang="en-US" dirty="0"/>
              <a:t>Consider the differential element of static ﬂuid shown in Fig below.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dirty="0"/>
              <a:t>Since the element is very small, we can </a:t>
            </a:r>
            <a:r>
              <a:rPr lang="en-US" altLang="en-US" b="1" i="1" dirty="0"/>
              <a:t>assume</a:t>
            </a:r>
            <a:r>
              <a:rPr lang="en-US" altLang="en-US" dirty="0"/>
              <a:t> that the density of the ﬂuid within the element is constant.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/>
              <a:t>Assume that the pressure at the center of the element is p and that the dimensions of the element are </a:t>
            </a:r>
            <a:r>
              <a:rPr lang="en-US" dirty="0" err="1"/>
              <a:t>δx</a:t>
            </a:r>
            <a:r>
              <a:rPr lang="en-US" dirty="0"/>
              <a:t>, </a:t>
            </a:r>
            <a:r>
              <a:rPr lang="en-US" dirty="0" err="1"/>
              <a:t>δy</a:t>
            </a:r>
            <a:r>
              <a:rPr lang="en-US" dirty="0"/>
              <a:t> and </a:t>
            </a:r>
            <a:r>
              <a:rPr lang="en-US" dirty="0" err="1"/>
              <a:t>δz</a:t>
            </a:r>
            <a:r>
              <a:rPr lang="en-US" dirty="0"/>
              <a:t>. </a:t>
            </a:r>
          </a:p>
          <a:p>
            <a:pPr eaLnBrk="1" hangingPunct="1">
              <a:buFont typeface="Wingdings" pitchFamily="2" charset="2"/>
              <a:buChar char="Ø"/>
            </a:pPr>
            <a:endParaRPr lang="en-US" altLang="en-US" dirty="0"/>
          </a:p>
          <a:p>
            <a:pPr eaLnBrk="1" hangingPunct="1">
              <a:buFont typeface="Wingdings" pitchFamily="2" charset="2"/>
              <a:buChar char="Ø"/>
            </a:pPr>
            <a:endParaRPr lang="en-US" altLang="en-US" dirty="0"/>
          </a:p>
          <a:p>
            <a:pPr eaLnBrk="1" hangingPunct="1">
              <a:buFont typeface="Wingdings" pitchFamily="2" charset="2"/>
              <a:buChar char="Ø"/>
            </a:pPr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>
              <a:buFont typeface="Wingdings" pitchFamily="2" charset="2"/>
              <a:buChar char="Ø"/>
            </a:pPr>
            <a:endParaRPr lang="en-US" altLang="en-US" dirty="0"/>
          </a:p>
          <a:p>
            <a:pPr eaLnBrk="1" hangingPunct="1">
              <a:buFont typeface="Wingdings" pitchFamily="2" charset="2"/>
              <a:buChar char="Ø"/>
            </a:pPr>
            <a:endParaRPr lang="en-US" altLang="en-US" dirty="0"/>
          </a:p>
          <a:p>
            <a:pPr eaLnBrk="1" hangingPunct="1">
              <a:buFont typeface="Wingdings" pitchFamily="2" charset="2"/>
              <a:buChar char="Ø"/>
            </a:pPr>
            <a:endParaRPr lang="en-US" altLang="en-US" dirty="0"/>
          </a:p>
          <a:p>
            <a:pPr eaLnBrk="1" hangingPunct="1">
              <a:buFont typeface="Wingdings" pitchFamily="2" charset="2"/>
              <a:buChar char="Ø"/>
            </a:pPr>
            <a:endParaRPr lang="en-US" altLang="en-US" dirty="0"/>
          </a:p>
          <a:p>
            <a:pPr eaLnBrk="1" hangingPunct="1">
              <a:buFont typeface="Wingdings" pitchFamily="2" charset="2"/>
              <a:buChar char="Ø"/>
            </a:pPr>
            <a:endParaRPr lang="en-US" alt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689">
            <a:off x="2903477" y="3948190"/>
            <a:ext cx="3157323" cy="30165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689">
            <a:off x="3830352" y="3471876"/>
            <a:ext cx="3625811" cy="3464150"/>
          </a:xfrm>
          <a:prstGeom prst="rect">
            <a:avLst/>
          </a:prstGeom>
        </p:spPr>
      </p:pic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>
                <a:cs typeface="Times New Roman" pitchFamily="18" charset="0"/>
              </a:rPr>
              <a:t>Pressure</a:t>
            </a:r>
            <a:endParaRPr lang="en-US" altLang="en-US" b="1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2625" y="920750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kern="0" dirty="0">
                <a:cs typeface="Times New Roman" pitchFamily="18" charset="0"/>
              </a:rPr>
              <a:t>Variation of pressure in a static fluid</a:t>
            </a:r>
            <a:endParaRPr lang="en-US" altLang="en-US" sz="2800" b="1" kern="0" dirty="0"/>
          </a:p>
        </p:txBody>
      </p:sp>
      <p:sp>
        <p:nvSpPr>
          <p:cNvPr id="4104" name="TextBox 9"/>
          <p:cNvSpPr txBox="1">
            <a:spLocks noChangeArrowheads="1"/>
          </p:cNvSpPr>
          <p:nvPr/>
        </p:nvSpPr>
        <p:spPr bwMode="auto">
          <a:xfrm>
            <a:off x="152400" y="1676401"/>
            <a:ext cx="86106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dirty="0"/>
              <a:t>The forces acting on the ﬂuid element in the vertical direction are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the </a:t>
            </a:r>
            <a:r>
              <a:rPr lang="en-US" b="1" i="1" dirty="0"/>
              <a:t>body force</a:t>
            </a:r>
            <a:r>
              <a:rPr lang="en-US" dirty="0"/>
              <a:t>, the action of gravity on the mass within the element, and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the </a:t>
            </a:r>
            <a:r>
              <a:rPr lang="en-US" b="1" i="1" dirty="0"/>
              <a:t>surface forces</a:t>
            </a:r>
            <a:r>
              <a:rPr lang="en-US" dirty="0"/>
              <a:t>, transmitted from the surrounding </a:t>
            </a:r>
            <a:r>
              <a:rPr lang="en-US" dirty="0" err="1"/>
              <a:t>ﬂuid</a:t>
            </a:r>
            <a:r>
              <a:rPr lang="en-US" dirty="0"/>
              <a:t> and acting at right angles against the top, bottom, and sides of the element. </a:t>
            </a:r>
            <a:endParaRPr lang="en-US" altLang="en-US" dirty="0"/>
          </a:p>
          <a:p>
            <a:pPr eaLnBrk="1" hangingPunct="1">
              <a:buFont typeface="Wingdings" pitchFamily="2" charset="2"/>
              <a:buChar char="Ø"/>
            </a:pPr>
            <a:endParaRPr lang="en-US" altLang="en-US" dirty="0"/>
          </a:p>
          <a:p>
            <a:pPr eaLnBrk="1" hangingPunct="1">
              <a:buFont typeface="Wingdings" pitchFamily="2" charset="2"/>
              <a:buChar char="Ø"/>
            </a:pPr>
            <a:endParaRPr lang="en-US" altLang="en-US" dirty="0"/>
          </a:p>
          <a:p>
            <a:pPr eaLnBrk="1" hangingPunct="1">
              <a:buFont typeface="Wingdings" pitchFamily="2" charset="2"/>
              <a:buChar char="Ø"/>
            </a:pPr>
            <a:endParaRPr lang="en-US" altLang="en-U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>
                <a:cs typeface="Times New Roman" pitchFamily="18" charset="0"/>
              </a:rPr>
              <a:t>Pressure</a:t>
            </a:r>
            <a:endParaRPr lang="en-US" altLang="en-US" b="1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2625" y="920750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kern="0" dirty="0">
                <a:cs typeface="Times New Roman" pitchFamily="18" charset="0"/>
              </a:rPr>
              <a:t>Variation of pressure in a static fluid</a:t>
            </a:r>
            <a:endParaRPr lang="en-US" altLang="en-US" sz="2800" b="1" kern="0" dirty="0"/>
          </a:p>
        </p:txBody>
      </p:sp>
      <p:sp>
        <p:nvSpPr>
          <p:cNvPr id="4104" name="TextBox 9"/>
          <p:cNvSpPr txBox="1">
            <a:spLocks noChangeArrowheads="1"/>
          </p:cNvSpPr>
          <p:nvPr/>
        </p:nvSpPr>
        <p:spPr bwMode="auto">
          <a:xfrm>
            <a:off x="685800" y="1676401"/>
            <a:ext cx="7772400" cy="572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dirty="0"/>
              <a:t>Because the </a:t>
            </a:r>
            <a:r>
              <a:rPr lang="en-US" dirty="0" err="1"/>
              <a:t>ﬂuid</a:t>
            </a:r>
            <a:r>
              <a:rPr lang="en-US" dirty="0"/>
              <a:t> is at </a:t>
            </a:r>
            <a:r>
              <a:rPr lang="en-US" i="1" dirty="0"/>
              <a:t>rest</a:t>
            </a:r>
            <a:r>
              <a:rPr lang="en-US" dirty="0"/>
              <a:t>, the element </a:t>
            </a:r>
            <a:r>
              <a:rPr lang="en-US" i="1" dirty="0"/>
              <a:t>is in equilibrium </a:t>
            </a:r>
            <a:r>
              <a:rPr lang="en-US" dirty="0"/>
              <a:t>and the </a:t>
            </a:r>
            <a:r>
              <a:rPr lang="en-US" i="1" dirty="0"/>
              <a:t>summation of forces </a:t>
            </a:r>
            <a:r>
              <a:rPr lang="en-US" dirty="0"/>
              <a:t>acting on the element in any direction must be </a:t>
            </a:r>
            <a:r>
              <a:rPr lang="en-US" i="1" dirty="0"/>
              <a:t>zero</a:t>
            </a:r>
            <a:r>
              <a:rPr lang="en-US" dirty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If forces are summed in the </a:t>
            </a:r>
            <a:r>
              <a:rPr lang="en-US" i="1" dirty="0"/>
              <a:t>horizontal</a:t>
            </a:r>
            <a:r>
              <a:rPr lang="en-US" dirty="0"/>
              <a:t> direction, that is, x or y, the </a:t>
            </a:r>
            <a:r>
              <a:rPr lang="en-US" i="1" dirty="0"/>
              <a:t>only forces </a:t>
            </a:r>
            <a:r>
              <a:rPr lang="en-US" dirty="0"/>
              <a:t>acting are the pressure forces on the </a:t>
            </a:r>
            <a:r>
              <a:rPr lang="en-US" i="1" dirty="0">
                <a:solidFill>
                  <a:srgbClr val="FF0000"/>
                </a:solidFill>
              </a:rPr>
              <a:t>vertical faces </a:t>
            </a:r>
            <a:r>
              <a:rPr lang="en-US" dirty="0"/>
              <a:t>of the element.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To satisfy             and            , the pressures on the opposite vertical faces must be equal. Thus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                                for the case of the </a:t>
            </a:r>
          </a:p>
          <a:p>
            <a:r>
              <a:rPr lang="en-US" dirty="0"/>
              <a:t>			ﬂuid at rest </a:t>
            </a:r>
          </a:p>
          <a:p>
            <a:r>
              <a:rPr lang="en-US" sz="1600" dirty="0"/>
              <a:t>(i.e., there </a:t>
            </a:r>
            <a:r>
              <a:rPr lang="en-US" sz="1400" dirty="0"/>
              <a:t>is no change in pressure in the x-direction and also in the </a:t>
            </a:r>
          </a:p>
          <a:p>
            <a:r>
              <a:rPr lang="en-US" sz="1400" dirty="0"/>
              <a:t>y-direction)</a:t>
            </a:r>
          </a:p>
          <a:p>
            <a:pPr eaLnBrk="1" hangingPunct="1">
              <a:buFont typeface="Wingdings" pitchFamily="2" charset="2"/>
              <a:buChar char="Ø"/>
            </a:pPr>
            <a:endParaRPr lang="en-US" altLang="en-US" dirty="0"/>
          </a:p>
          <a:p>
            <a:pPr eaLnBrk="1" hangingPunct="1">
              <a:buFont typeface="Wingdings" pitchFamily="2" charset="2"/>
              <a:buChar char="Ø"/>
            </a:pPr>
            <a:endParaRPr lang="en-US" altLang="en-US" dirty="0"/>
          </a:p>
          <a:p>
            <a:pPr eaLnBrk="1" hangingPunct="1">
              <a:buFont typeface="Wingdings" pitchFamily="2" charset="2"/>
              <a:buChar char="Ø"/>
            </a:pPr>
            <a:endParaRPr lang="en-US" altLang="en-US" b="1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286000" y="3962400"/>
          <a:ext cx="8382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1" name="Equation" r:id="rId3" imgW="609336" imgH="253890" progId="Equation.3">
                  <p:embed/>
                </p:oleObj>
              </mc:Choice>
              <mc:Fallback>
                <p:oleObj name="Equation" r:id="rId3" imgW="609336" imgH="253890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962400"/>
                        <a:ext cx="838200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733800" y="3962400"/>
          <a:ext cx="8382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2" name="Equation" r:id="rId5" imgW="609336" imgH="253890" progId="Equation.3">
                  <p:embed/>
                </p:oleObj>
              </mc:Choice>
              <mc:Fallback>
                <p:oleObj name="Equation" r:id="rId5" imgW="609336" imgH="253890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962400"/>
                        <a:ext cx="838200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752600" y="4800600"/>
          <a:ext cx="1431636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3" name="Equation" r:id="rId7" imgW="787400" imgH="419100" progId="Equation.3">
                  <p:embed/>
                </p:oleObj>
              </mc:Choice>
              <mc:Fallback>
                <p:oleObj name="Equation" r:id="rId7" imgW="787400" imgH="419100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800600"/>
                        <a:ext cx="1431636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97689">
            <a:off x="6464500" y="4378504"/>
            <a:ext cx="2392136" cy="22854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>
                <a:cs typeface="Times New Roman" pitchFamily="18" charset="0"/>
              </a:rPr>
              <a:t>Pressure</a:t>
            </a:r>
            <a:endParaRPr lang="en-US" altLang="en-US" b="1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2625" y="920750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kern="0" dirty="0">
                <a:cs typeface="Times New Roman" pitchFamily="18" charset="0"/>
              </a:rPr>
              <a:t>Variation of pressure in a static fluid</a:t>
            </a:r>
            <a:endParaRPr lang="en-US" altLang="en-US" sz="2800" b="1" kern="0" dirty="0"/>
          </a:p>
        </p:txBody>
      </p:sp>
      <p:sp>
        <p:nvSpPr>
          <p:cNvPr id="4104" name="TextBox 9"/>
          <p:cNvSpPr txBox="1">
            <a:spLocks noChangeArrowheads="1"/>
          </p:cNvSpPr>
          <p:nvPr/>
        </p:nvSpPr>
        <p:spPr bwMode="auto">
          <a:xfrm>
            <a:off x="685800" y="1676401"/>
            <a:ext cx="77724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Summing forces in the vertical direction and setting the sum equal to zero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results in                   , which, </a:t>
            </a:r>
          </a:p>
          <a:p>
            <a:r>
              <a:rPr lang="en-US" dirty="0"/>
              <a:t>since p is independent of </a:t>
            </a:r>
          </a:p>
          <a:p>
            <a:r>
              <a:rPr lang="en-US" dirty="0"/>
              <a:t>x and y, can be written as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04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715920"/>
              </p:ext>
            </p:extLst>
          </p:nvPr>
        </p:nvGraphicFramePr>
        <p:xfrm>
          <a:off x="686601" y="2408970"/>
          <a:ext cx="807047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1" name="Equation" r:id="rId3" imgW="3517900" imgH="431800" progId="Equation.3">
                  <p:embed/>
                </p:oleObj>
              </mc:Choice>
              <mc:Fallback>
                <p:oleObj name="Equation" r:id="rId3" imgW="3517900" imgH="431800" progId="Equation.3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601" y="2408970"/>
                        <a:ext cx="8070477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/>
        </p:nvGraphicFramePr>
        <p:xfrm>
          <a:off x="2667000" y="3810000"/>
          <a:ext cx="124460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2" name="Equation" r:id="rId5" imgW="685800" imgH="330200" progId="Equation.3">
                  <p:embed/>
                </p:oleObj>
              </mc:Choice>
              <mc:Fallback>
                <p:oleObj name="Equation" r:id="rId5" imgW="685800" imgH="330200" progId="Equation.3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810000"/>
                        <a:ext cx="1244600" cy="598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956659"/>
              </p:ext>
            </p:extLst>
          </p:nvPr>
        </p:nvGraphicFramePr>
        <p:xfrm>
          <a:off x="3911600" y="4509544"/>
          <a:ext cx="118970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3" name="Equation" r:id="rId7" imgW="558558" imgH="393529" progId="Equation.3">
                  <p:embed/>
                </p:oleObj>
              </mc:Choice>
              <mc:Fallback>
                <p:oleObj name="Equation" r:id="rId7" imgW="558558" imgH="393529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1600" y="4509544"/>
                        <a:ext cx="1189703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97689">
            <a:off x="5189676" y="3681426"/>
            <a:ext cx="3318671" cy="31707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89300" y="3353783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Rate of change of p in z direction multiplied by distance over which change occurs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2977461" y="3309552"/>
            <a:ext cx="375339" cy="128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228632" y="3297676"/>
            <a:ext cx="124168" cy="345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117475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 dirty="0">
                <a:cs typeface="Times New Roman" pitchFamily="18" charset="0"/>
              </a:rPr>
              <a:t>Pressure</a:t>
            </a:r>
            <a:endParaRPr lang="en-US" altLang="en-US" b="1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23900" y="685800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kern="0" dirty="0">
                <a:cs typeface="Times New Roman" pitchFamily="18" charset="0"/>
              </a:rPr>
              <a:t>Variation of pressure in a static fluid</a:t>
            </a:r>
            <a:endParaRPr lang="en-US" altLang="en-US" sz="2800" b="1" kern="0" dirty="0"/>
          </a:p>
        </p:txBody>
      </p:sp>
      <p:sp>
        <p:nvSpPr>
          <p:cNvPr id="4104" name="TextBox 9"/>
          <p:cNvSpPr txBox="1">
            <a:spLocks noChangeArrowheads="1"/>
          </p:cNvSpPr>
          <p:nvPr/>
        </p:nvSpPr>
        <p:spPr bwMode="auto">
          <a:xfrm>
            <a:off x="685800" y="1676401"/>
            <a:ext cx="7772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531657"/>
              </p:ext>
            </p:extLst>
          </p:nvPr>
        </p:nvGraphicFramePr>
        <p:xfrm>
          <a:off x="3733800" y="1361301"/>
          <a:ext cx="118970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9" name="Equation" r:id="rId3" imgW="558558" imgH="393529" progId="Equation.3">
                  <p:embed/>
                </p:oleObj>
              </mc:Choice>
              <mc:Fallback>
                <p:oleObj name="Equation" r:id="rId3" imgW="558558" imgH="393529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361301"/>
                        <a:ext cx="1189703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57200" y="1928337"/>
            <a:ext cx="8305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This is the general expression that relates 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variation of pressure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 a static ﬂuid to 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vertical position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 minus sign indicates that </a:t>
            </a:r>
            <a:r>
              <a:rPr kumimoji="0" lang="en-US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as z gets larger (increasing elevation), the pressure gets smaller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To evaluate pressure variation in a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ﬂuid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at rest, one must integrate  the above equation between appropriately chosen limits. </a:t>
            </a:r>
          </a:p>
          <a:p>
            <a:pPr lvl="0">
              <a:buFont typeface="Wingdings" pitchFamily="2" charset="2"/>
              <a:buChar char="Ø"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For incompressible ﬂuids (</a:t>
            </a:r>
            <a:r>
              <a:rPr kumimoji="0" lang="el-G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γ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= constant. This is earlier assumption), above equation can be integrated directly. </a:t>
            </a:r>
            <a:r>
              <a:rPr lang="en-US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For compressible ﬂuids, however, </a:t>
            </a:r>
            <a:r>
              <a:rPr lang="el-GR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γ</a:t>
            </a:r>
            <a:r>
              <a:rPr lang="en-US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must be expressed algebraically as a function of z or p if one is to </a:t>
            </a:r>
            <a:r>
              <a:rPr lang="en-US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determine pressure accurately as a function of elevation.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 dirty="0">
                <a:cs typeface="Times New Roman" pitchFamily="18" charset="0"/>
              </a:rPr>
              <a:t>Pressure</a:t>
            </a:r>
            <a:endParaRPr lang="en-US" altLang="en-US" b="1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838200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kern="0" dirty="0">
                <a:cs typeface="Times New Roman" pitchFamily="18" charset="0"/>
              </a:rPr>
              <a:t>Variation of pressure in a static fluid</a:t>
            </a:r>
            <a:endParaRPr lang="en-US" altLang="en-US" sz="2800" b="1" kern="0" dirty="0"/>
          </a:p>
        </p:txBody>
      </p:sp>
      <p:sp>
        <p:nvSpPr>
          <p:cNvPr id="4104" name="TextBox 9"/>
          <p:cNvSpPr txBox="1">
            <a:spLocks noChangeArrowheads="1"/>
          </p:cNvSpPr>
          <p:nvPr/>
        </p:nvSpPr>
        <p:spPr bwMode="auto">
          <a:xfrm>
            <a:off x="685800" y="1676401"/>
            <a:ext cx="7772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209800" y="1371600"/>
          <a:ext cx="4432301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32" name="Equation" r:id="rId3" imgW="2082800" imgH="495300" progId="Equation.3">
                  <p:embed/>
                </p:oleObj>
              </mc:Choice>
              <mc:Fallback>
                <p:oleObj name="Equation" r:id="rId3" imgW="2082800" imgH="49530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371600"/>
                        <a:ext cx="4432301" cy="105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81000" y="4469725"/>
            <a:ext cx="8305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2362200"/>
            <a:ext cx="8077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 subscript 1 indicates conditions at a reference elevation. Integration gives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where p is the </a:t>
            </a:r>
            <a:r>
              <a:rPr lang="en-US" i="1" dirty="0"/>
              <a:t>pressure at </a:t>
            </a:r>
            <a:r>
              <a:rPr lang="en-US" dirty="0"/>
              <a:t>an elevation </a:t>
            </a:r>
            <a:r>
              <a:rPr lang="en-US" i="1" dirty="0"/>
              <a:t>z</a:t>
            </a:r>
            <a:r>
              <a:rPr lang="en-US" dirty="0"/>
              <a:t>. This expression is generally applicable to liquids, since they are </a:t>
            </a:r>
            <a:r>
              <a:rPr lang="en-US" i="1" dirty="0"/>
              <a:t>only slightly compressible</a:t>
            </a:r>
            <a:r>
              <a:rPr lang="en-US" dirty="0"/>
              <a:t>. Only where there are large changes in elevation, as in the ocean, need the </a:t>
            </a:r>
            <a:r>
              <a:rPr lang="en-US" i="1" dirty="0"/>
              <a:t>compressibility of the liquid be considered</a:t>
            </a:r>
            <a:r>
              <a:rPr lang="en-US" dirty="0"/>
              <a:t>, to arrive at an accurate determination of pressure</a:t>
            </a:r>
          </a:p>
          <a:p>
            <a:r>
              <a:rPr lang="en-US" dirty="0"/>
              <a:t>variation. For small changes in elevation, equation will give accurate results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048000" y="3200400"/>
          <a:ext cx="2513013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33" name="Equation" r:id="rId5" imgW="1180588" imgH="215806" progId="Equation.3">
                  <p:embed/>
                </p:oleObj>
              </mc:Choice>
              <mc:Fallback>
                <p:oleObj name="Equation" r:id="rId5" imgW="1180588" imgH="215806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200400"/>
                        <a:ext cx="2513013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 dirty="0">
                <a:cs typeface="Times New Roman" pitchFamily="18" charset="0"/>
              </a:rPr>
              <a:t>Pressure</a:t>
            </a:r>
            <a:endParaRPr lang="en-US" altLang="en-US" b="1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2625" y="920750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kern="0" dirty="0">
                <a:cs typeface="Times New Roman" pitchFamily="18" charset="0"/>
              </a:rPr>
              <a:t>Variation of pressure in a static fluid</a:t>
            </a:r>
            <a:endParaRPr lang="en-US" altLang="en-US" sz="2800" b="1" kern="0" dirty="0"/>
          </a:p>
        </p:txBody>
      </p:sp>
      <p:sp>
        <p:nvSpPr>
          <p:cNvPr id="4104" name="TextBox 9"/>
          <p:cNvSpPr txBox="1">
            <a:spLocks noChangeArrowheads="1"/>
          </p:cNvSpPr>
          <p:nvPr/>
        </p:nvSpPr>
        <p:spPr bwMode="auto">
          <a:xfrm>
            <a:off x="685800" y="1676401"/>
            <a:ext cx="7772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81000" y="4285059"/>
            <a:ext cx="8305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1676400"/>
            <a:ext cx="807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the case of a liquid at rest, it is convenient to measure distances vertically downward </a:t>
            </a:r>
            <a:r>
              <a:rPr lang="en-US" i="1" dirty="0"/>
              <a:t>from the free liquid surface</a:t>
            </a:r>
            <a:r>
              <a:rPr lang="en-US" dirty="0"/>
              <a:t>. If h is the distance below the free liquid surface and if the pressure of air and vapor on the surface is arbitrarily taken to be zero, equation                                       can be written as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As there must always be some pressure on the surface of any liquid, the </a:t>
            </a:r>
            <a:r>
              <a:rPr lang="en-US" i="1" dirty="0"/>
              <a:t>total  pressure </a:t>
            </a:r>
            <a:r>
              <a:rPr lang="en-US" dirty="0"/>
              <a:t>at any depth h is given by the above equation </a:t>
            </a:r>
            <a:r>
              <a:rPr lang="en-US" i="1" dirty="0"/>
              <a:t>plus the pressure on the surface</a:t>
            </a:r>
            <a:r>
              <a:rPr lang="en-US" dirty="0"/>
              <a:t>.</a:t>
            </a:r>
          </a:p>
          <a:p>
            <a:r>
              <a:rPr lang="en-US" dirty="0"/>
              <a:t>In many situations this surface pressure may be disregarded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057400" y="3124200"/>
          <a:ext cx="2513013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57" name="Equation" r:id="rId3" imgW="1180588" imgH="215806" progId="Equation.3">
                  <p:embed/>
                </p:oleObj>
              </mc:Choice>
              <mc:Fallback>
                <p:oleObj name="Equation" r:id="rId3" imgW="1180588" imgH="215806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124200"/>
                        <a:ext cx="2513013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701925" y="3975100"/>
          <a:ext cx="9175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58" name="Equation" r:id="rId5" imgW="431613" imgH="203112" progId="Equation.3">
                  <p:embed/>
                </p:oleObj>
              </mc:Choice>
              <mc:Fallback>
                <p:oleObj name="Equation" r:id="rId5" imgW="431613" imgH="203112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1925" y="3975100"/>
                        <a:ext cx="91757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860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cs typeface="Times New Roman" pitchFamily="18" charset="0"/>
              </a:rPr>
              <a:t>FLUID STATICS</a:t>
            </a:r>
            <a:endParaRPr lang="en-US" altLang="en-US" b="1" dirty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628" y="1214518"/>
            <a:ext cx="7772400" cy="4191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There are no shear stresses in fluids at rest (∆F</a:t>
            </a:r>
            <a:r>
              <a:rPr lang="en-US" baseline="-25000" dirty="0"/>
              <a:t>t</a:t>
            </a:r>
            <a:r>
              <a:rPr lang="en-US" dirty="0"/>
              <a:t>= 0); hence only normal pressure forces (</a:t>
            </a:r>
            <a:r>
              <a:rPr lang="en-US" b="1" dirty="0">
                <a:solidFill>
                  <a:srgbClr val="FF0000"/>
                </a:solidFill>
              </a:rPr>
              <a:t>∆</a:t>
            </a:r>
            <a:r>
              <a:rPr lang="en-US" b="1" dirty="0" err="1">
                <a:solidFill>
                  <a:srgbClr val="FF0000"/>
                </a:solidFill>
              </a:rPr>
              <a:t>F</a:t>
            </a:r>
            <a:r>
              <a:rPr lang="en-US" b="1" baseline="-25000" dirty="0" err="1">
                <a:solidFill>
                  <a:srgbClr val="FF0000"/>
                </a:solidFill>
              </a:rPr>
              <a:t>n</a:t>
            </a:r>
            <a:r>
              <a:rPr lang="en-US" dirty="0"/>
              <a:t>≠ 0); </a:t>
            </a:r>
            <a:r>
              <a:rPr lang="en-US" b="1" dirty="0">
                <a:solidFill>
                  <a:srgbClr val="FF0000"/>
                </a:solidFill>
              </a:rPr>
              <a:t>are present</a:t>
            </a:r>
            <a:r>
              <a:rPr lang="en-US" dirty="0"/>
              <a:t>. 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itchFamily="18" charset="0"/>
                <a:sym typeface="Symbol" pitchFamily="18" charset="2"/>
              </a:rPr>
              <a:t>		</a:t>
            </a:r>
            <a:r>
              <a:rPr lang="en-US" altLang="en-US" dirty="0">
                <a:cs typeface="Times New Roman" pitchFamily="18" charset="0"/>
              </a:rPr>
              <a:t> 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7192" y="2819400"/>
            <a:ext cx="8275271" cy="186193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732555"/>
            <a:ext cx="4413198" cy="207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210099" y="4618315"/>
            <a:ext cx="373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F= 0, then velocity is zero. From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2655"/>
              </p:ext>
            </p:extLst>
          </p:nvPr>
        </p:nvGraphicFramePr>
        <p:xfrm>
          <a:off x="6732854" y="4999445"/>
          <a:ext cx="1819275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53" name="Equation" r:id="rId5" imgW="876240" imgH="419040" progId="Equation.3">
                  <p:embed/>
                </p:oleObj>
              </mc:Choice>
              <mc:Fallback>
                <p:oleObj name="Equation" r:id="rId5" imgW="876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854" y="4999445"/>
                        <a:ext cx="1819275" cy="735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27614"/>
              </p:ext>
            </p:extLst>
          </p:nvPr>
        </p:nvGraphicFramePr>
        <p:xfrm>
          <a:off x="6812241" y="5963042"/>
          <a:ext cx="2239962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54" name="Equation" r:id="rId7" imgW="1079280" imgH="419040" progId="Equation.3">
                  <p:embed/>
                </p:oleObj>
              </mc:Choice>
              <mc:Fallback>
                <p:oleObj name="Equation" r:id="rId7" imgW="10792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2241" y="5963042"/>
                        <a:ext cx="2239962" cy="735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V="1">
            <a:off x="2590800" y="4191000"/>
            <a:ext cx="3200400" cy="1214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 dirty="0">
                <a:cs typeface="Times New Roman" pitchFamily="18" charset="0"/>
              </a:rPr>
              <a:t>Pressure</a:t>
            </a:r>
            <a:endParaRPr lang="en-US" altLang="en-US" b="1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2625" y="920750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kern="0" dirty="0">
                <a:cs typeface="Times New Roman" pitchFamily="18" charset="0"/>
              </a:rPr>
              <a:t>Variation of pressure in a static fluid</a:t>
            </a:r>
            <a:endParaRPr lang="en-US" altLang="en-US" sz="2800" b="1" kern="0" dirty="0"/>
          </a:p>
        </p:txBody>
      </p:sp>
      <p:sp>
        <p:nvSpPr>
          <p:cNvPr id="4104" name="TextBox 9"/>
          <p:cNvSpPr txBox="1">
            <a:spLocks noChangeArrowheads="1"/>
          </p:cNvSpPr>
          <p:nvPr/>
        </p:nvSpPr>
        <p:spPr bwMode="auto">
          <a:xfrm>
            <a:off x="685800" y="1676401"/>
            <a:ext cx="7772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81000" y="4285059"/>
            <a:ext cx="8305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1676400"/>
            <a:ext cx="8077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From            , it may be seen that all points in a connected body of constant density </a:t>
            </a:r>
            <a:r>
              <a:rPr lang="en-US" dirty="0" err="1"/>
              <a:t>ﬂuid</a:t>
            </a:r>
            <a:r>
              <a:rPr lang="en-US" dirty="0"/>
              <a:t> at rest are under the </a:t>
            </a:r>
            <a:r>
              <a:rPr lang="en-US" i="1" dirty="0">
                <a:solidFill>
                  <a:schemeClr val="accent2"/>
                </a:solidFill>
              </a:rPr>
              <a:t>same pressure </a:t>
            </a:r>
            <a:r>
              <a:rPr lang="en-US" dirty="0"/>
              <a:t>if they are at the </a:t>
            </a:r>
            <a:r>
              <a:rPr lang="en-US" i="1" dirty="0">
                <a:solidFill>
                  <a:schemeClr val="accent2"/>
                </a:solidFill>
              </a:rPr>
              <a:t>same depth </a:t>
            </a:r>
            <a:r>
              <a:rPr lang="en-US" dirty="0"/>
              <a:t>below the liquid surface (Pascal’s law).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This indicates that a </a:t>
            </a:r>
            <a:r>
              <a:rPr lang="en-US" i="1" dirty="0">
                <a:solidFill>
                  <a:schemeClr val="accent2"/>
                </a:solidFill>
              </a:rPr>
              <a:t>surface of equal pressure </a:t>
            </a:r>
            <a:r>
              <a:rPr lang="en-US" dirty="0"/>
              <a:t>for a liquid at rest is a </a:t>
            </a:r>
            <a:r>
              <a:rPr lang="en-US" i="1" dirty="0">
                <a:solidFill>
                  <a:schemeClr val="accent2"/>
                </a:solidFill>
              </a:rPr>
              <a:t>horizontal plane</a:t>
            </a:r>
            <a:r>
              <a:rPr lang="en-US" dirty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Strictly speaking, it is a surface everywhere normal to the direction of gravity and is approximately a spherical surface concentric with the earth. For </a:t>
            </a:r>
            <a:r>
              <a:rPr lang="en-US" i="1" dirty="0"/>
              <a:t>practical</a:t>
            </a:r>
            <a:r>
              <a:rPr lang="en-US" dirty="0"/>
              <a:t> purposes, a </a:t>
            </a:r>
            <a:r>
              <a:rPr lang="en-US" i="1" dirty="0"/>
              <a:t>limited portion</a:t>
            </a:r>
            <a:r>
              <a:rPr lang="en-US" dirty="0"/>
              <a:t> of this surface may be </a:t>
            </a:r>
            <a:r>
              <a:rPr lang="en-US" dirty="0">
                <a:solidFill>
                  <a:schemeClr val="accent6"/>
                </a:solidFill>
              </a:rPr>
              <a:t>considered</a:t>
            </a:r>
            <a:r>
              <a:rPr lang="en-US" dirty="0"/>
              <a:t> a </a:t>
            </a:r>
            <a:r>
              <a:rPr lang="en-US" i="1" dirty="0"/>
              <a:t>plane area</a:t>
            </a:r>
            <a:r>
              <a:rPr lang="en-US" dirty="0"/>
              <a:t>.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600200" y="1752600"/>
          <a:ext cx="9175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3" name="Equation" r:id="rId3" imgW="431613" imgH="203112" progId="Equation.3">
                  <p:embed/>
                </p:oleObj>
              </mc:Choice>
              <mc:Fallback>
                <p:oleObj name="Equation" r:id="rId3" imgW="431613" imgH="203112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752600"/>
                        <a:ext cx="91757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7293">
            <a:off x="5805947" y="2828261"/>
            <a:ext cx="3494156" cy="3824313"/>
          </a:xfrm>
          <a:prstGeom prst="rect">
            <a:avLst/>
          </a:prstGeom>
        </p:spPr>
      </p:pic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 dirty="0">
                <a:cs typeface="Times New Roman" pitchFamily="18" charset="0"/>
              </a:rPr>
              <a:t>Pressure</a:t>
            </a:r>
            <a:endParaRPr lang="en-US" altLang="en-US" b="1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2625" y="920750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kern="0" dirty="0">
                <a:cs typeface="Times New Roman" pitchFamily="18" charset="0"/>
              </a:rPr>
              <a:t>Pressure expressed in height of fluid</a:t>
            </a:r>
            <a:endParaRPr lang="en-US" altLang="en-US" sz="2800" b="1" kern="0" dirty="0"/>
          </a:p>
        </p:txBody>
      </p:sp>
      <p:sp>
        <p:nvSpPr>
          <p:cNvPr id="4104" name="TextBox 9"/>
          <p:cNvSpPr txBox="1">
            <a:spLocks noChangeArrowheads="1"/>
          </p:cNvSpPr>
          <p:nvPr/>
        </p:nvSpPr>
        <p:spPr bwMode="auto">
          <a:xfrm>
            <a:off x="682625" y="1689100"/>
            <a:ext cx="7772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81000" y="4285059"/>
            <a:ext cx="8305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0225" y="1750226"/>
            <a:ext cx="8077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Imagine an open tank of liquid upon whose surface there is no pressure, though in reality the minimum pressure upon any liquid surface is the pressure of its own vapor.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Disregarding this for the moment, by the </a:t>
            </a:r>
          </a:p>
          <a:p>
            <a:r>
              <a:rPr lang="en-US" dirty="0"/>
              <a:t>    previous equation, the pressure at any </a:t>
            </a:r>
          </a:p>
          <a:p>
            <a:r>
              <a:rPr lang="en-US" dirty="0"/>
              <a:t>   depth h is p = </a:t>
            </a:r>
            <a:r>
              <a:rPr lang="el-GR" dirty="0"/>
              <a:t>γ</a:t>
            </a:r>
            <a:r>
              <a:rPr lang="en-US" dirty="0"/>
              <a:t> h.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If </a:t>
            </a:r>
            <a:r>
              <a:rPr lang="el-GR" dirty="0"/>
              <a:t>γ</a:t>
            </a:r>
            <a:r>
              <a:rPr lang="en-US" dirty="0"/>
              <a:t> is assumed constant, there is a deﬁnite </a:t>
            </a:r>
          </a:p>
          <a:p>
            <a:r>
              <a:rPr lang="en-US" dirty="0"/>
              <a:t>relation between p and h. That is, pressure </a:t>
            </a:r>
          </a:p>
          <a:p>
            <a:r>
              <a:rPr lang="en-US" dirty="0"/>
              <a:t>(force per unit area) is equivalent to a </a:t>
            </a:r>
            <a:r>
              <a:rPr lang="en-US" i="1" dirty="0"/>
              <a:t>height</a:t>
            </a:r>
          </a:p>
          <a:p>
            <a:r>
              <a:rPr lang="en-US" i="1" dirty="0"/>
              <a:t>h of some ﬂuid </a:t>
            </a:r>
            <a:r>
              <a:rPr lang="en-US" dirty="0"/>
              <a:t>of constant speciﬁc weight </a:t>
            </a:r>
            <a:r>
              <a:rPr lang="el-GR" dirty="0"/>
              <a:t>γ</a:t>
            </a:r>
            <a:r>
              <a:rPr lang="en-US" dirty="0"/>
              <a:t>. </a:t>
            </a:r>
          </a:p>
          <a:p>
            <a:r>
              <a:rPr lang="en-US" dirty="0"/>
              <a:t>It is often </a:t>
            </a:r>
            <a:r>
              <a:rPr lang="en-US" dirty="0">
                <a:solidFill>
                  <a:schemeClr val="accent6"/>
                </a:solidFill>
              </a:rPr>
              <a:t>more convenient </a:t>
            </a:r>
            <a:r>
              <a:rPr lang="en-US" dirty="0"/>
              <a:t>to express </a:t>
            </a:r>
          </a:p>
          <a:p>
            <a:r>
              <a:rPr lang="en-US" dirty="0"/>
              <a:t>pressure in terms of a </a:t>
            </a:r>
            <a:r>
              <a:rPr lang="en-US" dirty="0">
                <a:solidFill>
                  <a:schemeClr val="accent6"/>
                </a:solidFill>
              </a:rPr>
              <a:t>height of a column of </a:t>
            </a:r>
          </a:p>
          <a:p>
            <a:r>
              <a:rPr lang="en-US" dirty="0">
                <a:solidFill>
                  <a:schemeClr val="accent6"/>
                </a:solidFill>
              </a:rPr>
              <a:t>ﬂuid</a:t>
            </a:r>
            <a:r>
              <a:rPr lang="en-US" dirty="0"/>
              <a:t> rather than in pressure per unit area.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 dirty="0">
                <a:cs typeface="Times New Roman" pitchFamily="18" charset="0"/>
              </a:rPr>
              <a:t>Pressure</a:t>
            </a:r>
            <a:endParaRPr lang="en-US" altLang="en-US" b="1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2625" y="920750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kern="0" dirty="0">
                <a:cs typeface="Times New Roman" pitchFamily="18" charset="0"/>
              </a:rPr>
              <a:t>Pressure expressed in height of fluid</a:t>
            </a:r>
            <a:endParaRPr lang="en-US" altLang="en-US" sz="2800" b="1" kern="0" dirty="0"/>
          </a:p>
        </p:txBody>
      </p:sp>
      <p:sp>
        <p:nvSpPr>
          <p:cNvPr id="4104" name="TextBox 9"/>
          <p:cNvSpPr txBox="1">
            <a:spLocks noChangeArrowheads="1"/>
          </p:cNvSpPr>
          <p:nvPr/>
        </p:nvSpPr>
        <p:spPr bwMode="auto">
          <a:xfrm>
            <a:off x="685800" y="1676401"/>
            <a:ext cx="7772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81000" y="4285059"/>
            <a:ext cx="8305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1676400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Even if the surface of the liquid is </a:t>
            </a:r>
            <a:r>
              <a:rPr lang="en-US" i="1" dirty="0"/>
              <a:t>under some pressure</a:t>
            </a:r>
            <a:r>
              <a:rPr lang="en-US" dirty="0"/>
              <a:t>, it is necessary only to convert this pressure into an </a:t>
            </a:r>
            <a:r>
              <a:rPr lang="en-US" dirty="0">
                <a:solidFill>
                  <a:schemeClr val="accent6"/>
                </a:solidFill>
              </a:rPr>
              <a:t>equivalent height </a:t>
            </a:r>
            <a:r>
              <a:rPr lang="en-US" dirty="0"/>
              <a:t>of </a:t>
            </a:r>
            <a:r>
              <a:rPr lang="en-US" dirty="0">
                <a:solidFill>
                  <a:schemeClr val="accent6"/>
                </a:solidFill>
              </a:rPr>
              <a:t>the </a:t>
            </a:r>
            <a:r>
              <a:rPr lang="en-US" dirty="0" err="1">
                <a:solidFill>
                  <a:schemeClr val="accent6"/>
                </a:solidFill>
              </a:rPr>
              <a:t>ﬂuid</a:t>
            </a:r>
            <a:r>
              <a:rPr lang="en-US" dirty="0">
                <a:solidFill>
                  <a:schemeClr val="accent6"/>
                </a:solidFill>
              </a:rPr>
              <a:t> in question </a:t>
            </a:r>
            <a:r>
              <a:rPr lang="en-US" dirty="0"/>
              <a:t>and </a:t>
            </a:r>
            <a:r>
              <a:rPr lang="en-US" i="1" dirty="0"/>
              <a:t>add this to the value of h </a:t>
            </a:r>
            <a:r>
              <a:rPr lang="en-US" dirty="0"/>
              <a:t>(Fig) to obtain the </a:t>
            </a:r>
            <a:r>
              <a:rPr lang="en-US" dirty="0">
                <a:solidFill>
                  <a:schemeClr val="accent6"/>
                </a:solidFill>
              </a:rPr>
              <a:t>total pressure</a:t>
            </a:r>
            <a:r>
              <a:rPr lang="en-US" dirty="0"/>
              <a:t>.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7293">
            <a:off x="3723909" y="3198158"/>
            <a:ext cx="3123977" cy="341915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 dirty="0">
                <a:cs typeface="Times New Roman" pitchFamily="18" charset="0"/>
              </a:rPr>
              <a:t>Pressure</a:t>
            </a:r>
            <a:endParaRPr lang="en-US" altLang="en-US" b="1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2625" y="920750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kern="0" dirty="0">
                <a:cs typeface="Times New Roman" pitchFamily="18" charset="0"/>
              </a:rPr>
              <a:t>Pressure expressed in height of fluid</a:t>
            </a:r>
            <a:endParaRPr lang="en-US" altLang="en-US" sz="2800" b="1" kern="0" dirty="0"/>
          </a:p>
        </p:txBody>
      </p:sp>
      <p:sp>
        <p:nvSpPr>
          <p:cNvPr id="4104" name="TextBox 9"/>
          <p:cNvSpPr txBox="1">
            <a:spLocks noChangeArrowheads="1"/>
          </p:cNvSpPr>
          <p:nvPr/>
        </p:nvSpPr>
        <p:spPr bwMode="auto">
          <a:xfrm>
            <a:off x="685800" y="1676401"/>
            <a:ext cx="7772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81000" y="4285059"/>
            <a:ext cx="8305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1676400"/>
            <a:ext cx="807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The preceding discussion has been applied to a liquid, but it is equally possible to use it for a </a:t>
            </a:r>
            <a:r>
              <a:rPr lang="en-US" i="1" dirty="0"/>
              <a:t>gas or vapor </a:t>
            </a:r>
            <a:r>
              <a:rPr lang="en-US" dirty="0"/>
              <a:t>by specifying some </a:t>
            </a:r>
            <a:r>
              <a:rPr lang="en-US" i="1" dirty="0"/>
              <a:t>constant speciﬁc weight </a:t>
            </a:r>
            <a:r>
              <a:rPr lang="el-GR" dirty="0"/>
              <a:t>γ</a:t>
            </a:r>
            <a:r>
              <a:rPr lang="en-US" dirty="0"/>
              <a:t> for the gas or vapor in question. Thus </a:t>
            </a:r>
            <a:r>
              <a:rPr lang="en-US" dirty="0">
                <a:solidFill>
                  <a:schemeClr val="accent6"/>
                </a:solidFill>
              </a:rPr>
              <a:t>pressure </a:t>
            </a:r>
            <a:r>
              <a:rPr lang="en-US" dirty="0"/>
              <a:t>p may be expressed in the </a:t>
            </a:r>
            <a:r>
              <a:rPr lang="en-US" dirty="0">
                <a:solidFill>
                  <a:schemeClr val="accent6"/>
                </a:solidFill>
              </a:rPr>
              <a:t>height of a column of any ﬂuid </a:t>
            </a:r>
            <a:r>
              <a:rPr lang="en-US" dirty="0"/>
              <a:t>by the relation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When pressure is expressed </a:t>
            </a:r>
            <a:r>
              <a:rPr lang="en-US" i="1" dirty="0"/>
              <a:t>in meters</a:t>
            </a:r>
            <a:r>
              <a:rPr lang="en-US" dirty="0"/>
              <a:t>, it is commonly referred to as </a:t>
            </a:r>
            <a:r>
              <a:rPr lang="en-US" b="1" i="1" dirty="0"/>
              <a:t>pressure head.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9901953"/>
              </p:ext>
            </p:extLst>
          </p:nvPr>
        </p:nvGraphicFramePr>
        <p:xfrm>
          <a:off x="3886200" y="3346781"/>
          <a:ext cx="86360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4" name="Equation" r:id="rId3" imgW="406224" imgH="418918" progId="Equation.3">
                  <p:embed/>
                </p:oleObj>
              </mc:Choice>
              <mc:Fallback>
                <p:oleObj name="Equation" r:id="rId3" imgW="406224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346781"/>
                        <a:ext cx="863600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7469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 dirty="0">
                <a:cs typeface="Times New Roman" pitchFamily="18" charset="0"/>
              </a:rPr>
              <a:t>Pressure</a:t>
            </a:r>
            <a:endParaRPr lang="en-US" altLang="en-US" b="1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kern="0" dirty="0">
                <a:cs typeface="Times New Roman" pitchFamily="18" charset="0"/>
              </a:rPr>
              <a:t>Pressure expressed in height of fluid</a:t>
            </a:r>
            <a:endParaRPr lang="en-US" altLang="en-US" sz="2800" b="1" kern="0" dirty="0"/>
          </a:p>
        </p:txBody>
      </p:sp>
      <p:sp>
        <p:nvSpPr>
          <p:cNvPr id="4104" name="TextBox 9"/>
          <p:cNvSpPr txBox="1">
            <a:spLocks noChangeArrowheads="1"/>
          </p:cNvSpPr>
          <p:nvPr/>
        </p:nvSpPr>
        <p:spPr bwMode="auto">
          <a:xfrm>
            <a:off x="685800" y="1676401"/>
            <a:ext cx="7772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81000" y="4285059"/>
            <a:ext cx="8305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371600"/>
            <a:ext cx="80772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It is convenient to express pressures occurring in one </a:t>
            </a:r>
            <a:r>
              <a:rPr lang="en-US" dirty="0" err="1"/>
              <a:t>ﬂuid</a:t>
            </a:r>
            <a:r>
              <a:rPr lang="en-US" dirty="0"/>
              <a:t> in terms of height of another </a:t>
            </a:r>
            <a:r>
              <a:rPr lang="en-US" dirty="0" err="1"/>
              <a:t>ﬂuid</a:t>
            </a:r>
            <a:r>
              <a:rPr lang="en-US" dirty="0"/>
              <a:t>, e.g., barometric pressure in millimeters of mercury.</a:t>
            </a:r>
            <a:endParaRPr lang="en-GB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Equation p - p</a:t>
            </a:r>
            <a:r>
              <a:rPr lang="en-US" baseline="-25000" dirty="0"/>
              <a:t>1 </a:t>
            </a:r>
            <a:r>
              <a:rPr lang="en-US" dirty="0"/>
              <a:t>= - </a:t>
            </a:r>
            <a:r>
              <a:rPr lang="el-GR" dirty="0"/>
              <a:t>γ</a:t>
            </a:r>
            <a:r>
              <a:rPr lang="en-GB" dirty="0"/>
              <a:t> (z – z</a:t>
            </a:r>
            <a:r>
              <a:rPr lang="en-GB" baseline="-25000" dirty="0"/>
              <a:t>1</a:t>
            </a:r>
            <a:r>
              <a:rPr lang="en-GB" dirty="0"/>
              <a:t>)</a:t>
            </a:r>
            <a:r>
              <a:rPr lang="en-US" dirty="0"/>
              <a:t> may be expressed as follows: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This shows that for an incompressible </a:t>
            </a:r>
            <a:r>
              <a:rPr lang="en-US" dirty="0" err="1"/>
              <a:t>ﬂuid</a:t>
            </a:r>
            <a:r>
              <a:rPr lang="en-US" dirty="0"/>
              <a:t> at rest, at any point in the </a:t>
            </a:r>
            <a:r>
              <a:rPr lang="en-US" dirty="0" err="1"/>
              <a:t>ﬂuid</a:t>
            </a:r>
            <a:r>
              <a:rPr lang="en-US" dirty="0"/>
              <a:t> the sum of the elevation z and the pressure head p/</a:t>
            </a:r>
            <a:r>
              <a:rPr lang="el-GR" dirty="0"/>
              <a:t> γ</a:t>
            </a:r>
            <a:r>
              <a:rPr lang="en-US" dirty="0"/>
              <a:t> is </a:t>
            </a:r>
            <a:r>
              <a:rPr lang="en-US" i="1" dirty="0"/>
              <a:t>equal</a:t>
            </a:r>
            <a:r>
              <a:rPr lang="en-US" dirty="0"/>
              <a:t> to the sum of these two quantities </a:t>
            </a:r>
            <a:r>
              <a:rPr lang="en-US" i="1" dirty="0"/>
              <a:t>at any other point</a:t>
            </a:r>
            <a:r>
              <a:rPr lang="en-US" dirty="0"/>
              <a:t>. The </a:t>
            </a:r>
            <a:r>
              <a:rPr lang="en-US" dirty="0" err="1"/>
              <a:t>signiﬁcance</a:t>
            </a:r>
            <a:r>
              <a:rPr lang="en-US" dirty="0"/>
              <a:t> of this statement is that, in a </a:t>
            </a:r>
            <a:r>
              <a:rPr lang="en-US" dirty="0" err="1"/>
              <a:t>ﬂuid</a:t>
            </a:r>
            <a:r>
              <a:rPr lang="en-US" dirty="0"/>
              <a:t> at rest, with an </a:t>
            </a:r>
            <a:r>
              <a:rPr lang="en-US" i="1" dirty="0"/>
              <a:t>increase in elevation there is a decrease in pressure head, and vice versa</a:t>
            </a:r>
            <a:r>
              <a:rPr lang="en-US" dirty="0"/>
              <a:t>. This concept is depicted in Fig below.</a:t>
            </a:r>
            <a:endParaRPr lang="en-GB" dirty="0"/>
          </a:p>
          <a:p>
            <a:endParaRPr lang="en-GB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323519"/>
              </p:ext>
            </p:extLst>
          </p:nvPr>
        </p:nvGraphicFramePr>
        <p:xfrm>
          <a:off x="2286000" y="2971800"/>
          <a:ext cx="3430588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5" name="Equation" r:id="rId3" imgW="1612800" imgH="419040" progId="Equation.3">
                  <p:embed/>
                </p:oleObj>
              </mc:Choice>
              <mc:Fallback>
                <p:oleObj name="Equation" r:id="rId3" imgW="1612800" imgH="419040" progId="Equation.3">
                  <p:embed/>
                  <p:pic>
                    <p:nvPicPr>
                      <p:cNvPr id="491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971800"/>
                        <a:ext cx="3430588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937" y="2133600"/>
            <a:ext cx="3561386" cy="4787437"/>
          </a:xfrm>
          <a:prstGeom prst="rect">
            <a:avLst/>
          </a:prstGeom>
        </p:spPr>
      </p:pic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 dirty="0">
                <a:cs typeface="Times New Roman" pitchFamily="18" charset="0"/>
              </a:rPr>
              <a:t>Pressure</a:t>
            </a:r>
            <a:endParaRPr lang="en-US" altLang="en-US" b="1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kern="0" dirty="0">
                <a:cs typeface="Times New Roman" pitchFamily="18" charset="0"/>
              </a:rPr>
              <a:t>Pressure expressed in height of fluid</a:t>
            </a:r>
            <a:endParaRPr lang="en-US" altLang="en-US" sz="2800" b="1" kern="0" dirty="0"/>
          </a:p>
        </p:txBody>
      </p:sp>
      <p:sp>
        <p:nvSpPr>
          <p:cNvPr id="4104" name="TextBox 9"/>
          <p:cNvSpPr txBox="1">
            <a:spLocks noChangeArrowheads="1"/>
          </p:cNvSpPr>
          <p:nvPr/>
        </p:nvSpPr>
        <p:spPr bwMode="auto">
          <a:xfrm>
            <a:off x="685800" y="1676401"/>
            <a:ext cx="7772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81000" y="4285059"/>
            <a:ext cx="8305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3716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91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310467"/>
              </p:ext>
            </p:extLst>
          </p:nvPr>
        </p:nvGraphicFramePr>
        <p:xfrm>
          <a:off x="1752600" y="1220812"/>
          <a:ext cx="3430588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9" name="Equation" r:id="rId4" imgW="1612800" imgH="419040" progId="Equation.3">
                  <p:embed/>
                </p:oleObj>
              </mc:Choice>
              <mc:Fallback>
                <p:oleObj name="Equation" r:id="rId4" imgW="1612800" imgH="41904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220812"/>
                        <a:ext cx="3430588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903506"/>
              </p:ext>
            </p:extLst>
          </p:nvPr>
        </p:nvGraphicFramePr>
        <p:xfrm>
          <a:off x="1524000" y="2224088"/>
          <a:ext cx="3889375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0" name="Equation" r:id="rId6" imgW="1828800" imgH="419040" progId="Equation.3">
                  <p:embed/>
                </p:oleObj>
              </mc:Choice>
              <mc:Fallback>
                <p:oleObj name="Equation" r:id="rId6" imgW="18288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224088"/>
                        <a:ext cx="3889375" cy="890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 dirty="0">
                <a:cs typeface="Times New Roman" pitchFamily="18" charset="0"/>
              </a:rPr>
              <a:t>Pressure</a:t>
            </a:r>
            <a:endParaRPr lang="en-US" altLang="en-US" b="1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kern="0" dirty="0">
                <a:cs typeface="Times New Roman" pitchFamily="18" charset="0"/>
              </a:rPr>
              <a:t>Absolute and gage pressures</a:t>
            </a:r>
            <a:endParaRPr lang="en-US" altLang="en-US" sz="2800" b="1" kern="0" dirty="0"/>
          </a:p>
        </p:txBody>
      </p:sp>
      <p:sp>
        <p:nvSpPr>
          <p:cNvPr id="4104" name="TextBox 9"/>
          <p:cNvSpPr txBox="1">
            <a:spLocks noChangeArrowheads="1"/>
          </p:cNvSpPr>
          <p:nvPr/>
        </p:nvSpPr>
        <p:spPr bwMode="auto">
          <a:xfrm>
            <a:off x="685800" y="1676401"/>
            <a:ext cx="7772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81000" y="4285059"/>
            <a:ext cx="8305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3716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1371600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If pressure is measured relative to absolute zero, it is called absolute pressure; </a:t>
            </a:r>
            <a:endParaRPr lang="en-GB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452431"/>
            <a:ext cx="4682544" cy="292659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 dirty="0">
                <a:cs typeface="Times New Roman" pitchFamily="18" charset="0"/>
              </a:rPr>
              <a:t>Pressure</a:t>
            </a:r>
            <a:endParaRPr lang="en-US" altLang="en-US" b="1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kern="0" dirty="0">
                <a:cs typeface="Times New Roman" pitchFamily="18" charset="0"/>
              </a:rPr>
              <a:t>Absolute and gage pressures</a:t>
            </a:r>
            <a:endParaRPr lang="en-US" altLang="en-US" sz="2800" b="1" kern="0" dirty="0"/>
          </a:p>
        </p:txBody>
      </p:sp>
      <p:sp>
        <p:nvSpPr>
          <p:cNvPr id="4104" name="TextBox 9"/>
          <p:cNvSpPr txBox="1">
            <a:spLocks noChangeArrowheads="1"/>
          </p:cNvSpPr>
          <p:nvPr/>
        </p:nvSpPr>
        <p:spPr bwMode="auto">
          <a:xfrm>
            <a:off x="685800" y="1676401"/>
            <a:ext cx="7772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81000" y="4285059"/>
            <a:ext cx="8305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3716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1371600"/>
            <a:ext cx="807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when measured relative to atmospheric pressure as a base, it is called gage pressure.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This is because practically all pressure gages register zero when open to the atmosphere, and hence measure the difference between the pressure of the </a:t>
            </a:r>
            <a:r>
              <a:rPr lang="en-US" dirty="0" err="1"/>
              <a:t>ﬂuid</a:t>
            </a:r>
            <a:r>
              <a:rPr lang="en-US" dirty="0"/>
              <a:t> to which they are connected and that of the surrounding air.</a:t>
            </a:r>
            <a:endParaRPr lang="en-GB" dirty="0"/>
          </a:p>
          <a:p>
            <a:pPr>
              <a:buFont typeface="Wingdings" pitchFamily="2" charset="2"/>
              <a:buChar char="Ø"/>
            </a:pPr>
            <a:endParaRPr lang="en-GB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810000"/>
            <a:ext cx="4682544" cy="292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709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 dirty="0">
                <a:cs typeface="Times New Roman" pitchFamily="18" charset="0"/>
              </a:rPr>
              <a:t>Pressure</a:t>
            </a:r>
            <a:endParaRPr lang="en-US" altLang="en-US" b="1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kern="0" dirty="0">
                <a:cs typeface="Times New Roman" pitchFamily="18" charset="0"/>
              </a:rPr>
              <a:t>Absolute and gage pressures</a:t>
            </a:r>
            <a:endParaRPr lang="en-US" altLang="en-US" sz="2800" b="1" kern="0" dirty="0"/>
          </a:p>
        </p:txBody>
      </p:sp>
      <p:sp>
        <p:nvSpPr>
          <p:cNvPr id="4104" name="TextBox 9"/>
          <p:cNvSpPr txBox="1">
            <a:spLocks noChangeArrowheads="1"/>
          </p:cNvSpPr>
          <p:nvPr/>
        </p:nvSpPr>
        <p:spPr bwMode="auto">
          <a:xfrm>
            <a:off x="685800" y="1676401"/>
            <a:ext cx="7772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81000" y="4285059"/>
            <a:ext cx="8305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3716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1371600"/>
            <a:ext cx="807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If the pressure is below that of the atmosphere, it is designated as a vacuum, and its gage value is the amount by which it is below that of the atmosphere. What is called a “high vacuum” is really a low absolute pressure. A perfect vacuum would correspond to absolute zero pressure.</a:t>
            </a:r>
            <a:endParaRPr lang="en-GB" dirty="0"/>
          </a:p>
          <a:p>
            <a:pPr>
              <a:buFont typeface="Wingdings" pitchFamily="2" charset="2"/>
              <a:buChar char="Ø"/>
            </a:pPr>
            <a:endParaRPr lang="en-GB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546555"/>
            <a:ext cx="4682544" cy="292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9831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456" y="1890475"/>
            <a:ext cx="4682544" cy="2926591"/>
          </a:xfrm>
          <a:prstGeom prst="rect">
            <a:avLst/>
          </a:prstGeom>
        </p:spPr>
      </p:pic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 dirty="0">
                <a:cs typeface="Times New Roman" pitchFamily="18" charset="0"/>
              </a:rPr>
              <a:t>Pressure</a:t>
            </a:r>
            <a:endParaRPr lang="en-US" altLang="en-US" b="1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kern="0" dirty="0">
                <a:cs typeface="Times New Roman" pitchFamily="18" charset="0"/>
              </a:rPr>
              <a:t>Absolute and gage pressures</a:t>
            </a:r>
            <a:endParaRPr lang="en-US" altLang="en-US" sz="2800" b="1" kern="0" dirty="0"/>
          </a:p>
        </p:txBody>
      </p:sp>
      <p:sp>
        <p:nvSpPr>
          <p:cNvPr id="4104" name="TextBox 9"/>
          <p:cNvSpPr txBox="1">
            <a:spLocks noChangeArrowheads="1"/>
          </p:cNvSpPr>
          <p:nvPr/>
        </p:nvSpPr>
        <p:spPr bwMode="auto">
          <a:xfrm>
            <a:off x="685800" y="1676401"/>
            <a:ext cx="7772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81000" y="4285059"/>
            <a:ext cx="8305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3716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1371600"/>
            <a:ext cx="8077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Gage pressures are positive if they are above that of the atmosphere and negative if they are vacuum.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endParaRPr lang="en-US" dirty="0"/>
          </a:p>
          <a:p>
            <a:pPr>
              <a:buFont typeface="Wingdings" pitchFamily="2" charset="2"/>
              <a:buChar char="Ø"/>
            </a:pPr>
            <a:endParaRPr lang="en-GB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It can be seen from the foregoing discussion that the following relation holds: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r>
              <a:rPr lang="en-US" dirty="0"/>
              <a:t>where </a:t>
            </a:r>
            <a:r>
              <a:rPr lang="en-US" dirty="0" err="1"/>
              <a:t>p</a:t>
            </a:r>
            <a:r>
              <a:rPr lang="en-US" baseline="-25000" dirty="0" err="1"/>
              <a:t>gage</a:t>
            </a:r>
            <a:r>
              <a:rPr lang="en-US" dirty="0"/>
              <a:t> may be positive or negative (vacuum).</a:t>
            </a:r>
          </a:p>
          <a:p>
            <a:pPr>
              <a:buFont typeface="Wingdings" pitchFamily="2" charset="2"/>
              <a:buChar char="Ø"/>
            </a:pPr>
            <a:endParaRPr lang="en-GB" dirty="0"/>
          </a:p>
          <a:p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048000" y="4953000"/>
          <a:ext cx="2823410" cy="616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0" name="Equation" r:id="rId4" imgW="1104900" imgH="241300" progId="Equation.3">
                  <p:embed/>
                </p:oleObj>
              </mc:Choice>
              <mc:Fallback>
                <p:oleObj name="Equation" r:id="rId4" imgW="1104900" imgH="2413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953000"/>
                        <a:ext cx="2823410" cy="6166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690093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cs typeface="Times New Roman" pitchFamily="18" charset="0"/>
              </a:rPr>
              <a:t>FLUID STATICS</a:t>
            </a:r>
            <a:endParaRPr lang="en-US" altLang="en-US" b="1" dirty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72400" cy="4572000"/>
          </a:xfrm>
        </p:spPr>
        <p:txBody>
          <a:bodyPr/>
          <a:lstStyle/>
          <a:p>
            <a:r>
              <a:rPr lang="en-US" b="1" dirty="0"/>
              <a:t>Normal forces </a:t>
            </a:r>
            <a:r>
              <a:rPr lang="en-US" dirty="0"/>
              <a:t>produced by static fluids are often very important:</a:t>
            </a:r>
          </a:p>
          <a:p>
            <a:pPr lvl="1">
              <a:buFont typeface="Courier New" pitchFamily="49" charset="0"/>
              <a:buChar char="o"/>
            </a:pPr>
            <a:r>
              <a:rPr lang="en-US" altLang="en-US" dirty="0">
                <a:cs typeface="Times New Roman" pitchFamily="18" charset="0"/>
              </a:rPr>
              <a:t>water pushing against dam</a:t>
            </a:r>
          </a:p>
          <a:p>
            <a:pPr marL="457200" lvl="1" indent="0">
              <a:buNone/>
            </a:pPr>
            <a:r>
              <a:rPr lang="en-US" altLang="en-US" dirty="0">
                <a:cs typeface="Times New Roman" pitchFamily="18" charset="0"/>
              </a:rPr>
              <a:t>   wall (</a:t>
            </a:r>
            <a:r>
              <a:rPr lang="en-US" dirty="0"/>
              <a:t>they tend to overturn</a:t>
            </a:r>
          </a:p>
          <a:p>
            <a:pPr marL="457200" lvl="1" indent="0">
              <a:buNone/>
            </a:pPr>
            <a:r>
              <a:rPr lang="en-US" dirty="0"/>
              <a:t>   concrete dams) 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/>
              <a:t>burst pressure vessels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/>
              <a:t>break lock gates on canals </a:t>
            </a:r>
          </a:p>
          <a:p>
            <a:r>
              <a:rPr lang="en-US" sz="2800" dirty="0"/>
              <a:t>Obviously, to design such facilities, we need to be able to compute the magnitudes and locations of normal pressure forces.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486400" y="1981200"/>
            <a:ext cx="2705100" cy="2933700"/>
            <a:chOff x="5486400" y="1981200"/>
            <a:chExt cx="2705100" cy="29337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86400" y="3124200"/>
              <a:ext cx="2705100" cy="17907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62600" y="1981200"/>
              <a:ext cx="1438275" cy="9620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>
                <a:cs typeface="Times New Roman" pitchFamily="18" charset="0"/>
              </a:rPr>
              <a:t>Pressure</a:t>
            </a:r>
            <a:endParaRPr lang="en-US" altLang="en-US" b="1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2625" y="920750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b="1" kern="0" dirty="0">
                <a:cs typeface="Times New Roman" pitchFamily="18" charset="0"/>
              </a:rPr>
              <a:t>Measurement of </a:t>
            </a:r>
            <a:r>
              <a:rPr lang="en-US" altLang="en-US" sz="3600" b="1" i="1" kern="0" dirty="0">
                <a:cs typeface="Times New Roman" pitchFamily="18" charset="0"/>
              </a:rPr>
              <a:t>absolute pressure</a:t>
            </a:r>
            <a:endParaRPr lang="en-US" altLang="en-US" sz="3600" b="1" i="1" kern="0" dirty="0"/>
          </a:p>
        </p:txBody>
      </p:sp>
      <p:sp>
        <p:nvSpPr>
          <p:cNvPr id="14343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>
                <a:solidFill>
                  <a:srgbClr val="990033"/>
                </a:solidFill>
              </a:rPr>
              <a:t>BAROMETER</a:t>
            </a:r>
            <a:endParaRPr lang="en-GB" dirty="0">
              <a:solidFill>
                <a:srgbClr val="990033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/>
              <a:t>The </a:t>
            </a:r>
            <a:r>
              <a:rPr lang="en-US" i="1" dirty="0"/>
              <a:t>absolute pressure </a:t>
            </a:r>
            <a:r>
              <a:rPr lang="en-US" dirty="0"/>
              <a:t>of the atmosphere is measured with a barometer.</a:t>
            </a:r>
          </a:p>
          <a:p>
            <a:r>
              <a:rPr lang="en-US" dirty="0"/>
              <a:t>Types of barometers. (a) Mercury barometer. (b) Aneroid barometer.</a:t>
            </a:r>
            <a:endParaRPr lang="en-GB" dirty="0"/>
          </a:p>
          <a:p>
            <a:endParaRPr lang="en-ZA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>
                <a:cs typeface="Times New Roman" pitchFamily="18" charset="0"/>
              </a:rPr>
              <a:t>Pressure</a:t>
            </a:r>
            <a:endParaRPr lang="en-US" altLang="en-US" b="1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2625" y="920750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b="1" kern="0" dirty="0">
                <a:cs typeface="Times New Roman" pitchFamily="18" charset="0"/>
              </a:rPr>
              <a:t>Pressure measurement </a:t>
            </a:r>
            <a:r>
              <a:rPr lang="en-US" altLang="en-US" sz="3600" b="1" i="1" kern="0" dirty="0">
                <a:cs typeface="Times New Roman" pitchFamily="18" charset="0"/>
              </a:rPr>
              <a:t>in a fluid</a:t>
            </a:r>
            <a:endParaRPr lang="en-US" altLang="en-US" sz="3600" b="1" i="1" kern="0" dirty="0"/>
          </a:p>
        </p:txBody>
      </p:sp>
      <p:sp>
        <p:nvSpPr>
          <p:cNvPr id="14343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There are many ways by which pressure in a fluid may be measured. </a:t>
            </a:r>
          </a:p>
          <a:p>
            <a:pPr marL="514350" indent="-514350">
              <a:buNone/>
            </a:pPr>
            <a:r>
              <a:rPr lang="en-US" dirty="0">
                <a:solidFill>
                  <a:srgbClr val="990033"/>
                </a:solidFill>
              </a:rPr>
              <a:t>1.	Bourdon gage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Pressures or vacuums are commonly measured by the bourdon gage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A curved tube of elliptical cross section will change its curvature with changes in pressure within the tube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endParaRPr lang="en-ZA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2423971"/>
            <a:ext cx="1524000" cy="1642533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3276600" y="2819400"/>
            <a:ext cx="4800600" cy="2057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177677E-C7FC-457B-A356-0FB20B548DB9}" type="datetime1">
              <a:rPr lang="en-US" altLang="en-US" sz="1400" smtClean="0"/>
              <a:pPr eaLnBrk="1" hangingPunct="1"/>
              <a:t>3/23/2018</a:t>
            </a:fld>
            <a:endParaRPr lang="en-US" altLang="en-US" sz="1400"/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/>
              <a:t>Lecture 2        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5E47F1D-1223-4BE5-AC28-7D3CE935D74D}" type="slidenum">
              <a:rPr lang="en-US" altLang="en-US" sz="1400" smtClean="0"/>
              <a:pPr eaLnBrk="1" hangingPunct="1"/>
              <a:t>32</a:t>
            </a:fld>
            <a:endParaRPr lang="en-US" altLang="en-US" sz="140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>
                <a:cs typeface="Times New Roman" pitchFamily="18" charset="0"/>
              </a:rPr>
              <a:t>Pressure</a:t>
            </a:r>
            <a:endParaRPr lang="en-US" altLang="en-US" b="1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2625" y="920750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b="1" kern="0" dirty="0">
                <a:cs typeface="Times New Roman" pitchFamily="18" charset="0"/>
              </a:rPr>
              <a:t>Pressure measurement</a:t>
            </a:r>
            <a:endParaRPr lang="en-US" altLang="en-US" sz="3600" b="1" kern="0" dirty="0"/>
          </a:p>
        </p:txBody>
      </p:sp>
      <p:sp>
        <p:nvSpPr>
          <p:cNvPr id="14343" name="Content Placeholder 8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876800"/>
          </a:xfrm>
        </p:spPr>
        <p:txBody>
          <a:bodyPr/>
          <a:lstStyle/>
          <a:p>
            <a:pPr marL="514350" indent="-514350">
              <a:buAutoNum type="arabicPeriod" startAt="2"/>
            </a:pPr>
            <a:r>
              <a:rPr lang="en-US" dirty="0">
                <a:solidFill>
                  <a:srgbClr val="990033"/>
                </a:solidFill>
              </a:rPr>
              <a:t>Pressure transducer </a:t>
            </a:r>
            <a:r>
              <a:rPr lang="en-US" sz="1100" dirty="0"/>
              <a:t>(a device that converts variations in a physical quantity, such as pressure, into an electrical signal, or vice versa)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endParaRPr lang="en-ZA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221" y="2971800"/>
            <a:ext cx="4914900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978426"/>
            <a:ext cx="3748381" cy="189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783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177677E-C7FC-457B-A356-0FB20B548DB9}" type="datetime1">
              <a:rPr lang="en-US" altLang="en-US" sz="1400" smtClean="0"/>
              <a:pPr eaLnBrk="1" hangingPunct="1"/>
              <a:t>3/23/2018</a:t>
            </a:fld>
            <a:endParaRPr lang="en-US" altLang="en-US" sz="1400"/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/>
              <a:t>Lecture 2        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5E47F1D-1223-4BE5-AC28-7D3CE935D74D}" type="slidenum">
              <a:rPr lang="en-US" altLang="en-US" sz="1400" smtClean="0"/>
              <a:pPr eaLnBrk="1" hangingPunct="1"/>
              <a:t>33</a:t>
            </a:fld>
            <a:endParaRPr lang="en-US" altLang="en-US" sz="140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>
                <a:cs typeface="Times New Roman" pitchFamily="18" charset="0"/>
              </a:rPr>
              <a:t>Pressure</a:t>
            </a:r>
            <a:endParaRPr lang="en-US" altLang="en-US" b="1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2625" y="920750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b="1" kern="0" dirty="0">
                <a:cs typeface="Times New Roman" pitchFamily="18" charset="0"/>
              </a:rPr>
              <a:t>Pressure measurement</a:t>
            </a:r>
            <a:endParaRPr lang="en-US" altLang="en-US" sz="3600" b="1" kern="0" dirty="0"/>
          </a:p>
        </p:txBody>
      </p:sp>
      <p:sp>
        <p:nvSpPr>
          <p:cNvPr id="14343" name="Content Placeholder 8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876800"/>
          </a:xfrm>
        </p:spPr>
        <p:txBody>
          <a:bodyPr/>
          <a:lstStyle/>
          <a:p>
            <a:pPr marL="514350" indent="-514350">
              <a:buAutoNum type="arabicPeriod" startAt="2"/>
            </a:pPr>
            <a:r>
              <a:rPr lang="en-US" dirty="0">
                <a:solidFill>
                  <a:srgbClr val="990033"/>
                </a:solidFill>
              </a:rPr>
              <a:t>Pressure transducer </a:t>
            </a:r>
            <a:r>
              <a:rPr lang="en-US" sz="1100" dirty="0"/>
              <a:t>(a device that converts variations in a physical quantity, such as pressure, into an electrical signal, or vice versa)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endParaRPr lang="en-ZA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447" y="2624137"/>
            <a:ext cx="6172200" cy="347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5764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177677E-C7FC-457B-A356-0FB20B548DB9}" type="datetime1">
              <a:rPr lang="en-US" altLang="en-US" sz="1400" smtClean="0"/>
              <a:pPr eaLnBrk="1" hangingPunct="1"/>
              <a:t>3/23/2018</a:t>
            </a:fld>
            <a:endParaRPr lang="en-US" altLang="en-US" sz="1400"/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/>
              <a:t>Lecture 2        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5E47F1D-1223-4BE5-AC28-7D3CE935D74D}" type="slidenum">
              <a:rPr lang="en-US" altLang="en-US" sz="1400" smtClean="0"/>
              <a:pPr eaLnBrk="1" hangingPunct="1"/>
              <a:t>34</a:t>
            </a:fld>
            <a:endParaRPr lang="en-US" altLang="en-US" sz="140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>
                <a:cs typeface="Times New Roman" pitchFamily="18" charset="0"/>
              </a:rPr>
              <a:t>Pressure</a:t>
            </a:r>
            <a:endParaRPr lang="en-US" altLang="en-US" b="1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2625" y="920750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b="1" kern="0" dirty="0">
                <a:cs typeface="Times New Roman" pitchFamily="18" charset="0"/>
              </a:rPr>
              <a:t>Pressure measurement</a:t>
            </a:r>
            <a:endParaRPr lang="en-US" altLang="en-US" sz="3600" b="1" kern="0" dirty="0"/>
          </a:p>
        </p:txBody>
      </p:sp>
      <p:sp>
        <p:nvSpPr>
          <p:cNvPr id="14343" name="Content Placeholder 8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876800"/>
          </a:xfrm>
        </p:spPr>
        <p:txBody>
          <a:bodyPr/>
          <a:lstStyle/>
          <a:p>
            <a:pPr marL="514350" indent="-514350">
              <a:buAutoNum type="arabicPeriod" startAt="3"/>
            </a:pPr>
            <a:r>
              <a:rPr lang="en-US" dirty="0">
                <a:solidFill>
                  <a:srgbClr val="990033"/>
                </a:solidFill>
              </a:rPr>
              <a:t>Manometers</a:t>
            </a:r>
          </a:p>
          <a:p>
            <a:r>
              <a:rPr lang="en-US" sz="2800" dirty="0"/>
              <a:t>Manometers are instruments that use columns of liquids to measure pressures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endParaRPr lang="en-ZA" alt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911225" y="3980855"/>
            <a:ext cx="7315200" cy="2267545"/>
            <a:chOff x="914400" y="3886200"/>
            <a:chExt cx="7315200" cy="2267545"/>
          </a:xfrm>
        </p:grpSpPr>
        <p:pic>
          <p:nvPicPr>
            <p:cNvPr id="55302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4400" y="3886200"/>
              <a:ext cx="2133600" cy="1576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03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29000" y="3886200"/>
              <a:ext cx="1905000" cy="1550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04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86400" y="3886200"/>
              <a:ext cx="2743200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05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14400" y="5486400"/>
              <a:ext cx="4495800" cy="667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7742933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 dirty="0">
                <a:cs typeface="Times New Roman" pitchFamily="18" charset="0"/>
              </a:rPr>
              <a:t>Pressure</a:t>
            </a:r>
            <a:endParaRPr lang="en-US" altLang="en-US" b="1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762000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b="1" kern="0" dirty="0">
                <a:cs typeface="Times New Roman" pitchFamily="18" charset="0"/>
              </a:rPr>
              <a:t>Pressure measurement</a:t>
            </a:r>
            <a:endParaRPr lang="en-US" altLang="en-US" sz="3600" b="1" kern="0" dirty="0"/>
          </a:p>
        </p:txBody>
      </p:sp>
      <p:sp>
        <p:nvSpPr>
          <p:cNvPr id="14343" name="Content Placeholder 8"/>
          <p:cNvSpPr>
            <a:spLocks noGrp="1"/>
          </p:cNvSpPr>
          <p:nvPr>
            <p:ph idx="1"/>
          </p:nvPr>
        </p:nvSpPr>
        <p:spPr>
          <a:xfrm>
            <a:off x="304801" y="1447800"/>
            <a:ext cx="8538246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990033"/>
                </a:solidFill>
              </a:rPr>
              <a:t>a.	U-tube Manometer (small pressures)</a:t>
            </a:r>
          </a:p>
          <a:p>
            <a:r>
              <a:rPr lang="en-US" sz="2600" dirty="0"/>
              <a:t>The datum from which z</a:t>
            </a:r>
            <a:r>
              <a:rPr lang="en-US" sz="2600" baseline="-25000" dirty="0"/>
              <a:t>1</a:t>
            </a:r>
            <a:r>
              <a:rPr lang="en-US" sz="2600" dirty="0"/>
              <a:t> and z</a:t>
            </a:r>
            <a:r>
              <a:rPr lang="en-US" sz="2600" baseline="-25000" dirty="0"/>
              <a:t>2</a:t>
            </a:r>
            <a:r>
              <a:rPr lang="en-US" sz="2600" dirty="0"/>
              <a:t> are measured is located at any desired position such as through point 1. </a:t>
            </a:r>
          </a:p>
          <a:p>
            <a:r>
              <a:rPr lang="en-US" sz="2600" dirty="0"/>
              <a:t>Since p</a:t>
            </a:r>
            <a:r>
              <a:rPr lang="en-US" sz="2600" baseline="-25000" dirty="0"/>
              <a:t>2</a:t>
            </a:r>
            <a:r>
              <a:rPr lang="en-US" sz="2600" dirty="0"/>
              <a:t> = 0 (gage pressure is selected; if absolute pressure is desired, we would select p</a:t>
            </a:r>
            <a:r>
              <a:rPr lang="en-US" sz="2600" baseline="-25000" dirty="0"/>
              <a:t>2</a:t>
            </a:r>
            <a:r>
              <a:rPr lang="en-US" sz="2600" dirty="0"/>
              <a:t> = </a:t>
            </a:r>
            <a:r>
              <a:rPr lang="en-US" sz="2600" dirty="0" err="1"/>
              <a:t>p</a:t>
            </a:r>
            <a:r>
              <a:rPr lang="en-US" sz="2600" baseline="-25000" dirty="0" err="1"/>
              <a:t>atm</a:t>
            </a:r>
            <a:r>
              <a:rPr lang="en-US" sz="2600" dirty="0"/>
              <a:t>) &amp; z</a:t>
            </a:r>
            <a:r>
              <a:rPr lang="en-US" sz="2600" baseline="-25000" dirty="0"/>
              <a:t>2</a:t>
            </a:r>
            <a:r>
              <a:rPr lang="en-US" sz="2600" dirty="0"/>
              <a:t> – z</a:t>
            </a:r>
            <a:r>
              <a:rPr lang="en-US" sz="2600" baseline="-25000" dirty="0"/>
              <a:t>1</a:t>
            </a:r>
            <a:r>
              <a:rPr lang="en-US" sz="2600" dirty="0"/>
              <a:t>= h					</a:t>
            </a:r>
            <a:r>
              <a:rPr lang="en-US" sz="2800" dirty="0"/>
              <a:t>		</a:t>
            </a:r>
          </a:p>
          <a:p>
            <a:pPr marL="0" indent="0">
              <a:buNone/>
            </a:pPr>
            <a:r>
              <a:rPr lang="en-US" sz="2800" dirty="0"/>
              <a:t>								</a:t>
            </a:r>
            <a:endParaRPr lang="en-US" sz="1800" dirty="0"/>
          </a:p>
          <a:p>
            <a:endParaRPr lang="en-US" dirty="0"/>
          </a:p>
          <a:p>
            <a:endParaRPr lang="en-US" dirty="0"/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endParaRPr lang="en-ZA" altLang="en-US" dirty="0"/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149885"/>
              </p:ext>
            </p:extLst>
          </p:nvPr>
        </p:nvGraphicFramePr>
        <p:xfrm>
          <a:off x="685800" y="3876129"/>
          <a:ext cx="224155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05" name="Equation" r:id="rId3" imgW="1054080" imgH="419040" progId="Equation.3">
                  <p:embed/>
                </p:oleObj>
              </mc:Choice>
              <mc:Fallback>
                <p:oleObj name="Equation" r:id="rId3" imgW="10540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876129"/>
                        <a:ext cx="224155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6955"/>
              </p:ext>
            </p:extLst>
          </p:nvPr>
        </p:nvGraphicFramePr>
        <p:xfrm>
          <a:off x="722811" y="5884591"/>
          <a:ext cx="9985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06" name="Equation" r:id="rId5" imgW="469800" imgH="215640" progId="Equation.3">
                  <p:embed/>
                </p:oleObj>
              </mc:Choice>
              <mc:Fallback>
                <p:oleObj name="Equation" r:id="rId5" imgW="4698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811" y="5884591"/>
                        <a:ext cx="998537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887425"/>
              </p:ext>
            </p:extLst>
          </p:nvPr>
        </p:nvGraphicFramePr>
        <p:xfrm>
          <a:off x="722811" y="4930229"/>
          <a:ext cx="19177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07" name="Equation" r:id="rId7" imgW="901440" imgH="419040" progId="Equation.3">
                  <p:embed/>
                </p:oleObj>
              </mc:Choice>
              <mc:Fallback>
                <p:oleObj name="Equation" r:id="rId7" imgW="9014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811" y="4930229"/>
                        <a:ext cx="19177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6380583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measuring h, one computes p</a:t>
            </a:r>
            <a:r>
              <a:rPr lang="en-US" baseline="-25000" dirty="0"/>
              <a:t>1</a:t>
            </a:r>
            <a:r>
              <a:rPr lang="en-US" dirty="0"/>
              <a:t>, the pressure in the pipe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68566" y="3876129"/>
            <a:ext cx="3146426" cy="232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6818220" y="4232670"/>
            <a:ext cx="412394" cy="400200"/>
            <a:chOff x="6818220" y="4232670"/>
            <a:chExt cx="412394" cy="400200"/>
          </a:xfrm>
        </p:grpSpPr>
        <p:sp>
          <p:nvSpPr>
            <p:cNvPr id="2" name="Oval 1"/>
            <p:cNvSpPr/>
            <p:nvPr/>
          </p:nvSpPr>
          <p:spPr>
            <a:xfrm>
              <a:off x="6818220" y="4251870"/>
              <a:ext cx="381000" cy="381000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871711" y="4232670"/>
              <a:ext cx="3589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23252" y="4930229"/>
            <a:ext cx="422528" cy="400110"/>
            <a:chOff x="4423252" y="4930229"/>
            <a:chExt cx="422528" cy="400110"/>
          </a:xfrm>
        </p:grpSpPr>
        <p:sp>
          <p:nvSpPr>
            <p:cNvPr id="20" name="TextBox 19"/>
            <p:cNvSpPr txBox="1"/>
            <p:nvPr/>
          </p:nvSpPr>
          <p:spPr>
            <a:xfrm>
              <a:off x="4486877" y="4930229"/>
              <a:ext cx="3589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4423252" y="4930229"/>
              <a:ext cx="381000" cy="381000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" name="Straight Arrow Connector 17"/>
          <p:cNvCxnSpPr/>
          <p:nvPr/>
        </p:nvCxnSpPr>
        <p:spPr>
          <a:xfrm flipV="1">
            <a:off x="5565820" y="5103691"/>
            <a:ext cx="354874" cy="6884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57599" y="5777519"/>
            <a:ext cx="1909293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Liquid from the pipe </a:t>
            </a:r>
          </a:p>
        </p:txBody>
      </p:sp>
    </p:spTree>
    <p:extLst>
      <p:ext uri="{BB962C8B-B14F-4D97-AF65-F5344CB8AC3E}">
        <p14:creationId xmlns:p14="http://schemas.microsoft.com/office/powerpoint/2010/main" val="1649380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 dirty="0">
                <a:cs typeface="Times New Roman" pitchFamily="18" charset="0"/>
              </a:rPr>
              <a:t>Pressure</a:t>
            </a:r>
            <a:endParaRPr lang="en-US" altLang="en-US" b="1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762000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b="1" kern="0" dirty="0">
                <a:cs typeface="Times New Roman" pitchFamily="18" charset="0"/>
              </a:rPr>
              <a:t>Pressure measurement</a:t>
            </a:r>
            <a:endParaRPr lang="en-US" altLang="en-US" sz="3600" b="1" kern="0" dirty="0"/>
          </a:p>
        </p:txBody>
      </p:sp>
      <p:sp>
        <p:nvSpPr>
          <p:cNvPr id="14343" name="Content Placeholder 8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990033"/>
                </a:solidFill>
              </a:rPr>
              <a:t>b.	U-tube Manometer (large pressures)</a:t>
            </a:r>
          </a:p>
          <a:p>
            <a:r>
              <a:rPr lang="en-US" sz="2800" dirty="0"/>
              <a:t>Manometer used to measure relatively large pressures since we can select </a:t>
            </a:r>
            <a:r>
              <a:rPr lang="el-GR" sz="2800" dirty="0"/>
              <a:t>γ</a:t>
            </a:r>
            <a:r>
              <a:rPr lang="en-US" sz="2800" baseline="-25000" dirty="0"/>
              <a:t>2</a:t>
            </a:r>
            <a:r>
              <a:rPr lang="en-US" sz="2800" dirty="0"/>
              <a:t> to be quite large (e.g., mercury </a:t>
            </a:r>
            <a:r>
              <a:rPr lang="el-GR" sz="2800" dirty="0"/>
              <a:t>γ</a:t>
            </a:r>
            <a:r>
              <a:rPr lang="en-US" sz="2800" baseline="-25000" dirty="0"/>
              <a:t>2</a:t>
            </a:r>
            <a:r>
              <a:rPr lang="en-US" sz="2800" dirty="0"/>
              <a:t> = 13.6 </a:t>
            </a:r>
            <a:r>
              <a:rPr lang="el-GR" sz="2800" dirty="0"/>
              <a:t>γ</a:t>
            </a:r>
            <a:r>
              <a:rPr lang="en-US" sz="2800" baseline="-25000" dirty="0"/>
              <a:t>water</a:t>
            </a:r>
            <a:r>
              <a:rPr lang="en-US" sz="2800" dirty="0"/>
              <a:t> </a:t>
            </a:r>
          </a:p>
          <a:p>
            <a:r>
              <a:rPr lang="en-US" sz="2800" dirty="0"/>
              <a:t>The pressure can be determined by introducing three points as indicated. This is necessary because                          </a:t>
            </a:r>
            <a:r>
              <a:rPr lang="en-US" sz="2800" i="1" dirty="0">
                <a:solidFill>
                  <a:schemeClr val="accent2"/>
                </a:solidFill>
              </a:rPr>
              <a:t>applies throughout one </a:t>
            </a:r>
            <a:r>
              <a:rPr lang="en-US" sz="2800" i="1" dirty="0" err="1">
                <a:solidFill>
                  <a:schemeClr val="accent2"/>
                </a:solidFill>
              </a:rPr>
              <a:t>ﬂuid</a:t>
            </a:r>
            <a:r>
              <a:rPr lang="en-US" sz="2800" dirty="0"/>
              <a:t>; </a:t>
            </a:r>
            <a:r>
              <a:rPr lang="el-GR" sz="2800" dirty="0"/>
              <a:t>γ</a:t>
            </a:r>
            <a:r>
              <a:rPr lang="en-US" sz="2800" dirty="0"/>
              <a:t> must be constant. The value of </a:t>
            </a:r>
            <a:r>
              <a:rPr lang="el-GR" sz="2800" dirty="0"/>
              <a:t>γ</a:t>
            </a:r>
            <a:r>
              <a:rPr lang="en-US" sz="2800" dirty="0"/>
              <a:t> changes abruptly at point 2; hence we write</a:t>
            </a:r>
          </a:p>
        </p:txBody>
      </p:sp>
      <p:graphicFrame>
        <p:nvGraphicFramePr>
          <p:cNvPr id="593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527531"/>
              </p:ext>
            </p:extLst>
          </p:nvPr>
        </p:nvGraphicFramePr>
        <p:xfrm>
          <a:off x="7335285" y="3733800"/>
          <a:ext cx="1676400" cy="664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53" name="Equation" r:id="rId3" imgW="1054080" imgH="419040" progId="Equation.3">
                  <p:embed/>
                </p:oleObj>
              </mc:Choice>
              <mc:Fallback>
                <p:oleObj name="Equation" r:id="rId3" imgW="105408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5285" y="3733800"/>
                        <a:ext cx="1676400" cy="6648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7999" y="152400"/>
            <a:ext cx="2326171" cy="1893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948011"/>
              </p:ext>
            </p:extLst>
          </p:nvPr>
        </p:nvGraphicFramePr>
        <p:xfrm>
          <a:off x="685800" y="4953000"/>
          <a:ext cx="24066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54" name="Equation" r:id="rId6" imgW="1104840" imgH="431640" progId="Equation.3">
                  <p:embed/>
                </p:oleObj>
              </mc:Choice>
              <mc:Fallback>
                <p:oleObj name="Equation" r:id="rId6" imgW="11048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953000"/>
                        <a:ext cx="2406650" cy="936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1097563"/>
              </p:ext>
            </p:extLst>
          </p:nvPr>
        </p:nvGraphicFramePr>
        <p:xfrm>
          <a:off x="685800" y="5986689"/>
          <a:ext cx="235108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55" name="Equation" r:id="rId8" imgW="1079280" imgH="431640" progId="Equation.3">
                  <p:embed/>
                </p:oleObj>
              </mc:Choice>
              <mc:Fallback>
                <p:oleObj name="Equation" r:id="rId8" imgW="1079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986689"/>
                        <a:ext cx="2351087" cy="936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389265"/>
            <a:ext cx="3297238" cy="268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 dirty="0">
                <a:cs typeface="Times New Roman" pitchFamily="18" charset="0"/>
              </a:rPr>
              <a:t>Pressure</a:t>
            </a:r>
            <a:endParaRPr lang="en-US" altLang="en-US" b="1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762000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b="1" kern="0" dirty="0">
                <a:cs typeface="Times New Roman" pitchFamily="18" charset="0"/>
              </a:rPr>
              <a:t>Pressure measurement</a:t>
            </a:r>
            <a:endParaRPr lang="en-US" altLang="en-US" sz="3600" b="1" kern="0" dirty="0"/>
          </a:p>
        </p:txBody>
      </p:sp>
      <p:sp>
        <p:nvSpPr>
          <p:cNvPr id="14343" name="Content Placeholder 8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990033"/>
                </a:solidFill>
              </a:rPr>
              <a:t>b.	U-tube Manometer (large pressures)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r>
              <a:rPr lang="en-US" sz="2400" dirty="0"/>
              <a:t>where </a:t>
            </a:r>
            <a:r>
              <a:rPr lang="el-GR" sz="2400" dirty="0"/>
              <a:t>γ</a:t>
            </a:r>
            <a:r>
              <a:rPr lang="en-US" sz="2400" baseline="-25000" dirty="0"/>
              <a:t>1 </a:t>
            </a:r>
            <a:r>
              <a:rPr lang="en-US" sz="2400" dirty="0"/>
              <a:t>and</a:t>
            </a:r>
            <a:r>
              <a:rPr lang="en-US" sz="2400" baseline="-25000" dirty="0"/>
              <a:t> </a:t>
            </a:r>
            <a:r>
              <a:rPr lang="el-GR" sz="2400" dirty="0"/>
              <a:t>γ</a:t>
            </a:r>
            <a:r>
              <a:rPr lang="en-US" sz="2400" baseline="-25000" dirty="0"/>
              <a:t>2 </a:t>
            </a:r>
            <a:r>
              <a:rPr lang="en-US" sz="2400" dirty="0"/>
              <a:t>are for liquids 1 and 2, respectively.</a:t>
            </a:r>
          </a:p>
          <a:p>
            <a:r>
              <a:rPr lang="en-US" sz="2400" dirty="0"/>
              <a:t>Addition of these equations and setting p</a:t>
            </a:r>
            <a:r>
              <a:rPr lang="en-US" sz="2400" baseline="-25000" dirty="0"/>
              <a:t>3</a:t>
            </a:r>
            <a:r>
              <a:rPr lang="en-US" sz="2400" dirty="0"/>
              <a:t> = 0 (gage pressure is used) results in</a:t>
            </a:r>
          </a:p>
          <a:p>
            <a:endParaRPr lang="en-US" dirty="0"/>
          </a:p>
          <a:p>
            <a:r>
              <a:rPr lang="en-US" sz="1800" dirty="0"/>
              <a:t>In the analysis above We recognize that the pressure at point 2' is equal to the pressure at point 2, since points 2 and 2' are at the </a:t>
            </a:r>
            <a:r>
              <a:rPr lang="en-US" sz="1800" i="1" dirty="0"/>
              <a:t>same elevation </a:t>
            </a:r>
            <a:r>
              <a:rPr lang="en-US" sz="1800" dirty="0"/>
              <a:t>in the </a:t>
            </a:r>
            <a:r>
              <a:rPr lang="en-US" sz="1800" i="1" dirty="0"/>
              <a:t>same ﬂuid</a:t>
            </a:r>
            <a:r>
              <a:rPr lang="en-US" sz="1800" dirty="0"/>
              <a:t> above a datum passing through the horizontal bottom of the manometer.</a:t>
            </a:r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endParaRPr lang="en-ZA" altLang="en-US" dirty="0"/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014795"/>
              </p:ext>
            </p:extLst>
          </p:nvPr>
        </p:nvGraphicFramePr>
        <p:xfrm>
          <a:off x="1066800" y="5198492"/>
          <a:ext cx="67056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85" name="Equation" r:id="rId5" imgW="2565360" imgH="228600" progId="Equation.3">
                  <p:embed/>
                </p:oleObj>
              </mc:Choice>
              <mc:Fallback>
                <p:oleObj name="Equation" r:id="rId5" imgW="2565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198492"/>
                        <a:ext cx="6705600" cy="593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314448"/>
              </p:ext>
            </p:extLst>
          </p:nvPr>
        </p:nvGraphicFramePr>
        <p:xfrm>
          <a:off x="1239838" y="1973263"/>
          <a:ext cx="24066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86" name="Equation" r:id="rId7" imgW="1104840" imgH="431640" progId="Equation.3">
                  <p:embed/>
                </p:oleObj>
              </mc:Choice>
              <mc:Fallback>
                <p:oleObj name="Equation" r:id="rId7" imgW="11048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9838" y="1973263"/>
                        <a:ext cx="2406650" cy="936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007274"/>
              </p:ext>
            </p:extLst>
          </p:nvPr>
        </p:nvGraphicFramePr>
        <p:xfrm>
          <a:off x="1268413" y="3105150"/>
          <a:ext cx="235108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87" name="Equation" r:id="rId9" imgW="1079280" imgH="431640" progId="Equation.3">
                  <p:embed/>
                </p:oleObj>
              </mc:Choice>
              <mc:Fallback>
                <p:oleObj name="Equation" r:id="rId9" imgW="1079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413" y="3105150"/>
                        <a:ext cx="2351087" cy="936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64040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6884" y="525869"/>
            <a:ext cx="3297238" cy="268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 dirty="0">
                <a:cs typeface="Times New Roman" pitchFamily="18" charset="0"/>
              </a:rPr>
              <a:t>Pressure</a:t>
            </a:r>
            <a:endParaRPr lang="en-US" altLang="en-US" b="1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762000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b="1" kern="0" dirty="0">
                <a:cs typeface="Times New Roman" pitchFamily="18" charset="0"/>
              </a:rPr>
              <a:t>Pressure measurement</a:t>
            </a:r>
            <a:endParaRPr lang="en-US" altLang="en-US" sz="3600" b="1" kern="0" dirty="0"/>
          </a:p>
        </p:txBody>
      </p:sp>
      <p:sp>
        <p:nvSpPr>
          <p:cNvPr id="14343" name="Content Placeholder 8"/>
          <p:cNvSpPr>
            <a:spLocks noGrp="1"/>
          </p:cNvSpPr>
          <p:nvPr>
            <p:ph idx="1"/>
          </p:nvPr>
        </p:nvSpPr>
        <p:spPr>
          <a:xfrm>
            <a:off x="53008" y="1154605"/>
            <a:ext cx="77724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990033"/>
                </a:solidFill>
              </a:rPr>
              <a:t>b.	U-tube Manometer (large pressures)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ZA" altLang="en-US" sz="2800" dirty="0"/>
              <a:t>Interpret the manometer by starting at the left water pipe, </a:t>
            </a:r>
            <a:r>
              <a:rPr lang="en-ZA" altLang="en-US" sz="2800" dirty="0">
                <a:solidFill>
                  <a:schemeClr val="accent5">
                    <a:lumMod val="50000"/>
                  </a:schemeClr>
                </a:solidFill>
              </a:rPr>
              <a:t>add</a:t>
            </a:r>
            <a:r>
              <a:rPr lang="en-ZA" altLang="en-US" sz="2800" dirty="0"/>
              <a:t> pressure when the elevation </a:t>
            </a:r>
            <a:r>
              <a:rPr lang="en-ZA" altLang="en-US" sz="2800" dirty="0">
                <a:solidFill>
                  <a:schemeClr val="accent5">
                    <a:lumMod val="50000"/>
                  </a:schemeClr>
                </a:solidFill>
              </a:rPr>
              <a:t>decreases</a:t>
            </a:r>
            <a:r>
              <a:rPr lang="en-ZA" altLang="en-US" sz="2800" dirty="0"/>
              <a:t>, and </a:t>
            </a:r>
            <a:r>
              <a:rPr lang="en-ZA" altLang="en-US" sz="2800" dirty="0">
                <a:solidFill>
                  <a:srgbClr val="FF0000"/>
                </a:solidFill>
              </a:rPr>
              <a:t>subtract</a:t>
            </a:r>
            <a:r>
              <a:rPr lang="en-ZA" altLang="en-US" sz="2800" dirty="0"/>
              <a:t> pressure when the elevation </a:t>
            </a:r>
            <a:r>
              <a:rPr lang="en-ZA" altLang="en-US" sz="2800" dirty="0">
                <a:solidFill>
                  <a:srgbClr val="FF0000"/>
                </a:solidFill>
              </a:rPr>
              <a:t>increases</a:t>
            </a:r>
            <a:r>
              <a:rPr lang="en-ZA" altLang="en-US" sz="2800" dirty="0"/>
              <a:t> until the end is encountered.         				         				</a:t>
            </a:r>
          </a:p>
          <a:p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endParaRPr lang="en-ZA" altLang="en-US" dirty="0"/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453461"/>
              </p:ext>
            </p:extLst>
          </p:nvPr>
        </p:nvGraphicFramePr>
        <p:xfrm>
          <a:off x="304800" y="2174456"/>
          <a:ext cx="5410200" cy="479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1" name="Equation" r:id="rId5" imgW="2565360" imgH="228600" progId="Equation.3">
                  <p:embed/>
                </p:oleObj>
              </mc:Choice>
              <mc:Fallback>
                <p:oleObj name="Equation" r:id="rId5" imgW="2565360" imgH="228600" progId="Equation.3">
                  <p:embed/>
                  <p:pic>
                    <p:nvPicPr>
                      <p:cNvPr id="583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174456"/>
                        <a:ext cx="5410200" cy="4790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4704"/>
              </p:ext>
            </p:extLst>
          </p:nvPr>
        </p:nvGraphicFramePr>
        <p:xfrm>
          <a:off x="274638" y="4602305"/>
          <a:ext cx="8183562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2" name="Equation" r:id="rId7" imgW="3936960" imgH="228600" progId="Equation.3">
                  <p:embed/>
                </p:oleObj>
              </mc:Choice>
              <mc:Fallback>
                <p:oleObj name="Equation" r:id="rId7" imgW="3936960" imgH="228600" progId="Equation.3">
                  <p:embed/>
                  <p:pic>
                    <p:nvPicPr>
                      <p:cNvPr id="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38" y="4602305"/>
                        <a:ext cx="8183562" cy="473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>
            <a:off x="838200" y="4073741"/>
            <a:ext cx="304800" cy="1401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389857" y="4408358"/>
            <a:ext cx="972343" cy="10673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690927"/>
              </p:ext>
            </p:extLst>
          </p:nvPr>
        </p:nvGraphicFramePr>
        <p:xfrm>
          <a:off x="304800" y="5402675"/>
          <a:ext cx="250825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3" name="Equation" r:id="rId9" imgW="1206360" imgH="228600" progId="Equation.3">
                  <p:embed/>
                </p:oleObj>
              </mc:Choice>
              <mc:Fallback>
                <p:oleObj name="Equation" r:id="rId9" imgW="1206360" imgH="228600" progId="Equation.3">
                  <p:embed/>
                  <p:pic>
                    <p:nvPicPr>
                      <p:cNvPr id="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402675"/>
                        <a:ext cx="2508250" cy="473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30672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>
                <a:cs typeface="Times New Roman" pitchFamily="18" charset="0"/>
              </a:rPr>
              <a:t>Pressure</a:t>
            </a:r>
            <a:endParaRPr lang="en-US" altLang="en-US" b="1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2625" y="920750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b="1" kern="0" dirty="0">
                <a:cs typeface="Times New Roman" pitchFamily="18" charset="0"/>
              </a:rPr>
              <a:t>Pressure measurement</a:t>
            </a:r>
            <a:endParaRPr lang="en-US" altLang="en-US" sz="3600" b="1" kern="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990033"/>
                </a:solidFill>
              </a:rPr>
              <a:t>c.	</a:t>
            </a:r>
            <a:r>
              <a:rPr lang="en-US" dirty="0" err="1">
                <a:solidFill>
                  <a:srgbClr val="990033"/>
                </a:solidFill>
              </a:rPr>
              <a:t>Micromanometer</a:t>
            </a:r>
            <a:r>
              <a:rPr lang="en-US" dirty="0">
                <a:solidFill>
                  <a:srgbClr val="990033"/>
                </a:solidFill>
              </a:rPr>
              <a:t> (very small pressure changes)</a:t>
            </a:r>
          </a:p>
          <a:p>
            <a:endParaRPr lang="en-US" dirty="0"/>
          </a:p>
          <a:p>
            <a:r>
              <a:rPr lang="en-US" dirty="0"/>
              <a:t>Example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cs typeface="Times New Roman" pitchFamily="18" charset="0"/>
              </a:rPr>
              <a:t>FLUID STATICS</a:t>
            </a:r>
            <a:endParaRPr lang="en-US" altLang="en-US" b="1" dirty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772400" cy="4191000"/>
          </a:xfrm>
        </p:spPr>
        <p:txBody>
          <a:bodyPr/>
          <a:lstStyle/>
          <a:p>
            <a:r>
              <a:rPr lang="en-US" dirty="0"/>
              <a:t>Note that normal pressure forces alone can occur in a moving fluid if the fluid is moving in bulk </a:t>
            </a:r>
            <a:r>
              <a:rPr lang="en-US" i="1" dirty="0"/>
              <a:t>without deformation</a:t>
            </a:r>
            <a:r>
              <a:rPr lang="en-US" dirty="0"/>
              <a:t>, i.e., as if it were solid or rigid.</a:t>
            </a:r>
          </a:p>
          <a:p>
            <a:r>
              <a:rPr lang="en-US" dirty="0"/>
              <a:t>The average pressure intensity p is defined as the force exerted on a unit area.</a:t>
            </a:r>
          </a:p>
          <a:p>
            <a:pPr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79111D2-C7D0-4CE0-BBF2-AA57DE8222EB}" type="datetime1">
              <a:rPr lang="en-US" altLang="en-US" sz="1400" smtClean="0"/>
              <a:pPr eaLnBrk="1" hangingPunct="1"/>
              <a:t>3/23/2018</a:t>
            </a:fld>
            <a:endParaRPr lang="en-US" altLang="en-US" sz="1400"/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/>
              <a:t>Lecture 2        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BEDA36-3416-4A68-8A2C-1FFDED8FC80B}" type="slidenum">
              <a:rPr lang="en-US" altLang="en-US" sz="1400" smtClean="0"/>
              <a:pPr eaLnBrk="1" hangingPunct="1"/>
              <a:t>40</a:t>
            </a:fld>
            <a:endParaRPr lang="en-US" altLang="en-US" sz="140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>
                <a:cs typeface="Times New Roman" pitchFamily="18" charset="0"/>
              </a:rPr>
              <a:t>Pressure</a:t>
            </a:r>
            <a:endParaRPr lang="en-US" altLang="en-US" b="1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2625" y="920750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b="1" kern="0" dirty="0">
                <a:cs typeface="Times New Roman" pitchFamily="18" charset="0"/>
              </a:rPr>
              <a:t>Pressure measurement</a:t>
            </a:r>
            <a:endParaRPr lang="en-US" altLang="en-US" sz="3600" b="1" kern="0" dirty="0"/>
          </a:p>
        </p:txBody>
      </p:sp>
      <p:sp>
        <p:nvSpPr>
          <p:cNvPr id="17415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33966"/>
            <a:ext cx="6618132" cy="633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3657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>
                <a:cs typeface="Times New Roman" pitchFamily="18" charset="0"/>
              </a:rPr>
              <a:t>Pressure</a:t>
            </a:r>
            <a:endParaRPr lang="en-US" altLang="en-US" b="1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2625" y="920750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b="1" kern="0" dirty="0">
                <a:cs typeface="Times New Roman" pitchFamily="18" charset="0"/>
              </a:rPr>
              <a:t>Pressure measurement</a:t>
            </a:r>
            <a:endParaRPr lang="en-US" altLang="en-US" sz="3600" b="1" kern="0" dirty="0"/>
          </a:p>
        </p:txBody>
      </p:sp>
      <p:sp>
        <p:nvSpPr>
          <p:cNvPr id="17415" name="Content Placeholder 8"/>
          <p:cNvSpPr>
            <a:spLocks noGrp="1"/>
          </p:cNvSpPr>
          <p:nvPr>
            <p:ph idx="1"/>
          </p:nvPr>
        </p:nvSpPr>
        <p:spPr>
          <a:xfrm>
            <a:off x="152400" y="1981200"/>
            <a:ext cx="8839200" cy="4114800"/>
          </a:xfrm>
        </p:spPr>
        <p:txBody>
          <a:bodyPr/>
          <a:lstStyle/>
          <a:p>
            <a:r>
              <a:rPr lang="en-ZA" altLang="en-US" dirty="0"/>
              <a:t>An alternative method of interpreting the manometer is to start at the left water pipe, add pressure when the elevation </a:t>
            </a:r>
            <a:r>
              <a:rPr lang="en-ZA" altLang="en-US" dirty="0">
                <a:solidFill>
                  <a:schemeClr val="accent5">
                    <a:lumMod val="50000"/>
                  </a:schemeClr>
                </a:solidFill>
              </a:rPr>
              <a:t>decreases</a:t>
            </a:r>
            <a:r>
              <a:rPr lang="en-ZA" altLang="en-US" dirty="0"/>
              <a:t>, and subtract pressure when the elevation </a:t>
            </a:r>
            <a:r>
              <a:rPr lang="en-ZA" altLang="en-US" dirty="0">
                <a:solidFill>
                  <a:srgbClr val="FF0000"/>
                </a:solidFill>
              </a:rPr>
              <a:t>increases</a:t>
            </a:r>
            <a:r>
              <a:rPr lang="en-ZA" altLang="en-US" dirty="0"/>
              <a:t> until the pipe at the right is encountered (From 			              				         	 )     			</a:t>
            </a:r>
          </a:p>
          <a:p>
            <a:endParaRPr lang="en-ZA" altLang="en-US" dirty="0"/>
          </a:p>
          <a:p>
            <a:endParaRPr lang="en-ZA" altLang="en-US" dirty="0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4696269"/>
              </p:ext>
            </p:extLst>
          </p:nvPr>
        </p:nvGraphicFramePr>
        <p:xfrm>
          <a:off x="84137" y="6080335"/>
          <a:ext cx="9069388" cy="579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16" name="Equation" r:id="rId3" imgW="3555720" imgH="228600" progId="Equation.3">
                  <p:embed/>
                </p:oleObj>
              </mc:Choice>
              <mc:Fallback>
                <p:oleObj name="Equation" r:id="rId3" imgW="3555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7" y="6080335"/>
                        <a:ext cx="9069388" cy="5792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093972"/>
              </p:ext>
            </p:extLst>
          </p:nvPr>
        </p:nvGraphicFramePr>
        <p:xfrm>
          <a:off x="230188" y="4495800"/>
          <a:ext cx="8183562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17" name="Equation" r:id="rId5" imgW="3936960" imgH="228600" progId="Equation.3">
                  <p:embed/>
                </p:oleObj>
              </mc:Choice>
              <mc:Fallback>
                <p:oleObj name="Equation" r:id="rId5" imgW="3936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4495800"/>
                        <a:ext cx="8183562" cy="473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086708"/>
              </p:ext>
            </p:extLst>
          </p:nvPr>
        </p:nvGraphicFramePr>
        <p:xfrm>
          <a:off x="230188" y="4968875"/>
          <a:ext cx="250825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18" name="Equation" r:id="rId7" imgW="1206360" imgH="228600" progId="Equation.3">
                  <p:embed/>
                </p:oleObj>
              </mc:Choice>
              <mc:Fallback>
                <p:oleObj name="Equation" r:id="rId7" imgW="1206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4968875"/>
                        <a:ext cx="2508250" cy="473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838200" y="3429000"/>
            <a:ext cx="4419600" cy="1676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484313" y="3932237"/>
            <a:ext cx="5141912" cy="11731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>
                <a:cs typeface="Times New Roman" pitchFamily="18" charset="0"/>
              </a:rPr>
              <a:t>Pressure</a:t>
            </a:r>
            <a:endParaRPr lang="en-US" altLang="en-US" b="1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2625" y="920750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b="1" kern="0" dirty="0">
                <a:cs typeface="Times New Roman" pitchFamily="18" charset="0"/>
              </a:rPr>
              <a:t>Pressure measurement</a:t>
            </a:r>
            <a:endParaRPr lang="en-US" altLang="en-US" sz="3600" b="1" kern="0" dirty="0"/>
          </a:p>
        </p:txBody>
      </p:sp>
      <p:sp>
        <p:nvSpPr>
          <p:cNvPr id="18439" name="Content Placeholder 8"/>
          <p:cNvSpPr>
            <a:spLocks noGrp="1"/>
          </p:cNvSpPr>
          <p:nvPr>
            <p:ph idx="1"/>
          </p:nvPr>
        </p:nvSpPr>
        <p:spPr>
          <a:xfrm>
            <a:off x="48854" y="2240047"/>
            <a:ext cx="9068315" cy="4114800"/>
          </a:xfrm>
        </p:spPr>
        <p:txBody>
          <a:bodyPr/>
          <a:lstStyle/>
          <a:p>
            <a:endParaRPr lang="en-ZA" altLang="en-US" dirty="0"/>
          </a:p>
          <a:p>
            <a:endParaRPr lang="en-ZA" altLang="en-US" dirty="0"/>
          </a:p>
          <a:p>
            <a:endParaRPr lang="en-ZA" altLang="en-US" dirty="0"/>
          </a:p>
          <a:p>
            <a:endParaRPr lang="en-ZA" altLang="en-US" dirty="0"/>
          </a:p>
          <a:p>
            <a:r>
              <a:rPr lang="en-ZA" altLang="en-US" sz="2000" dirty="0"/>
              <a:t>Note that by neglecting the weight of the air (, the pressure at point 3 is equal to that at point 4 i.e.,                           (if you want, you can include it)</a:t>
            </a:r>
          </a:p>
          <a:p>
            <a:endParaRPr lang="en-ZA" altLang="en-US" dirty="0"/>
          </a:p>
          <a:p>
            <a:endParaRPr lang="en-ZA" altLang="en-US" dirty="0"/>
          </a:p>
          <a:p>
            <a:pPr lvl="5"/>
            <a:r>
              <a:rPr lang="en-ZA" altLang="en-US" dirty="0"/>
              <a:t>This yields the same answer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-30641"/>
            <a:ext cx="6694896" cy="3984080"/>
          </a:xfrm>
          <a:prstGeom prst="rect">
            <a:avLst/>
          </a:prstGeom>
        </p:spPr>
      </p:pic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534829"/>
              </p:ext>
            </p:extLst>
          </p:nvPr>
        </p:nvGraphicFramePr>
        <p:xfrm>
          <a:off x="227013" y="5337175"/>
          <a:ext cx="8858250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09" name="Equation" r:id="rId4" imgW="4089240" imgH="685800" progId="Equation.3">
                  <p:embed/>
                </p:oleObj>
              </mc:Choice>
              <mc:Fallback>
                <p:oleObj name="Equation" r:id="rId4" imgW="408924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3" y="5337175"/>
                        <a:ext cx="8858250" cy="1476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166736"/>
              </p:ext>
            </p:extLst>
          </p:nvPr>
        </p:nvGraphicFramePr>
        <p:xfrm>
          <a:off x="18804" y="3912616"/>
          <a:ext cx="9069388" cy="579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10" name="Equation" r:id="rId6" imgW="3555720" imgH="228600" progId="Equation.3">
                  <p:embed/>
                </p:oleObj>
              </mc:Choice>
              <mc:Fallback>
                <p:oleObj name="Equation" r:id="rId6" imgW="3555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04" y="3912616"/>
                        <a:ext cx="9069388" cy="5792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728827"/>
              </p:ext>
            </p:extLst>
          </p:nvPr>
        </p:nvGraphicFramePr>
        <p:xfrm>
          <a:off x="1981200" y="4898086"/>
          <a:ext cx="150336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11" name="Equation" r:id="rId8" imgW="901440" imgH="228600" progId="Equation.3">
                  <p:embed/>
                </p:oleObj>
              </mc:Choice>
              <mc:Fallback>
                <p:oleObj name="Equation" r:id="rId8" imgW="90144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81200" y="4898086"/>
                        <a:ext cx="1503362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cs typeface="Times New Roman" pitchFamily="18" charset="0"/>
              </a:rPr>
              <a:t>FLUID STATICS</a:t>
            </a:r>
            <a:endParaRPr lang="en-US" altLang="en-US" b="1" dirty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772400" cy="4191000"/>
          </a:xfrm>
        </p:spPr>
        <p:txBody>
          <a:bodyPr/>
          <a:lstStyle/>
          <a:p>
            <a:r>
              <a:rPr lang="en-US" dirty="0"/>
              <a:t>If F represents the total normal pressure force on some </a:t>
            </a:r>
            <a:r>
              <a:rPr lang="en-US" dirty="0" err="1"/>
              <a:t>ﬁnite</a:t>
            </a:r>
            <a:r>
              <a:rPr lang="en-US" dirty="0"/>
              <a:t> area A, while </a:t>
            </a:r>
            <a:r>
              <a:rPr lang="en-US" dirty="0" err="1"/>
              <a:t>dF</a:t>
            </a:r>
            <a:r>
              <a:rPr lang="en-US" dirty="0"/>
              <a:t> represents the force on an </a:t>
            </a:r>
            <a:r>
              <a:rPr lang="en-US" dirty="0" err="1"/>
              <a:t>inﬁnitesimal</a:t>
            </a:r>
            <a:r>
              <a:rPr lang="en-US" dirty="0"/>
              <a:t> area </a:t>
            </a:r>
            <a:r>
              <a:rPr lang="en-US" dirty="0" err="1"/>
              <a:t>dA</a:t>
            </a:r>
            <a:r>
              <a:rPr lang="en-US" dirty="0"/>
              <a:t>, the pressure is </a:t>
            </a:r>
          </a:p>
          <a:p>
            <a:endParaRPr lang="en-US" altLang="en-US" b="1" dirty="0">
              <a:cs typeface="Times New Roman" pitchFamily="18" charset="0"/>
            </a:endParaRPr>
          </a:p>
          <a:p>
            <a:endParaRPr lang="en-US" altLang="en-US" b="1" dirty="0">
              <a:cs typeface="Times New Roman" pitchFamily="18" charset="0"/>
            </a:endParaRPr>
          </a:p>
          <a:p>
            <a:r>
              <a:rPr lang="en-US" altLang="en-US" dirty="0"/>
              <a:t>If the pressure is uniform over the total area, then p = F /A</a:t>
            </a: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3810000" y="3352800"/>
          <a:ext cx="1278194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" name="Equation" r:id="rId3" imgW="507780" imgH="393529" progId="Equation.3">
                  <p:embed/>
                </p:oleObj>
              </mc:Choice>
              <mc:Fallback>
                <p:oleObj name="Equation" r:id="rId3" imgW="507780" imgH="393529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352800"/>
                        <a:ext cx="1278194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>
                <a:cs typeface="Times New Roman" pitchFamily="18" charset="0"/>
              </a:rPr>
              <a:t>Pressure</a:t>
            </a:r>
            <a:endParaRPr lang="en-US" altLang="en-US" b="1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2625" y="920750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kern="0" dirty="0">
                <a:cs typeface="Times New Roman" pitchFamily="18" charset="0"/>
              </a:rPr>
              <a:t>Pressure at a point the same in all directions</a:t>
            </a:r>
            <a:endParaRPr lang="en-US" altLang="en-US" sz="2800" b="1" kern="0" dirty="0"/>
          </a:p>
        </p:txBody>
      </p:sp>
      <p:sp>
        <p:nvSpPr>
          <p:cNvPr id="4104" name="TextBox 9"/>
          <p:cNvSpPr txBox="1">
            <a:spLocks noChangeArrowheads="1"/>
          </p:cNvSpPr>
          <p:nvPr/>
        </p:nvSpPr>
        <p:spPr bwMode="auto">
          <a:xfrm>
            <a:off x="685800" y="1676400"/>
            <a:ext cx="77724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US" altLang="en-US" dirty="0"/>
              <a:t>No tangential stresses can exist in a </a:t>
            </a:r>
            <a:r>
              <a:rPr lang="en-US" altLang="en-US" dirty="0" err="1"/>
              <a:t>ﬂuid</a:t>
            </a:r>
            <a:r>
              <a:rPr lang="en-US" altLang="en-US" dirty="0"/>
              <a:t> at rest, and the only forces between adjacent surfaces are pressure forces </a:t>
            </a:r>
            <a:r>
              <a:rPr lang="en-US" altLang="en-US" b="1" i="1" dirty="0"/>
              <a:t>normal </a:t>
            </a:r>
            <a:r>
              <a:rPr lang="en-US" altLang="en-US" dirty="0"/>
              <a:t>to the surfaces.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dirty="0"/>
              <a:t>Therefore the pressure at any point in a </a:t>
            </a:r>
            <a:r>
              <a:rPr lang="en-US" altLang="en-US" dirty="0" err="1"/>
              <a:t>ﬂuid</a:t>
            </a:r>
            <a:r>
              <a:rPr lang="en-US" altLang="en-US" dirty="0"/>
              <a:t> at rest is the same in every direction.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dirty="0"/>
              <a:t>This can be proved by </a:t>
            </a:r>
          </a:p>
          <a:p>
            <a:pPr eaLnBrk="1" hangingPunct="1"/>
            <a:r>
              <a:rPr lang="en-US" altLang="en-US" dirty="0"/>
              <a:t>reference to Fig., </a:t>
            </a:r>
          </a:p>
          <a:p>
            <a:pPr eaLnBrk="1" hangingPunct="1"/>
            <a:r>
              <a:rPr lang="en-US" altLang="en-US" dirty="0"/>
              <a:t>showing a very small </a:t>
            </a:r>
          </a:p>
          <a:p>
            <a:pPr eaLnBrk="1" hangingPunct="1"/>
            <a:r>
              <a:rPr lang="en-US" altLang="en-US" dirty="0"/>
              <a:t>wedge-shaped element </a:t>
            </a:r>
          </a:p>
          <a:p>
            <a:pPr eaLnBrk="1" hangingPunct="1"/>
            <a:r>
              <a:rPr lang="en-US" altLang="en-US" dirty="0"/>
              <a:t>of ﬂuid at rest whose </a:t>
            </a:r>
          </a:p>
          <a:p>
            <a:pPr eaLnBrk="1" hangingPunct="1"/>
            <a:r>
              <a:rPr lang="en-US" altLang="en-US" dirty="0"/>
              <a:t>thickness perpendicular </a:t>
            </a:r>
          </a:p>
          <a:p>
            <a:pPr eaLnBrk="1" hangingPunct="1"/>
            <a:r>
              <a:rPr lang="en-US" altLang="en-US" dirty="0"/>
              <a:t>to the plane of the paper is constant and equal to dy. </a:t>
            </a:r>
          </a:p>
          <a:p>
            <a:pPr eaLnBrk="1" hangingPunct="1">
              <a:buFont typeface="Wingdings" pitchFamily="2" charset="2"/>
              <a:buChar char="Ø"/>
            </a:pPr>
            <a:endParaRPr lang="en-US" altLang="en-US" b="1" dirty="0"/>
          </a:p>
          <a:p>
            <a:pPr eaLnBrk="1" hangingPunct="1">
              <a:buFont typeface="Wingdings" pitchFamily="2" charset="2"/>
              <a:buChar char="Ø"/>
            </a:pPr>
            <a:endParaRPr lang="en-US" altLang="en-US" b="1" dirty="0"/>
          </a:p>
          <a:p>
            <a:pPr eaLnBrk="1" hangingPunct="1">
              <a:buFont typeface="Wingdings" pitchFamily="2" charset="2"/>
              <a:buChar char="Ø"/>
            </a:pPr>
            <a:endParaRPr lang="en-US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0100" y="3295963"/>
            <a:ext cx="3886200" cy="239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>
                <a:cs typeface="Times New Roman" pitchFamily="18" charset="0"/>
              </a:rPr>
              <a:t>Pressure</a:t>
            </a:r>
            <a:endParaRPr lang="en-US" altLang="en-US" b="1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2625" y="920750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kern="0" dirty="0">
                <a:cs typeface="Times New Roman" pitchFamily="18" charset="0"/>
              </a:rPr>
              <a:t>Pressure at a point the same in all directions</a:t>
            </a:r>
            <a:endParaRPr lang="en-US" altLang="en-US" sz="2800" b="1" kern="0" dirty="0"/>
          </a:p>
        </p:txBody>
      </p:sp>
      <p:sp>
        <p:nvSpPr>
          <p:cNvPr id="4104" name="TextBox 9"/>
          <p:cNvSpPr txBox="1">
            <a:spLocks noChangeArrowheads="1"/>
          </p:cNvSpPr>
          <p:nvPr/>
        </p:nvSpPr>
        <p:spPr bwMode="auto">
          <a:xfrm>
            <a:off x="685800" y="1676400"/>
            <a:ext cx="7772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n-US" altLang="en-US" dirty="0"/>
              <a:t>Let p be the average pressure in any direction in the plane of the paper, let </a:t>
            </a:r>
            <a:r>
              <a:rPr lang="el-GR" altLang="en-US" dirty="0"/>
              <a:t>α</a:t>
            </a:r>
            <a:r>
              <a:rPr lang="en-US" altLang="en-US" dirty="0"/>
              <a:t> be </a:t>
            </a:r>
            <a:r>
              <a:rPr lang="en-US" altLang="en-US" dirty="0" err="1"/>
              <a:t>deﬁned</a:t>
            </a:r>
            <a:r>
              <a:rPr lang="en-US" altLang="en-US" dirty="0"/>
              <a:t> as shown, and let </a:t>
            </a:r>
            <a:r>
              <a:rPr lang="en-US" dirty="0" err="1"/>
              <a:t>p</a:t>
            </a:r>
            <a:r>
              <a:rPr lang="en-US" baseline="-25000" dirty="0" err="1"/>
              <a:t>x</a:t>
            </a:r>
            <a:r>
              <a:rPr lang="en-US" dirty="0"/>
              <a:t> and </a:t>
            </a:r>
            <a:r>
              <a:rPr lang="en-US" dirty="0" err="1"/>
              <a:t>p</a:t>
            </a:r>
            <a:r>
              <a:rPr lang="en-US" baseline="-25000" dirty="0" err="1"/>
              <a:t>z</a:t>
            </a:r>
            <a:r>
              <a:rPr lang="en-US" baseline="-25000" dirty="0"/>
              <a:t> </a:t>
            </a:r>
            <a:r>
              <a:rPr lang="en-US" altLang="en-US" dirty="0"/>
              <a:t>be the average pressures in the horizontal and vertical directions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dirty="0"/>
              <a:t>The forces acting on the element of ﬂuid, with the exception of those in the y direction on the two faces parallel to the plane of the paper, are shown in the diagram.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984724"/>
            <a:ext cx="444279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>
                <a:cs typeface="Times New Roman" pitchFamily="18" charset="0"/>
              </a:rPr>
              <a:t>Pressure</a:t>
            </a:r>
            <a:endParaRPr lang="en-US" altLang="en-US" b="1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2625" y="920750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kern="0" dirty="0">
                <a:cs typeface="Times New Roman" pitchFamily="18" charset="0"/>
              </a:rPr>
              <a:t>Pressure at a point the same in all directions</a:t>
            </a:r>
            <a:endParaRPr lang="en-US" altLang="en-US" sz="2800" b="1" kern="0" dirty="0"/>
          </a:p>
        </p:txBody>
      </p:sp>
      <p:sp>
        <p:nvSpPr>
          <p:cNvPr id="4104" name="TextBox 9"/>
          <p:cNvSpPr txBox="1">
            <a:spLocks noChangeArrowheads="1"/>
          </p:cNvSpPr>
          <p:nvPr/>
        </p:nvSpPr>
        <p:spPr bwMode="auto">
          <a:xfrm>
            <a:off x="685800" y="1676400"/>
            <a:ext cx="7772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n-US" altLang="en-US" dirty="0"/>
              <a:t>For our purpose, forces in the y direction need not be  considered because they cancel.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dirty="0"/>
              <a:t>Since the ﬂuid is at rest, </a:t>
            </a:r>
            <a:r>
              <a:rPr lang="en-US" altLang="en-US" i="1" dirty="0"/>
              <a:t>no tangential forces </a:t>
            </a:r>
            <a:r>
              <a:rPr lang="en-US" altLang="en-US" dirty="0"/>
              <a:t>are involved. As this is a condition of equilibrium, </a:t>
            </a:r>
            <a:r>
              <a:rPr lang="en-US" altLang="en-US" b="1" i="1" dirty="0"/>
              <a:t>the sum of the force components</a:t>
            </a:r>
            <a:r>
              <a:rPr lang="en-US" altLang="en-US" dirty="0"/>
              <a:t> on the element </a:t>
            </a:r>
            <a:r>
              <a:rPr lang="en-US" altLang="en-US" b="1" i="1" dirty="0"/>
              <a:t>in any direction </a:t>
            </a:r>
            <a:r>
              <a:rPr lang="en-US" altLang="en-US" dirty="0"/>
              <a:t>must be equal to zero.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984724"/>
            <a:ext cx="4653457" cy="2873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1501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9064" y="99397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 dirty="0">
                <a:cs typeface="Times New Roman" pitchFamily="18" charset="0"/>
              </a:rPr>
              <a:t>Pressure</a:t>
            </a:r>
            <a:endParaRPr lang="en-US" altLang="en-US" b="1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03531" y="697398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kern="0" dirty="0">
                <a:cs typeface="Times New Roman" pitchFamily="18" charset="0"/>
              </a:rPr>
              <a:t>Pressure at a point the same in all directions</a:t>
            </a:r>
            <a:endParaRPr lang="en-US" altLang="en-US" sz="2800" b="1" kern="0" dirty="0"/>
          </a:p>
        </p:txBody>
      </p:sp>
      <p:sp>
        <p:nvSpPr>
          <p:cNvPr id="4104" name="TextBox 9"/>
          <p:cNvSpPr txBox="1">
            <a:spLocks noChangeArrowheads="1"/>
          </p:cNvSpPr>
          <p:nvPr/>
        </p:nvSpPr>
        <p:spPr bwMode="auto">
          <a:xfrm>
            <a:off x="703531" y="1382657"/>
            <a:ext cx="7772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n-US" altLang="en-US" dirty="0"/>
              <a:t>Writing such an equation for the components in the x direction</a:t>
            </a:r>
          </a:p>
          <a:p>
            <a:pPr eaLnBrk="1" hangingPunct="1"/>
            <a:r>
              <a:rPr lang="en-US" altLang="en-US" dirty="0"/>
              <a:t> 	p dl </a:t>
            </a:r>
            <a:r>
              <a:rPr lang="en-US" altLang="en-US" dirty="0" err="1"/>
              <a:t>dy</a:t>
            </a:r>
            <a:r>
              <a:rPr lang="en-US" altLang="en-US" dirty="0"/>
              <a:t> </a:t>
            </a:r>
            <a:r>
              <a:rPr lang="en-US" altLang="en-US" dirty="0" err="1"/>
              <a:t>cos</a:t>
            </a:r>
            <a:r>
              <a:rPr lang="el-GR" altLang="en-US" dirty="0"/>
              <a:t> α</a:t>
            </a:r>
            <a:r>
              <a:rPr lang="en-US" altLang="en-US" dirty="0"/>
              <a:t> - </a:t>
            </a:r>
            <a:r>
              <a:rPr lang="en-US" dirty="0" err="1"/>
              <a:t>p</a:t>
            </a:r>
            <a:r>
              <a:rPr lang="en-US" baseline="-25000" dirty="0" err="1"/>
              <a:t>x</a:t>
            </a:r>
            <a:r>
              <a:rPr lang="en-US" altLang="en-US" dirty="0"/>
              <a:t> </a:t>
            </a:r>
            <a:r>
              <a:rPr lang="en-US" altLang="en-US" dirty="0" err="1"/>
              <a:t>dy</a:t>
            </a:r>
            <a:r>
              <a:rPr lang="en-US" altLang="en-US" dirty="0"/>
              <a:t> </a:t>
            </a:r>
            <a:r>
              <a:rPr lang="en-US" altLang="en-US" dirty="0" err="1"/>
              <a:t>dz</a:t>
            </a:r>
            <a:r>
              <a:rPr lang="en-US" altLang="en-US" dirty="0"/>
              <a:t> = 0.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dirty="0"/>
              <a:t>Since </a:t>
            </a:r>
            <a:r>
              <a:rPr lang="en-US" altLang="en-US" dirty="0" err="1"/>
              <a:t>dz</a:t>
            </a:r>
            <a:r>
              <a:rPr lang="en-US" altLang="en-US" dirty="0"/>
              <a:t> = dl </a:t>
            </a:r>
            <a:r>
              <a:rPr lang="en-US" altLang="en-US" dirty="0" err="1"/>
              <a:t>cos</a:t>
            </a:r>
            <a:r>
              <a:rPr lang="en-US" altLang="en-US" dirty="0"/>
              <a:t> </a:t>
            </a:r>
            <a:r>
              <a:rPr lang="el-GR" altLang="en-US" dirty="0"/>
              <a:t>α</a:t>
            </a:r>
            <a:r>
              <a:rPr lang="en-US" altLang="en-US" dirty="0"/>
              <a:t>, it follows from above eqn. that p = </a:t>
            </a:r>
            <a:r>
              <a:rPr lang="en-US" dirty="0" err="1"/>
              <a:t>p</a:t>
            </a:r>
            <a:r>
              <a:rPr lang="en-US" baseline="-25000" dirty="0" err="1"/>
              <a:t>x</a:t>
            </a:r>
            <a:r>
              <a:rPr lang="en-US" altLang="en-US" dirty="0"/>
              <a:t>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200400"/>
            <a:ext cx="5892434" cy="3638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3505</TotalTime>
  <Words>2165</Words>
  <Application>Microsoft Office PowerPoint</Application>
  <PresentationFormat>On-screen Show (4:3)</PresentationFormat>
  <Paragraphs>438</Paragraphs>
  <Slides>42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Courier New</vt:lpstr>
      <vt:lpstr>Symbol</vt:lpstr>
      <vt:lpstr>Times New Roman</vt:lpstr>
      <vt:lpstr>Wingdings</vt:lpstr>
      <vt:lpstr>Default Design</vt:lpstr>
      <vt:lpstr>Equation</vt:lpstr>
      <vt:lpstr>PowerPoint Presentation</vt:lpstr>
      <vt:lpstr>FLUID STATICS</vt:lpstr>
      <vt:lpstr>FLUID STATICS</vt:lpstr>
      <vt:lpstr>FLUID STATICS</vt:lpstr>
      <vt:lpstr>FLUID STATICS</vt:lpstr>
      <vt:lpstr>Pressure</vt:lpstr>
      <vt:lpstr>Pressure</vt:lpstr>
      <vt:lpstr>Pressure</vt:lpstr>
      <vt:lpstr>Pressure</vt:lpstr>
      <vt:lpstr>Pressure</vt:lpstr>
      <vt:lpstr>Pressure</vt:lpstr>
      <vt:lpstr>Pressure</vt:lpstr>
      <vt:lpstr>Pressure</vt:lpstr>
      <vt:lpstr>Pressure</vt:lpstr>
      <vt:lpstr>Pressure</vt:lpstr>
      <vt:lpstr>Pressure</vt:lpstr>
      <vt:lpstr>Pressure</vt:lpstr>
      <vt:lpstr>Pressure</vt:lpstr>
      <vt:lpstr>Pressure</vt:lpstr>
      <vt:lpstr>Pressure</vt:lpstr>
      <vt:lpstr>Pressure</vt:lpstr>
      <vt:lpstr>Pressure</vt:lpstr>
      <vt:lpstr>Pressure</vt:lpstr>
      <vt:lpstr>Pressure</vt:lpstr>
      <vt:lpstr>Pressure</vt:lpstr>
      <vt:lpstr>Pressure</vt:lpstr>
      <vt:lpstr>Pressure</vt:lpstr>
      <vt:lpstr>Pressure</vt:lpstr>
      <vt:lpstr>Pressure</vt:lpstr>
      <vt:lpstr>Pressure</vt:lpstr>
      <vt:lpstr>Pressure</vt:lpstr>
      <vt:lpstr>Pressure</vt:lpstr>
      <vt:lpstr>Pressure</vt:lpstr>
      <vt:lpstr>Pressure</vt:lpstr>
      <vt:lpstr>Pressure</vt:lpstr>
      <vt:lpstr>Pressure</vt:lpstr>
      <vt:lpstr>Pressure</vt:lpstr>
      <vt:lpstr>Pressure</vt:lpstr>
      <vt:lpstr>Pressure</vt:lpstr>
      <vt:lpstr>Pressure</vt:lpstr>
      <vt:lpstr>Pressure</vt:lpstr>
      <vt:lpstr>Pressure</vt:lpstr>
    </vt:vector>
  </TitlesOfParts>
  <Company>UNZA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FLUID MECHANICS CE369 LECTURE 2</dc:title>
  <dc:creator>SOE</dc:creator>
  <cp:lastModifiedBy>lubinga handia</cp:lastModifiedBy>
  <cp:revision>272</cp:revision>
  <dcterms:created xsi:type="dcterms:W3CDTF">2005-08-26T08:37:16Z</dcterms:created>
  <dcterms:modified xsi:type="dcterms:W3CDTF">2018-03-23T08:13:14Z</dcterms:modified>
</cp:coreProperties>
</file>