
<file path=[Content_Types].xml><?xml version="1.0" encoding="utf-8"?>
<Types xmlns="http://schemas.openxmlformats.org/package/2006/content-types">
  <Default Extension="bin" ContentType="application/vnd.openxmlformats-officedocument.oleObject"/>
  <Default Extension="png" ContentType="image/png"/>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sldIdLst>
    <p:sldId id="258" r:id="rId2"/>
    <p:sldId id="257" r:id="rId3"/>
    <p:sldId id="265" r:id="rId4"/>
    <p:sldId id="284" r:id="rId5"/>
    <p:sldId id="266" r:id="rId6"/>
    <p:sldId id="267" r:id="rId7"/>
    <p:sldId id="268" r:id="rId8"/>
    <p:sldId id="269" r:id="rId9"/>
    <p:sldId id="273" r:id="rId10"/>
    <p:sldId id="289" r:id="rId11"/>
    <p:sldId id="287" r:id="rId12"/>
    <p:sldId id="290" r:id="rId13"/>
    <p:sldId id="288" r:id="rId14"/>
    <p:sldId id="292" r:id="rId15"/>
    <p:sldId id="291" r:id="rId16"/>
    <p:sldId id="276" r:id="rId17"/>
    <p:sldId id="270" r:id="rId18"/>
    <p:sldId id="277" r:id="rId19"/>
    <p:sldId id="271" r:id="rId20"/>
    <p:sldId id="278" r:id="rId21"/>
    <p:sldId id="280" r:id="rId22"/>
    <p:sldId id="281" r:id="rId23"/>
    <p:sldId id="282" r:id="rId24"/>
    <p:sldId id="283" r:id="rId25"/>
    <p:sldId id="294" r:id="rId26"/>
    <p:sldId id="293" r:id="rId27"/>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ubinga handia" initials="lh" lastIdx="1" clrIdx="0">
    <p:extLst>
      <p:ext uri="{19B8F6BF-5375-455C-9EA6-DF929625EA0E}">
        <p15:presenceInfo xmlns:p15="http://schemas.microsoft.com/office/powerpoint/2012/main" userId="5e5f7efa1da0c6b1"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3399FF"/>
    <a:srgbClr val="33CC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764" autoAdjust="0"/>
    <p:restoredTop sz="90929"/>
  </p:normalViewPr>
  <p:slideViewPr>
    <p:cSldViewPr>
      <p:cViewPr varScale="1">
        <p:scale>
          <a:sx n="72" d="100"/>
          <a:sy n="72" d="100"/>
        </p:scale>
        <p:origin x="1152"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70" d="100"/>
          <a:sy n="70" d="100"/>
        </p:scale>
        <p:origin x="-3246"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18-03-20T21:49:32.399" idx="1">
    <p:pos x="5217" y="1077"/>
    <p:text>the larger the distance Y the higher the velocity due to reduced shear, friction</p:text>
    <p:extLst>
      <p:ext uri="{C676402C-5697-4E1C-873F-D02D1690AC5C}">
        <p15:threadingInfo xmlns:p15="http://schemas.microsoft.com/office/powerpoint/2012/main" timeZoneBias="-120"/>
      </p:ext>
    </p:extLst>
  </p:cm>
</p:cmLst>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image" Target="../media/image4.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image" Target="../media/image7.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8.wmf"/><Relationship Id="rId1" Type="http://schemas.openxmlformats.org/officeDocument/2006/relationships/image" Target="../media/image5.wmf"/><Relationship Id="rId4" Type="http://schemas.openxmlformats.org/officeDocument/2006/relationships/image" Target="../media/image10.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12.wmf"/><Relationship Id="rId1" Type="http://schemas.openxmlformats.org/officeDocument/2006/relationships/image" Target="../media/image11.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6.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0" y="0"/>
            <a:ext cx="29718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defRPr sz="1200"/>
            </a:lvl1pPr>
          </a:lstStyle>
          <a:p>
            <a:pPr>
              <a:defRPr/>
            </a:pPr>
            <a:endParaRPr lang="en-US" altLang="en-US"/>
          </a:p>
        </p:txBody>
      </p:sp>
      <p:sp>
        <p:nvSpPr>
          <p:cNvPr id="11267" name="Rectangle 3"/>
          <p:cNvSpPr>
            <a:spLocks noGrp="1" noChangeArrowheads="1"/>
          </p:cNvSpPr>
          <p:nvPr>
            <p:ph type="dt" idx="1"/>
          </p:nvPr>
        </p:nvSpPr>
        <p:spPr bwMode="auto">
          <a:xfrm>
            <a:off x="3884613" y="0"/>
            <a:ext cx="29718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ltLang="en-US"/>
          </a:p>
        </p:txBody>
      </p:sp>
      <p:sp>
        <p:nvSpPr>
          <p:cNvPr id="2253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9" name="Rectangle 5"/>
          <p:cNvSpPr>
            <a:spLocks noGrp="1" noChangeArrowheads="1"/>
          </p:cNvSpPr>
          <p:nvPr>
            <p:ph type="body" sz="quarter" idx="3"/>
          </p:nvPr>
        </p:nvSpPr>
        <p:spPr bwMode="auto">
          <a:xfrm>
            <a:off x="685800" y="4343400"/>
            <a:ext cx="5486400" cy="4114800"/>
          </a:xfrm>
          <a:prstGeom prst="rect">
            <a:avLst/>
          </a:prstGeom>
          <a:noFill/>
          <a:ln>
            <a:noFill/>
          </a:ln>
          <a:effectLst/>
          <a:extLst/>
        </p:spPr>
        <p:txBody>
          <a:bodyPr vert="horz" wrap="square" lIns="91440" tIns="45720" rIns="91440" bIns="45720" numCol="1" anchor="t" anchorCtr="0" compatLnSpc="1">
            <a:prstTxWarp prst="textNoShape">
              <a:avLst/>
            </a:prstTxWarp>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11270" name="Rectangle 6"/>
          <p:cNvSpPr>
            <a:spLocks noGrp="1" noChangeArrowheads="1"/>
          </p:cNvSpPr>
          <p:nvPr>
            <p:ph type="ftr" sz="quarter" idx="4"/>
          </p:nvPr>
        </p:nvSpPr>
        <p:spPr bwMode="auto">
          <a:xfrm>
            <a:off x="0" y="8685213"/>
            <a:ext cx="29718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defRPr sz="1200"/>
            </a:lvl1pPr>
          </a:lstStyle>
          <a:p>
            <a:pPr>
              <a:defRPr/>
            </a:pPr>
            <a:endParaRPr lang="en-US" altLang="en-US"/>
          </a:p>
        </p:txBody>
      </p:sp>
      <p:sp>
        <p:nvSpPr>
          <p:cNvPr id="11271" name="Rectangle 7"/>
          <p:cNvSpPr>
            <a:spLocks noGrp="1" noChangeArrowheads="1"/>
          </p:cNvSpPr>
          <p:nvPr>
            <p:ph type="sldNum" sz="quarter" idx="5"/>
          </p:nvPr>
        </p:nvSpPr>
        <p:spPr bwMode="auto">
          <a:xfrm>
            <a:off x="3884613" y="8685213"/>
            <a:ext cx="29718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a:defRPr sz="1200"/>
            </a:lvl1pPr>
          </a:lstStyle>
          <a:p>
            <a:pPr>
              <a:defRPr/>
            </a:pPr>
            <a:fld id="{B3081DF5-9A86-4678-8C21-4830A816B492}" type="slidenum">
              <a:rPr lang="en-US" altLang="en-US"/>
              <a:pPr>
                <a:defRPr/>
              </a:pPr>
              <a:t>‹#›</a:t>
            </a:fld>
            <a:endParaRPr lang="en-US" altLang="en-US"/>
          </a:p>
        </p:txBody>
      </p:sp>
    </p:spTree>
    <p:extLst>
      <p:ext uri="{BB962C8B-B14F-4D97-AF65-F5344CB8AC3E}">
        <p14:creationId xmlns:p14="http://schemas.microsoft.com/office/powerpoint/2010/main" val="138081426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fld id="{37748940-13EB-48F1-9117-5C1ED94BD93A}" type="datetime1">
              <a:rPr lang="en-US" altLang="en-US"/>
              <a:pPr>
                <a:defRPr/>
              </a:pPr>
              <a:t>3/22/2018</a:t>
            </a:fld>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ltLang="en-US"/>
              <a:t>Lecture 1         (Mr. J. Kabika)</a:t>
            </a:r>
          </a:p>
        </p:txBody>
      </p:sp>
      <p:sp>
        <p:nvSpPr>
          <p:cNvPr id="6" name="Rectangle 6"/>
          <p:cNvSpPr>
            <a:spLocks noGrp="1" noChangeArrowheads="1"/>
          </p:cNvSpPr>
          <p:nvPr>
            <p:ph type="sldNum" sz="quarter" idx="12"/>
          </p:nvPr>
        </p:nvSpPr>
        <p:spPr>
          <a:ln/>
        </p:spPr>
        <p:txBody>
          <a:bodyPr/>
          <a:lstStyle>
            <a:lvl1pPr>
              <a:defRPr/>
            </a:lvl1pPr>
          </a:lstStyle>
          <a:p>
            <a:pPr>
              <a:defRPr/>
            </a:pPr>
            <a:fld id="{A1B6238A-CD3A-4E9F-AFE8-B34172F9AD8F}" type="slidenum">
              <a:rPr lang="en-US" altLang="en-US"/>
              <a:pPr>
                <a:defRPr/>
              </a:pPr>
              <a:t>‹#›</a:t>
            </a:fld>
            <a:endParaRPr lang="en-US" altLang="en-US"/>
          </a:p>
        </p:txBody>
      </p:sp>
    </p:spTree>
    <p:extLst>
      <p:ext uri="{BB962C8B-B14F-4D97-AF65-F5344CB8AC3E}">
        <p14:creationId xmlns:p14="http://schemas.microsoft.com/office/powerpoint/2010/main" val="10492985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fld id="{8F4B8000-22E5-464C-AD10-19A81CF31DA8}" type="datetime1">
              <a:rPr lang="en-US" altLang="en-US"/>
              <a:pPr>
                <a:defRPr/>
              </a:pPr>
              <a:t>3/22/2018</a:t>
            </a:fld>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ltLang="en-US"/>
              <a:t>Lecture 1         (Mr. J. Kabika)</a:t>
            </a:r>
          </a:p>
        </p:txBody>
      </p:sp>
      <p:sp>
        <p:nvSpPr>
          <p:cNvPr id="6" name="Rectangle 6"/>
          <p:cNvSpPr>
            <a:spLocks noGrp="1" noChangeArrowheads="1"/>
          </p:cNvSpPr>
          <p:nvPr>
            <p:ph type="sldNum" sz="quarter" idx="12"/>
          </p:nvPr>
        </p:nvSpPr>
        <p:spPr>
          <a:ln/>
        </p:spPr>
        <p:txBody>
          <a:bodyPr/>
          <a:lstStyle>
            <a:lvl1pPr>
              <a:defRPr/>
            </a:lvl1pPr>
          </a:lstStyle>
          <a:p>
            <a:pPr>
              <a:defRPr/>
            </a:pPr>
            <a:fld id="{2E510420-3110-489E-929F-6D9D65B8CFE9}" type="slidenum">
              <a:rPr lang="en-US" altLang="en-US"/>
              <a:pPr>
                <a:defRPr/>
              </a:pPr>
              <a:t>‹#›</a:t>
            </a:fld>
            <a:endParaRPr lang="en-US" altLang="en-US"/>
          </a:p>
        </p:txBody>
      </p:sp>
    </p:spTree>
    <p:extLst>
      <p:ext uri="{BB962C8B-B14F-4D97-AF65-F5344CB8AC3E}">
        <p14:creationId xmlns:p14="http://schemas.microsoft.com/office/powerpoint/2010/main" val="29741662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fld id="{1A487655-02BE-4671-BA71-BD330B30F866}" type="datetime1">
              <a:rPr lang="en-US" altLang="en-US"/>
              <a:pPr>
                <a:defRPr/>
              </a:pPr>
              <a:t>3/22/2018</a:t>
            </a:fld>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ltLang="en-US"/>
              <a:t>Lecture 1         (Mr. J. Kabika)</a:t>
            </a:r>
          </a:p>
        </p:txBody>
      </p:sp>
      <p:sp>
        <p:nvSpPr>
          <p:cNvPr id="6" name="Rectangle 6"/>
          <p:cNvSpPr>
            <a:spLocks noGrp="1" noChangeArrowheads="1"/>
          </p:cNvSpPr>
          <p:nvPr>
            <p:ph type="sldNum" sz="quarter" idx="12"/>
          </p:nvPr>
        </p:nvSpPr>
        <p:spPr>
          <a:ln/>
        </p:spPr>
        <p:txBody>
          <a:bodyPr/>
          <a:lstStyle>
            <a:lvl1pPr>
              <a:defRPr/>
            </a:lvl1pPr>
          </a:lstStyle>
          <a:p>
            <a:pPr>
              <a:defRPr/>
            </a:pPr>
            <a:fld id="{EA727281-B5CB-409D-A26B-90996065EECB}" type="slidenum">
              <a:rPr lang="en-US" altLang="en-US"/>
              <a:pPr>
                <a:defRPr/>
              </a:pPr>
              <a:t>‹#›</a:t>
            </a:fld>
            <a:endParaRPr lang="en-US" altLang="en-US"/>
          </a:p>
        </p:txBody>
      </p:sp>
    </p:spTree>
    <p:extLst>
      <p:ext uri="{BB962C8B-B14F-4D97-AF65-F5344CB8AC3E}">
        <p14:creationId xmlns:p14="http://schemas.microsoft.com/office/powerpoint/2010/main" val="18007151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fld id="{8A987B52-BC1B-4BC1-B552-DF494696BF68}" type="datetime1">
              <a:rPr lang="en-US" altLang="en-US"/>
              <a:pPr>
                <a:defRPr/>
              </a:pPr>
              <a:t>3/22/2018</a:t>
            </a:fld>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ltLang="en-US"/>
              <a:t>Lecture 1         (Mr. J. Kabika)</a:t>
            </a:r>
          </a:p>
        </p:txBody>
      </p:sp>
      <p:sp>
        <p:nvSpPr>
          <p:cNvPr id="6" name="Rectangle 6"/>
          <p:cNvSpPr>
            <a:spLocks noGrp="1" noChangeArrowheads="1"/>
          </p:cNvSpPr>
          <p:nvPr>
            <p:ph type="sldNum" sz="quarter" idx="12"/>
          </p:nvPr>
        </p:nvSpPr>
        <p:spPr>
          <a:ln/>
        </p:spPr>
        <p:txBody>
          <a:bodyPr/>
          <a:lstStyle>
            <a:lvl1pPr>
              <a:defRPr/>
            </a:lvl1pPr>
          </a:lstStyle>
          <a:p>
            <a:pPr>
              <a:defRPr/>
            </a:pPr>
            <a:fld id="{AAF40247-CEB3-4CEE-ADEA-B6EB5E1BC895}" type="slidenum">
              <a:rPr lang="en-US" altLang="en-US"/>
              <a:pPr>
                <a:defRPr/>
              </a:pPr>
              <a:t>‹#›</a:t>
            </a:fld>
            <a:endParaRPr lang="en-US" altLang="en-US"/>
          </a:p>
        </p:txBody>
      </p:sp>
    </p:spTree>
    <p:extLst>
      <p:ext uri="{BB962C8B-B14F-4D97-AF65-F5344CB8AC3E}">
        <p14:creationId xmlns:p14="http://schemas.microsoft.com/office/powerpoint/2010/main" val="3916443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fld id="{0E7410E5-413D-429D-A4F5-7F25C40E6057}" type="datetime1">
              <a:rPr lang="en-US" altLang="en-US"/>
              <a:pPr>
                <a:defRPr/>
              </a:pPr>
              <a:t>3/22/2018</a:t>
            </a:fld>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ltLang="en-US"/>
              <a:t>Lecture 1         (Mr. J. Kabika)</a:t>
            </a:r>
          </a:p>
        </p:txBody>
      </p:sp>
      <p:sp>
        <p:nvSpPr>
          <p:cNvPr id="6" name="Rectangle 6"/>
          <p:cNvSpPr>
            <a:spLocks noGrp="1" noChangeArrowheads="1"/>
          </p:cNvSpPr>
          <p:nvPr>
            <p:ph type="sldNum" sz="quarter" idx="12"/>
          </p:nvPr>
        </p:nvSpPr>
        <p:spPr>
          <a:ln/>
        </p:spPr>
        <p:txBody>
          <a:bodyPr/>
          <a:lstStyle>
            <a:lvl1pPr>
              <a:defRPr/>
            </a:lvl1pPr>
          </a:lstStyle>
          <a:p>
            <a:pPr>
              <a:defRPr/>
            </a:pPr>
            <a:fld id="{64130289-5325-4A77-96AB-9340A3C7AF3F}" type="slidenum">
              <a:rPr lang="en-US" altLang="en-US"/>
              <a:pPr>
                <a:defRPr/>
              </a:pPr>
              <a:t>‹#›</a:t>
            </a:fld>
            <a:endParaRPr lang="en-US" altLang="en-US"/>
          </a:p>
        </p:txBody>
      </p:sp>
    </p:spTree>
    <p:extLst>
      <p:ext uri="{BB962C8B-B14F-4D97-AF65-F5344CB8AC3E}">
        <p14:creationId xmlns:p14="http://schemas.microsoft.com/office/powerpoint/2010/main" val="8772191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fld id="{4EBF3ADD-5B2C-402F-89D2-34A7A4BCCFCC}" type="datetime1">
              <a:rPr lang="en-US" altLang="en-US"/>
              <a:pPr>
                <a:defRPr/>
              </a:pPr>
              <a:t>3/22/2018</a:t>
            </a:fld>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ltLang="en-US"/>
              <a:t>Lecture 1         (Mr. J. Kabika)</a:t>
            </a:r>
          </a:p>
        </p:txBody>
      </p:sp>
      <p:sp>
        <p:nvSpPr>
          <p:cNvPr id="7" name="Rectangle 6"/>
          <p:cNvSpPr>
            <a:spLocks noGrp="1" noChangeArrowheads="1"/>
          </p:cNvSpPr>
          <p:nvPr>
            <p:ph type="sldNum" sz="quarter" idx="12"/>
          </p:nvPr>
        </p:nvSpPr>
        <p:spPr>
          <a:ln/>
        </p:spPr>
        <p:txBody>
          <a:bodyPr/>
          <a:lstStyle>
            <a:lvl1pPr>
              <a:defRPr/>
            </a:lvl1pPr>
          </a:lstStyle>
          <a:p>
            <a:pPr>
              <a:defRPr/>
            </a:pPr>
            <a:fld id="{7AA2D403-C84D-46CC-ABE6-A243E9FAD35C}" type="slidenum">
              <a:rPr lang="en-US" altLang="en-US"/>
              <a:pPr>
                <a:defRPr/>
              </a:pPr>
              <a:t>‹#›</a:t>
            </a:fld>
            <a:endParaRPr lang="en-US" altLang="en-US"/>
          </a:p>
        </p:txBody>
      </p:sp>
    </p:spTree>
    <p:extLst>
      <p:ext uri="{BB962C8B-B14F-4D97-AF65-F5344CB8AC3E}">
        <p14:creationId xmlns:p14="http://schemas.microsoft.com/office/powerpoint/2010/main" val="11343563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fld id="{5A63DFBD-F78A-43C6-A399-FF72230B95FC}" type="datetime1">
              <a:rPr lang="en-US" altLang="en-US"/>
              <a:pPr>
                <a:defRPr/>
              </a:pPr>
              <a:t>3/22/2018</a:t>
            </a:fld>
            <a:endParaRPr lang="en-US" altLang="en-US"/>
          </a:p>
        </p:txBody>
      </p:sp>
      <p:sp>
        <p:nvSpPr>
          <p:cNvPr id="8" name="Rectangle 5"/>
          <p:cNvSpPr>
            <a:spLocks noGrp="1" noChangeArrowheads="1"/>
          </p:cNvSpPr>
          <p:nvPr>
            <p:ph type="ftr" sz="quarter" idx="11"/>
          </p:nvPr>
        </p:nvSpPr>
        <p:spPr>
          <a:ln/>
        </p:spPr>
        <p:txBody>
          <a:bodyPr/>
          <a:lstStyle>
            <a:lvl1pPr>
              <a:defRPr/>
            </a:lvl1pPr>
          </a:lstStyle>
          <a:p>
            <a:pPr>
              <a:defRPr/>
            </a:pPr>
            <a:r>
              <a:rPr lang="en-US" altLang="en-US"/>
              <a:t>Lecture 1         (Mr. J. Kabika)</a:t>
            </a:r>
          </a:p>
        </p:txBody>
      </p:sp>
      <p:sp>
        <p:nvSpPr>
          <p:cNvPr id="9" name="Rectangle 6"/>
          <p:cNvSpPr>
            <a:spLocks noGrp="1" noChangeArrowheads="1"/>
          </p:cNvSpPr>
          <p:nvPr>
            <p:ph type="sldNum" sz="quarter" idx="12"/>
          </p:nvPr>
        </p:nvSpPr>
        <p:spPr>
          <a:ln/>
        </p:spPr>
        <p:txBody>
          <a:bodyPr/>
          <a:lstStyle>
            <a:lvl1pPr>
              <a:defRPr/>
            </a:lvl1pPr>
          </a:lstStyle>
          <a:p>
            <a:pPr>
              <a:defRPr/>
            </a:pPr>
            <a:fld id="{B5391A2E-0F88-4177-A20F-90D5AD42AB8D}" type="slidenum">
              <a:rPr lang="en-US" altLang="en-US"/>
              <a:pPr>
                <a:defRPr/>
              </a:pPr>
              <a:t>‹#›</a:t>
            </a:fld>
            <a:endParaRPr lang="en-US" altLang="en-US"/>
          </a:p>
        </p:txBody>
      </p:sp>
    </p:spTree>
    <p:extLst>
      <p:ext uri="{BB962C8B-B14F-4D97-AF65-F5344CB8AC3E}">
        <p14:creationId xmlns:p14="http://schemas.microsoft.com/office/powerpoint/2010/main" val="11102362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fld id="{EBFC61BB-38CE-4969-8474-79600B6DF8B1}" type="datetime1">
              <a:rPr lang="en-US" altLang="en-US"/>
              <a:pPr>
                <a:defRPr/>
              </a:pPr>
              <a:t>3/22/2018</a:t>
            </a:fld>
            <a:endParaRPr lang="en-US" altLang="en-US"/>
          </a:p>
        </p:txBody>
      </p:sp>
      <p:sp>
        <p:nvSpPr>
          <p:cNvPr id="4" name="Rectangle 5"/>
          <p:cNvSpPr>
            <a:spLocks noGrp="1" noChangeArrowheads="1"/>
          </p:cNvSpPr>
          <p:nvPr>
            <p:ph type="ftr" sz="quarter" idx="11"/>
          </p:nvPr>
        </p:nvSpPr>
        <p:spPr>
          <a:ln/>
        </p:spPr>
        <p:txBody>
          <a:bodyPr/>
          <a:lstStyle>
            <a:lvl1pPr>
              <a:defRPr/>
            </a:lvl1pPr>
          </a:lstStyle>
          <a:p>
            <a:pPr>
              <a:defRPr/>
            </a:pPr>
            <a:r>
              <a:rPr lang="en-US" altLang="en-US"/>
              <a:t>Lecture 1         (Mr. J. Kabika)</a:t>
            </a:r>
          </a:p>
        </p:txBody>
      </p:sp>
      <p:sp>
        <p:nvSpPr>
          <p:cNvPr id="5" name="Rectangle 6"/>
          <p:cNvSpPr>
            <a:spLocks noGrp="1" noChangeArrowheads="1"/>
          </p:cNvSpPr>
          <p:nvPr>
            <p:ph type="sldNum" sz="quarter" idx="12"/>
          </p:nvPr>
        </p:nvSpPr>
        <p:spPr>
          <a:ln/>
        </p:spPr>
        <p:txBody>
          <a:bodyPr/>
          <a:lstStyle>
            <a:lvl1pPr>
              <a:defRPr/>
            </a:lvl1pPr>
          </a:lstStyle>
          <a:p>
            <a:pPr>
              <a:defRPr/>
            </a:pPr>
            <a:fld id="{B59E54B2-26A5-4104-A04C-CD62F03DD0B7}" type="slidenum">
              <a:rPr lang="en-US" altLang="en-US"/>
              <a:pPr>
                <a:defRPr/>
              </a:pPr>
              <a:t>‹#›</a:t>
            </a:fld>
            <a:endParaRPr lang="en-US" altLang="en-US"/>
          </a:p>
        </p:txBody>
      </p:sp>
    </p:spTree>
    <p:extLst>
      <p:ext uri="{BB962C8B-B14F-4D97-AF65-F5344CB8AC3E}">
        <p14:creationId xmlns:p14="http://schemas.microsoft.com/office/powerpoint/2010/main" val="2640313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96B410E4-BE59-441D-B19F-5533980655B4}" type="datetime1">
              <a:rPr lang="en-US" altLang="en-US"/>
              <a:pPr>
                <a:defRPr/>
              </a:pPr>
              <a:t>3/22/2018</a:t>
            </a:fld>
            <a:endParaRPr lang="en-US" altLang="en-US"/>
          </a:p>
        </p:txBody>
      </p:sp>
      <p:sp>
        <p:nvSpPr>
          <p:cNvPr id="3" name="Rectangle 5"/>
          <p:cNvSpPr>
            <a:spLocks noGrp="1" noChangeArrowheads="1"/>
          </p:cNvSpPr>
          <p:nvPr>
            <p:ph type="ftr" sz="quarter" idx="11"/>
          </p:nvPr>
        </p:nvSpPr>
        <p:spPr>
          <a:ln/>
        </p:spPr>
        <p:txBody>
          <a:bodyPr/>
          <a:lstStyle>
            <a:lvl1pPr>
              <a:defRPr/>
            </a:lvl1pPr>
          </a:lstStyle>
          <a:p>
            <a:pPr>
              <a:defRPr/>
            </a:pPr>
            <a:r>
              <a:rPr lang="en-US" altLang="en-US"/>
              <a:t>Lecture 1         (Mr. J. Kabika)</a:t>
            </a:r>
          </a:p>
        </p:txBody>
      </p:sp>
      <p:sp>
        <p:nvSpPr>
          <p:cNvPr id="4" name="Rectangle 6"/>
          <p:cNvSpPr>
            <a:spLocks noGrp="1" noChangeArrowheads="1"/>
          </p:cNvSpPr>
          <p:nvPr>
            <p:ph type="sldNum" sz="quarter" idx="12"/>
          </p:nvPr>
        </p:nvSpPr>
        <p:spPr>
          <a:ln/>
        </p:spPr>
        <p:txBody>
          <a:bodyPr/>
          <a:lstStyle>
            <a:lvl1pPr>
              <a:defRPr/>
            </a:lvl1pPr>
          </a:lstStyle>
          <a:p>
            <a:pPr>
              <a:defRPr/>
            </a:pPr>
            <a:fld id="{732F689E-CE06-43F8-BC33-76B41538CFAD}" type="slidenum">
              <a:rPr lang="en-US" altLang="en-US"/>
              <a:pPr>
                <a:defRPr/>
              </a:pPr>
              <a:t>‹#›</a:t>
            </a:fld>
            <a:endParaRPr lang="en-US" altLang="en-US"/>
          </a:p>
        </p:txBody>
      </p:sp>
    </p:spTree>
    <p:extLst>
      <p:ext uri="{BB962C8B-B14F-4D97-AF65-F5344CB8AC3E}">
        <p14:creationId xmlns:p14="http://schemas.microsoft.com/office/powerpoint/2010/main" val="25825712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B0580690-4E21-4392-99B0-E051CF5430AB}" type="datetime1">
              <a:rPr lang="en-US" altLang="en-US"/>
              <a:pPr>
                <a:defRPr/>
              </a:pPr>
              <a:t>3/22/2018</a:t>
            </a:fld>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ltLang="en-US"/>
              <a:t>Lecture 1         (Mr. J. Kabika)</a:t>
            </a:r>
          </a:p>
        </p:txBody>
      </p:sp>
      <p:sp>
        <p:nvSpPr>
          <p:cNvPr id="7" name="Rectangle 6"/>
          <p:cNvSpPr>
            <a:spLocks noGrp="1" noChangeArrowheads="1"/>
          </p:cNvSpPr>
          <p:nvPr>
            <p:ph type="sldNum" sz="quarter" idx="12"/>
          </p:nvPr>
        </p:nvSpPr>
        <p:spPr>
          <a:ln/>
        </p:spPr>
        <p:txBody>
          <a:bodyPr/>
          <a:lstStyle>
            <a:lvl1pPr>
              <a:defRPr/>
            </a:lvl1pPr>
          </a:lstStyle>
          <a:p>
            <a:pPr>
              <a:defRPr/>
            </a:pPr>
            <a:fld id="{D077F80A-C93F-4AD6-8A30-86420BC07AB7}" type="slidenum">
              <a:rPr lang="en-US" altLang="en-US"/>
              <a:pPr>
                <a:defRPr/>
              </a:pPr>
              <a:t>‹#›</a:t>
            </a:fld>
            <a:endParaRPr lang="en-US" altLang="en-US"/>
          </a:p>
        </p:txBody>
      </p:sp>
    </p:spTree>
    <p:extLst>
      <p:ext uri="{BB962C8B-B14F-4D97-AF65-F5344CB8AC3E}">
        <p14:creationId xmlns:p14="http://schemas.microsoft.com/office/powerpoint/2010/main" val="3280729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5C4D965D-980E-487B-9C02-73F9CE0B2846}" type="datetime1">
              <a:rPr lang="en-US" altLang="en-US"/>
              <a:pPr>
                <a:defRPr/>
              </a:pPr>
              <a:t>3/22/2018</a:t>
            </a:fld>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ltLang="en-US"/>
              <a:t>Lecture 1         (Mr. J. Kabika)</a:t>
            </a:r>
          </a:p>
        </p:txBody>
      </p:sp>
      <p:sp>
        <p:nvSpPr>
          <p:cNvPr id="7" name="Rectangle 6"/>
          <p:cNvSpPr>
            <a:spLocks noGrp="1" noChangeArrowheads="1"/>
          </p:cNvSpPr>
          <p:nvPr>
            <p:ph type="sldNum" sz="quarter" idx="12"/>
          </p:nvPr>
        </p:nvSpPr>
        <p:spPr>
          <a:ln/>
        </p:spPr>
        <p:txBody>
          <a:bodyPr/>
          <a:lstStyle>
            <a:lvl1pPr>
              <a:defRPr/>
            </a:lvl1pPr>
          </a:lstStyle>
          <a:p>
            <a:pPr>
              <a:defRPr/>
            </a:pPr>
            <a:fld id="{39C221EB-3CDA-46C0-9E27-3B6A882B530A}" type="slidenum">
              <a:rPr lang="en-US" altLang="en-US"/>
              <a:pPr>
                <a:defRPr/>
              </a:pPr>
              <a:t>‹#›</a:t>
            </a:fld>
            <a:endParaRPr lang="en-US" altLang="en-US"/>
          </a:p>
        </p:txBody>
      </p:sp>
    </p:spTree>
    <p:extLst>
      <p:ext uri="{BB962C8B-B14F-4D97-AF65-F5344CB8AC3E}">
        <p14:creationId xmlns:p14="http://schemas.microsoft.com/office/powerpoint/2010/main" val="9189401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defRPr sz="1400"/>
            </a:lvl1pPr>
          </a:lstStyle>
          <a:p>
            <a:pPr>
              <a:defRPr/>
            </a:pPr>
            <a:fld id="{74A214D1-74F6-47F7-B38E-445D1FA70681}" type="datetime1">
              <a:rPr lang="en-US" altLang="en-US"/>
              <a:pPr>
                <a:defRPr/>
              </a:pPr>
              <a:t>3/22/2018</a:t>
            </a:fld>
            <a:endParaRPr lang="en-US" alt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a:defRPr sz="1400"/>
            </a:lvl1pPr>
          </a:lstStyle>
          <a:p>
            <a:pPr>
              <a:defRPr/>
            </a:pPr>
            <a:r>
              <a:rPr lang="en-US" altLang="en-US"/>
              <a:t>Lecture 1         (Mr. J. Kabika)</a:t>
            </a:r>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1400"/>
            </a:lvl1pPr>
          </a:lstStyle>
          <a:p>
            <a:pPr>
              <a:defRPr/>
            </a:pPr>
            <a:fld id="{FC715DC2-5260-489A-A98A-15B6AB44AF85}"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oleObject" Target="../embeddings/oleObject2.bin"/><Relationship Id="rId7" Type="http://schemas.openxmlformats.org/officeDocument/2006/relationships/image" Target="../media/image3.png"/><Relationship Id="rId2" Type="http://schemas.openxmlformats.org/officeDocument/2006/relationships/slideLayout" Target="../slideLayouts/slideLayout1.xml"/><Relationship Id="rId1" Type="http://schemas.openxmlformats.org/officeDocument/2006/relationships/vmlDrawing" Target="../drawings/vmlDrawing2.vml"/><Relationship Id="rId6" Type="http://schemas.openxmlformats.org/officeDocument/2006/relationships/image" Target="../media/image5.wmf"/><Relationship Id="rId5" Type="http://schemas.openxmlformats.org/officeDocument/2006/relationships/oleObject" Target="../embeddings/oleObject3.bin"/><Relationship Id="rId4" Type="http://schemas.openxmlformats.org/officeDocument/2006/relationships/image" Target="../media/image4.wmf"/></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5.wmf"/><Relationship Id="rId2" Type="http://schemas.openxmlformats.org/officeDocument/2006/relationships/slideLayout" Target="../slideLayouts/slideLayout1.xml"/><Relationship Id="rId1" Type="http://schemas.openxmlformats.org/officeDocument/2006/relationships/vmlDrawing" Target="../drawings/vmlDrawing3.vml"/><Relationship Id="rId6" Type="http://schemas.openxmlformats.org/officeDocument/2006/relationships/oleObject" Target="../embeddings/oleObject5.bin"/><Relationship Id="rId5" Type="http://schemas.openxmlformats.org/officeDocument/2006/relationships/image" Target="../media/image7.wmf"/><Relationship Id="rId4" Type="http://schemas.openxmlformats.org/officeDocument/2006/relationships/oleObject" Target="../embeddings/oleObject4.bin"/></Relationships>
</file>

<file path=ppt/slides/_rels/slide15.xml.rels><?xml version="1.0" encoding="UTF-8" standalone="yes"?>
<Relationships xmlns="http://schemas.openxmlformats.org/package/2006/relationships"><Relationship Id="rId8" Type="http://schemas.openxmlformats.org/officeDocument/2006/relationships/oleObject" Target="../embeddings/oleObject8.bin"/><Relationship Id="rId3" Type="http://schemas.openxmlformats.org/officeDocument/2006/relationships/image" Target="../media/image3.png"/><Relationship Id="rId7" Type="http://schemas.openxmlformats.org/officeDocument/2006/relationships/image" Target="../media/image8.wmf"/><Relationship Id="rId2" Type="http://schemas.openxmlformats.org/officeDocument/2006/relationships/slideLayout" Target="../slideLayouts/slideLayout1.xml"/><Relationship Id="rId1" Type="http://schemas.openxmlformats.org/officeDocument/2006/relationships/vmlDrawing" Target="../drawings/vmlDrawing4.vml"/><Relationship Id="rId6" Type="http://schemas.openxmlformats.org/officeDocument/2006/relationships/oleObject" Target="../embeddings/oleObject7.bin"/><Relationship Id="rId11" Type="http://schemas.openxmlformats.org/officeDocument/2006/relationships/image" Target="../media/image10.wmf"/><Relationship Id="rId5" Type="http://schemas.openxmlformats.org/officeDocument/2006/relationships/image" Target="../media/image5.wmf"/><Relationship Id="rId10" Type="http://schemas.openxmlformats.org/officeDocument/2006/relationships/oleObject" Target="../embeddings/oleObject9.bin"/><Relationship Id="rId4" Type="http://schemas.openxmlformats.org/officeDocument/2006/relationships/oleObject" Target="../embeddings/oleObject6.bin"/><Relationship Id="rId9" Type="http://schemas.openxmlformats.org/officeDocument/2006/relationships/image" Target="../media/image9.wmf"/></Relationships>
</file>

<file path=ppt/slides/_rels/slide16.xml.rels><?xml version="1.0" encoding="UTF-8" standalone="yes"?>
<Relationships xmlns="http://schemas.openxmlformats.org/package/2006/relationships"><Relationship Id="rId8" Type="http://schemas.openxmlformats.org/officeDocument/2006/relationships/image" Target="../media/image14.png"/><Relationship Id="rId3" Type="http://schemas.openxmlformats.org/officeDocument/2006/relationships/image" Target="../media/image13.png"/><Relationship Id="rId7" Type="http://schemas.openxmlformats.org/officeDocument/2006/relationships/image" Target="../media/image12.wmf"/><Relationship Id="rId2" Type="http://schemas.openxmlformats.org/officeDocument/2006/relationships/slideLayout" Target="../slideLayouts/slideLayout1.xml"/><Relationship Id="rId1" Type="http://schemas.openxmlformats.org/officeDocument/2006/relationships/vmlDrawing" Target="../drawings/vmlDrawing5.vml"/><Relationship Id="rId6" Type="http://schemas.openxmlformats.org/officeDocument/2006/relationships/oleObject" Target="../embeddings/oleObject11.bin"/><Relationship Id="rId5" Type="http://schemas.openxmlformats.org/officeDocument/2006/relationships/image" Target="../media/image11.wmf"/><Relationship Id="rId4" Type="http://schemas.openxmlformats.org/officeDocument/2006/relationships/oleObject" Target="../embeddings/oleObject10.bin"/></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Layout" Target="../slideLayouts/slideLayout1.xml"/><Relationship Id="rId1" Type="http://schemas.openxmlformats.org/officeDocument/2006/relationships/vmlDrawing" Target="../drawings/vmlDrawing6.vml"/><Relationship Id="rId4" Type="http://schemas.openxmlformats.org/officeDocument/2006/relationships/image" Target="../media/image16.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Footer Placeholder 4"/>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r>
              <a:rPr lang="en-US" altLang="en-US" sz="1400"/>
              <a:t>Lecture 1</a:t>
            </a:r>
          </a:p>
        </p:txBody>
      </p:sp>
      <p:sp>
        <p:nvSpPr>
          <p:cNvPr id="2051" name="Slide Number Placeholder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fld id="{D1A859B4-3051-43E1-AD77-CC8E247A17A5}" type="slidenum">
              <a:rPr lang="en-US" altLang="en-US" sz="1400" smtClean="0"/>
              <a:pPr eaLnBrk="1" hangingPunct="1">
                <a:spcBef>
                  <a:spcPct val="0"/>
                </a:spcBef>
                <a:buFontTx/>
                <a:buNone/>
              </a:pPr>
              <a:t>1</a:t>
            </a:fld>
            <a:endParaRPr lang="en-US" altLang="en-US" sz="1400"/>
          </a:p>
        </p:txBody>
      </p:sp>
      <p:sp>
        <p:nvSpPr>
          <p:cNvPr id="2052" name="Rectangle 3"/>
          <p:cNvSpPr>
            <a:spLocks noGrp="1" noChangeArrowheads="1"/>
          </p:cNvSpPr>
          <p:nvPr>
            <p:ph type="body" idx="1"/>
          </p:nvPr>
        </p:nvSpPr>
        <p:spPr>
          <a:xfrm>
            <a:off x="685800" y="533400"/>
            <a:ext cx="7772400" cy="5562600"/>
          </a:xfrm>
        </p:spPr>
        <p:txBody>
          <a:bodyPr/>
          <a:lstStyle/>
          <a:p>
            <a:pPr marL="609600" indent="-609600" algn="ctr" eaLnBrk="1" hangingPunct="1">
              <a:buFontTx/>
              <a:buNone/>
            </a:pPr>
            <a:endParaRPr lang="en-US" altLang="en-US" sz="4400"/>
          </a:p>
          <a:p>
            <a:pPr marL="609600" indent="-609600" algn="ctr" eaLnBrk="1" hangingPunct="1">
              <a:buFontTx/>
              <a:buNone/>
            </a:pPr>
            <a:r>
              <a:rPr lang="en-US" altLang="en-US" sz="4400"/>
              <a:t>Fluid Mechanics CEE 3311</a:t>
            </a:r>
            <a:br>
              <a:rPr lang="en-US" altLang="en-US" sz="4400"/>
            </a:br>
            <a:br>
              <a:rPr lang="en-US" altLang="en-US" sz="4400"/>
            </a:br>
            <a:r>
              <a:rPr lang="en-US" altLang="en-US" sz="4400"/>
              <a:t>LECTURE  1</a:t>
            </a:r>
            <a:br>
              <a:rPr lang="en-US" altLang="en-US" sz="4400"/>
            </a:br>
            <a:br>
              <a:rPr lang="en-US" altLang="en-US" sz="4400"/>
            </a:br>
            <a:r>
              <a:rPr lang="en-US" altLang="en-US" sz="4400"/>
              <a:t>L. Handia</a:t>
            </a:r>
          </a:p>
          <a:p>
            <a:pPr marL="609600" indent="-609600" eaLnBrk="1" hangingPunct="1">
              <a:buFontTx/>
              <a:buNone/>
            </a:pPr>
            <a:endParaRPr lang="en-US" altLang="en-US" sz="440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ctrTitle"/>
          </p:nvPr>
        </p:nvSpPr>
        <p:spPr>
          <a:xfrm>
            <a:off x="685800" y="26988"/>
            <a:ext cx="7772400" cy="1470025"/>
          </a:xfrm>
        </p:spPr>
        <p:txBody>
          <a:bodyPr/>
          <a:lstStyle/>
          <a:p>
            <a:r>
              <a:rPr lang="en-US" altLang="en-US"/>
              <a:t>Properties of fluids</a:t>
            </a:r>
          </a:p>
        </p:txBody>
      </p:sp>
      <p:sp>
        <p:nvSpPr>
          <p:cNvPr id="10243" name="Date Placeholder 3"/>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fld id="{38B1C74E-A484-45BF-A7C7-3CD22A996E02}" type="datetime1">
              <a:rPr lang="en-US" altLang="en-US" sz="1400" smtClean="0"/>
              <a:pPr eaLnBrk="1" hangingPunct="1">
                <a:spcBef>
                  <a:spcPct val="0"/>
                </a:spcBef>
                <a:buFontTx/>
                <a:buNone/>
              </a:pPr>
              <a:t>3/22/2018</a:t>
            </a:fld>
            <a:endParaRPr lang="en-US" altLang="en-US" sz="1400"/>
          </a:p>
        </p:txBody>
      </p:sp>
      <p:sp>
        <p:nvSpPr>
          <p:cNvPr id="10244" name="Footer Placeholder 4"/>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r>
              <a:rPr lang="en-US" altLang="en-US" sz="1400"/>
              <a:t>Lecture 1     </a:t>
            </a:r>
          </a:p>
        </p:txBody>
      </p:sp>
      <p:sp>
        <p:nvSpPr>
          <p:cNvPr id="10245" name="Slide Number Placeholder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fld id="{8D0CEE40-AD3A-4763-B713-46116975BFF2}" type="slidenum">
              <a:rPr lang="en-US" altLang="en-US" sz="1400" smtClean="0"/>
              <a:pPr eaLnBrk="1" hangingPunct="1">
                <a:spcBef>
                  <a:spcPct val="0"/>
                </a:spcBef>
                <a:buFontTx/>
                <a:buNone/>
              </a:pPr>
              <a:t>10</a:t>
            </a:fld>
            <a:endParaRPr lang="en-US" altLang="en-US" sz="1400"/>
          </a:p>
        </p:txBody>
      </p:sp>
      <p:sp>
        <p:nvSpPr>
          <p:cNvPr id="8" name="Rectangle 3"/>
          <p:cNvSpPr txBox="1">
            <a:spLocks noChangeArrowheads="1"/>
          </p:cNvSpPr>
          <p:nvPr/>
        </p:nvSpPr>
        <p:spPr bwMode="auto">
          <a:xfrm>
            <a:off x="539552" y="1196752"/>
            <a:ext cx="7772400" cy="51579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0" indent="0" algn="ctr" rtl="0" eaLnBrk="0" fontAlgn="base" hangingPunct="0">
              <a:spcBef>
                <a:spcPct val="20000"/>
              </a:spcBef>
              <a:spcAft>
                <a:spcPct val="0"/>
              </a:spcAft>
              <a:buNone/>
              <a:defRPr sz="3200">
                <a:solidFill>
                  <a:schemeClr val="tx1"/>
                </a:solidFill>
                <a:latin typeface="+mn-lt"/>
                <a:ea typeface="+mn-ea"/>
                <a:cs typeface="+mn-cs"/>
              </a:defRPr>
            </a:lvl1pPr>
            <a:lvl2pPr marL="457200" indent="0" algn="ctr" rtl="0" eaLnBrk="0" fontAlgn="base" hangingPunct="0">
              <a:spcBef>
                <a:spcPct val="20000"/>
              </a:spcBef>
              <a:spcAft>
                <a:spcPct val="0"/>
              </a:spcAft>
              <a:buNone/>
              <a:defRPr sz="2800">
                <a:solidFill>
                  <a:schemeClr val="tx1"/>
                </a:solidFill>
                <a:latin typeface="+mn-lt"/>
              </a:defRPr>
            </a:lvl2pPr>
            <a:lvl3pPr marL="914400" indent="0" algn="ctr" rtl="0" eaLnBrk="0" fontAlgn="base" hangingPunct="0">
              <a:spcBef>
                <a:spcPct val="20000"/>
              </a:spcBef>
              <a:spcAft>
                <a:spcPct val="0"/>
              </a:spcAft>
              <a:buNone/>
              <a:defRPr sz="2400">
                <a:solidFill>
                  <a:schemeClr val="tx1"/>
                </a:solidFill>
                <a:latin typeface="+mn-lt"/>
              </a:defRPr>
            </a:lvl3pPr>
            <a:lvl4pPr marL="1371600" indent="0" algn="ctr" rtl="0" eaLnBrk="0" fontAlgn="base" hangingPunct="0">
              <a:spcBef>
                <a:spcPct val="20000"/>
              </a:spcBef>
              <a:spcAft>
                <a:spcPct val="0"/>
              </a:spcAft>
              <a:buNone/>
              <a:defRPr sz="2000">
                <a:solidFill>
                  <a:schemeClr val="tx1"/>
                </a:solidFill>
                <a:latin typeface="+mn-lt"/>
              </a:defRPr>
            </a:lvl4pPr>
            <a:lvl5pPr marL="1828800" indent="0" algn="ctr" rtl="0" eaLnBrk="0" fontAlgn="base" hangingPunct="0">
              <a:spcBef>
                <a:spcPct val="20000"/>
              </a:spcBef>
              <a:spcAft>
                <a:spcPct val="0"/>
              </a:spcAft>
              <a:buNone/>
              <a:defRPr sz="2000">
                <a:solidFill>
                  <a:schemeClr val="tx1"/>
                </a:solidFill>
                <a:latin typeface="+mn-lt"/>
              </a:defRPr>
            </a:lvl5pPr>
            <a:lvl6pPr marL="2286000" indent="0" algn="ctr" rtl="0" fontAlgn="base">
              <a:spcBef>
                <a:spcPct val="20000"/>
              </a:spcBef>
              <a:spcAft>
                <a:spcPct val="0"/>
              </a:spcAft>
              <a:buNone/>
              <a:defRPr sz="2000">
                <a:solidFill>
                  <a:schemeClr val="tx1"/>
                </a:solidFill>
                <a:latin typeface="+mn-lt"/>
              </a:defRPr>
            </a:lvl6pPr>
            <a:lvl7pPr marL="2743200" indent="0" algn="ctr" rtl="0" fontAlgn="base">
              <a:spcBef>
                <a:spcPct val="20000"/>
              </a:spcBef>
              <a:spcAft>
                <a:spcPct val="0"/>
              </a:spcAft>
              <a:buNone/>
              <a:defRPr sz="2000">
                <a:solidFill>
                  <a:schemeClr val="tx1"/>
                </a:solidFill>
                <a:latin typeface="+mn-lt"/>
              </a:defRPr>
            </a:lvl7pPr>
            <a:lvl8pPr marL="3200400" indent="0" algn="ctr" rtl="0" fontAlgn="base">
              <a:spcBef>
                <a:spcPct val="20000"/>
              </a:spcBef>
              <a:spcAft>
                <a:spcPct val="0"/>
              </a:spcAft>
              <a:buNone/>
              <a:defRPr sz="2000">
                <a:solidFill>
                  <a:schemeClr val="tx1"/>
                </a:solidFill>
                <a:latin typeface="+mn-lt"/>
              </a:defRPr>
            </a:lvl8pPr>
            <a:lvl9pPr marL="3657600" indent="0" algn="ctr" rtl="0" fontAlgn="base">
              <a:spcBef>
                <a:spcPct val="20000"/>
              </a:spcBef>
              <a:spcAft>
                <a:spcPct val="0"/>
              </a:spcAft>
              <a:buNone/>
              <a:defRPr sz="2000">
                <a:solidFill>
                  <a:schemeClr val="tx1"/>
                </a:solidFill>
                <a:latin typeface="+mn-lt"/>
              </a:defRPr>
            </a:lvl9pPr>
          </a:lstStyle>
          <a:p>
            <a:pPr>
              <a:defRPr/>
            </a:pPr>
            <a:r>
              <a:rPr lang="en-US" altLang="en-US" sz="2400" dirty="0">
                <a:solidFill>
                  <a:srgbClr val="3399FF"/>
                </a:solidFill>
              </a:rPr>
              <a:t>Viscosity </a:t>
            </a:r>
          </a:p>
          <a:p>
            <a:pPr algn="l">
              <a:defRPr/>
            </a:pPr>
            <a:endParaRPr lang="en-US" altLang="en-US" sz="2400" dirty="0"/>
          </a:p>
          <a:p>
            <a:pPr algn="l">
              <a:defRPr/>
            </a:pPr>
            <a:endParaRPr lang="en-US" altLang="en-US" sz="2400" dirty="0"/>
          </a:p>
          <a:p>
            <a:pPr algn="l">
              <a:defRPr/>
            </a:pPr>
            <a:endParaRPr lang="en-US" altLang="en-US" sz="2400" dirty="0"/>
          </a:p>
          <a:p>
            <a:pPr algn="l">
              <a:defRPr/>
            </a:pPr>
            <a:endParaRPr lang="en-US" altLang="en-US" sz="2400" dirty="0"/>
          </a:p>
          <a:p>
            <a:pPr algn="l">
              <a:defRPr/>
            </a:pPr>
            <a:endParaRPr lang="en-US" altLang="en-US" sz="2400" dirty="0"/>
          </a:p>
          <a:p>
            <a:pPr algn="l">
              <a:defRPr/>
            </a:pPr>
            <a:endParaRPr lang="en-US" altLang="en-US" sz="2400" dirty="0"/>
          </a:p>
          <a:p>
            <a:pPr algn="l">
              <a:defRPr/>
            </a:pPr>
            <a:endParaRPr lang="en-US" altLang="en-US" sz="2400" dirty="0"/>
          </a:p>
          <a:p>
            <a:pPr algn="l">
              <a:defRPr/>
            </a:pPr>
            <a:r>
              <a:rPr lang="en-US" altLang="en-US" sz="2400" dirty="0"/>
              <a:t>The lower plate is fixed, and a force F is</a:t>
            </a:r>
          </a:p>
          <a:p>
            <a:pPr algn="l">
              <a:defRPr/>
            </a:pPr>
            <a:r>
              <a:rPr lang="en-US" altLang="en-US" sz="2400" dirty="0"/>
              <a:t> applied to the upper plate, which exerts a shear stress on any substance between the plates</a:t>
            </a:r>
          </a:p>
          <a:p>
            <a:pPr algn="l">
              <a:defRPr/>
            </a:pPr>
            <a:endParaRPr lang="en-US" altLang="en-US" sz="2400" dirty="0"/>
          </a:p>
          <a:p>
            <a:pPr algn="l">
              <a:defRPr/>
            </a:pPr>
            <a:endParaRPr lang="en-US" altLang="en-US" sz="2400" dirty="0"/>
          </a:p>
          <a:p>
            <a:pPr algn="l">
              <a:defRPr/>
            </a:pPr>
            <a:endParaRPr lang="en-US" altLang="en-US" sz="2400" dirty="0"/>
          </a:p>
          <a:p>
            <a:pPr algn="l">
              <a:defRPr/>
            </a:pPr>
            <a:endParaRPr lang="en-US" altLang="en-US" sz="2400" dirty="0"/>
          </a:p>
          <a:p>
            <a:pPr>
              <a:defRPr/>
            </a:pPr>
            <a:endParaRPr lang="en-US" altLang="en-US" sz="2400" dirty="0">
              <a:solidFill>
                <a:srgbClr val="3399FF"/>
              </a:solidFill>
            </a:endParaRPr>
          </a:p>
          <a:p>
            <a:pPr>
              <a:defRPr/>
            </a:pPr>
            <a:endParaRPr lang="en-US" altLang="en-US" sz="2400" dirty="0">
              <a:solidFill>
                <a:srgbClr val="3399FF"/>
              </a:solidFill>
            </a:endParaRPr>
          </a:p>
          <a:p>
            <a:pPr>
              <a:defRPr/>
            </a:pPr>
            <a:endParaRPr lang="en-US" altLang="en-US" sz="2400" dirty="0">
              <a:solidFill>
                <a:srgbClr val="3399FF"/>
              </a:solidFill>
            </a:endParaRPr>
          </a:p>
          <a:p>
            <a:pPr>
              <a:defRPr/>
            </a:pPr>
            <a:endParaRPr lang="en-US" altLang="en-US" sz="2400" dirty="0">
              <a:solidFill>
                <a:srgbClr val="3399FF"/>
              </a:solidFill>
            </a:endParaRPr>
          </a:p>
          <a:p>
            <a:pPr>
              <a:defRPr/>
            </a:pPr>
            <a:endParaRPr lang="en-US" altLang="en-US" sz="2400" dirty="0">
              <a:solidFill>
                <a:srgbClr val="3399FF"/>
              </a:solidFill>
            </a:endParaRPr>
          </a:p>
          <a:p>
            <a:pPr marL="514350" indent="-514350" eaLnBrk="1" hangingPunct="1">
              <a:defRPr/>
            </a:pPr>
            <a:r>
              <a:rPr lang="en-US" altLang="en-US" sz="2800" kern="0" dirty="0"/>
              <a:t>	</a:t>
            </a:r>
            <a:endParaRPr lang="en-US" altLang="en-US" sz="1400" kern="0" dirty="0"/>
          </a:p>
        </p:txBody>
      </p:sp>
      <p:pic>
        <p:nvPicPr>
          <p:cNvPr id="37890" name="Picture 2"/>
          <p:cNvPicPr>
            <a:picLocks noChangeAspect="1" noChangeArrowheads="1"/>
          </p:cNvPicPr>
          <p:nvPr/>
        </p:nvPicPr>
        <p:blipFill>
          <a:blip r:embed="rId2" cstate="print"/>
          <a:srcRect/>
          <a:stretch>
            <a:fillRect/>
          </a:stretch>
        </p:blipFill>
        <p:spPr bwMode="auto">
          <a:xfrm>
            <a:off x="1331640" y="1844824"/>
            <a:ext cx="5532128" cy="2594967"/>
          </a:xfrm>
          <a:prstGeom prst="rect">
            <a:avLst/>
          </a:prstGeom>
          <a:noFill/>
          <a:ln w="9525">
            <a:noFill/>
            <a:miter lim="800000"/>
            <a:headEnd/>
            <a:tailEnd/>
          </a:ln>
        </p:spPr>
      </p:pic>
    </p:spTree>
    <p:extLst>
      <p:ext uri="{BB962C8B-B14F-4D97-AF65-F5344CB8AC3E}">
        <p14:creationId xmlns:p14="http://schemas.microsoft.com/office/powerpoint/2010/main" val="27726950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ctrTitle"/>
          </p:nvPr>
        </p:nvSpPr>
        <p:spPr>
          <a:xfrm>
            <a:off x="-828600" y="0"/>
            <a:ext cx="7772400" cy="1470025"/>
          </a:xfrm>
        </p:spPr>
        <p:txBody>
          <a:bodyPr/>
          <a:lstStyle/>
          <a:p>
            <a:r>
              <a:rPr lang="en-US" altLang="en-US" dirty="0"/>
              <a:t>Properties of fluids</a:t>
            </a:r>
          </a:p>
        </p:txBody>
      </p:sp>
      <p:sp>
        <p:nvSpPr>
          <p:cNvPr id="10243" name="Date Placeholder 3"/>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fld id="{38B1C74E-A484-45BF-A7C7-3CD22A996E02}" type="datetime1">
              <a:rPr lang="en-US" altLang="en-US" sz="1400" smtClean="0"/>
              <a:pPr eaLnBrk="1" hangingPunct="1">
                <a:spcBef>
                  <a:spcPct val="0"/>
                </a:spcBef>
                <a:buFontTx/>
                <a:buNone/>
              </a:pPr>
              <a:t>3/22/2018</a:t>
            </a:fld>
            <a:endParaRPr lang="en-US" altLang="en-US" sz="1400"/>
          </a:p>
        </p:txBody>
      </p:sp>
      <p:sp>
        <p:nvSpPr>
          <p:cNvPr id="10244" name="Footer Placeholder 4"/>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r>
              <a:rPr lang="en-US" altLang="en-US" sz="1400" dirty="0"/>
              <a:t>Lecture 1     </a:t>
            </a:r>
          </a:p>
        </p:txBody>
      </p:sp>
      <p:sp>
        <p:nvSpPr>
          <p:cNvPr id="10245" name="Slide Number Placeholder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fld id="{8D0CEE40-AD3A-4763-B713-46116975BFF2}" type="slidenum">
              <a:rPr lang="en-US" altLang="en-US" sz="1400" smtClean="0"/>
              <a:pPr eaLnBrk="1" hangingPunct="1">
                <a:spcBef>
                  <a:spcPct val="0"/>
                </a:spcBef>
                <a:buFontTx/>
                <a:buNone/>
              </a:pPr>
              <a:t>11</a:t>
            </a:fld>
            <a:endParaRPr lang="en-US" altLang="en-US" sz="1400"/>
          </a:p>
        </p:txBody>
      </p:sp>
      <p:sp>
        <p:nvSpPr>
          <p:cNvPr id="8" name="Rectangle 3"/>
          <p:cNvSpPr txBox="1">
            <a:spLocks noChangeArrowheads="1"/>
          </p:cNvSpPr>
          <p:nvPr/>
        </p:nvSpPr>
        <p:spPr bwMode="auto">
          <a:xfrm>
            <a:off x="467544" y="1066130"/>
            <a:ext cx="7772400" cy="487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0" indent="0" algn="ctr" rtl="0" eaLnBrk="0" fontAlgn="base" hangingPunct="0">
              <a:spcBef>
                <a:spcPct val="20000"/>
              </a:spcBef>
              <a:spcAft>
                <a:spcPct val="0"/>
              </a:spcAft>
              <a:buNone/>
              <a:defRPr sz="3200">
                <a:solidFill>
                  <a:schemeClr val="tx1"/>
                </a:solidFill>
                <a:latin typeface="+mn-lt"/>
                <a:ea typeface="+mn-ea"/>
                <a:cs typeface="+mn-cs"/>
              </a:defRPr>
            </a:lvl1pPr>
            <a:lvl2pPr marL="457200" indent="0" algn="ctr" rtl="0" eaLnBrk="0" fontAlgn="base" hangingPunct="0">
              <a:spcBef>
                <a:spcPct val="20000"/>
              </a:spcBef>
              <a:spcAft>
                <a:spcPct val="0"/>
              </a:spcAft>
              <a:buNone/>
              <a:defRPr sz="2800">
                <a:solidFill>
                  <a:schemeClr val="tx1"/>
                </a:solidFill>
                <a:latin typeface="+mn-lt"/>
              </a:defRPr>
            </a:lvl2pPr>
            <a:lvl3pPr marL="914400" indent="0" algn="ctr" rtl="0" eaLnBrk="0" fontAlgn="base" hangingPunct="0">
              <a:spcBef>
                <a:spcPct val="20000"/>
              </a:spcBef>
              <a:spcAft>
                <a:spcPct val="0"/>
              </a:spcAft>
              <a:buNone/>
              <a:defRPr sz="2400">
                <a:solidFill>
                  <a:schemeClr val="tx1"/>
                </a:solidFill>
                <a:latin typeface="+mn-lt"/>
              </a:defRPr>
            </a:lvl3pPr>
            <a:lvl4pPr marL="1371600" indent="0" algn="ctr" rtl="0" eaLnBrk="0" fontAlgn="base" hangingPunct="0">
              <a:spcBef>
                <a:spcPct val="20000"/>
              </a:spcBef>
              <a:spcAft>
                <a:spcPct val="0"/>
              </a:spcAft>
              <a:buNone/>
              <a:defRPr sz="2000">
                <a:solidFill>
                  <a:schemeClr val="tx1"/>
                </a:solidFill>
                <a:latin typeface="+mn-lt"/>
              </a:defRPr>
            </a:lvl4pPr>
            <a:lvl5pPr marL="1828800" indent="0" algn="ctr" rtl="0" eaLnBrk="0" fontAlgn="base" hangingPunct="0">
              <a:spcBef>
                <a:spcPct val="20000"/>
              </a:spcBef>
              <a:spcAft>
                <a:spcPct val="0"/>
              </a:spcAft>
              <a:buNone/>
              <a:defRPr sz="2000">
                <a:solidFill>
                  <a:schemeClr val="tx1"/>
                </a:solidFill>
                <a:latin typeface="+mn-lt"/>
              </a:defRPr>
            </a:lvl5pPr>
            <a:lvl6pPr marL="2286000" indent="0" algn="ctr" rtl="0" fontAlgn="base">
              <a:spcBef>
                <a:spcPct val="20000"/>
              </a:spcBef>
              <a:spcAft>
                <a:spcPct val="0"/>
              </a:spcAft>
              <a:buNone/>
              <a:defRPr sz="2000">
                <a:solidFill>
                  <a:schemeClr val="tx1"/>
                </a:solidFill>
                <a:latin typeface="+mn-lt"/>
              </a:defRPr>
            </a:lvl6pPr>
            <a:lvl7pPr marL="2743200" indent="0" algn="ctr" rtl="0" fontAlgn="base">
              <a:spcBef>
                <a:spcPct val="20000"/>
              </a:spcBef>
              <a:spcAft>
                <a:spcPct val="0"/>
              </a:spcAft>
              <a:buNone/>
              <a:defRPr sz="2000">
                <a:solidFill>
                  <a:schemeClr val="tx1"/>
                </a:solidFill>
                <a:latin typeface="+mn-lt"/>
              </a:defRPr>
            </a:lvl7pPr>
            <a:lvl8pPr marL="3200400" indent="0" algn="ctr" rtl="0" fontAlgn="base">
              <a:spcBef>
                <a:spcPct val="20000"/>
              </a:spcBef>
              <a:spcAft>
                <a:spcPct val="0"/>
              </a:spcAft>
              <a:buNone/>
              <a:defRPr sz="2000">
                <a:solidFill>
                  <a:schemeClr val="tx1"/>
                </a:solidFill>
                <a:latin typeface="+mn-lt"/>
              </a:defRPr>
            </a:lvl8pPr>
            <a:lvl9pPr marL="3657600" indent="0" algn="ctr" rtl="0" fontAlgn="base">
              <a:spcBef>
                <a:spcPct val="20000"/>
              </a:spcBef>
              <a:spcAft>
                <a:spcPct val="0"/>
              </a:spcAft>
              <a:buNone/>
              <a:defRPr sz="2000">
                <a:solidFill>
                  <a:schemeClr val="tx1"/>
                </a:solidFill>
                <a:latin typeface="+mn-lt"/>
              </a:defRPr>
            </a:lvl9pPr>
          </a:lstStyle>
          <a:p>
            <a:pPr>
              <a:defRPr/>
            </a:pPr>
            <a:r>
              <a:rPr lang="en-US" altLang="en-US" sz="2400" dirty="0">
                <a:solidFill>
                  <a:srgbClr val="3399FF"/>
                </a:solidFill>
              </a:rPr>
              <a:t>Viscosity </a:t>
            </a:r>
          </a:p>
          <a:p>
            <a:pPr marL="342900" indent="-342900" algn="l" eaLnBrk="1" hangingPunct="1">
              <a:lnSpc>
                <a:spcPct val="90000"/>
              </a:lnSpc>
              <a:buFont typeface="Wingdings" pitchFamily="2" charset="2"/>
              <a:buChar char="q"/>
              <a:defRPr/>
            </a:pPr>
            <a:r>
              <a:rPr lang="en-US" altLang="en-US" sz="2400" dirty="0"/>
              <a:t>At boundaries, particles of fluid adhere to the walls, and so their velocities are zero relative to the wall. This so-called </a:t>
            </a:r>
            <a:r>
              <a:rPr lang="en-US" altLang="en-US" sz="2400" b="1" i="1" dirty="0"/>
              <a:t>no-slip condition </a:t>
            </a:r>
            <a:r>
              <a:rPr lang="en-US" altLang="en-US" sz="2400" dirty="0"/>
              <a:t>occurs with all viscous fluids. Thus the fluid </a:t>
            </a:r>
            <a:r>
              <a:rPr lang="en-US" altLang="en-US" sz="2400" i="1" dirty="0"/>
              <a:t>velocities</a:t>
            </a:r>
            <a:r>
              <a:rPr lang="en-US" altLang="en-US" sz="2400" dirty="0"/>
              <a:t> must be </a:t>
            </a:r>
            <a:r>
              <a:rPr lang="en-US" altLang="en-US" sz="2400" b="1" i="1" dirty="0"/>
              <a:t>zero</a:t>
            </a:r>
            <a:r>
              <a:rPr lang="en-US" altLang="en-US" sz="2400" dirty="0"/>
              <a:t> where in contact with the plate at the lower boundary and </a:t>
            </a:r>
            <a:r>
              <a:rPr lang="en-US" altLang="en-US" sz="2400" b="1" i="1" dirty="0"/>
              <a:t>U at the upper boundary</a:t>
            </a:r>
            <a:r>
              <a:rPr lang="en-US" altLang="en-US" sz="2400" dirty="0"/>
              <a:t>.</a:t>
            </a:r>
          </a:p>
          <a:p>
            <a:pPr marL="342900" indent="-342900" algn="l" eaLnBrk="1" hangingPunct="1">
              <a:lnSpc>
                <a:spcPct val="90000"/>
              </a:lnSpc>
              <a:buFont typeface="Wingdings" pitchFamily="2" charset="2"/>
              <a:buChar char="q"/>
              <a:defRPr/>
            </a:pPr>
            <a:r>
              <a:rPr lang="en-US" altLang="en-US" sz="2400" dirty="0"/>
              <a:t>The form of the </a:t>
            </a:r>
            <a:r>
              <a:rPr lang="en-US" altLang="en-US" sz="2400" i="1" dirty="0"/>
              <a:t>velocity variation </a:t>
            </a:r>
            <a:r>
              <a:rPr lang="en-US" altLang="en-US" sz="2400" dirty="0"/>
              <a:t>with distance between these two extremes is called a </a:t>
            </a:r>
            <a:r>
              <a:rPr lang="en-US" altLang="en-US" sz="2400" b="1" i="1" dirty="0"/>
              <a:t>velocity profile</a:t>
            </a:r>
            <a:r>
              <a:rPr lang="en-US" altLang="en-US" sz="2400" dirty="0"/>
              <a:t>.</a:t>
            </a:r>
          </a:p>
        </p:txBody>
      </p:sp>
      <p:pic>
        <p:nvPicPr>
          <p:cNvPr id="7" name="Picture 2"/>
          <p:cNvPicPr>
            <a:picLocks noChangeAspect="1" noChangeArrowheads="1"/>
          </p:cNvPicPr>
          <p:nvPr/>
        </p:nvPicPr>
        <p:blipFill>
          <a:blip r:embed="rId2" cstate="print"/>
          <a:srcRect/>
          <a:stretch>
            <a:fillRect/>
          </a:stretch>
        </p:blipFill>
        <p:spPr bwMode="auto">
          <a:xfrm>
            <a:off x="1979712" y="3883583"/>
            <a:ext cx="4390256" cy="2059347"/>
          </a:xfrm>
          <a:prstGeom prst="rect">
            <a:avLst/>
          </a:prstGeom>
          <a:noFill/>
          <a:ln w="9525">
            <a:noFill/>
            <a:miter lim="800000"/>
            <a:headEnd/>
            <a:tailEnd/>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ctrTitle"/>
          </p:nvPr>
        </p:nvSpPr>
        <p:spPr>
          <a:xfrm>
            <a:off x="-828600" y="0"/>
            <a:ext cx="7772400" cy="1470025"/>
          </a:xfrm>
        </p:spPr>
        <p:txBody>
          <a:bodyPr/>
          <a:lstStyle/>
          <a:p>
            <a:r>
              <a:rPr lang="en-US" altLang="en-US" dirty="0"/>
              <a:t>Properties of fluids</a:t>
            </a:r>
          </a:p>
        </p:txBody>
      </p:sp>
      <p:sp>
        <p:nvSpPr>
          <p:cNvPr id="10243" name="Date Placeholder 3"/>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fld id="{38B1C74E-A484-45BF-A7C7-3CD22A996E02}" type="datetime1">
              <a:rPr lang="en-US" altLang="en-US" sz="1400" smtClean="0"/>
              <a:pPr eaLnBrk="1" hangingPunct="1">
                <a:spcBef>
                  <a:spcPct val="0"/>
                </a:spcBef>
                <a:buFontTx/>
                <a:buNone/>
              </a:pPr>
              <a:t>3/22/2018</a:t>
            </a:fld>
            <a:endParaRPr lang="en-US" altLang="en-US" sz="1400"/>
          </a:p>
        </p:txBody>
      </p:sp>
      <p:sp>
        <p:nvSpPr>
          <p:cNvPr id="10244" name="Footer Placeholder 4"/>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r>
              <a:rPr lang="en-US" altLang="en-US" sz="1400" dirty="0"/>
              <a:t>Lecture 1     </a:t>
            </a:r>
          </a:p>
        </p:txBody>
      </p:sp>
      <p:sp>
        <p:nvSpPr>
          <p:cNvPr id="10245" name="Slide Number Placeholder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fld id="{8D0CEE40-AD3A-4763-B713-46116975BFF2}" type="slidenum">
              <a:rPr lang="en-US" altLang="en-US" sz="1400" smtClean="0"/>
              <a:pPr eaLnBrk="1" hangingPunct="1">
                <a:spcBef>
                  <a:spcPct val="0"/>
                </a:spcBef>
                <a:buFontTx/>
                <a:buNone/>
              </a:pPr>
              <a:t>12</a:t>
            </a:fld>
            <a:endParaRPr lang="en-US" altLang="en-US" sz="1400"/>
          </a:p>
        </p:txBody>
      </p:sp>
      <p:sp>
        <p:nvSpPr>
          <p:cNvPr id="8" name="Rectangle 3"/>
          <p:cNvSpPr txBox="1">
            <a:spLocks noChangeArrowheads="1"/>
          </p:cNvSpPr>
          <p:nvPr/>
        </p:nvSpPr>
        <p:spPr bwMode="auto">
          <a:xfrm>
            <a:off x="685800" y="1295400"/>
            <a:ext cx="7772400" cy="487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0" indent="0" algn="ctr" rtl="0" eaLnBrk="0" fontAlgn="base" hangingPunct="0">
              <a:spcBef>
                <a:spcPct val="20000"/>
              </a:spcBef>
              <a:spcAft>
                <a:spcPct val="0"/>
              </a:spcAft>
              <a:buNone/>
              <a:defRPr sz="3200">
                <a:solidFill>
                  <a:schemeClr val="tx1"/>
                </a:solidFill>
                <a:latin typeface="+mn-lt"/>
                <a:ea typeface="+mn-ea"/>
                <a:cs typeface="+mn-cs"/>
              </a:defRPr>
            </a:lvl1pPr>
            <a:lvl2pPr marL="457200" indent="0" algn="ctr" rtl="0" eaLnBrk="0" fontAlgn="base" hangingPunct="0">
              <a:spcBef>
                <a:spcPct val="20000"/>
              </a:spcBef>
              <a:spcAft>
                <a:spcPct val="0"/>
              </a:spcAft>
              <a:buNone/>
              <a:defRPr sz="2800">
                <a:solidFill>
                  <a:schemeClr val="tx1"/>
                </a:solidFill>
                <a:latin typeface="+mn-lt"/>
              </a:defRPr>
            </a:lvl2pPr>
            <a:lvl3pPr marL="914400" indent="0" algn="ctr" rtl="0" eaLnBrk="0" fontAlgn="base" hangingPunct="0">
              <a:spcBef>
                <a:spcPct val="20000"/>
              </a:spcBef>
              <a:spcAft>
                <a:spcPct val="0"/>
              </a:spcAft>
              <a:buNone/>
              <a:defRPr sz="2400">
                <a:solidFill>
                  <a:schemeClr val="tx1"/>
                </a:solidFill>
                <a:latin typeface="+mn-lt"/>
              </a:defRPr>
            </a:lvl3pPr>
            <a:lvl4pPr marL="1371600" indent="0" algn="ctr" rtl="0" eaLnBrk="0" fontAlgn="base" hangingPunct="0">
              <a:spcBef>
                <a:spcPct val="20000"/>
              </a:spcBef>
              <a:spcAft>
                <a:spcPct val="0"/>
              </a:spcAft>
              <a:buNone/>
              <a:defRPr sz="2000">
                <a:solidFill>
                  <a:schemeClr val="tx1"/>
                </a:solidFill>
                <a:latin typeface="+mn-lt"/>
              </a:defRPr>
            </a:lvl4pPr>
            <a:lvl5pPr marL="1828800" indent="0" algn="ctr" rtl="0" eaLnBrk="0" fontAlgn="base" hangingPunct="0">
              <a:spcBef>
                <a:spcPct val="20000"/>
              </a:spcBef>
              <a:spcAft>
                <a:spcPct val="0"/>
              </a:spcAft>
              <a:buNone/>
              <a:defRPr sz="2000">
                <a:solidFill>
                  <a:schemeClr val="tx1"/>
                </a:solidFill>
                <a:latin typeface="+mn-lt"/>
              </a:defRPr>
            </a:lvl5pPr>
            <a:lvl6pPr marL="2286000" indent="0" algn="ctr" rtl="0" fontAlgn="base">
              <a:spcBef>
                <a:spcPct val="20000"/>
              </a:spcBef>
              <a:spcAft>
                <a:spcPct val="0"/>
              </a:spcAft>
              <a:buNone/>
              <a:defRPr sz="2000">
                <a:solidFill>
                  <a:schemeClr val="tx1"/>
                </a:solidFill>
                <a:latin typeface="+mn-lt"/>
              </a:defRPr>
            </a:lvl6pPr>
            <a:lvl7pPr marL="2743200" indent="0" algn="ctr" rtl="0" fontAlgn="base">
              <a:spcBef>
                <a:spcPct val="20000"/>
              </a:spcBef>
              <a:spcAft>
                <a:spcPct val="0"/>
              </a:spcAft>
              <a:buNone/>
              <a:defRPr sz="2000">
                <a:solidFill>
                  <a:schemeClr val="tx1"/>
                </a:solidFill>
                <a:latin typeface="+mn-lt"/>
              </a:defRPr>
            </a:lvl7pPr>
            <a:lvl8pPr marL="3200400" indent="0" algn="ctr" rtl="0" fontAlgn="base">
              <a:spcBef>
                <a:spcPct val="20000"/>
              </a:spcBef>
              <a:spcAft>
                <a:spcPct val="0"/>
              </a:spcAft>
              <a:buNone/>
              <a:defRPr sz="2000">
                <a:solidFill>
                  <a:schemeClr val="tx1"/>
                </a:solidFill>
                <a:latin typeface="+mn-lt"/>
              </a:defRPr>
            </a:lvl8pPr>
            <a:lvl9pPr marL="3657600" indent="0" algn="ctr" rtl="0" fontAlgn="base">
              <a:spcBef>
                <a:spcPct val="20000"/>
              </a:spcBef>
              <a:spcAft>
                <a:spcPct val="0"/>
              </a:spcAft>
              <a:buNone/>
              <a:defRPr sz="2000">
                <a:solidFill>
                  <a:schemeClr val="tx1"/>
                </a:solidFill>
                <a:latin typeface="+mn-lt"/>
              </a:defRPr>
            </a:lvl9pPr>
          </a:lstStyle>
          <a:p>
            <a:pPr>
              <a:defRPr/>
            </a:pPr>
            <a:r>
              <a:rPr lang="en-US" altLang="en-US" sz="2400" dirty="0">
                <a:solidFill>
                  <a:srgbClr val="3399FF"/>
                </a:solidFill>
              </a:rPr>
              <a:t>Viscosity </a:t>
            </a:r>
          </a:p>
          <a:p>
            <a:pPr marL="342900" indent="-342900" algn="l" eaLnBrk="1" hangingPunct="1">
              <a:lnSpc>
                <a:spcPct val="90000"/>
              </a:lnSpc>
              <a:buFont typeface="Wingdings" pitchFamily="2" charset="2"/>
              <a:buChar char="q"/>
              <a:defRPr/>
            </a:pPr>
            <a:r>
              <a:rPr lang="en-US" altLang="en-US" sz="2400" dirty="0"/>
              <a:t>If the separation distance </a:t>
            </a:r>
            <a:r>
              <a:rPr lang="en-US" altLang="en-US" sz="2400" i="1" dirty="0"/>
              <a:t>Y is not too great</a:t>
            </a:r>
            <a:r>
              <a:rPr lang="en-US" altLang="en-US" sz="2400" dirty="0"/>
              <a:t>, the velocity </a:t>
            </a:r>
            <a:r>
              <a:rPr lang="en-US" altLang="en-US" sz="2400" i="1" dirty="0"/>
              <a:t>U is not too high</a:t>
            </a:r>
            <a:r>
              <a:rPr lang="en-US" altLang="en-US" sz="2400" dirty="0"/>
              <a:t>, and if there is no net flow of fluid through the space, the velocity profile will be linear, as shown in Fig. The </a:t>
            </a:r>
            <a:r>
              <a:rPr lang="en-US" altLang="en-US" sz="2400" dirty="0" err="1"/>
              <a:t>behaviour</a:t>
            </a:r>
            <a:r>
              <a:rPr lang="en-US" altLang="en-US" sz="2400" dirty="0"/>
              <a:t> is much as if the fluid were composed of a </a:t>
            </a:r>
            <a:r>
              <a:rPr lang="en-US" altLang="en-US" sz="2400" i="1" dirty="0"/>
              <a:t>series of thin layers</a:t>
            </a:r>
            <a:r>
              <a:rPr lang="en-US" altLang="en-US" sz="2400" dirty="0"/>
              <a:t>, each of which slips a little relative to the next.</a:t>
            </a:r>
            <a:endParaRPr lang="en-US" altLang="en-US" sz="1400" kern="0" dirty="0"/>
          </a:p>
        </p:txBody>
      </p:sp>
      <p:pic>
        <p:nvPicPr>
          <p:cNvPr id="7" name="Picture 2"/>
          <p:cNvPicPr>
            <a:picLocks noChangeAspect="1" noChangeArrowheads="1"/>
          </p:cNvPicPr>
          <p:nvPr/>
        </p:nvPicPr>
        <p:blipFill>
          <a:blip r:embed="rId2" cstate="print"/>
          <a:srcRect/>
          <a:stretch>
            <a:fillRect/>
          </a:stretch>
        </p:blipFill>
        <p:spPr bwMode="auto">
          <a:xfrm>
            <a:off x="2607164" y="3717032"/>
            <a:ext cx="4959056" cy="2326155"/>
          </a:xfrm>
          <a:prstGeom prst="rect">
            <a:avLst/>
          </a:prstGeom>
          <a:noFill/>
          <a:ln w="9525">
            <a:noFill/>
            <a:miter lim="800000"/>
            <a:headEnd/>
            <a:tailEnd/>
          </a:ln>
        </p:spPr>
      </p:pic>
    </p:spTree>
    <p:extLst>
      <p:ext uri="{BB962C8B-B14F-4D97-AF65-F5344CB8AC3E}">
        <p14:creationId xmlns:p14="http://schemas.microsoft.com/office/powerpoint/2010/main" val="41568478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ctrTitle"/>
          </p:nvPr>
        </p:nvSpPr>
        <p:spPr>
          <a:xfrm>
            <a:off x="685800" y="26988"/>
            <a:ext cx="7772400" cy="1470025"/>
          </a:xfrm>
        </p:spPr>
        <p:txBody>
          <a:bodyPr/>
          <a:lstStyle/>
          <a:p>
            <a:r>
              <a:rPr lang="en-US" altLang="en-US"/>
              <a:t>Properties of fluids</a:t>
            </a:r>
          </a:p>
        </p:txBody>
      </p:sp>
      <p:sp>
        <p:nvSpPr>
          <p:cNvPr id="10243" name="Date Placeholder 3"/>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fld id="{38B1C74E-A484-45BF-A7C7-3CD22A996E02}" type="datetime1">
              <a:rPr lang="en-US" altLang="en-US" sz="1400" smtClean="0"/>
              <a:pPr eaLnBrk="1" hangingPunct="1">
                <a:spcBef>
                  <a:spcPct val="0"/>
                </a:spcBef>
                <a:buFontTx/>
                <a:buNone/>
              </a:pPr>
              <a:t>3/22/2018</a:t>
            </a:fld>
            <a:endParaRPr lang="en-US" altLang="en-US" sz="1400"/>
          </a:p>
        </p:txBody>
      </p:sp>
      <p:sp>
        <p:nvSpPr>
          <p:cNvPr id="10244" name="Footer Placeholder 4"/>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r>
              <a:rPr lang="en-US" altLang="en-US" sz="1400"/>
              <a:t>Lecture 1     </a:t>
            </a:r>
          </a:p>
        </p:txBody>
      </p:sp>
      <p:sp>
        <p:nvSpPr>
          <p:cNvPr id="10245" name="Slide Number Placeholder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fld id="{8D0CEE40-AD3A-4763-B713-46116975BFF2}" type="slidenum">
              <a:rPr lang="en-US" altLang="en-US" sz="1400" smtClean="0"/>
              <a:pPr eaLnBrk="1" hangingPunct="1">
                <a:spcBef>
                  <a:spcPct val="0"/>
                </a:spcBef>
                <a:buFontTx/>
                <a:buNone/>
              </a:pPr>
              <a:t>13</a:t>
            </a:fld>
            <a:endParaRPr lang="en-US" altLang="en-US" sz="1400"/>
          </a:p>
        </p:txBody>
      </p:sp>
      <p:sp>
        <p:nvSpPr>
          <p:cNvPr id="8" name="Rectangle 3"/>
          <p:cNvSpPr txBox="1">
            <a:spLocks noChangeArrowheads="1"/>
          </p:cNvSpPr>
          <p:nvPr/>
        </p:nvSpPr>
        <p:spPr bwMode="auto">
          <a:xfrm>
            <a:off x="755576" y="1196752"/>
            <a:ext cx="7772400" cy="51125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0" indent="0" algn="ctr" rtl="0" eaLnBrk="0" fontAlgn="base" hangingPunct="0">
              <a:spcBef>
                <a:spcPct val="20000"/>
              </a:spcBef>
              <a:spcAft>
                <a:spcPct val="0"/>
              </a:spcAft>
              <a:buNone/>
              <a:defRPr sz="3200">
                <a:solidFill>
                  <a:schemeClr val="tx1"/>
                </a:solidFill>
                <a:latin typeface="+mn-lt"/>
                <a:ea typeface="+mn-ea"/>
                <a:cs typeface="+mn-cs"/>
              </a:defRPr>
            </a:lvl1pPr>
            <a:lvl2pPr marL="457200" indent="0" algn="ctr" rtl="0" eaLnBrk="0" fontAlgn="base" hangingPunct="0">
              <a:spcBef>
                <a:spcPct val="20000"/>
              </a:spcBef>
              <a:spcAft>
                <a:spcPct val="0"/>
              </a:spcAft>
              <a:buNone/>
              <a:defRPr sz="2800">
                <a:solidFill>
                  <a:schemeClr val="tx1"/>
                </a:solidFill>
                <a:latin typeface="+mn-lt"/>
              </a:defRPr>
            </a:lvl2pPr>
            <a:lvl3pPr marL="914400" indent="0" algn="ctr" rtl="0" eaLnBrk="0" fontAlgn="base" hangingPunct="0">
              <a:spcBef>
                <a:spcPct val="20000"/>
              </a:spcBef>
              <a:spcAft>
                <a:spcPct val="0"/>
              </a:spcAft>
              <a:buNone/>
              <a:defRPr sz="2400">
                <a:solidFill>
                  <a:schemeClr val="tx1"/>
                </a:solidFill>
                <a:latin typeface="+mn-lt"/>
              </a:defRPr>
            </a:lvl3pPr>
            <a:lvl4pPr marL="1371600" indent="0" algn="ctr" rtl="0" eaLnBrk="0" fontAlgn="base" hangingPunct="0">
              <a:spcBef>
                <a:spcPct val="20000"/>
              </a:spcBef>
              <a:spcAft>
                <a:spcPct val="0"/>
              </a:spcAft>
              <a:buNone/>
              <a:defRPr sz="2000">
                <a:solidFill>
                  <a:schemeClr val="tx1"/>
                </a:solidFill>
                <a:latin typeface="+mn-lt"/>
              </a:defRPr>
            </a:lvl4pPr>
            <a:lvl5pPr marL="1828800" indent="0" algn="ctr" rtl="0" eaLnBrk="0" fontAlgn="base" hangingPunct="0">
              <a:spcBef>
                <a:spcPct val="20000"/>
              </a:spcBef>
              <a:spcAft>
                <a:spcPct val="0"/>
              </a:spcAft>
              <a:buNone/>
              <a:defRPr sz="2000">
                <a:solidFill>
                  <a:schemeClr val="tx1"/>
                </a:solidFill>
                <a:latin typeface="+mn-lt"/>
              </a:defRPr>
            </a:lvl5pPr>
            <a:lvl6pPr marL="2286000" indent="0" algn="ctr" rtl="0" fontAlgn="base">
              <a:spcBef>
                <a:spcPct val="20000"/>
              </a:spcBef>
              <a:spcAft>
                <a:spcPct val="0"/>
              </a:spcAft>
              <a:buNone/>
              <a:defRPr sz="2000">
                <a:solidFill>
                  <a:schemeClr val="tx1"/>
                </a:solidFill>
                <a:latin typeface="+mn-lt"/>
              </a:defRPr>
            </a:lvl6pPr>
            <a:lvl7pPr marL="2743200" indent="0" algn="ctr" rtl="0" fontAlgn="base">
              <a:spcBef>
                <a:spcPct val="20000"/>
              </a:spcBef>
              <a:spcAft>
                <a:spcPct val="0"/>
              </a:spcAft>
              <a:buNone/>
              <a:defRPr sz="2000">
                <a:solidFill>
                  <a:schemeClr val="tx1"/>
                </a:solidFill>
                <a:latin typeface="+mn-lt"/>
              </a:defRPr>
            </a:lvl7pPr>
            <a:lvl8pPr marL="3200400" indent="0" algn="ctr" rtl="0" fontAlgn="base">
              <a:spcBef>
                <a:spcPct val="20000"/>
              </a:spcBef>
              <a:spcAft>
                <a:spcPct val="0"/>
              </a:spcAft>
              <a:buNone/>
              <a:defRPr sz="2000">
                <a:solidFill>
                  <a:schemeClr val="tx1"/>
                </a:solidFill>
                <a:latin typeface="+mn-lt"/>
              </a:defRPr>
            </a:lvl8pPr>
            <a:lvl9pPr marL="3657600" indent="0" algn="ctr" rtl="0" fontAlgn="base">
              <a:spcBef>
                <a:spcPct val="20000"/>
              </a:spcBef>
              <a:spcAft>
                <a:spcPct val="0"/>
              </a:spcAft>
              <a:buNone/>
              <a:defRPr sz="2000">
                <a:solidFill>
                  <a:schemeClr val="tx1"/>
                </a:solidFill>
                <a:latin typeface="+mn-lt"/>
              </a:defRPr>
            </a:lvl9pPr>
          </a:lstStyle>
          <a:p>
            <a:pPr>
              <a:defRPr/>
            </a:pPr>
            <a:r>
              <a:rPr lang="en-US" altLang="en-US" sz="2400" dirty="0">
                <a:solidFill>
                  <a:srgbClr val="3399FF"/>
                </a:solidFill>
              </a:rPr>
              <a:t>Viscosity </a:t>
            </a:r>
          </a:p>
          <a:p>
            <a:pPr marL="342900" indent="-342900" algn="l" eaLnBrk="1" hangingPunct="1">
              <a:lnSpc>
                <a:spcPct val="90000"/>
              </a:lnSpc>
              <a:buFont typeface="Wingdings" pitchFamily="2" charset="2"/>
              <a:buChar char="q"/>
              <a:defRPr/>
            </a:pPr>
            <a:r>
              <a:rPr lang="en-US" altLang="en-US" sz="2400" dirty="0"/>
              <a:t>Experiments have shown that for a large class of fluids under such conditions</a:t>
            </a:r>
          </a:p>
          <a:p>
            <a:pPr marL="342900" indent="-342900" algn="l" eaLnBrk="1" hangingPunct="1">
              <a:lnSpc>
                <a:spcPct val="90000"/>
              </a:lnSpc>
              <a:defRPr/>
            </a:pPr>
            <a:endParaRPr lang="en-US" altLang="en-US" sz="1400" kern="0" dirty="0"/>
          </a:p>
          <a:p>
            <a:pPr marL="342900" indent="-342900" algn="l" eaLnBrk="1" hangingPunct="1">
              <a:lnSpc>
                <a:spcPct val="90000"/>
              </a:lnSpc>
              <a:defRPr/>
            </a:pPr>
            <a:r>
              <a:rPr lang="en-US" altLang="en-US" sz="1400" kern="0" dirty="0"/>
              <a:t>			where A is the area over which shear is acting i.e., along the surface of the 			moving plate or for any depth y, the surface of the thin water layer (U x width) 		&amp; not cross section of the water (Y x width)</a:t>
            </a:r>
          </a:p>
          <a:p>
            <a:pPr marL="342900" indent="-342900" algn="l" eaLnBrk="1" hangingPunct="1">
              <a:lnSpc>
                <a:spcPct val="90000"/>
              </a:lnSpc>
              <a:defRPr/>
            </a:pPr>
            <a:endParaRPr lang="en-US" altLang="en-US" sz="1400" kern="0" dirty="0"/>
          </a:p>
          <a:p>
            <a:pPr algn="l" eaLnBrk="1" hangingPunct="1">
              <a:lnSpc>
                <a:spcPct val="90000"/>
              </a:lnSpc>
              <a:defRPr/>
            </a:pPr>
            <a:endParaRPr lang="en-US" altLang="en-US" sz="2400" dirty="0"/>
          </a:p>
          <a:p>
            <a:pPr marL="342900" indent="-342900" algn="l" eaLnBrk="1" hangingPunct="1">
              <a:lnSpc>
                <a:spcPct val="90000"/>
              </a:lnSpc>
              <a:defRPr/>
            </a:pPr>
            <a:endParaRPr lang="en-US" altLang="en-US" sz="1400" kern="0" dirty="0"/>
          </a:p>
          <a:p>
            <a:pPr marL="342900" indent="-342900" algn="l" eaLnBrk="1" hangingPunct="1">
              <a:lnSpc>
                <a:spcPct val="90000"/>
              </a:lnSpc>
              <a:defRPr/>
            </a:pPr>
            <a:endParaRPr lang="en-US" altLang="en-US" sz="1400" kern="0" dirty="0"/>
          </a:p>
          <a:p>
            <a:pPr marL="342900" indent="-342900" algn="l" eaLnBrk="1" hangingPunct="1">
              <a:lnSpc>
                <a:spcPct val="90000"/>
              </a:lnSpc>
              <a:defRPr/>
            </a:pPr>
            <a:endParaRPr lang="en-US" altLang="en-US" sz="1400" kern="0" dirty="0"/>
          </a:p>
          <a:p>
            <a:pPr marL="342900" indent="-342900" algn="l" eaLnBrk="1" hangingPunct="1">
              <a:lnSpc>
                <a:spcPct val="90000"/>
              </a:lnSpc>
              <a:defRPr/>
            </a:pPr>
            <a:endParaRPr lang="en-US" altLang="en-US" sz="1400" kern="0" dirty="0"/>
          </a:p>
          <a:p>
            <a:pPr marL="342900" indent="-342900" algn="l" eaLnBrk="1" hangingPunct="1">
              <a:lnSpc>
                <a:spcPct val="90000"/>
              </a:lnSpc>
              <a:defRPr/>
            </a:pPr>
            <a:endParaRPr lang="en-US" altLang="en-US" sz="1400" kern="0" dirty="0"/>
          </a:p>
          <a:p>
            <a:pPr marL="342900" indent="-342900" algn="l" eaLnBrk="1" hangingPunct="1">
              <a:lnSpc>
                <a:spcPct val="90000"/>
              </a:lnSpc>
              <a:defRPr/>
            </a:pPr>
            <a:endParaRPr lang="en-US" altLang="en-US" sz="1400" kern="0" dirty="0"/>
          </a:p>
        </p:txBody>
      </p:sp>
      <p:graphicFrame>
        <p:nvGraphicFramePr>
          <p:cNvPr id="7" name="Object 6"/>
          <p:cNvGraphicFramePr>
            <a:graphicFrameLocks noChangeAspect="1"/>
          </p:cNvGraphicFramePr>
          <p:nvPr>
            <p:extLst>
              <p:ext uri="{D42A27DB-BD31-4B8C-83A1-F6EECF244321}">
                <p14:modId xmlns:p14="http://schemas.microsoft.com/office/powerpoint/2010/main" val="801070731"/>
              </p:ext>
            </p:extLst>
          </p:nvPr>
        </p:nvGraphicFramePr>
        <p:xfrm>
          <a:off x="1259632" y="2420888"/>
          <a:ext cx="1133500" cy="793450"/>
        </p:xfrm>
        <a:graphic>
          <a:graphicData uri="http://schemas.openxmlformats.org/presentationml/2006/ole">
            <mc:AlternateContent xmlns:mc="http://schemas.openxmlformats.org/markup-compatibility/2006">
              <mc:Choice xmlns:v="urn:schemas-microsoft-com:vml" Requires="v">
                <p:oleObj spid="_x0000_s35913" name="Equation" r:id="rId3" imgW="533160" imgH="393480" progId="Equation.3">
                  <p:embed/>
                </p:oleObj>
              </mc:Choice>
              <mc:Fallback>
                <p:oleObj name="Equation" r:id="rId3" imgW="533160" imgH="393480" progId="Equation.3">
                  <p:embed/>
                  <p:pic>
                    <p:nvPicPr>
                      <p:cNvPr id="0" name="Picture 2"/>
                      <p:cNvPicPr>
                        <a:picLocks noChangeAspect="1" noChangeArrowheads="1"/>
                      </p:cNvPicPr>
                      <p:nvPr/>
                    </p:nvPicPr>
                    <p:blipFill>
                      <a:blip r:embed="rId4"/>
                      <a:srcRect/>
                      <a:stretch>
                        <a:fillRect/>
                      </a:stretch>
                    </p:blipFill>
                    <p:spPr bwMode="auto">
                      <a:xfrm>
                        <a:off x="1259632" y="2420888"/>
                        <a:ext cx="1133500" cy="793450"/>
                      </a:xfrm>
                      <a:prstGeom prst="rect">
                        <a:avLst/>
                      </a:prstGeom>
                      <a:noFill/>
                    </p:spPr>
                  </p:pic>
                </p:oleObj>
              </mc:Fallback>
            </mc:AlternateContent>
          </a:graphicData>
        </a:graphic>
      </p:graphicFrame>
      <p:graphicFrame>
        <p:nvGraphicFramePr>
          <p:cNvPr id="11" name="Object 10"/>
          <p:cNvGraphicFramePr>
            <a:graphicFrameLocks noChangeAspect="1"/>
          </p:cNvGraphicFramePr>
          <p:nvPr/>
        </p:nvGraphicFramePr>
        <p:xfrm>
          <a:off x="4514850" y="3321050"/>
          <a:ext cx="114300" cy="215900"/>
        </p:xfrm>
        <a:graphic>
          <a:graphicData uri="http://schemas.openxmlformats.org/presentationml/2006/ole">
            <mc:AlternateContent xmlns:mc="http://schemas.openxmlformats.org/markup-compatibility/2006">
              <mc:Choice xmlns:v="urn:schemas-microsoft-com:vml" Requires="v">
                <p:oleObj spid="_x0000_s35914" name="Equation" r:id="rId5" imgW="114120" imgH="215640" progId="Equation.3">
                  <p:embed/>
                </p:oleObj>
              </mc:Choice>
              <mc:Fallback>
                <p:oleObj name="Equation" r:id="rId5" imgW="114120" imgH="215640" progId="Equation.3">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514850" y="3321050"/>
                        <a:ext cx="114300" cy="215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nvGrpSpPr>
          <p:cNvPr id="5" name="Group 4"/>
          <p:cNvGrpSpPr/>
          <p:nvPr/>
        </p:nvGrpSpPr>
        <p:grpSpPr>
          <a:xfrm>
            <a:off x="922741" y="3536950"/>
            <a:ext cx="5630459" cy="2641091"/>
            <a:chOff x="1756770" y="3530079"/>
            <a:chExt cx="5630459" cy="2641091"/>
          </a:xfrm>
        </p:grpSpPr>
        <p:pic>
          <p:nvPicPr>
            <p:cNvPr id="10" name="Picture 2"/>
            <p:cNvPicPr>
              <a:picLocks noChangeAspect="1" noChangeArrowheads="1"/>
            </p:cNvPicPr>
            <p:nvPr/>
          </p:nvPicPr>
          <p:blipFill>
            <a:blip r:embed="rId7" cstate="print"/>
            <a:srcRect/>
            <a:stretch>
              <a:fillRect/>
            </a:stretch>
          </p:blipFill>
          <p:spPr bwMode="auto">
            <a:xfrm>
              <a:off x="1756770" y="3530079"/>
              <a:ext cx="5630459" cy="2641091"/>
            </a:xfrm>
            <a:prstGeom prst="rect">
              <a:avLst/>
            </a:prstGeom>
            <a:noFill/>
            <a:ln w="9525">
              <a:noFill/>
              <a:miter lim="800000"/>
              <a:headEnd/>
              <a:tailEnd/>
            </a:ln>
          </p:spPr>
        </p:pic>
        <p:grpSp>
          <p:nvGrpSpPr>
            <p:cNvPr id="4" name="Group 3"/>
            <p:cNvGrpSpPr/>
            <p:nvPr/>
          </p:nvGrpSpPr>
          <p:grpSpPr>
            <a:xfrm>
              <a:off x="2595750" y="3540274"/>
              <a:ext cx="2264282" cy="824830"/>
              <a:chOff x="2595750" y="3540274"/>
              <a:chExt cx="2264282" cy="824830"/>
            </a:xfrm>
          </p:grpSpPr>
          <p:cxnSp>
            <p:nvCxnSpPr>
              <p:cNvPr id="3" name="Straight Connector 2"/>
              <p:cNvCxnSpPr/>
              <p:nvPr/>
            </p:nvCxnSpPr>
            <p:spPr>
              <a:xfrm>
                <a:off x="3275856" y="4365104"/>
                <a:ext cx="1584176"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2595750" y="3540274"/>
                <a:ext cx="360040" cy="461665"/>
              </a:xfrm>
              <a:prstGeom prst="rect">
                <a:avLst/>
              </a:prstGeom>
              <a:noFill/>
            </p:spPr>
            <p:txBody>
              <a:bodyPr wrap="square" rtlCol="0">
                <a:spAutoFit/>
              </a:bodyPr>
              <a:lstStyle/>
              <a:p>
                <a:r>
                  <a:rPr lang="en-US" dirty="0"/>
                  <a:t>A</a:t>
                </a:r>
              </a:p>
            </p:txBody>
          </p:sp>
          <p:cxnSp>
            <p:nvCxnSpPr>
              <p:cNvPr id="15" name="Straight Arrow Connector 14"/>
              <p:cNvCxnSpPr/>
              <p:nvPr/>
            </p:nvCxnSpPr>
            <p:spPr>
              <a:xfrm>
                <a:off x="2955790" y="3861048"/>
                <a:ext cx="536090" cy="504056"/>
              </a:xfrm>
              <a:prstGeom prst="straightConnector1">
                <a:avLst/>
              </a:prstGeom>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grpSp>
      </p:grpSp>
      <p:pic>
        <p:nvPicPr>
          <p:cNvPr id="2" name="Picture 1"/>
          <p:cNvPicPr>
            <a:picLocks noChangeAspect="1"/>
          </p:cNvPicPr>
          <p:nvPr/>
        </p:nvPicPr>
        <p:blipFill>
          <a:blip r:embed="rId8"/>
          <a:stretch>
            <a:fillRect/>
          </a:stretch>
        </p:blipFill>
        <p:spPr>
          <a:xfrm>
            <a:off x="6889832" y="3384922"/>
            <a:ext cx="2152650" cy="1247775"/>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ctrTitle"/>
          </p:nvPr>
        </p:nvSpPr>
        <p:spPr>
          <a:xfrm>
            <a:off x="685800" y="26988"/>
            <a:ext cx="7772400" cy="1470025"/>
          </a:xfrm>
        </p:spPr>
        <p:txBody>
          <a:bodyPr/>
          <a:lstStyle/>
          <a:p>
            <a:r>
              <a:rPr lang="en-US" altLang="en-US"/>
              <a:t>Properties of fluids</a:t>
            </a:r>
          </a:p>
        </p:txBody>
      </p:sp>
      <p:sp>
        <p:nvSpPr>
          <p:cNvPr id="10243" name="Date Placeholder 3"/>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fld id="{38B1C74E-A484-45BF-A7C7-3CD22A996E02}" type="datetime1">
              <a:rPr lang="en-US" altLang="en-US" sz="1400" smtClean="0"/>
              <a:pPr eaLnBrk="1" hangingPunct="1">
                <a:spcBef>
                  <a:spcPct val="0"/>
                </a:spcBef>
                <a:buFontTx/>
                <a:buNone/>
              </a:pPr>
              <a:t>3/22/2018</a:t>
            </a:fld>
            <a:endParaRPr lang="en-US" altLang="en-US" sz="1400"/>
          </a:p>
        </p:txBody>
      </p:sp>
      <p:sp>
        <p:nvSpPr>
          <p:cNvPr id="10244" name="Footer Placeholder 4"/>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r>
              <a:rPr lang="en-US" altLang="en-US" sz="1400"/>
              <a:t>Lecture 1     </a:t>
            </a:r>
          </a:p>
        </p:txBody>
      </p:sp>
      <p:sp>
        <p:nvSpPr>
          <p:cNvPr id="10245" name="Slide Number Placeholder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fld id="{8D0CEE40-AD3A-4763-B713-46116975BFF2}" type="slidenum">
              <a:rPr lang="en-US" altLang="en-US" sz="1400" smtClean="0"/>
              <a:pPr eaLnBrk="1" hangingPunct="1">
                <a:spcBef>
                  <a:spcPct val="0"/>
                </a:spcBef>
                <a:buFontTx/>
                <a:buNone/>
              </a:pPr>
              <a:t>14</a:t>
            </a:fld>
            <a:endParaRPr lang="en-US" altLang="en-US" sz="1400"/>
          </a:p>
        </p:txBody>
      </p:sp>
      <p:sp>
        <p:nvSpPr>
          <p:cNvPr id="8" name="Rectangle 3"/>
          <p:cNvSpPr txBox="1">
            <a:spLocks noChangeArrowheads="1"/>
          </p:cNvSpPr>
          <p:nvPr/>
        </p:nvSpPr>
        <p:spPr bwMode="auto">
          <a:xfrm>
            <a:off x="755576" y="1196752"/>
            <a:ext cx="7772400" cy="51125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0" indent="0" algn="ctr" rtl="0" eaLnBrk="0" fontAlgn="base" hangingPunct="0">
              <a:spcBef>
                <a:spcPct val="20000"/>
              </a:spcBef>
              <a:spcAft>
                <a:spcPct val="0"/>
              </a:spcAft>
              <a:buNone/>
              <a:defRPr sz="3200">
                <a:solidFill>
                  <a:schemeClr val="tx1"/>
                </a:solidFill>
                <a:latin typeface="+mn-lt"/>
                <a:ea typeface="+mn-ea"/>
                <a:cs typeface="+mn-cs"/>
              </a:defRPr>
            </a:lvl1pPr>
            <a:lvl2pPr marL="457200" indent="0" algn="ctr" rtl="0" eaLnBrk="0" fontAlgn="base" hangingPunct="0">
              <a:spcBef>
                <a:spcPct val="20000"/>
              </a:spcBef>
              <a:spcAft>
                <a:spcPct val="0"/>
              </a:spcAft>
              <a:buNone/>
              <a:defRPr sz="2800">
                <a:solidFill>
                  <a:schemeClr val="tx1"/>
                </a:solidFill>
                <a:latin typeface="+mn-lt"/>
              </a:defRPr>
            </a:lvl2pPr>
            <a:lvl3pPr marL="914400" indent="0" algn="ctr" rtl="0" eaLnBrk="0" fontAlgn="base" hangingPunct="0">
              <a:spcBef>
                <a:spcPct val="20000"/>
              </a:spcBef>
              <a:spcAft>
                <a:spcPct val="0"/>
              </a:spcAft>
              <a:buNone/>
              <a:defRPr sz="2400">
                <a:solidFill>
                  <a:schemeClr val="tx1"/>
                </a:solidFill>
                <a:latin typeface="+mn-lt"/>
              </a:defRPr>
            </a:lvl3pPr>
            <a:lvl4pPr marL="1371600" indent="0" algn="ctr" rtl="0" eaLnBrk="0" fontAlgn="base" hangingPunct="0">
              <a:spcBef>
                <a:spcPct val="20000"/>
              </a:spcBef>
              <a:spcAft>
                <a:spcPct val="0"/>
              </a:spcAft>
              <a:buNone/>
              <a:defRPr sz="2000">
                <a:solidFill>
                  <a:schemeClr val="tx1"/>
                </a:solidFill>
                <a:latin typeface="+mn-lt"/>
              </a:defRPr>
            </a:lvl4pPr>
            <a:lvl5pPr marL="1828800" indent="0" algn="ctr" rtl="0" eaLnBrk="0" fontAlgn="base" hangingPunct="0">
              <a:spcBef>
                <a:spcPct val="20000"/>
              </a:spcBef>
              <a:spcAft>
                <a:spcPct val="0"/>
              </a:spcAft>
              <a:buNone/>
              <a:defRPr sz="2000">
                <a:solidFill>
                  <a:schemeClr val="tx1"/>
                </a:solidFill>
                <a:latin typeface="+mn-lt"/>
              </a:defRPr>
            </a:lvl5pPr>
            <a:lvl6pPr marL="2286000" indent="0" algn="ctr" rtl="0" fontAlgn="base">
              <a:spcBef>
                <a:spcPct val="20000"/>
              </a:spcBef>
              <a:spcAft>
                <a:spcPct val="0"/>
              </a:spcAft>
              <a:buNone/>
              <a:defRPr sz="2000">
                <a:solidFill>
                  <a:schemeClr val="tx1"/>
                </a:solidFill>
                <a:latin typeface="+mn-lt"/>
              </a:defRPr>
            </a:lvl6pPr>
            <a:lvl7pPr marL="2743200" indent="0" algn="ctr" rtl="0" fontAlgn="base">
              <a:spcBef>
                <a:spcPct val="20000"/>
              </a:spcBef>
              <a:spcAft>
                <a:spcPct val="0"/>
              </a:spcAft>
              <a:buNone/>
              <a:defRPr sz="2000">
                <a:solidFill>
                  <a:schemeClr val="tx1"/>
                </a:solidFill>
                <a:latin typeface="+mn-lt"/>
              </a:defRPr>
            </a:lvl7pPr>
            <a:lvl8pPr marL="3200400" indent="0" algn="ctr" rtl="0" fontAlgn="base">
              <a:spcBef>
                <a:spcPct val="20000"/>
              </a:spcBef>
              <a:spcAft>
                <a:spcPct val="0"/>
              </a:spcAft>
              <a:buNone/>
              <a:defRPr sz="2000">
                <a:solidFill>
                  <a:schemeClr val="tx1"/>
                </a:solidFill>
                <a:latin typeface="+mn-lt"/>
              </a:defRPr>
            </a:lvl8pPr>
            <a:lvl9pPr marL="3657600" indent="0" algn="ctr" rtl="0" fontAlgn="base">
              <a:spcBef>
                <a:spcPct val="20000"/>
              </a:spcBef>
              <a:spcAft>
                <a:spcPct val="0"/>
              </a:spcAft>
              <a:buNone/>
              <a:defRPr sz="2000">
                <a:solidFill>
                  <a:schemeClr val="tx1"/>
                </a:solidFill>
                <a:latin typeface="+mn-lt"/>
              </a:defRPr>
            </a:lvl9pPr>
          </a:lstStyle>
          <a:p>
            <a:pPr>
              <a:defRPr/>
            </a:pPr>
            <a:r>
              <a:rPr lang="en-US" altLang="en-US" sz="2400" dirty="0">
                <a:solidFill>
                  <a:srgbClr val="3399FF"/>
                </a:solidFill>
              </a:rPr>
              <a:t>Viscosity </a:t>
            </a:r>
          </a:p>
          <a:p>
            <a:pPr marL="342900" indent="-342900" algn="l" eaLnBrk="1" hangingPunct="1">
              <a:lnSpc>
                <a:spcPct val="90000"/>
              </a:lnSpc>
              <a:defRPr/>
            </a:pPr>
            <a:endParaRPr lang="en-US" altLang="en-US" sz="1400" kern="0" dirty="0"/>
          </a:p>
          <a:p>
            <a:pPr marL="342900" indent="-342900" algn="l" eaLnBrk="1" hangingPunct="1">
              <a:lnSpc>
                <a:spcPct val="90000"/>
              </a:lnSpc>
              <a:buFont typeface="Wingdings" pitchFamily="2" charset="2"/>
              <a:buChar char="q"/>
              <a:defRPr/>
            </a:pPr>
            <a:r>
              <a:rPr lang="en-US" altLang="en-US" sz="2400" dirty="0"/>
              <a:t>From similar triangles in Fig, U/Y can be replaced by velocity gradient     	</a:t>
            </a:r>
            <a:r>
              <a:rPr lang="en-US" altLang="en-US" sz="1400" dirty="0"/>
              <a:t>(with v=0 at bottom and v=U at the top)</a:t>
            </a:r>
          </a:p>
          <a:p>
            <a:pPr marL="342900" indent="-342900" algn="l" eaLnBrk="1" hangingPunct="1">
              <a:lnSpc>
                <a:spcPct val="90000"/>
              </a:lnSpc>
              <a:buFont typeface="Wingdings" pitchFamily="2" charset="2"/>
              <a:buChar char="q"/>
              <a:defRPr/>
            </a:pPr>
            <a:endParaRPr lang="en-US" altLang="en-US" sz="2400" dirty="0"/>
          </a:p>
          <a:p>
            <a:pPr marL="342900" indent="-342900" algn="l" eaLnBrk="1" hangingPunct="1">
              <a:lnSpc>
                <a:spcPct val="90000"/>
              </a:lnSpc>
              <a:defRPr/>
            </a:pPr>
            <a:endParaRPr lang="en-US" altLang="en-US" sz="1400" kern="0" dirty="0"/>
          </a:p>
          <a:p>
            <a:pPr marL="342900" indent="-342900" algn="l" eaLnBrk="1" hangingPunct="1">
              <a:lnSpc>
                <a:spcPct val="90000"/>
              </a:lnSpc>
              <a:defRPr/>
            </a:pPr>
            <a:endParaRPr lang="en-US" altLang="en-US" sz="1400" kern="0" dirty="0"/>
          </a:p>
          <a:p>
            <a:pPr marL="342900" indent="-342900" algn="l" eaLnBrk="1" hangingPunct="1">
              <a:lnSpc>
                <a:spcPct val="90000"/>
              </a:lnSpc>
              <a:defRPr/>
            </a:pPr>
            <a:endParaRPr lang="en-US" altLang="en-US" sz="1400" kern="0" dirty="0"/>
          </a:p>
          <a:p>
            <a:pPr marL="342900" indent="-342900" algn="l" eaLnBrk="1" hangingPunct="1">
              <a:lnSpc>
                <a:spcPct val="90000"/>
              </a:lnSpc>
              <a:defRPr/>
            </a:pPr>
            <a:endParaRPr lang="en-US" altLang="en-US" sz="1400" kern="0" dirty="0"/>
          </a:p>
          <a:p>
            <a:pPr marL="342900" indent="-342900" algn="l" eaLnBrk="1" hangingPunct="1">
              <a:lnSpc>
                <a:spcPct val="90000"/>
              </a:lnSpc>
              <a:defRPr/>
            </a:pPr>
            <a:endParaRPr lang="en-US" altLang="en-US" sz="1400" kern="0" dirty="0"/>
          </a:p>
          <a:p>
            <a:pPr marL="342900" indent="-342900" algn="l" eaLnBrk="1" hangingPunct="1">
              <a:lnSpc>
                <a:spcPct val="90000"/>
              </a:lnSpc>
              <a:defRPr/>
            </a:pPr>
            <a:endParaRPr lang="en-US" altLang="en-US" sz="1400" kern="0" dirty="0"/>
          </a:p>
        </p:txBody>
      </p:sp>
      <p:pic>
        <p:nvPicPr>
          <p:cNvPr id="10" name="Picture 2"/>
          <p:cNvPicPr>
            <a:picLocks noChangeAspect="1" noChangeArrowheads="1"/>
          </p:cNvPicPr>
          <p:nvPr/>
        </p:nvPicPr>
        <p:blipFill>
          <a:blip r:embed="rId3" cstate="print"/>
          <a:srcRect/>
          <a:stretch>
            <a:fillRect/>
          </a:stretch>
        </p:blipFill>
        <p:spPr bwMode="auto">
          <a:xfrm>
            <a:off x="1780030" y="3353420"/>
            <a:ext cx="5698239" cy="2672885"/>
          </a:xfrm>
          <a:prstGeom prst="rect">
            <a:avLst/>
          </a:prstGeom>
          <a:noFill/>
          <a:ln w="9525">
            <a:noFill/>
            <a:miter lim="800000"/>
            <a:headEnd/>
            <a:tailEnd/>
          </a:ln>
        </p:spPr>
      </p:pic>
      <p:graphicFrame>
        <p:nvGraphicFramePr>
          <p:cNvPr id="35843" name="Object 3"/>
          <p:cNvGraphicFramePr>
            <a:graphicFrameLocks noChangeAspect="1"/>
          </p:cNvGraphicFramePr>
          <p:nvPr>
            <p:extLst>
              <p:ext uri="{D42A27DB-BD31-4B8C-83A1-F6EECF244321}">
                <p14:modId xmlns:p14="http://schemas.microsoft.com/office/powerpoint/2010/main" val="2592714994"/>
              </p:ext>
            </p:extLst>
          </p:nvPr>
        </p:nvGraphicFramePr>
        <p:xfrm>
          <a:off x="3673472" y="2211387"/>
          <a:ext cx="495055" cy="710848"/>
        </p:xfrm>
        <a:graphic>
          <a:graphicData uri="http://schemas.openxmlformats.org/presentationml/2006/ole">
            <mc:AlternateContent xmlns:mc="http://schemas.openxmlformats.org/markup-compatibility/2006">
              <mc:Choice xmlns:v="urn:schemas-microsoft-com:vml" Requires="v">
                <p:oleObj spid="_x0000_s37944" name="Equation" r:id="rId4" imgW="228600" imgH="419040" progId="Equation.3">
                  <p:embed/>
                </p:oleObj>
              </mc:Choice>
              <mc:Fallback>
                <p:oleObj name="Equation" r:id="rId4" imgW="228600" imgH="419040"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673472" y="2211387"/>
                        <a:ext cx="495055" cy="710848"/>
                      </a:xfrm>
                      <a:prstGeom prst="rect">
                        <a:avLst/>
                      </a:prstGeom>
                      <a:noFill/>
                    </p:spPr>
                  </p:pic>
                </p:oleObj>
              </mc:Fallback>
            </mc:AlternateContent>
          </a:graphicData>
        </a:graphic>
      </p:graphicFrame>
      <p:graphicFrame>
        <p:nvGraphicFramePr>
          <p:cNvPr id="11" name="Object 10"/>
          <p:cNvGraphicFramePr>
            <a:graphicFrameLocks noChangeAspect="1"/>
          </p:cNvGraphicFramePr>
          <p:nvPr/>
        </p:nvGraphicFramePr>
        <p:xfrm>
          <a:off x="4514850" y="3321050"/>
          <a:ext cx="114300" cy="215900"/>
        </p:xfrm>
        <a:graphic>
          <a:graphicData uri="http://schemas.openxmlformats.org/presentationml/2006/ole">
            <mc:AlternateContent xmlns:mc="http://schemas.openxmlformats.org/markup-compatibility/2006">
              <mc:Choice xmlns:v="urn:schemas-microsoft-com:vml" Requires="v">
                <p:oleObj spid="_x0000_s37945" name="Equation" r:id="rId6" imgW="114120" imgH="215640" progId="Equation.3">
                  <p:embed/>
                </p:oleObj>
              </mc:Choice>
              <mc:Fallback>
                <p:oleObj name="Equation" r:id="rId6" imgW="114120" imgH="215640" progId="Equation.3">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514850" y="3321050"/>
                        <a:ext cx="114300" cy="215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34128083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ctrTitle"/>
          </p:nvPr>
        </p:nvSpPr>
        <p:spPr>
          <a:xfrm>
            <a:off x="685800" y="26988"/>
            <a:ext cx="7772400" cy="1470025"/>
          </a:xfrm>
        </p:spPr>
        <p:txBody>
          <a:bodyPr/>
          <a:lstStyle/>
          <a:p>
            <a:r>
              <a:rPr lang="en-US" altLang="en-US"/>
              <a:t>Properties of fluids</a:t>
            </a:r>
          </a:p>
        </p:txBody>
      </p:sp>
      <p:sp>
        <p:nvSpPr>
          <p:cNvPr id="10243" name="Date Placeholder 3"/>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fld id="{38B1C74E-A484-45BF-A7C7-3CD22A996E02}" type="datetime1">
              <a:rPr lang="en-US" altLang="en-US" sz="1400" smtClean="0"/>
              <a:pPr eaLnBrk="1" hangingPunct="1">
                <a:spcBef>
                  <a:spcPct val="0"/>
                </a:spcBef>
                <a:buFontTx/>
                <a:buNone/>
              </a:pPr>
              <a:t>3/22/2018</a:t>
            </a:fld>
            <a:endParaRPr lang="en-US" altLang="en-US" sz="1400"/>
          </a:p>
        </p:txBody>
      </p:sp>
      <p:sp>
        <p:nvSpPr>
          <p:cNvPr id="10244" name="Footer Placeholder 4"/>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r>
              <a:rPr lang="en-US" altLang="en-US" sz="1400"/>
              <a:t>Lecture 1     </a:t>
            </a:r>
          </a:p>
        </p:txBody>
      </p:sp>
      <p:sp>
        <p:nvSpPr>
          <p:cNvPr id="10245" name="Slide Number Placeholder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fld id="{8D0CEE40-AD3A-4763-B713-46116975BFF2}" type="slidenum">
              <a:rPr lang="en-US" altLang="en-US" sz="1400" smtClean="0"/>
              <a:pPr eaLnBrk="1" hangingPunct="1">
                <a:spcBef>
                  <a:spcPct val="0"/>
                </a:spcBef>
                <a:buFontTx/>
                <a:buNone/>
              </a:pPr>
              <a:t>15</a:t>
            </a:fld>
            <a:endParaRPr lang="en-US" altLang="en-US" sz="1400"/>
          </a:p>
        </p:txBody>
      </p:sp>
      <p:sp>
        <p:nvSpPr>
          <p:cNvPr id="8" name="Rectangle 3"/>
          <p:cNvSpPr txBox="1">
            <a:spLocks noChangeArrowheads="1"/>
          </p:cNvSpPr>
          <p:nvPr/>
        </p:nvSpPr>
        <p:spPr bwMode="auto">
          <a:xfrm>
            <a:off x="755576" y="1196752"/>
            <a:ext cx="7772400" cy="51125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0" indent="0" algn="ctr" rtl="0" eaLnBrk="0" fontAlgn="base" hangingPunct="0">
              <a:spcBef>
                <a:spcPct val="20000"/>
              </a:spcBef>
              <a:spcAft>
                <a:spcPct val="0"/>
              </a:spcAft>
              <a:buNone/>
              <a:defRPr sz="3200">
                <a:solidFill>
                  <a:schemeClr val="tx1"/>
                </a:solidFill>
                <a:latin typeface="+mn-lt"/>
                <a:ea typeface="+mn-ea"/>
                <a:cs typeface="+mn-cs"/>
              </a:defRPr>
            </a:lvl1pPr>
            <a:lvl2pPr marL="457200" indent="0" algn="ctr" rtl="0" eaLnBrk="0" fontAlgn="base" hangingPunct="0">
              <a:spcBef>
                <a:spcPct val="20000"/>
              </a:spcBef>
              <a:spcAft>
                <a:spcPct val="0"/>
              </a:spcAft>
              <a:buNone/>
              <a:defRPr sz="2800">
                <a:solidFill>
                  <a:schemeClr val="tx1"/>
                </a:solidFill>
                <a:latin typeface="+mn-lt"/>
              </a:defRPr>
            </a:lvl2pPr>
            <a:lvl3pPr marL="914400" indent="0" algn="ctr" rtl="0" eaLnBrk="0" fontAlgn="base" hangingPunct="0">
              <a:spcBef>
                <a:spcPct val="20000"/>
              </a:spcBef>
              <a:spcAft>
                <a:spcPct val="0"/>
              </a:spcAft>
              <a:buNone/>
              <a:defRPr sz="2400">
                <a:solidFill>
                  <a:schemeClr val="tx1"/>
                </a:solidFill>
                <a:latin typeface="+mn-lt"/>
              </a:defRPr>
            </a:lvl3pPr>
            <a:lvl4pPr marL="1371600" indent="0" algn="ctr" rtl="0" eaLnBrk="0" fontAlgn="base" hangingPunct="0">
              <a:spcBef>
                <a:spcPct val="20000"/>
              </a:spcBef>
              <a:spcAft>
                <a:spcPct val="0"/>
              </a:spcAft>
              <a:buNone/>
              <a:defRPr sz="2000">
                <a:solidFill>
                  <a:schemeClr val="tx1"/>
                </a:solidFill>
                <a:latin typeface="+mn-lt"/>
              </a:defRPr>
            </a:lvl4pPr>
            <a:lvl5pPr marL="1828800" indent="0" algn="ctr" rtl="0" eaLnBrk="0" fontAlgn="base" hangingPunct="0">
              <a:spcBef>
                <a:spcPct val="20000"/>
              </a:spcBef>
              <a:spcAft>
                <a:spcPct val="0"/>
              </a:spcAft>
              <a:buNone/>
              <a:defRPr sz="2000">
                <a:solidFill>
                  <a:schemeClr val="tx1"/>
                </a:solidFill>
                <a:latin typeface="+mn-lt"/>
              </a:defRPr>
            </a:lvl5pPr>
            <a:lvl6pPr marL="2286000" indent="0" algn="ctr" rtl="0" fontAlgn="base">
              <a:spcBef>
                <a:spcPct val="20000"/>
              </a:spcBef>
              <a:spcAft>
                <a:spcPct val="0"/>
              </a:spcAft>
              <a:buNone/>
              <a:defRPr sz="2000">
                <a:solidFill>
                  <a:schemeClr val="tx1"/>
                </a:solidFill>
                <a:latin typeface="+mn-lt"/>
              </a:defRPr>
            </a:lvl6pPr>
            <a:lvl7pPr marL="2743200" indent="0" algn="ctr" rtl="0" fontAlgn="base">
              <a:spcBef>
                <a:spcPct val="20000"/>
              </a:spcBef>
              <a:spcAft>
                <a:spcPct val="0"/>
              </a:spcAft>
              <a:buNone/>
              <a:defRPr sz="2000">
                <a:solidFill>
                  <a:schemeClr val="tx1"/>
                </a:solidFill>
                <a:latin typeface="+mn-lt"/>
              </a:defRPr>
            </a:lvl7pPr>
            <a:lvl8pPr marL="3200400" indent="0" algn="ctr" rtl="0" fontAlgn="base">
              <a:spcBef>
                <a:spcPct val="20000"/>
              </a:spcBef>
              <a:spcAft>
                <a:spcPct val="0"/>
              </a:spcAft>
              <a:buNone/>
              <a:defRPr sz="2000">
                <a:solidFill>
                  <a:schemeClr val="tx1"/>
                </a:solidFill>
                <a:latin typeface="+mn-lt"/>
              </a:defRPr>
            </a:lvl8pPr>
            <a:lvl9pPr marL="3657600" indent="0" algn="ctr" rtl="0" fontAlgn="base">
              <a:spcBef>
                <a:spcPct val="20000"/>
              </a:spcBef>
              <a:spcAft>
                <a:spcPct val="0"/>
              </a:spcAft>
              <a:buNone/>
              <a:defRPr sz="2000">
                <a:solidFill>
                  <a:schemeClr val="tx1"/>
                </a:solidFill>
                <a:latin typeface="+mn-lt"/>
              </a:defRPr>
            </a:lvl9pPr>
          </a:lstStyle>
          <a:p>
            <a:pPr>
              <a:defRPr/>
            </a:pPr>
            <a:r>
              <a:rPr lang="en-US" altLang="en-US" sz="2400" dirty="0">
                <a:solidFill>
                  <a:srgbClr val="3399FF"/>
                </a:solidFill>
              </a:rPr>
              <a:t>Viscosity </a:t>
            </a:r>
          </a:p>
          <a:p>
            <a:pPr algn="l" eaLnBrk="1" hangingPunct="1">
              <a:lnSpc>
                <a:spcPct val="90000"/>
              </a:lnSpc>
              <a:defRPr/>
            </a:pPr>
            <a:r>
              <a:rPr lang="en-US" altLang="en-US" sz="2400" dirty="0"/>
              <a:t>If a constant of proportionality µ is now introduced, the shearing stress </a:t>
            </a:r>
            <a:r>
              <a:rPr lang="el-GR" altLang="en-US" sz="2400" dirty="0"/>
              <a:t>τ</a:t>
            </a:r>
            <a:r>
              <a:rPr lang="en-US" altLang="en-US" sz="2400" dirty="0"/>
              <a:t> between any two thin sheets of fluid may be expressed by</a:t>
            </a:r>
          </a:p>
          <a:p>
            <a:pPr algn="l" eaLnBrk="1" hangingPunct="1">
              <a:lnSpc>
                <a:spcPct val="90000"/>
              </a:lnSpc>
              <a:defRPr/>
            </a:pPr>
            <a:endParaRPr lang="en-US" altLang="en-US" sz="2400" dirty="0"/>
          </a:p>
          <a:p>
            <a:pPr algn="l" eaLnBrk="1" hangingPunct="1">
              <a:lnSpc>
                <a:spcPct val="90000"/>
              </a:lnSpc>
              <a:defRPr/>
            </a:pPr>
            <a:endParaRPr lang="en-US" altLang="en-US" sz="2400" dirty="0"/>
          </a:p>
          <a:p>
            <a:pPr algn="l" eaLnBrk="1" hangingPunct="1">
              <a:lnSpc>
                <a:spcPct val="90000"/>
              </a:lnSpc>
              <a:defRPr/>
            </a:pPr>
            <a:endParaRPr lang="en-US" altLang="en-US" sz="2400" dirty="0"/>
          </a:p>
          <a:p>
            <a:pPr lvl="2" algn="l" eaLnBrk="1" hangingPunct="1">
              <a:lnSpc>
                <a:spcPct val="90000"/>
              </a:lnSpc>
              <a:defRPr/>
            </a:pPr>
            <a:r>
              <a:rPr lang="en-US" altLang="en-US" sz="1600" dirty="0"/>
              <a:t>		       </a:t>
            </a:r>
            <a:r>
              <a:rPr lang="en-US" altLang="en-US" dirty="0"/>
              <a:t>Newton’s Equation of Viscosity</a:t>
            </a:r>
          </a:p>
          <a:p>
            <a:pPr algn="l" eaLnBrk="1" hangingPunct="1">
              <a:lnSpc>
                <a:spcPct val="90000"/>
              </a:lnSpc>
              <a:defRPr/>
            </a:pPr>
            <a:endParaRPr lang="en-US" altLang="en-US" sz="2400" dirty="0"/>
          </a:p>
          <a:p>
            <a:pPr algn="l" eaLnBrk="1" hangingPunct="1">
              <a:lnSpc>
                <a:spcPct val="90000"/>
              </a:lnSpc>
              <a:defRPr/>
            </a:pPr>
            <a:r>
              <a:rPr lang="en-US" altLang="en-US" sz="2400" dirty="0"/>
              <a:t>		</a:t>
            </a:r>
          </a:p>
          <a:p>
            <a:pPr algn="l" eaLnBrk="1" hangingPunct="1">
              <a:lnSpc>
                <a:spcPct val="90000"/>
              </a:lnSpc>
              <a:defRPr/>
            </a:pPr>
            <a:r>
              <a:rPr lang="en-US" altLang="en-US" sz="2400" dirty="0"/>
              <a:t>		which is called </a:t>
            </a:r>
            <a:r>
              <a:rPr lang="en-US" altLang="en-US" sz="2400" dirty="0">
                <a:solidFill>
                  <a:srgbClr val="FF0000"/>
                </a:solidFill>
              </a:rPr>
              <a:t>absolute viscosity</a:t>
            </a:r>
            <a:r>
              <a:rPr lang="en-US" altLang="en-US" sz="2400" dirty="0"/>
              <a:t>, dynamic viscosity, coefficient of viscosity or simply the </a:t>
            </a:r>
          </a:p>
          <a:p>
            <a:pPr algn="l" eaLnBrk="1" hangingPunct="1">
              <a:lnSpc>
                <a:spcPct val="90000"/>
              </a:lnSpc>
              <a:defRPr/>
            </a:pPr>
            <a:r>
              <a:rPr lang="en-US" altLang="en-US" sz="2400" dirty="0"/>
              <a:t>viscosity of the fluid</a:t>
            </a:r>
          </a:p>
          <a:p>
            <a:pPr algn="l" eaLnBrk="1" hangingPunct="1">
              <a:lnSpc>
                <a:spcPct val="90000"/>
              </a:lnSpc>
              <a:defRPr/>
            </a:pPr>
            <a:endParaRPr lang="en-US" altLang="en-US" sz="1400" kern="0" dirty="0"/>
          </a:p>
          <a:p>
            <a:pPr marL="342900" indent="-342900" algn="l" eaLnBrk="1" hangingPunct="1">
              <a:lnSpc>
                <a:spcPct val="90000"/>
              </a:lnSpc>
              <a:defRPr/>
            </a:pPr>
            <a:endParaRPr lang="en-US" altLang="en-US" sz="1400" kern="0" dirty="0"/>
          </a:p>
          <a:p>
            <a:pPr marL="342900" indent="-342900" algn="l" eaLnBrk="1" hangingPunct="1">
              <a:lnSpc>
                <a:spcPct val="90000"/>
              </a:lnSpc>
              <a:defRPr/>
            </a:pPr>
            <a:endParaRPr lang="en-US" altLang="en-US" sz="1400" kern="0" dirty="0"/>
          </a:p>
          <a:p>
            <a:pPr marL="342900" indent="-342900" algn="l" eaLnBrk="1" hangingPunct="1">
              <a:lnSpc>
                <a:spcPct val="90000"/>
              </a:lnSpc>
              <a:defRPr/>
            </a:pPr>
            <a:endParaRPr lang="en-US" altLang="en-US" sz="1400" kern="0" dirty="0"/>
          </a:p>
          <a:p>
            <a:pPr marL="342900" indent="-342900" algn="l" eaLnBrk="1" hangingPunct="1">
              <a:lnSpc>
                <a:spcPct val="90000"/>
              </a:lnSpc>
              <a:defRPr/>
            </a:pPr>
            <a:endParaRPr lang="en-US" altLang="en-US" sz="1400" kern="0" dirty="0"/>
          </a:p>
          <a:p>
            <a:pPr marL="342900" indent="-342900" algn="l" eaLnBrk="1" hangingPunct="1">
              <a:lnSpc>
                <a:spcPct val="90000"/>
              </a:lnSpc>
              <a:defRPr/>
            </a:pPr>
            <a:endParaRPr lang="en-US" altLang="en-US" sz="1400" kern="0" dirty="0"/>
          </a:p>
        </p:txBody>
      </p:sp>
      <p:pic>
        <p:nvPicPr>
          <p:cNvPr id="10" name="Picture 2"/>
          <p:cNvPicPr>
            <a:picLocks noChangeAspect="1" noChangeArrowheads="1"/>
          </p:cNvPicPr>
          <p:nvPr/>
        </p:nvPicPr>
        <p:blipFill>
          <a:blip r:embed="rId3" cstate="print"/>
          <a:srcRect/>
          <a:stretch>
            <a:fillRect/>
          </a:stretch>
        </p:blipFill>
        <p:spPr bwMode="auto">
          <a:xfrm>
            <a:off x="4426022" y="2348880"/>
            <a:ext cx="3283275" cy="1540093"/>
          </a:xfrm>
          <a:prstGeom prst="rect">
            <a:avLst/>
          </a:prstGeom>
          <a:noFill/>
          <a:ln w="9525">
            <a:noFill/>
            <a:miter lim="800000"/>
            <a:headEnd/>
            <a:tailEnd/>
          </a:ln>
        </p:spPr>
      </p:pic>
      <p:graphicFrame>
        <p:nvGraphicFramePr>
          <p:cNvPr id="11" name="Object 10"/>
          <p:cNvGraphicFramePr>
            <a:graphicFrameLocks noChangeAspect="1"/>
          </p:cNvGraphicFramePr>
          <p:nvPr/>
        </p:nvGraphicFramePr>
        <p:xfrm>
          <a:off x="4514850" y="3321050"/>
          <a:ext cx="114300" cy="215900"/>
        </p:xfrm>
        <a:graphic>
          <a:graphicData uri="http://schemas.openxmlformats.org/presentationml/2006/ole">
            <mc:AlternateContent xmlns:mc="http://schemas.openxmlformats.org/markup-compatibility/2006">
              <mc:Choice xmlns:v="urn:schemas-microsoft-com:vml" Requires="v">
                <p:oleObj spid="_x0000_s36993" name="Equation" r:id="rId4" imgW="114120" imgH="215640" progId="Equation.3">
                  <p:embed/>
                </p:oleObj>
              </mc:Choice>
              <mc:Fallback>
                <p:oleObj name="Equation" r:id="rId4" imgW="114120" imgH="215640"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14850" y="3321050"/>
                        <a:ext cx="114300" cy="215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 name="Object 11"/>
          <p:cNvGraphicFramePr>
            <a:graphicFrameLocks noChangeAspect="1"/>
          </p:cNvGraphicFramePr>
          <p:nvPr>
            <p:extLst>
              <p:ext uri="{D42A27DB-BD31-4B8C-83A1-F6EECF244321}">
                <p14:modId xmlns:p14="http://schemas.microsoft.com/office/powerpoint/2010/main" val="434699005"/>
              </p:ext>
            </p:extLst>
          </p:nvPr>
        </p:nvGraphicFramePr>
        <p:xfrm>
          <a:off x="921219" y="3796280"/>
          <a:ext cx="2663257" cy="870173"/>
        </p:xfrm>
        <a:graphic>
          <a:graphicData uri="http://schemas.openxmlformats.org/presentationml/2006/ole">
            <mc:AlternateContent xmlns:mc="http://schemas.openxmlformats.org/markup-compatibility/2006">
              <mc:Choice xmlns:v="urn:schemas-microsoft-com:vml" Requires="v">
                <p:oleObj spid="_x0000_s36994" name="Equation" r:id="rId6" imgW="1282680" imgH="419040" progId="Equation.3">
                  <p:embed/>
                </p:oleObj>
              </mc:Choice>
              <mc:Fallback>
                <p:oleObj name="Equation" r:id="rId6" imgW="1282680" imgH="419040" progId="Equation.3">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21219" y="3796280"/>
                        <a:ext cx="2663257" cy="870173"/>
                      </a:xfrm>
                      <a:prstGeom prst="rect">
                        <a:avLst/>
                      </a:prstGeom>
                      <a:noFill/>
                    </p:spPr>
                  </p:pic>
                </p:oleObj>
              </mc:Fallback>
            </mc:AlternateContent>
          </a:graphicData>
        </a:graphic>
      </p:graphicFrame>
      <p:graphicFrame>
        <p:nvGraphicFramePr>
          <p:cNvPr id="13" name="Object 12"/>
          <p:cNvGraphicFramePr>
            <a:graphicFrameLocks noChangeAspect="1"/>
          </p:cNvGraphicFramePr>
          <p:nvPr>
            <p:extLst>
              <p:ext uri="{D42A27DB-BD31-4B8C-83A1-F6EECF244321}">
                <p14:modId xmlns:p14="http://schemas.microsoft.com/office/powerpoint/2010/main" val="3588075121"/>
              </p:ext>
            </p:extLst>
          </p:nvPr>
        </p:nvGraphicFramePr>
        <p:xfrm>
          <a:off x="882266" y="4731231"/>
          <a:ext cx="1370582" cy="847269"/>
        </p:xfrm>
        <a:graphic>
          <a:graphicData uri="http://schemas.openxmlformats.org/presentationml/2006/ole">
            <mc:AlternateContent xmlns:mc="http://schemas.openxmlformats.org/markup-compatibility/2006">
              <mc:Choice xmlns:v="urn:schemas-microsoft-com:vml" Requires="v">
                <p:oleObj spid="_x0000_s36995" name="Equation" r:id="rId8" imgW="698400" imgH="431640" progId="Equation.3">
                  <p:embed/>
                </p:oleObj>
              </mc:Choice>
              <mc:Fallback>
                <p:oleObj name="Equation" r:id="rId8" imgW="698400" imgH="431640" progId="Equation.3">
                  <p:embed/>
                  <p:pic>
                    <p:nvPicPr>
                      <p:cNvPr id="0" name=""/>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882266" y="4731231"/>
                        <a:ext cx="1370582" cy="847269"/>
                      </a:xfrm>
                      <a:prstGeom prst="rect">
                        <a:avLst/>
                      </a:prstGeom>
                      <a:noFill/>
                    </p:spPr>
                  </p:pic>
                </p:oleObj>
              </mc:Fallback>
            </mc:AlternateContent>
          </a:graphicData>
        </a:graphic>
      </p:graphicFrame>
      <p:graphicFrame>
        <p:nvGraphicFramePr>
          <p:cNvPr id="14" name="Object 13"/>
          <p:cNvGraphicFramePr>
            <a:graphicFrameLocks noChangeAspect="1"/>
          </p:cNvGraphicFramePr>
          <p:nvPr>
            <p:extLst>
              <p:ext uri="{D42A27DB-BD31-4B8C-83A1-F6EECF244321}">
                <p14:modId xmlns:p14="http://schemas.microsoft.com/office/powerpoint/2010/main" val="1403738306"/>
              </p:ext>
            </p:extLst>
          </p:nvPr>
        </p:nvGraphicFramePr>
        <p:xfrm>
          <a:off x="921219" y="2666777"/>
          <a:ext cx="2469653" cy="780539"/>
        </p:xfrm>
        <a:graphic>
          <a:graphicData uri="http://schemas.openxmlformats.org/presentationml/2006/ole">
            <mc:AlternateContent xmlns:mc="http://schemas.openxmlformats.org/markup-compatibility/2006">
              <mc:Choice xmlns:v="urn:schemas-microsoft-com:vml" Requires="v">
                <p:oleObj spid="_x0000_s36996" name="Equation" r:id="rId10" imgW="1180800" imgH="393480" progId="Equation.3">
                  <p:embed/>
                </p:oleObj>
              </mc:Choice>
              <mc:Fallback>
                <p:oleObj name="Equation" r:id="rId10" imgW="1180800" imgH="393480" progId="Equation.3">
                  <p:embed/>
                  <p:pic>
                    <p:nvPicPr>
                      <p:cNvPr id="0" name=""/>
                      <p:cNvPicPr>
                        <a:picLocks noChangeAspect="1" noChangeArrowheads="1"/>
                      </p:cNvPicPr>
                      <p:nvPr/>
                    </p:nvPicPr>
                    <p:blipFill>
                      <a:blip r:embed="rId11"/>
                      <a:srcRect/>
                      <a:stretch>
                        <a:fillRect/>
                      </a:stretch>
                    </p:blipFill>
                    <p:spPr bwMode="auto">
                      <a:xfrm>
                        <a:off x="921219" y="2666777"/>
                        <a:ext cx="2469653" cy="780539"/>
                      </a:xfrm>
                      <a:prstGeom prst="rect">
                        <a:avLst/>
                      </a:prstGeom>
                      <a:noFill/>
                    </p:spPr>
                  </p:pic>
                </p:oleObj>
              </mc:Fallback>
            </mc:AlternateContent>
          </a:graphicData>
        </a:graphic>
      </p:graphicFrame>
    </p:spTree>
    <p:extLst>
      <p:ext uri="{BB962C8B-B14F-4D97-AF65-F5344CB8AC3E}">
        <p14:creationId xmlns:p14="http://schemas.microsoft.com/office/powerpoint/2010/main" val="26516672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ctrTitle"/>
          </p:nvPr>
        </p:nvSpPr>
        <p:spPr>
          <a:xfrm>
            <a:off x="685800" y="26988"/>
            <a:ext cx="7772400" cy="1470025"/>
          </a:xfrm>
        </p:spPr>
        <p:txBody>
          <a:bodyPr/>
          <a:lstStyle/>
          <a:p>
            <a:r>
              <a:rPr lang="en-US" altLang="en-US"/>
              <a:t>Properties of fluids</a:t>
            </a:r>
          </a:p>
        </p:txBody>
      </p:sp>
      <p:sp>
        <p:nvSpPr>
          <p:cNvPr id="13315" name="Date Placeholder 3"/>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fld id="{9F18AA66-91F8-4C8C-8E97-9D1C3BD17A44}" type="datetime1">
              <a:rPr lang="en-US" altLang="en-US" sz="1400" smtClean="0"/>
              <a:pPr eaLnBrk="1" hangingPunct="1">
                <a:spcBef>
                  <a:spcPct val="0"/>
                </a:spcBef>
                <a:buFontTx/>
                <a:buNone/>
              </a:pPr>
              <a:t>3/22/2018</a:t>
            </a:fld>
            <a:endParaRPr lang="en-US" altLang="en-US" sz="1400"/>
          </a:p>
        </p:txBody>
      </p:sp>
      <p:sp>
        <p:nvSpPr>
          <p:cNvPr id="13316" name="Footer Placeholder 4"/>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r>
              <a:rPr lang="en-US" altLang="en-US" sz="1400" dirty="0"/>
              <a:t>Lecture 1</a:t>
            </a:r>
          </a:p>
        </p:txBody>
      </p:sp>
      <p:sp>
        <p:nvSpPr>
          <p:cNvPr id="13317" name="Slide Number Placeholder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fld id="{E4BB195C-28A9-4EA4-9809-2F95083DB0AD}" type="slidenum">
              <a:rPr lang="en-US" altLang="en-US" sz="1400" smtClean="0"/>
              <a:pPr eaLnBrk="1" hangingPunct="1">
                <a:spcBef>
                  <a:spcPct val="0"/>
                </a:spcBef>
                <a:buFontTx/>
                <a:buNone/>
              </a:pPr>
              <a:t>16</a:t>
            </a:fld>
            <a:endParaRPr lang="en-US" altLang="en-US" sz="1400"/>
          </a:p>
        </p:txBody>
      </p:sp>
      <p:sp>
        <p:nvSpPr>
          <p:cNvPr id="8" name="Rectangle 3"/>
          <p:cNvSpPr txBox="1">
            <a:spLocks noRot="1" noChangeAspect="1" noMove="1" noResize="1" noEditPoints="1" noAdjustHandles="1" noChangeArrowheads="1" noChangeShapeType="1" noTextEdit="1"/>
          </p:cNvSpPr>
          <p:nvPr/>
        </p:nvSpPr>
        <p:spPr bwMode="auto">
          <a:xfrm>
            <a:off x="533400" y="1316182"/>
            <a:ext cx="7772400" cy="4876800"/>
          </a:xfrm>
          <a:prstGeom prst="rect">
            <a:avLst/>
          </a:prstGeom>
          <a:blipFill rotWithShape="1">
            <a:blip r:embed="rId3" cstate="print"/>
            <a:stretch>
              <a:fillRect l="-1255" t="-1000"/>
            </a:stretch>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defRPr/>
            </a:pPr>
            <a:r>
              <a:rPr lang="en-US" dirty="0">
                <a:noFill/>
              </a:rPr>
              <a:t> </a:t>
            </a:r>
          </a:p>
        </p:txBody>
      </p:sp>
      <p:graphicFrame>
        <p:nvGraphicFramePr>
          <p:cNvPr id="13319" name="Object 10"/>
          <p:cNvGraphicFramePr>
            <a:graphicFrameLocks noChangeAspect="1"/>
          </p:cNvGraphicFramePr>
          <p:nvPr/>
        </p:nvGraphicFramePr>
        <p:xfrm>
          <a:off x="4052888" y="1752600"/>
          <a:ext cx="498475" cy="717550"/>
        </p:xfrm>
        <a:graphic>
          <a:graphicData uri="http://schemas.openxmlformats.org/presentationml/2006/ole">
            <mc:AlternateContent xmlns:mc="http://schemas.openxmlformats.org/markup-compatibility/2006">
              <mc:Choice xmlns:v="urn:schemas-microsoft-com:vml" Requires="v">
                <p:oleObj spid="_x0000_s13387" name="Equation" r:id="rId4" imgW="228600" imgH="419100" progId="Equation.3">
                  <p:embed/>
                </p:oleObj>
              </mc:Choice>
              <mc:Fallback>
                <p:oleObj name="Equation" r:id="rId4" imgW="228600" imgH="419100" progId="Equation.3">
                  <p:embed/>
                  <p:pic>
                    <p:nvPicPr>
                      <p:cNvPr id="0" name="Picture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052888" y="1752600"/>
                        <a:ext cx="498475" cy="7175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320" name="Object 2"/>
          <p:cNvGraphicFramePr>
            <a:graphicFrameLocks noChangeAspect="1"/>
          </p:cNvGraphicFramePr>
          <p:nvPr/>
        </p:nvGraphicFramePr>
        <p:xfrm>
          <a:off x="3657600" y="4114800"/>
          <a:ext cx="831850" cy="762000"/>
        </p:xfrm>
        <a:graphic>
          <a:graphicData uri="http://schemas.openxmlformats.org/presentationml/2006/ole">
            <mc:AlternateContent xmlns:mc="http://schemas.openxmlformats.org/markup-compatibility/2006">
              <mc:Choice xmlns:v="urn:schemas-microsoft-com:vml" Requires="v">
                <p:oleObj spid="_x0000_s13388" name="Equation" r:id="rId6" imgW="406224" imgH="418918" progId="Equation.3">
                  <p:embed/>
                </p:oleObj>
              </mc:Choice>
              <mc:Fallback>
                <p:oleObj name="Equation" r:id="rId6" imgW="406224" imgH="418918" progId="Equation.3">
                  <p:embed/>
                  <p:pic>
                    <p:nvPicPr>
                      <p:cNvPr id="0" name="Picture 1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657600" y="4114800"/>
                        <a:ext cx="831850" cy="762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13323" name="Picture 11"/>
          <p:cNvPicPr>
            <a:picLocks noChangeAspect="1" noChangeArrowheads="1"/>
          </p:cNvPicPr>
          <p:nvPr/>
        </p:nvPicPr>
        <p:blipFill>
          <a:blip r:embed="rId8" cstate="print"/>
          <a:srcRect/>
          <a:stretch>
            <a:fillRect/>
          </a:stretch>
        </p:blipFill>
        <p:spPr bwMode="auto">
          <a:xfrm>
            <a:off x="5089748" y="3789040"/>
            <a:ext cx="2926903" cy="2635669"/>
          </a:xfrm>
          <a:prstGeom prst="rect">
            <a:avLst/>
          </a:prstGeom>
          <a:noFill/>
          <a:ln w="9525">
            <a:noFill/>
            <a:miter lim="800000"/>
            <a:headEnd/>
            <a:tailEnd/>
          </a:ln>
        </p:spPr>
      </p:pic>
      <p:sp>
        <p:nvSpPr>
          <p:cNvPr id="10" name="Rectangle 9"/>
          <p:cNvSpPr/>
          <p:nvPr/>
        </p:nvSpPr>
        <p:spPr>
          <a:xfrm>
            <a:off x="539552" y="1412776"/>
            <a:ext cx="7416824" cy="122413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ctrTitle"/>
          </p:nvPr>
        </p:nvSpPr>
        <p:spPr>
          <a:xfrm>
            <a:off x="685800" y="26988"/>
            <a:ext cx="7772400" cy="1470025"/>
          </a:xfrm>
        </p:spPr>
        <p:txBody>
          <a:bodyPr/>
          <a:lstStyle/>
          <a:p>
            <a:r>
              <a:rPr lang="en-US" altLang="en-US"/>
              <a:t>Properties of fluids</a:t>
            </a:r>
          </a:p>
        </p:txBody>
      </p:sp>
      <p:sp>
        <p:nvSpPr>
          <p:cNvPr id="13315" name="Subtitle 2"/>
          <p:cNvSpPr>
            <a:spLocks noGrp="1"/>
          </p:cNvSpPr>
          <p:nvPr>
            <p:ph type="subTitle" idx="1"/>
          </p:nvPr>
        </p:nvSpPr>
        <p:spPr>
          <a:xfrm>
            <a:off x="1371600" y="1447800"/>
            <a:ext cx="6400800" cy="4191000"/>
          </a:xfrm>
        </p:spPr>
        <p:txBody>
          <a:bodyPr/>
          <a:lstStyle/>
          <a:p>
            <a:pPr>
              <a:defRPr/>
            </a:pPr>
            <a:r>
              <a:rPr lang="en-US" altLang="en-US" dirty="0">
                <a:solidFill>
                  <a:srgbClr val="3399FF"/>
                </a:solidFill>
              </a:rPr>
              <a:t>Perfect gas</a:t>
            </a:r>
          </a:p>
          <a:p>
            <a:pPr algn="l">
              <a:defRPr/>
            </a:pPr>
            <a:r>
              <a:rPr lang="en-US" altLang="en-US" sz="2400" dirty="0"/>
              <a:t>Molecules of a perfect gas: </a:t>
            </a:r>
          </a:p>
          <a:p>
            <a:pPr marL="342900" indent="-342900" algn="l">
              <a:buFont typeface="Wingdings" panose="05000000000000000000" pitchFamily="2" charset="2"/>
              <a:buChar char="§"/>
              <a:defRPr/>
            </a:pPr>
            <a:r>
              <a:rPr lang="en-US" altLang="en-US" sz="2400" dirty="0"/>
              <a:t>Would behave like tiny, perfectly elastic spheres in random motion</a:t>
            </a:r>
          </a:p>
          <a:p>
            <a:pPr marL="342900" indent="-342900" algn="l">
              <a:buFont typeface="Wingdings" panose="05000000000000000000" pitchFamily="2" charset="2"/>
              <a:buChar char="§"/>
              <a:defRPr/>
            </a:pPr>
            <a:r>
              <a:rPr lang="en-US" altLang="en-US" sz="2400" dirty="0"/>
              <a:t>Would influence each other only at collision</a:t>
            </a:r>
          </a:p>
          <a:p>
            <a:pPr marL="342900" indent="-342900" algn="l">
              <a:buFont typeface="Wingdings" panose="05000000000000000000" pitchFamily="2" charset="2"/>
              <a:buChar char="§"/>
              <a:defRPr/>
            </a:pPr>
            <a:r>
              <a:rPr lang="en-US" altLang="en-US" sz="2400" dirty="0"/>
              <a:t>Form a volume which would be negligible in comparison with the volume in which they moved</a:t>
            </a:r>
          </a:p>
          <a:p>
            <a:pPr algn="l">
              <a:defRPr/>
            </a:pPr>
            <a:endParaRPr lang="en-US" altLang="en-US" dirty="0"/>
          </a:p>
        </p:txBody>
      </p:sp>
      <p:sp>
        <p:nvSpPr>
          <p:cNvPr id="14340" name="Date Placeholder 3"/>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fld id="{25DBE29B-AEE3-4962-AD88-8C3F5275F6DD}" type="datetime1">
              <a:rPr lang="en-US" altLang="en-US" sz="1400" smtClean="0"/>
              <a:pPr eaLnBrk="1" hangingPunct="1">
                <a:spcBef>
                  <a:spcPct val="0"/>
                </a:spcBef>
                <a:buFontTx/>
                <a:buNone/>
              </a:pPr>
              <a:t>3/22/2018</a:t>
            </a:fld>
            <a:endParaRPr lang="en-US" altLang="en-US" sz="1400"/>
          </a:p>
        </p:txBody>
      </p:sp>
      <p:sp>
        <p:nvSpPr>
          <p:cNvPr id="14341" name="Footer Placeholder 4"/>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r>
              <a:rPr lang="en-US" altLang="en-US" sz="1400"/>
              <a:t>Lecture 1</a:t>
            </a:r>
          </a:p>
        </p:txBody>
      </p:sp>
      <p:sp>
        <p:nvSpPr>
          <p:cNvPr id="14342" name="Slide Number Placeholder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fld id="{F03EB52E-9B16-4C96-91D6-9B9004C40926}" type="slidenum">
              <a:rPr lang="en-US" altLang="en-US" sz="1400" smtClean="0"/>
              <a:pPr eaLnBrk="1" hangingPunct="1">
                <a:spcBef>
                  <a:spcPct val="0"/>
                </a:spcBef>
                <a:buFontTx/>
                <a:buNone/>
              </a:pPr>
              <a:t>17</a:t>
            </a:fld>
            <a:endParaRPr lang="en-US" altLang="en-US" sz="140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ctrTitle"/>
          </p:nvPr>
        </p:nvSpPr>
        <p:spPr>
          <a:xfrm>
            <a:off x="685800" y="26988"/>
            <a:ext cx="7772400" cy="1470025"/>
          </a:xfrm>
        </p:spPr>
        <p:txBody>
          <a:bodyPr/>
          <a:lstStyle/>
          <a:p>
            <a:r>
              <a:rPr lang="en-US" altLang="en-US"/>
              <a:t>Properties of fluids</a:t>
            </a:r>
          </a:p>
        </p:txBody>
      </p:sp>
      <p:sp>
        <p:nvSpPr>
          <p:cNvPr id="13315" name="Subtitle 2"/>
          <p:cNvSpPr>
            <a:spLocks noGrp="1" noRot="1" noChangeAspect="1" noMove="1" noResize="1" noEditPoints="1" noAdjustHandles="1" noChangeArrowheads="1" noChangeShapeType="1" noTextEdit="1"/>
          </p:cNvSpPr>
          <p:nvPr>
            <p:ph type="subTitle" idx="1"/>
          </p:nvPr>
        </p:nvSpPr>
        <p:spPr>
          <a:xfrm>
            <a:off x="1371600" y="1447800"/>
            <a:ext cx="6400800" cy="4572000"/>
          </a:xfrm>
          <a:blipFill rotWithShape="1">
            <a:blip r:embed="rId2" cstate="print"/>
            <a:stretch>
              <a:fillRect l="-1429" t="-1867" r="-571" b="-3600"/>
            </a:stretch>
          </a:blipFill>
          <a:extLst/>
        </p:spPr>
        <p:txBody>
          <a:bodyPr/>
          <a:lstStyle/>
          <a:p>
            <a:pPr>
              <a:defRPr/>
            </a:pPr>
            <a:r>
              <a:rPr lang="en-US">
                <a:noFill/>
              </a:rPr>
              <a:t> </a:t>
            </a:r>
          </a:p>
        </p:txBody>
      </p:sp>
      <p:sp>
        <p:nvSpPr>
          <p:cNvPr id="15364" name="Date Placeholder 3"/>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fld id="{7726C8B6-1249-48B6-9934-F05EDACD88D5}" type="datetime1">
              <a:rPr lang="en-US" altLang="en-US" sz="1400" smtClean="0"/>
              <a:pPr eaLnBrk="1" hangingPunct="1">
                <a:spcBef>
                  <a:spcPct val="0"/>
                </a:spcBef>
                <a:buFontTx/>
                <a:buNone/>
              </a:pPr>
              <a:t>3/22/2018</a:t>
            </a:fld>
            <a:endParaRPr lang="en-US" altLang="en-US" sz="1400"/>
          </a:p>
        </p:txBody>
      </p:sp>
      <p:sp>
        <p:nvSpPr>
          <p:cNvPr id="15365" name="Footer Placeholder 4"/>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r>
              <a:rPr lang="en-US" altLang="en-US" sz="1400"/>
              <a:t>Lecture 1</a:t>
            </a:r>
          </a:p>
        </p:txBody>
      </p:sp>
      <p:sp>
        <p:nvSpPr>
          <p:cNvPr id="15366" name="Slide Number Placeholder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fld id="{7B390C35-ADF6-4191-9A33-1DCBBB153CB5}" type="slidenum">
              <a:rPr lang="en-US" altLang="en-US" sz="1400" smtClean="0"/>
              <a:pPr eaLnBrk="1" hangingPunct="1">
                <a:spcBef>
                  <a:spcPct val="0"/>
                </a:spcBef>
                <a:buFontTx/>
                <a:buNone/>
              </a:pPr>
              <a:t>18</a:t>
            </a:fld>
            <a:endParaRPr lang="en-US" altLang="en-US" sz="140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ctrTitle"/>
          </p:nvPr>
        </p:nvSpPr>
        <p:spPr>
          <a:xfrm>
            <a:off x="685800" y="26989"/>
            <a:ext cx="7772400" cy="1115996"/>
          </a:xfrm>
        </p:spPr>
        <p:txBody>
          <a:bodyPr/>
          <a:lstStyle/>
          <a:p>
            <a:r>
              <a:rPr lang="en-US" altLang="en-US" dirty="0"/>
              <a:t>Properties of fluids</a:t>
            </a:r>
          </a:p>
        </p:txBody>
      </p:sp>
      <p:sp>
        <p:nvSpPr>
          <p:cNvPr id="14339" name="Subtitle 2"/>
          <p:cNvSpPr>
            <a:spLocks noGrp="1"/>
          </p:cNvSpPr>
          <p:nvPr>
            <p:ph type="subTitle" idx="1"/>
          </p:nvPr>
        </p:nvSpPr>
        <p:spPr>
          <a:xfrm>
            <a:off x="1357290" y="1000108"/>
            <a:ext cx="6400800" cy="5237204"/>
          </a:xfrm>
        </p:spPr>
        <p:txBody>
          <a:bodyPr/>
          <a:lstStyle/>
          <a:p>
            <a:pPr>
              <a:defRPr/>
            </a:pPr>
            <a:r>
              <a:rPr lang="en-US" altLang="en-US" dirty="0">
                <a:solidFill>
                  <a:srgbClr val="3399FF"/>
                </a:solidFill>
              </a:rPr>
              <a:t>Compressibility</a:t>
            </a:r>
          </a:p>
          <a:p>
            <a:pPr marL="342900" indent="-342900" algn="l">
              <a:buFont typeface="Wingdings" panose="05000000000000000000" pitchFamily="2" charset="2"/>
              <a:buChar char="§"/>
              <a:defRPr/>
            </a:pPr>
            <a:r>
              <a:rPr lang="en-US" altLang="en-US" sz="2400" dirty="0"/>
              <a:t>All liquids compress if the pressure increases, resulting in an increase in density</a:t>
            </a:r>
          </a:p>
          <a:p>
            <a:pPr marL="342900" indent="-342900" algn="l">
              <a:buFont typeface="Wingdings" panose="05000000000000000000" pitchFamily="2" charset="2"/>
              <a:buChar char="§"/>
              <a:defRPr/>
            </a:pPr>
            <a:r>
              <a:rPr lang="en-US" altLang="en-US" sz="2400" dirty="0"/>
              <a:t>Compressibility is expressed by its bulk modulus of elasticity or coefficient of compressibility, K</a:t>
            </a:r>
          </a:p>
          <a:p>
            <a:pPr marL="457200" indent="-457200">
              <a:buFont typeface="Wingdings" panose="05000000000000000000" pitchFamily="2" charset="2"/>
              <a:buChar char="§"/>
              <a:defRPr/>
            </a:pPr>
            <a:endParaRPr lang="en-US" altLang="en-US" dirty="0">
              <a:solidFill>
                <a:srgbClr val="3399FF"/>
              </a:solidFill>
            </a:endParaRPr>
          </a:p>
          <a:p>
            <a:pPr marL="285750" indent="-285750">
              <a:buFont typeface="Wingdings" panose="05000000000000000000" pitchFamily="2" charset="2"/>
              <a:buChar char="§"/>
              <a:defRPr/>
            </a:pPr>
            <a:endParaRPr lang="en-US" altLang="en-US" sz="1600" dirty="0"/>
          </a:p>
          <a:p>
            <a:pPr marL="285750" indent="-285750">
              <a:buFont typeface="Wingdings" panose="05000000000000000000" pitchFamily="2" charset="2"/>
              <a:buChar char="§"/>
              <a:defRPr/>
            </a:pPr>
            <a:endParaRPr lang="en-US" altLang="en-US" sz="1600" dirty="0"/>
          </a:p>
          <a:p>
            <a:pPr marL="285750" indent="-285750" algn="l">
              <a:buFont typeface="Wingdings" panose="05000000000000000000" pitchFamily="2" charset="2"/>
              <a:buChar char="§"/>
              <a:defRPr/>
            </a:pPr>
            <a:r>
              <a:rPr lang="en-US" altLang="en-US" sz="1600" dirty="0"/>
              <a:t>Small density changes in liquids can be very significant when large pressure changes are present e.g. water hammer which can be heard shortly after sudden closing of a valve in a pipeline: when the valve is closed an internal pressure wave propagates down the pipe, producing a hammering sound due to pipe motion when the wave reflects from the closed valve</a:t>
            </a:r>
          </a:p>
        </p:txBody>
      </p:sp>
      <p:sp>
        <p:nvSpPr>
          <p:cNvPr id="16388" name="Date Placeholder 3"/>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fld id="{59CC409F-A578-4055-87A2-FA0866455C94}" type="datetime1">
              <a:rPr lang="en-US" altLang="en-US" sz="1400" smtClean="0"/>
              <a:pPr eaLnBrk="1" hangingPunct="1">
                <a:spcBef>
                  <a:spcPct val="0"/>
                </a:spcBef>
                <a:buFontTx/>
                <a:buNone/>
              </a:pPr>
              <a:t>3/22/2018</a:t>
            </a:fld>
            <a:endParaRPr lang="en-US" altLang="en-US" sz="1400"/>
          </a:p>
        </p:txBody>
      </p:sp>
      <p:sp>
        <p:nvSpPr>
          <p:cNvPr id="16389" name="Footer Placeholder 4"/>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r>
              <a:rPr lang="en-US" altLang="en-US" sz="1400"/>
              <a:t>Lecture 1</a:t>
            </a:r>
          </a:p>
        </p:txBody>
      </p:sp>
      <p:sp>
        <p:nvSpPr>
          <p:cNvPr id="16390" name="Slide Number Placeholder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fld id="{DAE98108-D147-4DAE-9016-6F9A0F2158AD}" type="slidenum">
              <a:rPr lang="en-US" altLang="en-US" sz="1400" smtClean="0"/>
              <a:pPr eaLnBrk="1" hangingPunct="1">
                <a:spcBef>
                  <a:spcPct val="0"/>
                </a:spcBef>
                <a:buFontTx/>
                <a:buNone/>
              </a:pPr>
              <a:t>19</a:t>
            </a:fld>
            <a:endParaRPr lang="en-US" altLang="en-US" sz="1400"/>
          </a:p>
        </p:txBody>
      </p:sp>
      <p:graphicFrame>
        <p:nvGraphicFramePr>
          <p:cNvPr id="16391" name="Object 1"/>
          <p:cNvGraphicFramePr>
            <a:graphicFrameLocks noChangeAspect="1"/>
          </p:cNvGraphicFramePr>
          <p:nvPr/>
        </p:nvGraphicFramePr>
        <p:xfrm>
          <a:off x="3000364" y="3571876"/>
          <a:ext cx="3119438" cy="1044575"/>
        </p:xfrm>
        <a:graphic>
          <a:graphicData uri="http://schemas.openxmlformats.org/presentationml/2006/ole">
            <mc:AlternateContent xmlns:mc="http://schemas.openxmlformats.org/markup-compatibility/2006">
              <mc:Choice xmlns:v="urn:schemas-microsoft-com:vml" Requires="v">
                <p:oleObj spid="_x0000_s16424" name="Equation" r:id="rId3" imgW="2019300" imgH="609600" progId="Equation.3">
                  <p:embed/>
                </p:oleObj>
              </mc:Choice>
              <mc:Fallback>
                <p:oleObj name="Equation" r:id="rId3" imgW="2019300" imgH="609600" progId="Equation.3">
                  <p:embed/>
                  <p:pic>
                    <p:nvPicPr>
                      <p:cNvPr id="0" name="Picture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00364" y="3571876"/>
                        <a:ext cx="3119438" cy="10445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Footer Placeholder 4"/>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r>
              <a:rPr lang="en-US" altLang="en-US" sz="1400"/>
              <a:t>Lecture 1</a:t>
            </a:r>
          </a:p>
        </p:txBody>
      </p:sp>
      <p:sp>
        <p:nvSpPr>
          <p:cNvPr id="3075" name="Slide Number Placeholder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fld id="{EB182806-BA22-4CE0-BF2E-FC53EDAE9CDD}" type="slidenum">
              <a:rPr lang="en-US" altLang="en-US" sz="1400" smtClean="0"/>
              <a:pPr eaLnBrk="1" hangingPunct="1">
                <a:spcBef>
                  <a:spcPct val="0"/>
                </a:spcBef>
                <a:buFontTx/>
                <a:buNone/>
              </a:pPr>
              <a:t>2</a:t>
            </a:fld>
            <a:endParaRPr lang="en-US" altLang="en-US" sz="1400"/>
          </a:p>
        </p:txBody>
      </p:sp>
      <p:sp>
        <p:nvSpPr>
          <p:cNvPr id="3076" name="Rectangle 3"/>
          <p:cNvSpPr>
            <a:spLocks noGrp="1" noChangeArrowheads="1"/>
          </p:cNvSpPr>
          <p:nvPr>
            <p:ph type="body" idx="1"/>
          </p:nvPr>
        </p:nvSpPr>
        <p:spPr>
          <a:xfrm>
            <a:off x="533400" y="950913"/>
            <a:ext cx="7772400" cy="5145087"/>
          </a:xfrm>
        </p:spPr>
        <p:txBody>
          <a:bodyPr/>
          <a:lstStyle/>
          <a:p>
            <a:pPr eaLnBrk="1" hangingPunct="1">
              <a:lnSpc>
                <a:spcPct val="90000"/>
              </a:lnSpc>
              <a:buFontTx/>
              <a:buNone/>
            </a:pPr>
            <a:r>
              <a:rPr lang="en-US" altLang="en-US" sz="2800" u="sng" dirty="0"/>
              <a:t>Mechanics</a:t>
            </a:r>
            <a:r>
              <a:rPr lang="en-US" altLang="en-US" sz="2800" dirty="0"/>
              <a:t> </a:t>
            </a:r>
          </a:p>
          <a:p>
            <a:pPr eaLnBrk="1" hangingPunct="1">
              <a:lnSpc>
                <a:spcPct val="90000"/>
              </a:lnSpc>
              <a:buFontTx/>
              <a:buNone/>
            </a:pPr>
            <a:r>
              <a:rPr lang="en-US" altLang="en-US" sz="2800" dirty="0"/>
              <a:t>Mechanics is the science that describes and  </a:t>
            </a:r>
          </a:p>
          <a:p>
            <a:pPr eaLnBrk="1" hangingPunct="1">
              <a:lnSpc>
                <a:spcPct val="90000"/>
              </a:lnSpc>
              <a:buFontTx/>
              <a:buNone/>
            </a:pPr>
            <a:r>
              <a:rPr lang="en-US" altLang="en-US" sz="2800" dirty="0"/>
              <a:t>predicts the conditions of </a:t>
            </a:r>
            <a:r>
              <a:rPr lang="en-US" altLang="en-US" sz="2800" b="1" dirty="0">
                <a:solidFill>
                  <a:schemeClr val="accent1">
                    <a:lumMod val="50000"/>
                  </a:schemeClr>
                </a:solidFill>
              </a:rPr>
              <a:t>rest</a:t>
            </a:r>
            <a:r>
              <a:rPr lang="en-US" altLang="en-US" sz="2800" dirty="0"/>
              <a:t> or </a:t>
            </a:r>
            <a:r>
              <a:rPr lang="en-US" altLang="en-US" sz="2800" b="1" dirty="0">
                <a:solidFill>
                  <a:srgbClr val="FF0000"/>
                </a:solidFill>
              </a:rPr>
              <a:t>motion</a:t>
            </a:r>
            <a:r>
              <a:rPr lang="en-US" altLang="en-US" sz="2800" dirty="0"/>
              <a:t> of bodies </a:t>
            </a:r>
          </a:p>
          <a:p>
            <a:pPr eaLnBrk="1" hangingPunct="1">
              <a:lnSpc>
                <a:spcPct val="90000"/>
              </a:lnSpc>
              <a:buFontTx/>
              <a:buNone/>
            </a:pPr>
            <a:r>
              <a:rPr lang="en-US" altLang="en-US" sz="2800" dirty="0"/>
              <a:t>under the action of forces. </a:t>
            </a:r>
          </a:p>
          <a:p>
            <a:pPr eaLnBrk="1" hangingPunct="1">
              <a:lnSpc>
                <a:spcPct val="90000"/>
              </a:lnSpc>
              <a:buFontTx/>
              <a:buNone/>
            </a:pPr>
            <a:endParaRPr lang="en-US" altLang="en-US" sz="2800" dirty="0"/>
          </a:p>
          <a:p>
            <a:pPr eaLnBrk="1" hangingPunct="1">
              <a:lnSpc>
                <a:spcPct val="90000"/>
              </a:lnSpc>
              <a:buFontTx/>
              <a:buNone/>
            </a:pPr>
            <a:r>
              <a:rPr lang="en-US" altLang="en-US" sz="2800" dirty="0"/>
              <a:t>Mechanics is divided into 3 categories:</a:t>
            </a:r>
          </a:p>
          <a:p>
            <a:pPr eaLnBrk="1" hangingPunct="1">
              <a:lnSpc>
                <a:spcPct val="90000"/>
              </a:lnSpc>
              <a:buFontTx/>
              <a:buAutoNum type="alphaLcParenBoth"/>
            </a:pPr>
            <a:r>
              <a:rPr lang="en-US" altLang="en-US" sz="2800" dirty="0"/>
              <a:t> Mechanics of rigid bodies</a:t>
            </a:r>
          </a:p>
          <a:p>
            <a:pPr eaLnBrk="1" hangingPunct="1">
              <a:lnSpc>
                <a:spcPct val="90000"/>
              </a:lnSpc>
              <a:buFontTx/>
              <a:buAutoNum type="alphaLcParenBoth"/>
            </a:pPr>
            <a:r>
              <a:rPr lang="en-US" altLang="en-US" sz="2800" dirty="0"/>
              <a:t> Mechanics of deformable bodies</a:t>
            </a:r>
          </a:p>
          <a:p>
            <a:pPr eaLnBrk="1" hangingPunct="1">
              <a:lnSpc>
                <a:spcPct val="90000"/>
              </a:lnSpc>
              <a:buFontTx/>
              <a:buAutoNum type="alphaLcParenBoth"/>
            </a:pPr>
            <a:r>
              <a:rPr lang="en-US" altLang="en-US" sz="2800" dirty="0"/>
              <a:t> Fluid Mechanics or Mechanics of fluids is the science dealing with the </a:t>
            </a:r>
            <a:r>
              <a:rPr lang="en-US" altLang="en-US" sz="2800" dirty="0">
                <a:solidFill>
                  <a:schemeClr val="accent6"/>
                </a:solidFill>
              </a:rPr>
              <a:t>action of forces on fluids</a:t>
            </a:r>
            <a:r>
              <a:rPr lang="en-US" altLang="en-US" sz="2800" dirty="0"/>
              <a:t>. </a:t>
            </a:r>
            <a:endParaRPr lang="en-US" altLang="en-US" sz="2000" dirty="0"/>
          </a:p>
        </p:txBody>
      </p:sp>
      <p:sp>
        <p:nvSpPr>
          <p:cNvPr id="3077" name="TextBox 1"/>
          <p:cNvSpPr txBox="1">
            <a:spLocks noChangeArrowheads="1"/>
          </p:cNvSpPr>
          <p:nvPr/>
        </p:nvSpPr>
        <p:spPr bwMode="auto">
          <a:xfrm>
            <a:off x="1295400" y="242888"/>
            <a:ext cx="67056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4000"/>
              <a:t>Introduction</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ctrTitle"/>
          </p:nvPr>
        </p:nvSpPr>
        <p:spPr>
          <a:xfrm>
            <a:off x="685800" y="26988"/>
            <a:ext cx="7772400" cy="1470025"/>
          </a:xfrm>
        </p:spPr>
        <p:txBody>
          <a:bodyPr/>
          <a:lstStyle/>
          <a:p>
            <a:r>
              <a:rPr lang="en-US" altLang="en-US"/>
              <a:t>Properties of fluids</a:t>
            </a:r>
          </a:p>
        </p:txBody>
      </p:sp>
      <p:sp>
        <p:nvSpPr>
          <p:cNvPr id="18435" name="Subtitle 2"/>
          <p:cNvSpPr>
            <a:spLocks noGrp="1"/>
          </p:cNvSpPr>
          <p:nvPr>
            <p:ph type="subTitle" idx="1"/>
          </p:nvPr>
        </p:nvSpPr>
        <p:spPr>
          <a:xfrm>
            <a:off x="1371600" y="1447800"/>
            <a:ext cx="6400800" cy="4191000"/>
          </a:xfrm>
        </p:spPr>
        <p:txBody>
          <a:bodyPr/>
          <a:lstStyle/>
          <a:p>
            <a:pPr>
              <a:defRPr/>
            </a:pPr>
            <a:r>
              <a:rPr lang="en-US" altLang="en-US" dirty="0">
                <a:solidFill>
                  <a:srgbClr val="3399FF"/>
                </a:solidFill>
              </a:rPr>
              <a:t>Surface tension</a:t>
            </a:r>
          </a:p>
          <a:p>
            <a:pPr marL="342900" indent="-342900" algn="l">
              <a:buFont typeface="Wingdings" panose="05000000000000000000" pitchFamily="2" charset="2"/>
              <a:buChar char="Ø"/>
              <a:defRPr/>
            </a:pPr>
            <a:r>
              <a:rPr lang="en-US" altLang="en-US" sz="2400" dirty="0"/>
              <a:t>Surface tension is the property of a fluid surface to behave </a:t>
            </a:r>
            <a:r>
              <a:rPr lang="en-US" altLang="en-US" sz="2400" i="1" dirty="0">
                <a:solidFill>
                  <a:srgbClr val="FF0000"/>
                </a:solidFill>
              </a:rPr>
              <a:t>as if it were covered with a tight skin </a:t>
            </a:r>
            <a:r>
              <a:rPr lang="en-US" altLang="en-US" sz="2400" dirty="0"/>
              <a:t>(the meniscus), so that a needle or fine powder can be made to float on cold water without being wetted (dictionary of civil engineers).</a:t>
            </a:r>
          </a:p>
          <a:p>
            <a:pPr marL="342900" indent="-342900" algn="l">
              <a:buFont typeface="Wingdings" panose="05000000000000000000" pitchFamily="2" charset="2"/>
              <a:buChar char="Ø"/>
              <a:defRPr/>
            </a:pPr>
            <a:r>
              <a:rPr lang="en-US" altLang="en-US" sz="2400" dirty="0"/>
              <a:t>Surface tension is a property that results from the </a:t>
            </a:r>
            <a:r>
              <a:rPr lang="en-US" altLang="en-US" sz="2400" i="1" dirty="0">
                <a:solidFill>
                  <a:srgbClr val="FF0000"/>
                </a:solidFill>
              </a:rPr>
              <a:t>attractive forces </a:t>
            </a:r>
            <a:r>
              <a:rPr lang="en-US" altLang="en-US" sz="2400" dirty="0"/>
              <a:t>between molecules.</a:t>
            </a:r>
          </a:p>
          <a:p>
            <a:pPr marL="342900" indent="-342900" algn="l">
              <a:buFont typeface="Wingdings" panose="05000000000000000000" pitchFamily="2" charset="2"/>
              <a:buChar char="Ø"/>
              <a:defRPr/>
            </a:pPr>
            <a:r>
              <a:rPr lang="en-US" altLang="en-US" sz="2400" i="1" dirty="0"/>
              <a:t>As such </a:t>
            </a:r>
            <a:r>
              <a:rPr lang="en-US" altLang="en-US" sz="2400" dirty="0"/>
              <a:t>it manifests itself only in liquids </a:t>
            </a:r>
            <a:r>
              <a:rPr lang="en-US" altLang="en-US" sz="2400" i="1" dirty="0">
                <a:solidFill>
                  <a:srgbClr val="FF0000"/>
                </a:solidFill>
              </a:rPr>
              <a:t>at an interface</a:t>
            </a:r>
            <a:r>
              <a:rPr lang="en-US" altLang="en-US" sz="2400" dirty="0"/>
              <a:t>, usually a liquid-gas interface.</a:t>
            </a:r>
          </a:p>
          <a:p>
            <a:pPr algn="l">
              <a:defRPr/>
            </a:pPr>
            <a:endParaRPr lang="en-US" altLang="en-US" sz="2400" dirty="0"/>
          </a:p>
          <a:p>
            <a:pPr>
              <a:defRPr/>
            </a:pPr>
            <a:endParaRPr lang="en-US" altLang="en-US" sz="2400" dirty="0"/>
          </a:p>
        </p:txBody>
      </p:sp>
      <p:sp>
        <p:nvSpPr>
          <p:cNvPr id="17412" name="Date Placeholder 3"/>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fld id="{AE2142C4-284E-40C1-AFF6-5BE58FA025DB}" type="datetime1">
              <a:rPr lang="en-US" altLang="en-US" sz="1400" smtClean="0"/>
              <a:pPr eaLnBrk="1" hangingPunct="1">
                <a:spcBef>
                  <a:spcPct val="0"/>
                </a:spcBef>
                <a:buFontTx/>
                <a:buNone/>
              </a:pPr>
              <a:t>3/22/2018</a:t>
            </a:fld>
            <a:endParaRPr lang="en-US" altLang="en-US" sz="1400"/>
          </a:p>
        </p:txBody>
      </p:sp>
      <p:sp>
        <p:nvSpPr>
          <p:cNvPr id="17413" name="Footer Placeholder 4"/>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r>
              <a:rPr lang="en-US" altLang="en-US" sz="1400"/>
              <a:t>Lecture 1</a:t>
            </a:r>
          </a:p>
        </p:txBody>
      </p:sp>
      <p:sp>
        <p:nvSpPr>
          <p:cNvPr id="17414" name="Slide Number Placeholder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fld id="{A3A7EF0E-3971-4A24-A54F-4C4ABD64EE79}" type="slidenum">
              <a:rPr lang="en-US" altLang="en-US" sz="1400" smtClean="0"/>
              <a:pPr eaLnBrk="1" hangingPunct="1">
                <a:spcBef>
                  <a:spcPct val="0"/>
                </a:spcBef>
                <a:buFontTx/>
                <a:buNone/>
              </a:pPr>
              <a:t>20</a:t>
            </a:fld>
            <a:endParaRPr lang="en-US" altLang="en-US" sz="140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ctrTitle"/>
          </p:nvPr>
        </p:nvSpPr>
        <p:spPr>
          <a:xfrm>
            <a:off x="685800" y="26988"/>
            <a:ext cx="7772400" cy="1470025"/>
          </a:xfrm>
        </p:spPr>
        <p:txBody>
          <a:bodyPr/>
          <a:lstStyle/>
          <a:p>
            <a:r>
              <a:rPr lang="en-US" altLang="en-US"/>
              <a:t>Properties of fluids</a:t>
            </a:r>
          </a:p>
        </p:txBody>
      </p:sp>
      <p:sp>
        <p:nvSpPr>
          <p:cNvPr id="18435" name="Subtitle 2"/>
          <p:cNvSpPr>
            <a:spLocks noGrp="1"/>
          </p:cNvSpPr>
          <p:nvPr>
            <p:ph type="subTitle" idx="1"/>
          </p:nvPr>
        </p:nvSpPr>
        <p:spPr>
          <a:xfrm>
            <a:off x="1371600" y="1447800"/>
            <a:ext cx="6400800" cy="4648200"/>
          </a:xfrm>
        </p:spPr>
        <p:txBody>
          <a:bodyPr/>
          <a:lstStyle/>
          <a:p>
            <a:pPr>
              <a:defRPr/>
            </a:pPr>
            <a:r>
              <a:rPr lang="en-US" altLang="en-US" dirty="0">
                <a:solidFill>
                  <a:srgbClr val="3399FF"/>
                </a:solidFill>
              </a:rPr>
              <a:t>Surface tension</a:t>
            </a:r>
          </a:p>
          <a:p>
            <a:pPr marL="342900" indent="-342900" algn="l">
              <a:buFont typeface="Wingdings" panose="05000000000000000000" pitchFamily="2" charset="2"/>
              <a:buChar char="Ø"/>
              <a:defRPr/>
            </a:pPr>
            <a:r>
              <a:rPr lang="en-US" altLang="en-US" sz="2400" dirty="0"/>
              <a:t>The forces between molecules in the bulk of a liquid are </a:t>
            </a:r>
            <a:r>
              <a:rPr lang="en-US" altLang="en-US" sz="2400" i="1" dirty="0">
                <a:solidFill>
                  <a:srgbClr val="FF0000"/>
                </a:solidFill>
              </a:rPr>
              <a:t>equal</a:t>
            </a:r>
            <a:r>
              <a:rPr lang="en-US" altLang="en-US" sz="2400" dirty="0"/>
              <a:t> in all directions, and as a result </a:t>
            </a:r>
            <a:r>
              <a:rPr lang="en-US" altLang="en-US" sz="2400" i="1" dirty="0">
                <a:solidFill>
                  <a:srgbClr val="FF0000"/>
                </a:solidFill>
              </a:rPr>
              <a:t>no net force </a:t>
            </a:r>
            <a:r>
              <a:rPr lang="en-US" altLang="en-US" sz="2400" dirty="0"/>
              <a:t>is exerted on the molecules.</a:t>
            </a:r>
          </a:p>
          <a:p>
            <a:pPr marL="342900" indent="-342900" algn="l">
              <a:buFont typeface="Wingdings" panose="05000000000000000000" pitchFamily="2" charset="2"/>
              <a:buChar char="Ø"/>
              <a:defRPr/>
            </a:pPr>
            <a:r>
              <a:rPr lang="en-US" altLang="en-US" sz="2400" dirty="0"/>
              <a:t>However, at an interface the molecules exert a force that has a </a:t>
            </a:r>
            <a:r>
              <a:rPr lang="en-US" altLang="en-US" sz="2400" i="1" dirty="0">
                <a:solidFill>
                  <a:srgbClr val="FF0000"/>
                </a:solidFill>
              </a:rPr>
              <a:t>resultant</a:t>
            </a:r>
            <a:r>
              <a:rPr lang="en-US" altLang="en-US" sz="2400" dirty="0"/>
              <a:t> in the interface layer:</a:t>
            </a:r>
          </a:p>
          <a:p>
            <a:pPr marL="800100" lvl="1" indent="-342900" algn="l">
              <a:buFont typeface="Wingdings" panose="05000000000000000000" pitchFamily="2" charset="2"/>
              <a:buChar char="§"/>
              <a:defRPr/>
            </a:pPr>
            <a:r>
              <a:rPr lang="en-US" altLang="en-US" sz="2000" dirty="0"/>
              <a:t>force holds drop of water suspended on a rod</a:t>
            </a:r>
          </a:p>
          <a:p>
            <a:pPr marL="800100" lvl="1" indent="-342900" algn="l">
              <a:buFont typeface="Wingdings" panose="05000000000000000000" pitchFamily="2" charset="2"/>
              <a:buChar char="§"/>
              <a:defRPr/>
            </a:pPr>
            <a:r>
              <a:rPr lang="en-US" altLang="en-US" sz="2000" dirty="0"/>
              <a:t>force causes  the small drops from a sprayer to assume spherical shapes</a:t>
            </a:r>
          </a:p>
          <a:p>
            <a:pPr marL="800100" lvl="1" indent="-342900" algn="l">
              <a:buFont typeface="Wingdings" panose="05000000000000000000" pitchFamily="2" charset="2"/>
              <a:buChar char="§"/>
              <a:defRPr/>
            </a:pPr>
            <a:r>
              <a:rPr lang="en-US" altLang="en-US" sz="2000" dirty="0"/>
              <a:t>force plays significant role when two immiscible liquids (e.g., oil &amp; water) are in contact with each other</a:t>
            </a:r>
          </a:p>
          <a:p>
            <a:pPr algn="l">
              <a:defRPr/>
            </a:pPr>
            <a:endParaRPr lang="en-US" altLang="en-US" sz="2400" dirty="0"/>
          </a:p>
          <a:p>
            <a:pPr algn="l">
              <a:defRPr/>
            </a:pPr>
            <a:endParaRPr lang="en-US" altLang="en-US" sz="2400" dirty="0"/>
          </a:p>
          <a:p>
            <a:pPr>
              <a:defRPr/>
            </a:pPr>
            <a:endParaRPr lang="en-US" altLang="en-US" sz="2400" dirty="0"/>
          </a:p>
        </p:txBody>
      </p:sp>
      <p:sp>
        <p:nvSpPr>
          <p:cNvPr id="18436" name="Date Placeholder 3"/>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fld id="{43CBF7F5-4CE7-40B6-9E5C-616D441C60E7}" type="datetime1">
              <a:rPr lang="en-US" altLang="en-US" sz="1400" smtClean="0"/>
              <a:pPr eaLnBrk="1" hangingPunct="1">
                <a:spcBef>
                  <a:spcPct val="0"/>
                </a:spcBef>
                <a:buFontTx/>
                <a:buNone/>
              </a:pPr>
              <a:t>3/22/2018</a:t>
            </a:fld>
            <a:endParaRPr lang="en-US" altLang="en-US" sz="1400"/>
          </a:p>
        </p:txBody>
      </p:sp>
      <p:sp>
        <p:nvSpPr>
          <p:cNvPr id="18437" name="Footer Placeholder 4"/>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r>
              <a:rPr lang="en-US" altLang="en-US" sz="1400"/>
              <a:t>Lecture 1</a:t>
            </a:r>
          </a:p>
        </p:txBody>
      </p:sp>
      <p:sp>
        <p:nvSpPr>
          <p:cNvPr id="18438" name="Slide Number Placeholder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fld id="{A38030FC-9A20-4A13-8DA9-2DE1F365EEE6}" type="slidenum">
              <a:rPr lang="en-US" altLang="en-US" sz="1400" smtClean="0"/>
              <a:pPr eaLnBrk="1" hangingPunct="1">
                <a:spcBef>
                  <a:spcPct val="0"/>
                </a:spcBef>
                <a:buFontTx/>
                <a:buNone/>
              </a:pPr>
              <a:t>21</a:t>
            </a:fld>
            <a:endParaRPr lang="en-US" altLang="en-US" sz="1400"/>
          </a:p>
        </p:txBody>
      </p:sp>
      <p:pic>
        <p:nvPicPr>
          <p:cNvPr id="2" name="Picture 1"/>
          <p:cNvPicPr>
            <a:picLocks noChangeAspect="1"/>
          </p:cNvPicPr>
          <p:nvPr/>
        </p:nvPicPr>
        <p:blipFill>
          <a:blip r:embed="rId2"/>
          <a:stretch>
            <a:fillRect/>
          </a:stretch>
        </p:blipFill>
        <p:spPr>
          <a:xfrm>
            <a:off x="7239000" y="4005064"/>
            <a:ext cx="1752600" cy="1228725"/>
          </a:xfrm>
          <a:prstGeom prst="rect">
            <a:avLst/>
          </a:prstGeom>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ctrTitle"/>
          </p:nvPr>
        </p:nvSpPr>
        <p:spPr>
          <a:xfrm>
            <a:off x="685800" y="26988"/>
            <a:ext cx="7772400" cy="1470025"/>
          </a:xfrm>
        </p:spPr>
        <p:txBody>
          <a:bodyPr/>
          <a:lstStyle/>
          <a:p>
            <a:r>
              <a:rPr lang="en-US" altLang="en-US"/>
              <a:t>Properties of fluids</a:t>
            </a:r>
          </a:p>
        </p:txBody>
      </p:sp>
      <p:sp>
        <p:nvSpPr>
          <p:cNvPr id="18435" name="Subtitle 2"/>
          <p:cNvSpPr>
            <a:spLocks noGrp="1"/>
          </p:cNvSpPr>
          <p:nvPr>
            <p:ph type="subTitle" idx="1"/>
          </p:nvPr>
        </p:nvSpPr>
        <p:spPr>
          <a:xfrm>
            <a:off x="1371600" y="1447800"/>
            <a:ext cx="6400800" cy="4648200"/>
          </a:xfrm>
        </p:spPr>
        <p:txBody>
          <a:bodyPr/>
          <a:lstStyle/>
          <a:p>
            <a:pPr>
              <a:defRPr/>
            </a:pPr>
            <a:r>
              <a:rPr lang="en-US" altLang="en-US" dirty="0">
                <a:solidFill>
                  <a:srgbClr val="3399FF"/>
                </a:solidFill>
              </a:rPr>
              <a:t>Surface tension</a:t>
            </a:r>
          </a:p>
          <a:p>
            <a:pPr marL="342900" indent="-342900" algn="l">
              <a:buFont typeface="Wingdings" panose="05000000000000000000" pitchFamily="2" charset="2"/>
              <a:buChar char="Ø"/>
              <a:defRPr/>
            </a:pPr>
            <a:r>
              <a:rPr lang="en-US" altLang="en-US" sz="2400" dirty="0"/>
              <a:t>In </a:t>
            </a:r>
            <a:r>
              <a:rPr lang="en-US" altLang="en-US" sz="2400" i="1" dirty="0">
                <a:solidFill>
                  <a:srgbClr val="FF0000"/>
                </a:solidFill>
              </a:rPr>
              <a:t>most</a:t>
            </a:r>
            <a:r>
              <a:rPr lang="en-US" altLang="en-US" sz="2400" dirty="0"/>
              <a:t> cases of fluid mechanics and hydraulics, surface tension and its effects may be </a:t>
            </a:r>
            <a:r>
              <a:rPr lang="en-US" altLang="en-US" sz="2400" i="1" dirty="0">
                <a:solidFill>
                  <a:srgbClr val="FF0000"/>
                </a:solidFill>
              </a:rPr>
              <a:t>neglected</a:t>
            </a:r>
            <a:r>
              <a:rPr lang="en-US" altLang="en-US" sz="2400" dirty="0"/>
              <a:t> in comparison with hydrostatic and dynamic forces</a:t>
            </a:r>
            <a:endParaRPr lang="en-US" altLang="en-US" sz="2000" dirty="0"/>
          </a:p>
          <a:p>
            <a:pPr algn="l">
              <a:defRPr/>
            </a:pPr>
            <a:endParaRPr lang="en-US" altLang="en-US" sz="2400" dirty="0"/>
          </a:p>
          <a:p>
            <a:pPr algn="l">
              <a:defRPr/>
            </a:pPr>
            <a:endParaRPr lang="en-US" altLang="en-US" sz="2400" dirty="0"/>
          </a:p>
          <a:p>
            <a:pPr>
              <a:defRPr/>
            </a:pPr>
            <a:endParaRPr lang="en-US" altLang="en-US" sz="2400" dirty="0"/>
          </a:p>
        </p:txBody>
      </p:sp>
      <p:sp>
        <p:nvSpPr>
          <p:cNvPr id="19460" name="Date Placeholder 3"/>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fld id="{37909B42-20A5-4BDC-B744-8429594F76D8}" type="datetime1">
              <a:rPr lang="en-US" altLang="en-US" sz="1400" smtClean="0"/>
              <a:pPr eaLnBrk="1" hangingPunct="1">
                <a:spcBef>
                  <a:spcPct val="0"/>
                </a:spcBef>
                <a:buFontTx/>
                <a:buNone/>
              </a:pPr>
              <a:t>3/22/2018</a:t>
            </a:fld>
            <a:endParaRPr lang="en-US" altLang="en-US" sz="1400"/>
          </a:p>
        </p:txBody>
      </p:sp>
      <p:sp>
        <p:nvSpPr>
          <p:cNvPr id="19461" name="Footer Placeholder 4"/>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r>
              <a:rPr lang="en-US" altLang="en-US" sz="1400"/>
              <a:t>Lecture 1</a:t>
            </a:r>
          </a:p>
        </p:txBody>
      </p:sp>
      <p:sp>
        <p:nvSpPr>
          <p:cNvPr id="19462" name="Slide Number Placeholder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fld id="{5679C13D-606E-4122-9392-85A63E43909B}" type="slidenum">
              <a:rPr lang="en-US" altLang="en-US" sz="1400" smtClean="0"/>
              <a:pPr eaLnBrk="1" hangingPunct="1">
                <a:spcBef>
                  <a:spcPct val="0"/>
                </a:spcBef>
                <a:buFontTx/>
                <a:buNone/>
              </a:pPr>
              <a:t>22</a:t>
            </a:fld>
            <a:endParaRPr lang="en-US" altLang="en-US" sz="140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ctrTitle"/>
          </p:nvPr>
        </p:nvSpPr>
        <p:spPr>
          <a:xfrm>
            <a:off x="685800" y="26988"/>
            <a:ext cx="7772400" cy="1470025"/>
          </a:xfrm>
        </p:spPr>
        <p:txBody>
          <a:bodyPr/>
          <a:lstStyle/>
          <a:p>
            <a:r>
              <a:rPr lang="en-US" altLang="en-US"/>
              <a:t>Properties of fluids</a:t>
            </a:r>
          </a:p>
        </p:txBody>
      </p:sp>
      <p:sp>
        <p:nvSpPr>
          <p:cNvPr id="18435" name="Subtitle 2"/>
          <p:cNvSpPr>
            <a:spLocks noGrp="1"/>
          </p:cNvSpPr>
          <p:nvPr>
            <p:ph type="subTitle" idx="1"/>
          </p:nvPr>
        </p:nvSpPr>
        <p:spPr>
          <a:xfrm>
            <a:off x="1447800" y="1143000"/>
            <a:ext cx="6400800" cy="4878288"/>
          </a:xfrm>
        </p:spPr>
        <p:txBody>
          <a:bodyPr/>
          <a:lstStyle/>
          <a:p>
            <a:pPr>
              <a:defRPr/>
            </a:pPr>
            <a:r>
              <a:rPr lang="en-US" altLang="en-US" dirty="0" err="1">
                <a:solidFill>
                  <a:srgbClr val="3399FF"/>
                </a:solidFill>
              </a:rPr>
              <a:t>Vapour</a:t>
            </a:r>
            <a:r>
              <a:rPr lang="en-US" altLang="en-US" dirty="0">
                <a:solidFill>
                  <a:srgbClr val="3399FF"/>
                </a:solidFill>
              </a:rPr>
              <a:t> pressure</a:t>
            </a:r>
          </a:p>
          <a:p>
            <a:pPr marL="342900" indent="-342900" algn="l">
              <a:buFont typeface="Wingdings" panose="05000000000000000000" pitchFamily="2" charset="2"/>
              <a:buChar char="Ø"/>
              <a:defRPr/>
            </a:pPr>
            <a:r>
              <a:rPr lang="en-US" altLang="en-US" sz="2200" dirty="0"/>
              <a:t>Liquids evaporate because of </a:t>
            </a:r>
            <a:r>
              <a:rPr lang="en-US" altLang="en-US" sz="2200" dirty="0">
                <a:solidFill>
                  <a:srgbClr val="FF0000"/>
                </a:solidFill>
              </a:rPr>
              <a:t>molecules escaping </a:t>
            </a:r>
            <a:r>
              <a:rPr lang="en-US" altLang="en-US" sz="2200" dirty="0"/>
              <a:t>from the liquid surface.</a:t>
            </a:r>
          </a:p>
          <a:p>
            <a:pPr marL="342900" indent="-342900" algn="l">
              <a:buFont typeface="Wingdings" panose="05000000000000000000" pitchFamily="2" charset="2"/>
              <a:buChar char="Ø"/>
              <a:defRPr/>
            </a:pPr>
            <a:r>
              <a:rPr lang="en-US" altLang="en-US" sz="2200" dirty="0" err="1"/>
              <a:t>Vaporisation</a:t>
            </a:r>
            <a:r>
              <a:rPr lang="en-US" altLang="en-US" sz="2200" dirty="0"/>
              <a:t> will </a:t>
            </a:r>
            <a:r>
              <a:rPr lang="en-US" altLang="en-US" sz="2200" dirty="0">
                <a:solidFill>
                  <a:srgbClr val="FF0000"/>
                </a:solidFill>
              </a:rPr>
              <a:t>terminate</a:t>
            </a:r>
            <a:r>
              <a:rPr lang="en-US" altLang="en-US" sz="2200" dirty="0"/>
              <a:t> when </a:t>
            </a:r>
            <a:r>
              <a:rPr lang="en-US" altLang="en-US" sz="2200" dirty="0">
                <a:solidFill>
                  <a:srgbClr val="FF0000"/>
                </a:solidFill>
              </a:rPr>
              <a:t>equilibrium</a:t>
            </a:r>
            <a:r>
              <a:rPr lang="en-US" altLang="en-US" sz="2200" dirty="0"/>
              <a:t> is reached between the </a:t>
            </a:r>
            <a:r>
              <a:rPr lang="en-US" altLang="en-US" sz="2200" dirty="0">
                <a:solidFill>
                  <a:srgbClr val="FF0000"/>
                </a:solidFill>
              </a:rPr>
              <a:t>liquid &amp; gaseous </a:t>
            </a:r>
            <a:r>
              <a:rPr lang="en-US" altLang="en-US" sz="2200" dirty="0"/>
              <a:t>states of the substance in the container i.e., when the no. of molecules escaping from the water surface is equal to the no. of molecules striking the liquid surface and condensing (</a:t>
            </a:r>
            <a:r>
              <a:rPr lang="en-US" altLang="en-US" sz="1400" dirty="0"/>
              <a:t>the conversion of a </a:t>
            </a:r>
            <a:r>
              <a:rPr lang="en-US" altLang="en-US" sz="1400" dirty="0" err="1"/>
              <a:t>vapour</a:t>
            </a:r>
            <a:r>
              <a:rPr lang="en-US" altLang="en-US" sz="1400" dirty="0"/>
              <a:t> or gas to a liquid</a:t>
            </a:r>
            <a:r>
              <a:rPr lang="en-US" altLang="en-US" sz="2200" dirty="0"/>
              <a:t>).</a:t>
            </a:r>
          </a:p>
          <a:p>
            <a:pPr marL="342900" indent="-342900" algn="l">
              <a:buFont typeface="Wingdings" panose="05000000000000000000" pitchFamily="2" charset="2"/>
              <a:buChar char="Ø"/>
              <a:defRPr/>
            </a:pPr>
            <a:r>
              <a:rPr lang="en-US" altLang="en-US" sz="2200" dirty="0"/>
              <a:t>The pressure resulting from molecules in the gaseous state is the </a:t>
            </a:r>
            <a:r>
              <a:rPr lang="en-US" altLang="en-US" sz="2200" b="1" i="1" dirty="0" err="1">
                <a:solidFill>
                  <a:srgbClr val="FF0000"/>
                </a:solidFill>
              </a:rPr>
              <a:t>vapour</a:t>
            </a:r>
            <a:r>
              <a:rPr lang="en-US" altLang="en-US" sz="2200" b="1" i="1" dirty="0">
                <a:solidFill>
                  <a:srgbClr val="FF0000"/>
                </a:solidFill>
              </a:rPr>
              <a:t> pressure</a:t>
            </a:r>
            <a:r>
              <a:rPr lang="en-US" altLang="en-US" sz="2200" dirty="0"/>
              <a:t>.</a:t>
            </a:r>
          </a:p>
          <a:p>
            <a:pPr marL="342900" indent="-342900" algn="l">
              <a:buFont typeface="Wingdings" panose="05000000000000000000" pitchFamily="2" charset="2"/>
              <a:buChar char="Ø"/>
              <a:defRPr/>
            </a:pPr>
            <a:r>
              <a:rPr lang="en-US" altLang="en-US" sz="2200" dirty="0"/>
              <a:t>Boiling occurs when the pressure above a liquid equals the </a:t>
            </a:r>
            <a:r>
              <a:rPr lang="en-US" altLang="en-US" sz="2200" dirty="0" err="1"/>
              <a:t>vapour</a:t>
            </a:r>
            <a:r>
              <a:rPr lang="en-US" altLang="en-US" sz="2200" dirty="0"/>
              <a:t> pressure.</a:t>
            </a:r>
          </a:p>
          <a:p>
            <a:pPr marL="342900" indent="-342900" algn="l">
              <a:buFont typeface="Wingdings" panose="05000000000000000000" pitchFamily="2" charset="2"/>
              <a:buChar char="Ø"/>
              <a:defRPr/>
            </a:pPr>
            <a:endParaRPr lang="en-US" altLang="en-US" sz="2000" dirty="0"/>
          </a:p>
          <a:p>
            <a:pPr algn="l">
              <a:defRPr/>
            </a:pPr>
            <a:endParaRPr lang="en-US" altLang="en-US" sz="2400" dirty="0"/>
          </a:p>
          <a:p>
            <a:pPr algn="l">
              <a:defRPr/>
            </a:pPr>
            <a:endParaRPr lang="en-US" altLang="en-US" sz="2400" dirty="0"/>
          </a:p>
          <a:p>
            <a:pPr>
              <a:defRPr/>
            </a:pPr>
            <a:endParaRPr lang="en-US" altLang="en-US" sz="2400" dirty="0"/>
          </a:p>
        </p:txBody>
      </p:sp>
      <p:sp>
        <p:nvSpPr>
          <p:cNvPr id="20484" name="Date Placeholder 3"/>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fld id="{735AA456-95E5-4B86-87EF-5F4D665B6B7E}" type="datetime1">
              <a:rPr lang="en-US" altLang="en-US" sz="1400" smtClean="0"/>
              <a:pPr eaLnBrk="1" hangingPunct="1">
                <a:spcBef>
                  <a:spcPct val="0"/>
                </a:spcBef>
                <a:buFontTx/>
                <a:buNone/>
              </a:pPr>
              <a:t>3/22/2018</a:t>
            </a:fld>
            <a:endParaRPr lang="en-US" altLang="en-US" sz="1400"/>
          </a:p>
        </p:txBody>
      </p:sp>
      <p:sp>
        <p:nvSpPr>
          <p:cNvPr id="20485" name="Footer Placeholder 4"/>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r>
              <a:rPr lang="en-US" altLang="en-US" sz="1400"/>
              <a:t>Lecture 1</a:t>
            </a:r>
          </a:p>
        </p:txBody>
      </p:sp>
      <p:sp>
        <p:nvSpPr>
          <p:cNvPr id="20486" name="Slide Number Placeholder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fld id="{8BC28E50-2796-436F-997A-33D09EDB8FE2}" type="slidenum">
              <a:rPr lang="en-US" altLang="en-US" sz="1400" smtClean="0"/>
              <a:pPr eaLnBrk="1" hangingPunct="1">
                <a:spcBef>
                  <a:spcPct val="0"/>
                </a:spcBef>
                <a:buFontTx/>
                <a:buNone/>
              </a:pPr>
              <a:t>23</a:t>
            </a:fld>
            <a:endParaRPr lang="en-US" altLang="en-US" sz="140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ctrTitle"/>
          </p:nvPr>
        </p:nvSpPr>
        <p:spPr>
          <a:xfrm>
            <a:off x="685800" y="26988"/>
            <a:ext cx="7772400" cy="1470025"/>
          </a:xfrm>
        </p:spPr>
        <p:txBody>
          <a:bodyPr/>
          <a:lstStyle/>
          <a:p>
            <a:r>
              <a:rPr lang="en-US" altLang="en-US"/>
              <a:t>Properties of fluids</a:t>
            </a:r>
          </a:p>
        </p:txBody>
      </p:sp>
      <p:sp>
        <p:nvSpPr>
          <p:cNvPr id="18435" name="Subtitle 2"/>
          <p:cNvSpPr>
            <a:spLocks noGrp="1"/>
          </p:cNvSpPr>
          <p:nvPr>
            <p:ph type="subTitle" idx="1"/>
          </p:nvPr>
        </p:nvSpPr>
        <p:spPr>
          <a:xfrm>
            <a:off x="467544" y="1143000"/>
            <a:ext cx="8280920" cy="4953000"/>
          </a:xfrm>
        </p:spPr>
        <p:txBody>
          <a:bodyPr/>
          <a:lstStyle/>
          <a:p>
            <a:pPr>
              <a:defRPr/>
            </a:pPr>
            <a:r>
              <a:rPr lang="en-US" altLang="en-US" dirty="0" err="1">
                <a:solidFill>
                  <a:srgbClr val="3399FF"/>
                </a:solidFill>
              </a:rPr>
              <a:t>Vapour</a:t>
            </a:r>
            <a:r>
              <a:rPr lang="en-US" altLang="en-US" dirty="0">
                <a:solidFill>
                  <a:srgbClr val="3399FF"/>
                </a:solidFill>
              </a:rPr>
              <a:t> pressure</a:t>
            </a:r>
          </a:p>
          <a:p>
            <a:pPr marL="342900" indent="-342900" algn="l">
              <a:buFont typeface="Wingdings" panose="05000000000000000000" pitchFamily="2" charset="2"/>
              <a:buChar char="Ø"/>
              <a:defRPr/>
            </a:pPr>
            <a:r>
              <a:rPr lang="en-US" altLang="en-US" sz="2200" dirty="0"/>
              <a:t>In general, a transition from the </a:t>
            </a:r>
            <a:r>
              <a:rPr lang="en-US" altLang="en-US" sz="2200" i="1" dirty="0">
                <a:solidFill>
                  <a:srgbClr val="FF0000"/>
                </a:solidFill>
              </a:rPr>
              <a:t>liquid state to the gaseous state occurs</a:t>
            </a:r>
            <a:r>
              <a:rPr lang="en-US" altLang="en-US" sz="2200" dirty="0"/>
              <a:t> if the local absolute pressure is </a:t>
            </a:r>
            <a:r>
              <a:rPr lang="en-US" altLang="en-US" sz="2200" dirty="0">
                <a:solidFill>
                  <a:srgbClr val="FF0000"/>
                </a:solidFill>
              </a:rPr>
              <a:t>less than the </a:t>
            </a:r>
            <a:r>
              <a:rPr lang="en-US" altLang="en-US" sz="2200" dirty="0" err="1">
                <a:solidFill>
                  <a:srgbClr val="FF0000"/>
                </a:solidFill>
              </a:rPr>
              <a:t>vapour</a:t>
            </a:r>
            <a:r>
              <a:rPr lang="en-US" altLang="en-US" sz="2200" dirty="0">
                <a:solidFill>
                  <a:srgbClr val="FF0000"/>
                </a:solidFill>
              </a:rPr>
              <a:t> pressure of the liquid</a:t>
            </a:r>
            <a:r>
              <a:rPr lang="en-US" altLang="en-US" sz="2200" dirty="0"/>
              <a:t>.</a:t>
            </a:r>
          </a:p>
          <a:p>
            <a:pPr marL="342900" indent="-342900" algn="l">
              <a:buFont typeface="Wingdings" panose="05000000000000000000" pitchFamily="2" charset="2"/>
              <a:buChar char="Ø"/>
              <a:defRPr/>
            </a:pPr>
            <a:r>
              <a:rPr lang="en-US" altLang="en-US" sz="2200" dirty="0"/>
              <a:t>When this happens, </a:t>
            </a:r>
            <a:r>
              <a:rPr lang="en-US" altLang="en-US" sz="2200" dirty="0">
                <a:solidFill>
                  <a:srgbClr val="FF0000"/>
                </a:solidFill>
              </a:rPr>
              <a:t>bubbles</a:t>
            </a:r>
            <a:r>
              <a:rPr lang="en-US" altLang="en-US" sz="2200" dirty="0"/>
              <a:t> are formed locally</a:t>
            </a:r>
          </a:p>
          <a:p>
            <a:pPr marL="342900" indent="-342900" algn="l">
              <a:buFont typeface="Wingdings" panose="05000000000000000000" pitchFamily="2" charset="2"/>
              <a:buChar char="Ø"/>
              <a:defRPr/>
            </a:pPr>
            <a:r>
              <a:rPr lang="en-US" altLang="en-US" sz="2200" dirty="0"/>
              <a:t>This phenomenon, called </a:t>
            </a:r>
            <a:r>
              <a:rPr lang="en-US" altLang="en-US" sz="2200" b="1" i="1" dirty="0">
                <a:solidFill>
                  <a:srgbClr val="FF0000"/>
                </a:solidFill>
              </a:rPr>
              <a:t>cavitation</a:t>
            </a:r>
            <a:r>
              <a:rPr lang="en-US" altLang="en-US" sz="2200" dirty="0"/>
              <a:t>, can be very damaging when these bubbles are transported by the flow to </a:t>
            </a:r>
            <a:r>
              <a:rPr lang="en-US" altLang="en-US" sz="2200" i="1" dirty="0"/>
              <a:t>higher pressure regions</a:t>
            </a:r>
            <a:r>
              <a:rPr lang="en-US" altLang="en-US" sz="2200" dirty="0"/>
              <a:t>. </a:t>
            </a:r>
          </a:p>
          <a:p>
            <a:pPr marL="342900" indent="-342900" algn="l">
              <a:buFont typeface="Wingdings" panose="05000000000000000000" pitchFamily="2" charset="2"/>
              <a:buChar char="Ø"/>
              <a:defRPr/>
            </a:pPr>
            <a:r>
              <a:rPr lang="en-US" altLang="en-US" sz="2200" dirty="0"/>
              <a:t>The bubbles collapse (</a:t>
            </a:r>
            <a:r>
              <a:rPr lang="en-US" altLang="en-US" sz="2200" i="1" dirty="0"/>
              <a:t>implosion</a:t>
            </a:r>
            <a:r>
              <a:rPr lang="en-US" altLang="en-US" sz="2200" dirty="0"/>
              <a:t>) upon entering the higher pressure regions, and this collapse produces </a:t>
            </a:r>
            <a:r>
              <a:rPr lang="en-US" altLang="en-US" sz="2200" i="1" dirty="0">
                <a:solidFill>
                  <a:srgbClr val="FF0000"/>
                </a:solidFill>
              </a:rPr>
              <a:t>local pressure spikes</a:t>
            </a:r>
            <a:r>
              <a:rPr lang="en-US" altLang="en-US" sz="2200" dirty="0">
                <a:solidFill>
                  <a:srgbClr val="FF0000"/>
                </a:solidFill>
              </a:rPr>
              <a:t> </a:t>
            </a:r>
            <a:r>
              <a:rPr lang="en-US" altLang="en-US" sz="2200" dirty="0"/>
              <a:t>which have the potential to damage hydraulic </a:t>
            </a:r>
            <a:r>
              <a:rPr lang="en-US" altLang="en-US" sz="2200" dirty="0">
                <a:solidFill>
                  <a:srgbClr val="FF0000"/>
                </a:solidFill>
              </a:rPr>
              <a:t>pumps</a:t>
            </a:r>
            <a:r>
              <a:rPr lang="en-US" altLang="en-US" sz="2200" dirty="0"/>
              <a:t> and </a:t>
            </a:r>
            <a:r>
              <a:rPr lang="en-US" altLang="en-US" sz="2200" dirty="0">
                <a:solidFill>
                  <a:srgbClr val="FF0000"/>
                </a:solidFill>
              </a:rPr>
              <a:t>turbines</a:t>
            </a:r>
            <a:r>
              <a:rPr lang="en-US" altLang="en-US" sz="2200" dirty="0"/>
              <a:t>, ship’s </a:t>
            </a:r>
            <a:r>
              <a:rPr lang="en-US" altLang="en-US" sz="2200" dirty="0">
                <a:solidFill>
                  <a:srgbClr val="FF0000"/>
                </a:solidFill>
              </a:rPr>
              <a:t>propeller</a:t>
            </a:r>
            <a:r>
              <a:rPr lang="en-US" altLang="en-US" sz="2200" dirty="0"/>
              <a:t>, </a:t>
            </a:r>
            <a:r>
              <a:rPr lang="en-US" altLang="en-US" sz="2200" dirty="0">
                <a:solidFill>
                  <a:srgbClr val="FF0000"/>
                </a:solidFill>
              </a:rPr>
              <a:t>pipes</a:t>
            </a:r>
            <a:r>
              <a:rPr lang="en-US" altLang="en-US" sz="2200" dirty="0"/>
              <a:t>, overflow </a:t>
            </a:r>
            <a:r>
              <a:rPr lang="en-US" altLang="en-US" sz="2200" dirty="0">
                <a:solidFill>
                  <a:srgbClr val="FF0000"/>
                </a:solidFill>
              </a:rPr>
              <a:t>spillway</a:t>
            </a:r>
            <a:r>
              <a:rPr lang="en-US" altLang="en-US" sz="2200" dirty="0"/>
              <a:t> in dams (pitting, spongy appearance)</a:t>
            </a:r>
          </a:p>
          <a:p>
            <a:pPr algn="l">
              <a:defRPr/>
            </a:pPr>
            <a:endParaRPr lang="en-US" altLang="en-US" sz="2200" dirty="0"/>
          </a:p>
          <a:p>
            <a:pPr algn="l">
              <a:defRPr/>
            </a:pPr>
            <a:endParaRPr lang="en-US" altLang="en-US" sz="2400" dirty="0"/>
          </a:p>
          <a:p>
            <a:pPr algn="l">
              <a:defRPr/>
            </a:pPr>
            <a:endParaRPr lang="en-US" altLang="en-US" sz="2400" dirty="0"/>
          </a:p>
          <a:p>
            <a:pPr>
              <a:defRPr/>
            </a:pPr>
            <a:endParaRPr lang="en-US" altLang="en-US" sz="2400" dirty="0"/>
          </a:p>
        </p:txBody>
      </p:sp>
      <p:sp>
        <p:nvSpPr>
          <p:cNvPr id="21508" name="Date Placeholder 3"/>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fld id="{F84189F7-14B6-4FC9-A163-4C5ABEC5C41E}" type="datetime1">
              <a:rPr lang="en-US" altLang="en-US" sz="1400" smtClean="0"/>
              <a:pPr eaLnBrk="1" hangingPunct="1">
                <a:spcBef>
                  <a:spcPct val="0"/>
                </a:spcBef>
                <a:buFontTx/>
                <a:buNone/>
              </a:pPr>
              <a:t>3/22/2018</a:t>
            </a:fld>
            <a:endParaRPr lang="en-US" altLang="en-US" sz="1400"/>
          </a:p>
        </p:txBody>
      </p:sp>
      <p:sp>
        <p:nvSpPr>
          <p:cNvPr id="21509" name="Footer Placeholder 4"/>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r>
              <a:rPr lang="en-US" altLang="en-US" sz="1400"/>
              <a:t>Lecture 1</a:t>
            </a:r>
          </a:p>
        </p:txBody>
      </p:sp>
      <p:sp>
        <p:nvSpPr>
          <p:cNvPr id="21510" name="Slide Number Placeholder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fld id="{2A3F5E95-1838-49CA-89C9-14B7B92F3261}" type="slidenum">
              <a:rPr lang="en-US" altLang="en-US" sz="1400" smtClean="0"/>
              <a:pPr eaLnBrk="1" hangingPunct="1">
                <a:spcBef>
                  <a:spcPct val="0"/>
                </a:spcBef>
                <a:buFontTx/>
                <a:buNone/>
              </a:pPr>
              <a:t>24</a:t>
            </a:fld>
            <a:endParaRPr lang="en-US" altLang="en-US" sz="140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ctrTitle"/>
          </p:nvPr>
        </p:nvSpPr>
        <p:spPr>
          <a:xfrm>
            <a:off x="685800" y="26988"/>
            <a:ext cx="7772400" cy="1470025"/>
          </a:xfrm>
        </p:spPr>
        <p:txBody>
          <a:bodyPr/>
          <a:lstStyle/>
          <a:p>
            <a:r>
              <a:rPr lang="en-US" altLang="en-US"/>
              <a:t>Properties of fluids</a:t>
            </a:r>
          </a:p>
        </p:txBody>
      </p:sp>
      <p:sp>
        <p:nvSpPr>
          <p:cNvPr id="18435" name="Subtitle 2"/>
          <p:cNvSpPr>
            <a:spLocks noGrp="1"/>
          </p:cNvSpPr>
          <p:nvPr>
            <p:ph type="subTitle" idx="1"/>
          </p:nvPr>
        </p:nvSpPr>
        <p:spPr>
          <a:xfrm>
            <a:off x="467544" y="1143000"/>
            <a:ext cx="8280920" cy="4953000"/>
          </a:xfrm>
        </p:spPr>
        <p:txBody>
          <a:bodyPr/>
          <a:lstStyle/>
          <a:p>
            <a:pPr>
              <a:defRPr/>
            </a:pPr>
            <a:r>
              <a:rPr lang="en-US" altLang="en-US" dirty="0" err="1">
                <a:solidFill>
                  <a:srgbClr val="3399FF"/>
                </a:solidFill>
              </a:rPr>
              <a:t>Vapour</a:t>
            </a:r>
            <a:r>
              <a:rPr lang="en-US" altLang="en-US" dirty="0">
                <a:solidFill>
                  <a:srgbClr val="3399FF"/>
                </a:solidFill>
              </a:rPr>
              <a:t> pressure</a:t>
            </a:r>
          </a:p>
          <a:p>
            <a:pPr marL="342900" indent="-342900" algn="l">
              <a:buFont typeface="Wingdings" panose="05000000000000000000" pitchFamily="2" charset="2"/>
              <a:buChar char="Ø"/>
              <a:defRPr/>
            </a:pPr>
            <a:r>
              <a:rPr lang="en-US" altLang="en-US" sz="2200" dirty="0"/>
              <a:t>damage hydraulic </a:t>
            </a:r>
            <a:r>
              <a:rPr lang="en-US" altLang="en-US" sz="2200" dirty="0">
                <a:solidFill>
                  <a:srgbClr val="FF0000"/>
                </a:solidFill>
              </a:rPr>
              <a:t>pumps</a:t>
            </a:r>
          </a:p>
          <a:p>
            <a:pPr marL="342900" indent="-342900" algn="l">
              <a:buFont typeface="Wingdings" panose="05000000000000000000" pitchFamily="2" charset="2"/>
              <a:buChar char="Ø"/>
              <a:defRPr/>
            </a:pPr>
            <a:endParaRPr lang="en-US" altLang="en-US" sz="2200" dirty="0">
              <a:solidFill>
                <a:srgbClr val="FF0000"/>
              </a:solidFill>
            </a:endParaRPr>
          </a:p>
          <a:p>
            <a:pPr marL="342900" indent="-342900" algn="l">
              <a:buFont typeface="Wingdings" panose="05000000000000000000" pitchFamily="2" charset="2"/>
              <a:buChar char="Ø"/>
              <a:defRPr/>
            </a:pPr>
            <a:endParaRPr lang="en-US" altLang="en-US" sz="2200" dirty="0"/>
          </a:p>
          <a:p>
            <a:pPr algn="l">
              <a:defRPr/>
            </a:pPr>
            <a:endParaRPr lang="en-US" altLang="en-US" sz="2400" dirty="0"/>
          </a:p>
          <a:p>
            <a:pPr algn="l">
              <a:defRPr/>
            </a:pPr>
            <a:endParaRPr lang="en-US" altLang="en-US" sz="2400" dirty="0"/>
          </a:p>
          <a:p>
            <a:pPr>
              <a:defRPr/>
            </a:pPr>
            <a:endParaRPr lang="en-US" altLang="en-US" sz="2400" dirty="0"/>
          </a:p>
        </p:txBody>
      </p:sp>
      <p:sp>
        <p:nvSpPr>
          <p:cNvPr id="21508" name="Date Placeholder 3"/>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fld id="{F84189F7-14B6-4FC9-A163-4C5ABEC5C41E}" type="datetime1">
              <a:rPr lang="en-US" altLang="en-US" sz="1400" smtClean="0"/>
              <a:pPr eaLnBrk="1" hangingPunct="1">
                <a:spcBef>
                  <a:spcPct val="0"/>
                </a:spcBef>
                <a:buFontTx/>
                <a:buNone/>
              </a:pPr>
              <a:t>3/22/2018</a:t>
            </a:fld>
            <a:endParaRPr lang="en-US" altLang="en-US" sz="1400"/>
          </a:p>
        </p:txBody>
      </p:sp>
      <p:sp>
        <p:nvSpPr>
          <p:cNvPr id="21509" name="Footer Placeholder 4"/>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r>
              <a:rPr lang="en-US" altLang="en-US" sz="1400"/>
              <a:t>Lecture 1</a:t>
            </a:r>
          </a:p>
        </p:txBody>
      </p:sp>
      <p:sp>
        <p:nvSpPr>
          <p:cNvPr id="21510" name="Slide Number Placeholder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fld id="{2A3F5E95-1838-49CA-89C9-14B7B92F3261}" type="slidenum">
              <a:rPr lang="en-US" altLang="en-US" sz="1400" smtClean="0"/>
              <a:pPr eaLnBrk="1" hangingPunct="1">
                <a:spcBef>
                  <a:spcPct val="0"/>
                </a:spcBef>
                <a:buFontTx/>
                <a:buNone/>
              </a:pPr>
              <a:t>25</a:t>
            </a:fld>
            <a:endParaRPr lang="en-US" altLang="en-US" sz="1400"/>
          </a:p>
        </p:txBody>
      </p:sp>
      <p:pic>
        <p:nvPicPr>
          <p:cNvPr id="2" name="Picture 1"/>
          <p:cNvPicPr>
            <a:picLocks noChangeAspect="1"/>
          </p:cNvPicPr>
          <p:nvPr/>
        </p:nvPicPr>
        <p:blipFill>
          <a:blip r:embed="rId2"/>
          <a:stretch>
            <a:fillRect/>
          </a:stretch>
        </p:blipFill>
        <p:spPr>
          <a:xfrm>
            <a:off x="6588832" y="1649413"/>
            <a:ext cx="1638300" cy="1581150"/>
          </a:xfrm>
          <a:prstGeom prst="rect">
            <a:avLst/>
          </a:prstGeom>
        </p:spPr>
      </p:pic>
      <p:pic>
        <p:nvPicPr>
          <p:cNvPr id="3" name="Picture 2"/>
          <p:cNvPicPr>
            <a:picLocks noChangeAspect="1"/>
          </p:cNvPicPr>
          <p:nvPr/>
        </p:nvPicPr>
        <p:blipFill>
          <a:blip r:embed="rId3"/>
          <a:stretch>
            <a:fillRect/>
          </a:stretch>
        </p:blipFill>
        <p:spPr>
          <a:xfrm>
            <a:off x="737727" y="3202826"/>
            <a:ext cx="7505700" cy="2867025"/>
          </a:xfrm>
          <a:prstGeom prst="rect">
            <a:avLst/>
          </a:prstGeom>
        </p:spPr>
      </p:pic>
    </p:spTree>
    <p:extLst>
      <p:ext uri="{BB962C8B-B14F-4D97-AF65-F5344CB8AC3E}">
        <p14:creationId xmlns:p14="http://schemas.microsoft.com/office/powerpoint/2010/main" val="199148997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ctrTitle"/>
          </p:nvPr>
        </p:nvSpPr>
        <p:spPr>
          <a:xfrm>
            <a:off x="685800" y="26988"/>
            <a:ext cx="7772400" cy="1470025"/>
          </a:xfrm>
        </p:spPr>
        <p:txBody>
          <a:bodyPr/>
          <a:lstStyle/>
          <a:p>
            <a:r>
              <a:rPr lang="en-US" altLang="en-US"/>
              <a:t>Properties of fluids</a:t>
            </a:r>
          </a:p>
        </p:txBody>
      </p:sp>
      <p:sp>
        <p:nvSpPr>
          <p:cNvPr id="18435" name="Subtitle 2"/>
          <p:cNvSpPr>
            <a:spLocks noGrp="1"/>
          </p:cNvSpPr>
          <p:nvPr>
            <p:ph type="subTitle" idx="1"/>
          </p:nvPr>
        </p:nvSpPr>
        <p:spPr>
          <a:xfrm>
            <a:off x="467544" y="1143000"/>
            <a:ext cx="8280920" cy="4953000"/>
          </a:xfrm>
        </p:spPr>
        <p:txBody>
          <a:bodyPr/>
          <a:lstStyle/>
          <a:p>
            <a:pPr>
              <a:defRPr/>
            </a:pPr>
            <a:r>
              <a:rPr lang="en-US" altLang="en-US" dirty="0" err="1">
                <a:solidFill>
                  <a:srgbClr val="3399FF"/>
                </a:solidFill>
              </a:rPr>
              <a:t>Vapour</a:t>
            </a:r>
            <a:r>
              <a:rPr lang="en-US" altLang="en-US" dirty="0">
                <a:solidFill>
                  <a:srgbClr val="3399FF"/>
                </a:solidFill>
              </a:rPr>
              <a:t> pressure</a:t>
            </a:r>
          </a:p>
          <a:p>
            <a:pPr marL="342900" indent="-342900" algn="l">
              <a:buFont typeface="Wingdings" panose="05000000000000000000" pitchFamily="2" charset="2"/>
              <a:buChar char="Ø"/>
              <a:defRPr/>
            </a:pPr>
            <a:r>
              <a:rPr lang="en-US" altLang="en-US" sz="2200" dirty="0"/>
              <a:t>overflow </a:t>
            </a:r>
            <a:r>
              <a:rPr lang="en-US" altLang="en-US" sz="2200" dirty="0">
                <a:solidFill>
                  <a:srgbClr val="FF0000"/>
                </a:solidFill>
              </a:rPr>
              <a:t>spillway</a:t>
            </a:r>
            <a:r>
              <a:rPr lang="en-US" altLang="en-US" sz="2200" dirty="0"/>
              <a:t> in dams (pitting, spongy appearance)</a:t>
            </a:r>
          </a:p>
          <a:p>
            <a:pPr marL="342900" indent="-342900" algn="l">
              <a:buFont typeface="Wingdings" panose="05000000000000000000" pitchFamily="2" charset="2"/>
              <a:buChar char="Ø"/>
              <a:defRPr/>
            </a:pPr>
            <a:endParaRPr lang="en-US" altLang="en-US" sz="2200" dirty="0"/>
          </a:p>
          <a:p>
            <a:pPr marL="342900" indent="-342900" algn="l">
              <a:buFont typeface="Wingdings" panose="05000000000000000000" pitchFamily="2" charset="2"/>
              <a:buChar char="Ø"/>
              <a:defRPr/>
            </a:pPr>
            <a:endParaRPr lang="en-US" altLang="en-US" sz="2200" dirty="0"/>
          </a:p>
          <a:p>
            <a:pPr marL="342900" indent="-342900" algn="l">
              <a:buFont typeface="Wingdings" panose="05000000000000000000" pitchFamily="2" charset="2"/>
              <a:buChar char="Ø"/>
              <a:defRPr/>
            </a:pPr>
            <a:endParaRPr lang="en-US" altLang="en-US" sz="2200" dirty="0"/>
          </a:p>
          <a:p>
            <a:pPr marL="342900" indent="-342900" algn="l">
              <a:buFont typeface="Wingdings" panose="05000000000000000000" pitchFamily="2" charset="2"/>
              <a:buChar char="Ø"/>
              <a:defRPr/>
            </a:pPr>
            <a:endParaRPr lang="en-US" altLang="en-US" sz="2200" dirty="0"/>
          </a:p>
          <a:p>
            <a:pPr marL="342900" indent="-342900" algn="l">
              <a:buFont typeface="Wingdings" panose="05000000000000000000" pitchFamily="2" charset="2"/>
              <a:buChar char="Ø"/>
              <a:defRPr/>
            </a:pPr>
            <a:endParaRPr lang="en-US" altLang="en-US" sz="2200" dirty="0"/>
          </a:p>
          <a:p>
            <a:pPr marL="342900" indent="-342900" algn="l">
              <a:buFont typeface="Wingdings" panose="05000000000000000000" pitchFamily="2" charset="2"/>
              <a:buChar char="Ø"/>
              <a:defRPr/>
            </a:pPr>
            <a:endParaRPr lang="en-US" altLang="en-US" sz="2200" dirty="0"/>
          </a:p>
          <a:p>
            <a:pPr marL="342900" indent="-342900" algn="l">
              <a:buFont typeface="Wingdings" panose="05000000000000000000" pitchFamily="2" charset="2"/>
              <a:buChar char="Ø"/>
              <a:defRPr/>
            </a:pPr>
            <a:endParaRPr lang="en-US" altLang="en-US" sz="2200" dirty="0"/>
          </a:p>
          <a:p>
            <a:pPr marL="342900" indent="-342900" algn="l">
              <a:buFont typeface="Wingdings" panose="05000000000000000000" pitchFamily="2" charset="2"/>
              <a:buChar char="Ø"/>
              <a:defRPr/>
            </a:pPr>
            <a:endParaRPr lang="en-US" altLang="en-US" sz="2200" dirty="0"/>
          </a:p>
          <a:p>
            <a:pPr marL="342900" indent="-342900" algn="l">
              <a:buFont typeface="Wingdings" panose="05000000000000000000" pitchFamily="2" charset="2"/>
              <a:buChar char="Ø"/>
              <a:defRPr/>
            </a:pPr>
            <a:endParaRPr lang="en-US" altLang="en-US" sz="2200" dirty="0"/>
          </a:p>
          <a:p>
            <a:pPr marL="342900" indent="-342900" algn="l">
              <a:buFont typeface="Wingdings" panose="05000000000000000000" pitchFamily="2" charset="2"/>
              <a:buChar char="Ø"/>
              <a:defRPr/>
            </a:pPr>
            <a:r>
              <a:rPr lang="en-US" altLang="en-US" sz="2200" dirty="0"/>
              <a:t>Ways are there to avoid cavitation-for later courses</a:t>
            </a:r>
          </a:p>
          <a:p>
            <a:pPr marL="342900" indent="-342900" algn="l">
              <a:buFont typeface="Wingdings" panose="05000000000000000000" pitchFamily="2" charset="2"/>
              <a:buChar char="Ø"/>
              <a:defRPr/>
            </a:pPr>
            <a:endParaRPr lang="en-US" altLang="en-US" sz="2200" dirty="0"/>
          </a:p>
          <a:p>
            <a:pPr algn="l">
              <a:defRPr/>
            </a:pPr>
            <a:endParaRPr lang="en-US" altLang="en-US" sz="2400" dirty="0"/>
          </a:p>
          <a:p>
            <a:pPr algn="l">
              <a:defRPr/>
            </a:pPr>
            <a:endParaRPr lang="en-US" altLang="en-US" sz="2400" dirty="0"/>
          </a:p>
          <a:p>
            <a:pPr>
              <a:defRPr/>
            </a:pPr>
            <a:endParaRPr lang="en-US" altLang="en-US" sz="2400" dirty="0"/>
          </a:p>
        </p:txBody>
      </p:sp>
      <p:sp>
        <p:nvSpPr>
          <p:cNvPr id="21508" name="Date Placeholder 3"/>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fld id="{F84189F7-14B6-4FC9-A163-4C5ABEC5C41E}" type="datetime1">
              <a:rPr lang="en-US" altLang="en-US" sz="1400" smtClean="0"/>
              <a:pPr eaLnBrk="1" hangingPunct="1">
                <a:spcBef>
                  <a:spcPct val="0"/>
                </a:spcBef>
                <a:buFontTx/>
                <a:buNone/>
              </a:pPr>
              <a:t>3/22/2018</a:t>
            </a:fld>
            <a:endParaRPr lang="en-US" altLang="en-US" sz="1400"/>
          </a:p>
        </p:txBody>
      </p:sp>
      <p:sp>
        <p:nvSpPr>
          <p:cNvPr id="21509" name="Footer Placeholder 4"/>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r>
              <a:rPr lang="en-US" altLang="en-US" sz="1400"/>
              <a:t>Lecture 1</a:t>
            </a:r>
          </a:p>
        </p:txBody>
      </p:sp>
      <p:sp>
        <p:nvSpPr>
          <p:cNvPr id="21510" name="Slide Number Placeholder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fld id="{2A3F5E95-1838-49CA-89C9-14B7B92F3261}" type="slidenum">
              <a:rPr lang="en-US" altLang="en-US" sz="1400" smtClean="0"/>
              <a:pPr eaLnBrk="1" hangingPunct="1">
                <a:spcBef>
                  <a:spcPct val="0"/>
                </a:spcBef>
                <a:buFontTx/>
                <a:buNone/>
              </a:pPr>
              <a:t>26</a:t>
            </a:fld>
            <a:endParaRPr lang="en-US" altLang="en-US" sz="1400"/>
          </a:p>
        </p:txBody>
      </p:sp>
      <p:pic>
        <p:nvPicPr>
          <p:cNvPr id="2" name="Picture 1"/>
          <p:cNvPicPr>
            <a:picLocks noChangeAspect="1"/>
          </p:cNvPicPr>
          <p:nvPr/>
        </p:nvPicPr>
        <p:blipFill>
          <a:blip r:embed="rId2"/>
          <a:stretch>
            <a:fillRect/>
          </a:stretch>
        </p:blipFill>
        <p:spPr>
          <a:xfrm>
            <a:off x="2123728" y="2132856"/>
            <a:ext cx="4064878" cy="3589762"/>
          </a:xfrm>
          <a:prstGeom prst="rect">
            <a:avLst/>
          </a:prstGeom>
        </p:spPr>
      </p:pic>
    </p:spTree>
    <p:extLst>
      <p:ext uri="{BB962C8B-B14F-4D97-AF65-F5344CB8AC3E}">
        <p14:creationId xmlns:p14="http://schemas.microsoft.com/office/powerpoint/2010/main" val="3264103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Footer Placeholder 4"/>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r>
              <a:rPr lang="en-US" altLang="en-US" sz="1400"/>
              <a:t>Lecture 1</a:t>
            </a:r>
          </a:p>
        </p:txBody>
      </p:sp>
      <p:sp>
        <p:nvSpPr>
          <p:cNvPr id="4099" name="Slide Number Placeholder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fld id="{F1C63B46-D420-43D0-9284-28CE2D06FE4D}" type="slidenum">
              <a:rPr lang="en-US" altLang="en-US" sz="1400" smtClean="0"/>
              <a:pPr eaLnBrk="1" hangingPunct="1">
                <a:spcBef>
                  <a:spcPct val="0"/>
                </a:spcBef>
                <a:buFontTx/>
                <a:buNone/>
              </a:pPr>
              <a:t>3</a:t>
            </a:fld>
            <a:endParaRPr lang="en-US" altLang="en-US" sz="1400"/>
          </a:p>
        </p:txBody>
      </p:sp>
      <p:sp>
        <p:nvSpPr>
          <p:cNvPr id="4100" name="Rectangle 3"/>
          <p:cNvSpPr>
            <a:spLocks noGrp="1" noChangeArrowheads="1"/>
          </p:cNvSpPr>
          <p:nvPr>
            <p:ph type="body" idx="1"/>
          </p:nvPr>
        </p:nvSpPr>
        <p:spPr>
          <a:xfrm>
            <a:off x="609600" y="1295400"/>
            <a:ext cx="7772400" cy="4724400"/>
          </a:xfrm>
        </p:spPr>
        <p:txBody>
          <a:bodyPr/>
          <a:lstStyle/>
          <a:p>
            <a:pPr eaLnBrk="1" hangingPunct="1">
              <a:lnSpc>
                <a:spcPct val="90000"/>
              </a:lnSpc>
              <a:buFont typeface="Wingdings" pitchFamily="2" charset="2"/>
              <a:buChar char="q"/>
            </a:pPr>
            <a:r>
              <a:rPr lang="en-US" altLang="en-US" sz="2800" dirty="0"/>
              <a:t>A fluid: gas or liquid </a:t>
            </a:r>
          </a:p>
          <a:p>
            <a:pPr lvl="2" eaLnBrk="1" hangingPunct="1">
              <a:lnSpc>
                <a:spcPct val="90000"/>
              </a:lnSpc>
              <a:buFont typeface="Wingdings" pitchFamily="2" charset="2"/>
              <a:buChar char="Ø"/>
            </a:pPr>
            <a:r>
              <a:rPr lang="en-US" altLang="en-US" sz="2000" dirty="0"/>
              <a:t>Gas (compressible fluid)</a:t>
            </a:r>
          </a:p>
          <a:p>
            <a:pPr lvl="2" eaLnBrk="1" hangingPunct="1">
              <a:lnSpc>
                <a:spcPct val="90000"/>
              </a:lnSpc>
              <a:buFont typeface="Wingdings" pitchFamily="2" charset="2"/>
              <a:buChar char="Ø"/>
            </a:pPr>
            <a:r>
              <a:rPr lang="en-US" altLang="en-US" sz="2000" dirty="0"/>
              <a:t>Liquid (incompressible fluid-</a:t>
            </a:r>
            <a:r>
              <a:rPr lang="en-US" altLang="en-US" sz="2000" dirty="0">
                <a:solidFill>
                  <a:srgbClr val="FF0000"/>
                </a:solidFill>
              </a:rPr>
              <a:t>not always</a:t>
            </a:r>
            <a:r>
              <a:rPr lang="en-US" altLang="en-US" sz="2000" dirty="0"/>
              <a:t>)</a:t>
            </a:r>
          </a:p>
          <a:p>
            <a:pPr lvl="2" eaLnBrk="1" hangingPunct="1">
              <a:lnSpc>
                <a:spcPct val="90000"/>
              </a:lnSpc>
              <a:buNone/>
            </a:pPr>
            <a:r>
              <a:rPr lang="en-US" altLang="en-US" sz="1100" i="1" dirty="0"/>
              <a:t>In medicine: fluid usually used to mean liquid e.g. intravenous fluid</a:t>
            </a:r>
          </a:p>
          <a:p>
            <a:pPr marL="342900" lvl="2" indent="-342900" eaLnBrk="1" hangingPunct="1">
              <a:lnSpc>
                <a:spcPct val="90000"/>
              </a:lnSpc>
              <a:buFont typeface="Wingdings" pitchFamily="2" charset="2"/>
              <a:buChar char="q"/>
            </a:pPr>
            <a:r>
              <a:rPr lang="en-US" altLang="en-US" sz="2800" dirty="0">
                <a:ea typeface="+mn-ea"/>
                <a:cs typeface="+mn-cs"/>
              </a:rPr>
              <a:t>A liquid is a state of matter in which the molecules are relatively free to change their positions with respect to each other but </a:t>
            </a:r>
            <a:r>
              <a:rPr lang="en-US" altLang="en-US" sz="2800" dirty="0">
                <a:solidFill>
                  <a:schemeClr val="accent6"/>
                </a:solidFill>
                <a:ea typeface="+mn-ea"/>
                <a:cs typeface="+mn-cs"/>
              </a:rPr>
              <a:t>restricted by cohesive forces</a:t>
            </a:r>
            <a:r>
              <a:rPr lang="en-US" altLang="en-US" sz="2800" dirty="0">
                <a:ea typeface="+mn-ea"/>
                <a:cs typeface="+mn-cs"/>
              </a:rPr>
              <a:t> so as to maintain a relatively fixed volume</a:t>
            </a:r>
          </a:p>
          <a:p>
            <a:pPr marL="342900" lvl="2" indent="-342900" eaLnBrk="1" hangingPunct="1">
              <a:lnSpc>
                <a:spcPct val="90000"/>
              </a:lnSpc>
              <a:buFont typeface="Wingdings" pitchFamily="2" charset="2"/>
              <a:buChar char="q"/>
            </a:pPr>
            <a:r>
              <a:rPr lang="en-US" altLang="en-US" sz="2800" dirty="0"/>
              <a:t>A gas is a state of matter in which the molecules are practically </a:t>
            </a:r>
            <a:r>
              <a:rPr lang="en-US" altLang="en-US" sz="2800" dirty="0">
                <a:solidFill>
                  <a:schemeClr val="accent6"/>
                </a:solidFill>
              </a:rPr>
              <a:t>unrestricted by cohesive forces</a:t>
            </a:r>
            <a:r>
              <a:rPr lang="en-US" altLang="en-US" sz="2800" dirty="0"/>
              <a:t>. A gas has neither definite shape nor volume</a:t>
            </a:r>
            <a:endParaRPr lang="en-US" altLang="en-US" sz="2000" dirty="0"/>
          </a:p>
        </p:txBody>
      </p:sp>
      <p:sp>
        <p:nvSpPr>
          <p:cNvPr id="4101" name="TextBox 1"/>
          <p:cNvSpPr txBox="1">
            <a:spLocks noChangeArrowheads="1"/>
          </p:cNvSpPr>
          <p:nvPr/>
        </p:nvSpPr>
        <p:spPr bwMode="auto">
          <a:xfrm>
            <a:off x="914400" y="228600"/>
            <a:ext cx="71628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4000"/>
              <a:t>Introduction</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C:\Users\lubin\AppData\Local\Microsoft\Windows\INetCacheContent.Word\IMG-20180320-WA0003.jpg"/>
          <p:cNvPicPr/>
          <p:nvPr/>
        </p:nvPicPr>
        <p:blipFill>
          <a:blip r:embed="rId2">
            <a:extLst>
              <a:ext uri="{28A0092B-C50C-407E-A947-70E740481C1C}">
                <a14:useLocalDpi xmlns:a14="http://schemas.microsoft.com/office/drawing/2010/main" val="0"/>
              </a:ext>
            </a:extLst>
          </a:blip>
          <a:srcRect/>
          <a:stretch>
            <a:fillRect/>
          </a:stretch>
        </p:blipFill>
        <p:spPr bwMode="auto">
          <a:xfrm>
            <a:off x="1706245" y="3657600"/>
            <a:ext cx="5731510" cy="3226435"/>
          </a:xfrm>
          <a:prstGeom prst="rect">
            <a:avLst/>
          </a:prstGeom>
          <a:noFill/>
          <a:ln>
            <a:noFill/>
          </a:ln>
        </p:spPr>
      </p:pic>
      <p:sp>
        <p:nvSpPr>
          <p:cNvPr id="4098" name="Footer Placeholder 4"/>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r>
              <a:rPr lang="en-US" altLang="en-US" sz="1400"/>
              <a:t>Lecture 1</a:t>
            </a:r>
          </a:p>
        </p:txBody>
      </p:sp>
      <p:sp>
        <p:nvSpPr>
          <p:cNvPr id="4099" name="Slide Number Placeholder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fld id="{F1C63B46-D420-43D0-9284-28CE2D06FE4D}" type="slidenum">
              <a:rPr lang="en-US" altLang="en-US" sz="1400" smtClean="0"/>
              <a:pPr eaLnBrk="1" hangingPunct="1">
                <a:spcBef>
                  <a:spcPct val="0"/>
                </a:spcBef>
                <a:buFontTx/>
                <a:buNone/>
              </a:pPr>
              <a:t>4</a:t>
            </a:fld>
            <a:endParaRPr lang="en-US" altLang="en-US" sz="1400"/>
          </a:p>
        </p:txBody>
      </p:sp>
      <p:sp>
        <p:nvSpPr>
          <p:cNvPr id="4100" name="Rectangle 3"/>
          <p:cNvSpPr>
            <a:spLocks noGrp="1" noChangeArrowheads="1"/>
          </p:cNvSpPr>
          <p:nvPr>
            <p:ph type="body" idx="1"/>
          </p:nvPr>
        </p:nvSpPr>
        <p:spPr>
          <a:xfrm>
            <a:off x="609600" y="1295400"/>
            <a:ext cx="7772400" cy="4724400"/>
          </a:xfrm>
        </p:spPr>
        <p:txBody>
          <a:bodyPr/>
          <a:lstStyle/>
          <a:p>
            <a:pPr eaLnBrk="1" hangingPunct="1">
              <a:lnSpc>
                <a:spcPct val="90000"/>
              </a:lnSpc>
              <a:buFont typeface="Wingdings" pitchFamily="2" charset="2"/>
              <a:buChar char="q"/>
            </a:pPr>
            <a:r>
              <a:rPr lang="en-US" altLang="en-US" sz="2800" dirty="0"/>
              <a:t>In contrast to a solid, a fluid is a substance that </a:t>
            </a:r>
            <a:r>
              <a:rPr lang="en-US" altLang="en-US" sz="2800" dirty="0">
                <a:solidFill>
                  <a:schemeClr val="accent6"/>
                </a:solidFill>
              </a:rPr>
              <a:t>deforms continuously when subjected to a shear stress</a:t>
            </a:r>
            <a:r>
              <a:rPr lang="en-US" altLang="en-US" sz="2800" dirty="0"/>
              <a:t>, no matter how small that shear stress may be</a:t>
            </a:r>
          </a:p>
          <a:p>
            <a:pPr eaLnBrk="1" hangingPunct="1">
              <a:lnSpc>
                <a:spcPct val="90000"/>
              </a:lnSpc>
              <a:buFont typeface="Wingdings" pitchFamily="2" charset="2"/>
              <a:buChar char="q"/>
            </a:pPr>
            <a:r>
              <a:rPr lang="en-US" altLang="en-US" sz="2800" dirty="0"/>
              <a:t>Shear stress is defined as the force component tangent to a surface divided by the area of that force. </a:t>
            </a:r>
            <a:r>
              <a:rPr lang="en-US" altLang="en-US" sz="2800" dirty="0">
                <a:solidFill>
                  <a:schemeClr val="bg1"/>
                </a:solidFill>
              </a:rPr>
              <a:t>(</a:t>
            </a:r>
            <a:r>
              <a:rPr lang="en-US" altLang="en-US" sz="1800" dirty="0">
                <a:solidFill>
                  <a:schemeClr val="bg1"/>
                </a:solidFill>
              </a:rPr>
              <a:t>like shears or scissors, which cut object tangent to surface </a:t>
            </a:r>
            <a:r>
              <a:rPr lang="en-US" altLang="en-US" sz="1800" dirty="0"/>
              <a:t>area</a:t>
            </a:r>
            <a:r>
              <a:rPr lang="en-US" altLang="en-US" sz="2800" dirty="0"/>
              <a:t>)</a:t>
            </a:r>
          </a:p>
        </p:txBody>
      </p:sp>
      <p:sp>
        <p:nvSpPr>
          <p:cNvPr id="4101" name="TextBox 1"/>
          <p:cNvSpPr txBox="1">
            <a:spLocks noChangeArrowheads="1"/>
          </p:cNvSpPr>
          <p:nvPr/>
        </p:nvSpPr>
        <p:spPr bwMode="auto">
          <a:xfrm>
            <a:off x="914400" y="228600"/>
            <a:ext cx="71628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4000"/>
              <a:t>Introduction</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Footer Placeholder 4"/>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r>
              <a:rPr lang="en-US" altLang="en-US" sz="1400"/>
              <a:t>Lecture 1</a:t>
            </a:r>
          </a:p>
        </p:txBody>
      </p:sp>
      <p:sp>
        <p:nvSpPr>
          <p:cNvPr id="5123" name="Slide Number Placeholder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fld id="{5A6D73A6-4CCF-42AF-AFA8-B5E49ACA4D48}" type="slidenum">
              <a:rPr lang="en-US" altLang="en-US" sz="1400" smtClean="0"/>
              <a:pPr eaLnBrk="1" hangingPunct="1">
                <a:spcBef>
                  <a:spcPct val="0"/>
                </a:spcBef>
                <a:buFontTx/>
                <a:buNone/>
              </a:pPr>
              <a:t>5</a:t>
            </a:fld>
            <a:endParaRPr lang="en-US" altLang="en-US" sz="1400"/>
          </a:p>
        </p:txBody>
      </p:sp>
      <p:sp>
        <p:nvSpPr>
          <p:cNvPr id="8196" name="Rectangle 3"/>
          <p:cNvSpPr>
            <a:spLocks noGrp="1" noChangeArrowheads="1"/>
          </p:cNvSpPr>
          <p:nvPr>
            <p:ph type="body" idx="1"/>
          </p:nvPr>
        </p:nvSpPr>
        <p:spPr>
          <a:xfrm>
            <a:off x="609600" y="1143000"/>
            <a:ext cx="7772400" cy="5105400"/>
          </a:xfrm>
        </p:spPr>
        <p:txBody>
          <a:bodyPr/>
          <a:lstStyle/>
          <a:p>
            <a:pPr eaLnBrk="1" hangingPunct="1">
              <a:lnSpc>
                <a:spcPct val="90000"/>
              </a:lnSpc>
              <a:buFont typeface="Wingdings" pitchFamily="2" charset="2"/>
              <a:buChar char="q"/>
              <a:defRPr/>
            </a:pPr>
            <a:r>
              <a:rPr lang="en-US" altLang="en-US" sz="2800" dirty="0">
                <a:solidFill>
                  <a:schemeClr val="accent6"/>
                </a:solidFill>
              </a:rPr>
              <a:t>Principles of FM </a:t>
            </a:r>
            <a:r>
              <a:rPr lang="en-US" altLang="en-US" sz="2800" dirty="0"/>
              <a:t>same as in solid particle motion:</a:t>
            </a:r>
          </a:p>
          <a:p>
            <a:pPr lvl="1" eaLnBrk="1" hangingPunct="1">
              <a:lnSpc>
                <a:spcPct val="90000"/>
              </a:lnSpc>
              <a:buFont typeface="Wingdings" pitchFamily="2" charset="2"/>
              <a:buChar char="Ø"/>
              <a:defRPr/>
            </a:pPr>
            <a:r>
              <a:rPr lang="en-US" altLang="en-US" sz="2400" dirty="0">
                <a:ea typeface="+mn-ea"/>
                <a:cs typeface="+mn-cs"/>
              </a:rPr>
              <a:t>Conservation of mass</a:t>
            </a:r>
          </a:p>
          <a:p>
            <a:pPr lvl="1" eaLnBrk="1" hangingPunct="1">
              <a:lnSpc>
                <a:spcPct val="90000"/>
              </a:lnSpc>
              <a:buFont typeface="Wingdings" pitchFamily="2" charset="2"/>
              <a:buChar char="Ø"/>
              <a:defRPr/>
            </a:pPr>
            <a:r>
              <a:rPr lang="en-US" altLang="en-US" sz="2400" dirty="0">
                <a:ea typeface="+mn-ea"/>
                <a:cs typeface="+mn-cs"/>
              </a:rPr>
              <a:t>Conservation  of energy</a:t>
            </a:r>
          </a:p>
          <a:p>
            <a:pPr lvl="1" eaLnBrk="1" hangingPunct="1">
              <a:lnSpc>
                <a:spcPct val="90000"/>
              </a:lnSpc>
              <a:buFont typeface="Wingdings" pitchFamily="2" charset="2"/>
              <a:buChar char="Ø"/>
              <a:defRPr/>
            </a:pPr>
            <a:r>
              <a:rPr lang="en-US" altLang="en-US" sz="2400" dirty="0">
                <a:ea typeface="+mn-ea"/>
                <a:cs typeface="+mn-cs"/>
              </a:rPr>
              <a:t>Conservation of momentum</a:t>
            </a:r>
          </a:p>
          <a:p>
            <a:pPr lvl="1" eaLnBrk="1" hangingPunct="1">
              <a:lnSpc>
                <a:spcPct val="90000"/>
              </a:lnSpc>
              <a:buFont typeface="Wingdings" pitchFamily="2" charset="2"/>
              <a:buChar char="Ø"/>
              <a:defRPr/>
            </a:pPr>
            <a:endParaRPr lang="en-US" altLang="en-US" sz="2400" dirty="0">
              <a:ea typeface="+mn-ea"/>
              <a:cs typeface="+mn-cs"/>
            </a:endParaRPr>
          </a:p>
          <a:p>
            <a:pPr marL="342900" lvl="1" indent="-342900" eaLnBrk="1" hangingPunct="1">
              <a:lnSpc>
                <a:spcPct val="90000"/>
              </a:lnSpc>
              <a:buFont typeface="Wingdings" pitchFamily="2" charset="2"/>
              <a:buChar char="q"/>
              <a:defRPr/>
            </a:pPr>
            <a:r>
              <a:rPr lang="en-US" altLang="en-US" dirty="0">
                <a:ea typeface="+mn-ea"/>
                <a:cs typeface="+mn-cs"/>
              </a:rPr>
              <a:t>The subject of FM will be divided into 3 broad categories:</a:t>
            </a:r>
          </a:p>
          <a:p>
            <a:pPr marL="857250" lvl="2" indent="-457200" eaLnBrk="1" hangingPunct="1">
              <a:lnSpc>
                <a:spcPct val="90000"/>
              </a:lnSpc>
              <a:buFont typeface="Wingdings" panose="05000000000000000000" pitchFamily="2" charset="2"/>
              <a:buChar char="Ø"/>
              <a:defRPr/>
            </a:pPr>
            <a:r>
              <a:rPr lang="en-US" altLang="en-US" dirty="0">
                <a:ea typeface="+mn-ea"/>
                <a:cs typeface="+mn-cs"/>
              </a:rPr>
              <a:t>Fluid statics (</a:t>
            </a:r>
            <a:r>
              <a:rPr lang="en-US" altLang="en-US" sz="1000" dirty="0">
                <a:ea typeface="+mn-ea"/>
                <a:cs typeface="+mn-cs"/>
              </a:rPr>
              <a:t>fluid at rest</a:t>
            </a:r>
            <a:r>
              <a:rPr lang="en-US" altLang="en-US" dirty="0">
                <a:ea typeface="+mn-ea"/>
                <a:cs typeface="+mn-cs"/>
              </a:rPr>
              <a:t>)</a:t>
            </a:r>
          </a:p>
          <a:p>
            <a:pPr marL="857250" lvl="2" indent="-457200" eaLnBrk="1" hangingPunct="1">
              <a:lnSpc>
                <a:spcPct val="90000"/>
              </a:lnSpc>
              <a:buFont typeface="Wingdings" panose="05000000000000000000" pitchFamily="2" charset="2"/>
              <a:buChar char="Ø"/>
              <a:defRPr/>
            </a:pPr>
            <a:r>
              <a:rPr lang="en-US" altLang="en-US" dirty="0">
                <a:ea typeface="+mn-ea"/>
                <a:cs typeface="+mn-cs"/>
              </a:rPr>
              <a:t>Classical fluid dynamics (</a:t>
            </a:r>
            <a:r>
              <a:rPr lang="en-US" altLang="en-US" sz="1000" dirty="0">
                <a:ea typeface="+mn-ea"/>
                <a:cs typeface="+mn-cs"/>
              </a:rPr>
              <a:t>mathematical approach of fluids in motion</a:t>
            </a:r>
            <a:r>
              <a:rPr lang="en-US" altLang="en-US" dirty="0">
                <a:ea typeface="+mn-ea"/>
                <a:cs typeface="+mn-cs"/>
              </a:rPr>
              <a:t>)</a:t>
            </a:r>
          </a:p>
          <a:p>
            <a:pPr marL="857250" lvl="2" indent="-457200" eaLnBrk="1" hangingPunct="1">
              <a:lnSpc>
                <a:spcPct val="90000"/>
              </a:lnSpc>
              <a:buFont typeface="Wingdings" panose="05000000000000000000" pitchFamily="2" charset="2"/>
              <a:buChar char="Ø"/>
              <a:defRPr/>
            </a:pPr>
            <a:r>
              <a:rPr lang="en-US" altLang="en-US" dirty="0">
                <a:ea typeface="+mn-ea"/>
                <a:cs typeface="+mn-cs"/>
              </a:rPr>
              <a:t>Fluid dynamics (</a:t>
            </a:r>
            <a:r>
              <a:rPr lang="en-US" altLang="en-US" sz="1000" dirty="0">
                <a:ea typeface="+mn-ea"/>
                <a:cs typeface="+mn-cs"/>
              </a:rPr>
              <a:t>real fluids in motion</a:t>
            </a:r>
            <a:r>
              <a:rPr lang="en-US" altLang="en-US" dirty="0">
                <a:ea typeface="+mn-ea"/>
                <a:cs typeface="+mn-cs"/>
              </a:rPr>
              <a:t>)</a:t>
            </a:r>
          </a:p>
          <a:p>
            <a:pPr lvl="2" eaLnBrk="1" hangingPunct="1">
              <a:lnSpc>
                <a:spcPct val="90000"/>
              </a:lnSpc>
              <a:buFont typeface="Wingdings" pitchFamily="2" charset="2"/>
              <a:buChar char="Ø"/>
              <a:defRPr/>
            </a:pPr>
            <a:endParaRPr lang="en-US" altLang="en-US" sz="1200" dirty="0"/>
          </a:p>
          <a:p>
            <a:pPr eaLnBrk="1" hangingPunct="1">
              <a:lnSpc>
                <a:spcPct val="90000"/>
              </a:lnSpc>
              <a:buFont typeface="Wingdings" pitchFamily="2" charset="2"/>
              <a:buChar char="q"/>
              <a:defRPr/>
            </a:pPr>
            <a:endParaRPr lang="en-US" altLang="en-US" sz="1600" dirty="0"/>
          </a:p>
          <a:p>
            <a:pPr eaLnBrk="1" hangingPunct="1">
              <a:lnSpc>
                <a:spcPct val="90000"/>
              </a:lnSpc>
              <a:buFont typeface="Wingdings" pitchFamily="2" charset="2"/>
              <a:buChar char="q"/>
              <a:defRPr/>
            </a:pPr>
            <a:endParaRPr lang="en-US" altLang="en-US" sz="2000" dirty="0"/>
          </a:p>
          <a:p>
            <a:pPr lvl="2" eaLnBrk="1" hangingPunct="1">
              <a:lnSpc>
                <a:spcPct val="90000"/>
              </a:lnSpc>
              <a:buFontTx/>
              <a:buNone/>
              <a:defRPr/>
            </a:pPr>
            <a:endParaRPr lang="en-US" altLang="en-US" sz="2000" dirty="0"/>
          </a:p>
        </p:txBody>
      </p:sp>
      <p:sp>
        <p:nvSpPr>
          <p:cNvPr id="5125" name="TextBox 1"/>
          <p:cNvSpPr txBox="1">
            <a:spLocks noChangeArrowheads="1"/>
          </p:cNvSpPr>
          <p:nvPr/>
        </p:nvSpPr>
        <p:spPr bwMode="auto">
          <a:xfrm>
            <a:off x="533400" y="228600"/>
            <a:ext cx="7848600" cy="1077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4000"/>
              <a:t>Introduction</a:t>
            </a:r>
          </a:p>
          <a:p>
            <a:pPr eaLnBrk="1" hangingPunct="1">
              <a:spcBef>
                <a:spcPct val="0"/>
              </a:spcBef>
              <a:buFontTx/>
              <a:buNone/>
            </a:pPr>
            <a:endParaRPr lang="en-US" altLang="en-US" sz="24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Footer Placeholder 4"/>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r>
              <a:rPr lang="en-US" altLang="en-US" sz="1400"/>
              <a:t>Lecture 1</a:t>
            </a:r>
          </a:p>
        </p:txBody>
      </p:sp>
      <p:sp>
        <p:nvSpPr>
          <p:cNvPr id="6147" name="Slide Number Placeholder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fld id="{8717BB8B-3F8D-4F8A-89B8-BE51D4461E0A}" type="slidenum">
              <a:rPr lang="en-US" altLang="en-US" sz="1400" smtClean="0"/>
              <a:pPr eaLnBrk="1" hangingPunct="1">
                <a:spcBef>
                  <a:spcPct val="0"/>
                </a:spcBef>
                <a:buFontTx/>
                <a:buNone/>
              </a:pPr>
              <a:t>6</a:t>
            </a:fld>
            <a:endParaRPr lang="en-US" altLang="en-US" sz="1400"/>
          </a:p>
        </p:txBody>
      </p:sp>
      <p:sp>
        <p:nvSpPr>
          <p:cNvPr id="6148" name="Rectangle 3"/>
          <p:cNvSpPr>
            <a:spLocks noGrp="1" noChangeArrowheads="1"/>
          </p:cNvSpPr>
          <p:nvPr>
            <p:ph type="body" idx="1"/>
          </p:nvPr>
        </p:nvSpPr>
        <p:spPr>
          <a:xfrm>
            <a:off x="609600" y="1143000"/>
            <a:ext cx="7772400" cy="5105400"/>
          </a:xfrm>
        </p:spPr>
        <p:txBody>
          <a:bodyPr/>
          <a:lstStyle/>
          <a:p>
            <a:pPr eaLnBrk="1" hangingPunct="1">
              <a:lnSpc>
                <a:spcPct val="90000"/>
              </a:lnSpc>
              <a:buFont typeface="Wingdings" pitchFamily="2" charset="2"/>
              <a:buChar char="q"/>
            </a:pPr>
            <a:r>
              <a:rPr lang="en-US" altLang="en-US" sz="2800" dirty="0"/>
              <a:t>Actual fluid relationship is made up of a collection of discrete molecules. </a:t>
            </a:r>
          </a:p>
          <a:p>
            <a:pPr eaLnBrk="1" hangingPunct="1">
              <a:lnSpc>
                <a:spcPct val="90000"/>
              </a:lnSpc>
              <a:buFont typeface="Wingdings" pitchFamily="2" charset="2"/>
              <a:buChar char="q"/>
            </a:pPr>
            <a:r>
              <a:rPr lang="en-US" altLang="en-US" sz="2800" dirty="0"/>
              <a:t>In most engineering applications, however, we are interested in the </a:t>
            </a:r>
            <a:r>
              <a:rPr lang="en-US" altLang="en-US" sz="2800" dirty="0">
                <a:solidFill>
                  <a:schemeClr val="accent6"/>
                </a:solidFill>
              </a:rPr>
              <a:t>average conditions </a:t>
            </a:r>
            <a:r>
              <a:rPr lang="en-US" altLang="en-US" sz="2800" dirty="0"/>
              <a:t>of velocity, pressure, temperature, density, etc. </a:t>
            </a:r>
          </a:p>
          <a:p>
            <a:pPr eaLnBrk="1" hangingPunct="1">
              <a:lnSpc>
                <a:spcPct val="90000"/>
              </a:lnSpc>
              <a:buFont typeface="Wingdings" pitchFamily="2" charset="2"/>
              <a:buChar char="q"/>
            </a:pPr>
            <a:r>
              <a:rPr lang="en-US" altLang="en-US" sz="2800" dirty="0"/>
              <a:t>Therefore, a fluid will be regarded as a continuum: a continuous distribution of matter with no empty space (instead of the actual conglomeration of  separate molecules). In FM, this assumption is normally justifiable because the </a:t>
            </a:r>
            <a:r>
              <a:rPr lang="en-US" altLang="en-US" sz="2800" dirty="0">
                <a:solidFill>
                  <a:schemeClr val="accent6"/>
                </a:solidFill>
              </a:rPr>
              <a:t>no.</a:t>
            </a:r>
            <a:r>
              <a:rPr lang="en-US" altLang="en-US" sz="2800" dirty="0"/>
              <a:t> of molecules is </a:t>
            </a:r>
            <a:r>
              <a:rPr lang="en-US" altLang="en-US" sz="2800" dirty="0">
                <a:solidFill>
                  <a:schemeClr val="accent6"/>
                </a:solidFill>
              </a:rPr>
              <a:t>so enormous </a:t>
            </a:r>
            <a:r>
              <a:rPr lang="en-US" altLang="en-US" sz="2800" dirty="0"/>
              <a:t>and the </a:t>
            </a:r>
            <a:r>
              <a:rPr lang="en-US" altLang="en-US" sz="2800" dirty="0">
                <a:solidFill>
                  <a:schemeClr val="accent6"/>
                </a:solidFill>
              </a:rPr>
              <a:t>distance</a:t>
            </a:r>
            <a:r>
              <a:rPr lang="en-US" altLang="en-US" sz="2800" dirty="0"/>
              <a:t> between them is </a:t>
            </a:r>
            <a:r>
              <a:rPr lang="en-US" altLang="en-US" sz="2800" dirty="0">
                <a:solidFill>
                  <a:schemeClr val="accent6"/>
                </a:solidFill>
              </a:rPr>
              <a:t>very small</a:t>
            </a:r>
            <a:r>
              <a:rPr lang="en-US" altLang="en-US" sz="2800" dirty="0"/>
              <a:t>.</a:t>
            </a:r>
          </a:p>
          <a:p>
            <a:pPr eaLnBrk="1" hangingPunct="1">
              <a:lnSpc>
                <a:spcPct val="90000"/>
              </a:lnSpc>
              <a:buFont typeface="Wingdings" pitchFamily="2" charset="2"/>
              <a:buChar char="q"/>
            </a:pPr>
            <a:endParaRPr lang="en-US" altLang="en-US" sz="1600" dirty="0"/>
          </a:p>
          <a:p>
            <a:pPr eaLnBrk="1" hangingPunct="1">
              <a:lnSpc>
                <a:spcPct val="90000"/>
              </a:lnSpc>
              <a:buFont typeface="Wingdings" pitchFamily="2" charset="2"/>
              <a:buChar char="q"/>
            </a:pPr>
            <a:endParaRPr lang="en-US" altLang="en-US" sz="2000" dirty="0"/>
          </a:p>
          <a:p>
            <a:pPr lvl="2" eaLnBrk="1" hangingPunct="1">
              <a:lnSpc>
                <a:spcPct val="90000"/>
              </a:lnSpc>
              <a:buFontTx/>
              <a:buNone/>
            </a:pPr>
            <a:endParaRPr lang="en-US" altLang="en-US" sz="2000" dirty="0"/>
          </a:p>
        </p:txBody>
      </p:sp>
      <p:sp>
        <p:nvSpPr>
          <p:cNvPr id="6149" name="TextBox 1"/>
          <p:cNvSpPr txBox="1">
            <a:spLocks noChangeArrowheads="1"/>
          </p:cNvSpPr>
          <p:nvPr/>
        </p:nvSpPr>
        <p:spPr bwMode="auto">
          <a:xfrm>
            <a:off x="533400" y="228600"/>
            <a:ext cx="7848600" cy="1077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4000"/>
              <a:t>Introduction</a:t>
            </a:r>
          </a:p>
          <a:p>
            <a:pPr eaLnBrk="1" hangingPunct="1">
              <a:spcBef>
                <a:spcPct val="0"/>
              </a:spcBef>
              <a:buFontTx/>
              <a:buNone/>
            </a:pPr>
            <a:endParaRPr lang="en-US" altLang="en-US" sz="24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ctrTitle"/>
          </p:nvPr>
        </p:nvSpPr>
        <p:spPr>
          <a:xfrm>
            <a:off x="685800" y="26988"/>
            <a:ext cx="7772400" cy="1470025"/>
          </a:xfrm>
        </p:spPr>
        <p:txBody>
          <a:bodyPr/>
          <a:lstStyle/>
          <a:p>
            <a:r>
              <a:rPr lang="en-US" altLang="en-US"/>
              <a:t>Properties of fluids</a:t>
            </a:r>
          </a:p>
        </p:txBody>
      </p:sp>
      <p:sp>
        <p:nvSpPr>
          <p:cNvPr id="8195" name="Subtitle 2"/>
          <p:cNvSpPr>
            <a:spLocks noGrp="1"/>
          </p:cNvSpPr>
          <p:nvPr>
            <p:ph type="subTitle" idx="1"/>
          </p:nvPr>
        </p:nvSpPr>
        <p:spPr>
          <a:xfrm>
            <a:off x="990600" y="1447800"/>
            <a:ext cx="7467600" cy="1143000"/>
          </a:xfrm>
        </p:spPr>
        <p:txBody>
          <a:bodyPr/>
          <a:lstStyle/>
          <a:p>
            <a:r>
              <a:rPr lang="en-US" altLang="en-US" sz="2400" dirty="0">
                <a:solidFill>
                  <a:srgbClr val="3399FF"/>
                </a:solidFill>
              </a:rPr>
              <a:t>Properties involving the mass or weight of the fluid</a:t>
            </a:r>
          </a:p>
        </p:txBody>
      </p:sp>
      <p:sp>
        <p:nvSpPr>
          <p:cNvPr id="8196" name="Date Placeholder 3"/>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fld id="{A0106E3C-742A-4035-80B0-90C31A9F9554}" type="datetime1">
              <a:rPr lang="en-US" altLang="en-US" sz="1400" smtClean="0"/>
              <a:pPr eaLnBrk="1" hangingPunct="1">
                <a:spcBef>
                  <a:spcPct val="0"/>
                </a:spcBef>
                <a:buFontTx/>
                <a:buNone/>
              </a:pPr>
              <a:t>3/22/2018</a:t>
            </a:fld>
            <a:endParaRPr lang="en-US" altLang="en-US" sz="1400"/>
          </a:p>
        </p:txBody>
      </p:sp>
      <p:sp>
        <p:nvSpPr>
          <p:cNvPr id="8197" name="Footer Placeholder 4"/>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r>
              <a:rPr lang="en-US" altLang="en-US" sz="1400"/>
              <a:t>Lecture 1</a:t>
            </a:r>
          </a:p>
        </p:txBody>
      </p:sp>
      <p:sp>
        <p:nvSpPr>
          <p:cNvPr id="8198" name="Slide Number Placeholder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fld id="{8D3FF5BD-389D-4F57-967A-73A023051DCF}" type="slidenum">
              <a:rPr lang="en-US" altLang="en-US" sz="1400" smtClean="0"/>
              <a:pPr eaLnBrk="1" hangingPunct="1">
                <a:spcBef>
                  <a:spcPct val="0"/>
                </a:spcBef>
                <a:buFontTx/>
                <a:buNone/>
              </a:pPr>
              <a:t>7</a:t>
            </a:fld>
            <a:endParaRPr lang="en-US" altLang="en-US" sz="1400"/>
          </a:p>
        </p:txBody>
      </p:sp>
      <p:graphicFrame>
        <p:nvGraphicFramePr>
          <p:cNvPr id="8199" name="Object 6"/>
          <p:cNvGraphicFramePr>
            <a:graphicFrameLocks noChangeAspect="1"/>
          </p:cNvGraphicFramePr>
          <p:nvPr>
            <p:extLst>
              <p:ext uri="{D42A27DB-BD31-4B8C-83A1-F6EECF244321}">
                <p14:modId xmlns:p14="http://schemas.microsoft.com/office/powerpoint/2010/main" val="3106119531"/>
              </p:ext>
            </p:extLst>
          </p:nvPr>
        </p:nvGraphicFramePr>
        <p:xfrm>
          <a:off x="1331640" y="2132856"/>
          <a:ext cx="6921500" cy="4025900"/>
        </p:xfrm>
        <a:graphic>
          <a:graphicData uri="http://schemas.openxmlformats.org/presentationml/2006/ole">
            <mc:AlternateContent xmlns:mc="http://schemas.openxmlformats.org/markup-compatibility/2006">
              <mc:Choice xmlns:v="urn:schemas-microsoft-com:vml" Requires="v">
                <p:oleObj spid="_x0000_s8233" name="Equation" r:id="rId3" imgW="4343400" imgH="2412720" progId="Equation.3">
                  <p:embed/>
                </p:oleObj>
              </mc:Choice>
              <mc:Fallback>
                <p:oleObj name="Equation" r:id="rId3" imgW="4343400" imgH="2412720" progId="Equation.3">
                  <p:embed/>
                  <p:pic>
                    <p:nvPicPr>
                      <p:cNvPr id="0" name="Picture 9"/>
                      <p:cNvPicPr>
                        <a:picLocks noChangeAspect="1" noChangeArrowheads="1"/>
                      </p:cNvPicPr>
                      <p:nvPr/>
                    </p:nvPicPr>
                    <p:blipFill>
                      <a:blip r:embed="rId4"/>
                      <a:srcRect/>
                      <a:stretch>
                        <a:fillRect/>
                      </a:stretch>
                    </p:blipFill>
                    <p:spPr bwMode="auto">
                      <a:xfrm>
                        <a:off x="1331640" y="2132856"/>
                        <a:ext cx="6921500" cy="4025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200" name="TextBox 7"/>
          <p:cNvSpPr txBox="1">
            <a:spLocks noChangeArrowheads="1"/>
          </p:cNvSpPr>
          <p:nvPr/>
        </p:nvSpPr>
        <p:spPr bwMode="auto">
          <a:xfrm>
            <a:off x="5334000" y="2133600"/>
            <a:ext cx="2895600" cy="79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r>
              <a:rPr lang="en-US" altLang="en-US" sz="1600" dirty="0"/>
              <a:t>Water 	= 1000kg/m</a:t>
            </a:r>
            <a:r>
              <a:rPr lang="en-US" altLang="en-US" sz="1600" baseline="30000" dirty="0"/>
              <a:t>3</a:t>
            </a:r>
          </a:p>
          <a:p>
            <a:pPr eaLnBrk="1" hangingPunct="1">
              <a:spcBef>
                <a:spcPct val="0"/>
              </a:spcBef>
              <a:buFontTx/>
              <a:buNone/>
            </a:pPr>
            <a:r>
              <a:rPr lang="en-US" altLang="en-US" sz="1600" dirty="0"/>
              <a:t>Air	 = 1.23kg/m</a:t>
            </a:r>
            <a:r>
              <a:rPr lang="en-US" altLang="en-US" sz="1600" baseline="30000" dirty="0"/>
              <a:t>3</a:t>
            </a:r>
          </a:p>
          <a:p>
            <a:pPr eaLnBrk="1" hangingPunct="1">
              <a:spcBef>
                <a:spcPct val="0"/>
              </a:spcBef>
              <a:buFontTx/>
              <a:buNone/>
            </a:pPr>
            <a:endParaRPr lang="en-US" altLang="en-US" sz="2000" baseline="30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ctrTitle"/>
          </p:nvPr>
        </p:nvSpPr>
        <p:spPr>
          <a:xfrm>
            <a:off x="685800" y="26988"/>
            <a:ext cx="7772400" cy="1470025"/>
          </a:xfrm>
        </p:spPr>
        <p:txBody>
          <a:bodyPr/>
          <a:lstStyle/>
          <a:p>
            <a:r>
              <a:rPr lang="en-US" altLang="en-US"/>
              <a:t>Properties of fluids</a:t>
            </a:r>
          </a:p>
        </p:txBody>
      </p:sp>
      <p:sp>
        <p:nvSpPr>
          <p:cNvPr id="9219" name="Date Placeholder 3"/>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fld id="{11CC8CA2-5684-49C5-974C-A1D65C70E699}" type="datetime1">
              <a:rPr lang="en-US" altLang="en-US" sz="1400" smtClean="0"/>
              <a:pPr eaLnBrk="1" hangingPunct="1">
                <a:spcBef>
                  <a:spcPct val="0"/>
                </a:spcBef>
                <a:buFontTx/>
                <a:buNone/>
              </a:pPr>
              <a:t>3/22/2018</a:t>
            </a:fld>
            <a:endParaRPr lang="en-US" altLang="en-US" sz="1400"/>
          </a:p>
        </p:txBody>
      </p:sp>
      <p:sp>
        <p:nvSpPr>
          <p:cNvPr id="9220" name="Footer Placeholder 4"/>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r>
              <a:rPr lang="en-US" altLang="en-US" sz="1400"/>
              <a:t>Lecture 1</a:t>
            </a:r>
          </a:p>
        </p:txBody>
      </p:sp>
      <p:sp>
        <p:nvSpPr>
          <p:cNvPr id="9221" name="Slide Number Placeholder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fld id="{8E77302A-8EB0-492B-BCFB-B284B1A38BCA}" type="slidenum">
              <a:rPr lang="en-US" altLang="en-US" sz="1400" smtClean="0"/>
              <a:pPr eaLnBrk="1" hangingPunct="1">
                <a:spcBef>
                  <a:spcPct val="0"/>
                </a:spcBef>
                <a:buFontTx/>
                <a:buNone/>
              </a:pPr>
              <a:t>8</a:t>
            </a:fld>
            <a:endParaRPr lang="en-US" altLang="en-US" sz="1400"/>
          </a:p>
        </p:txBody>
      </p:sp>
      <p:sp>
        <p:nvSpPr>
          <p:cNvPr id="8" name="Rectangle 3"/>
          <p:cNvSpPr txBox="1">
            <a:spLocks noChangeArrowheads="1"/>
          </p:cNvSpPr>
          <p:nvPr/>
        </p:nvSpPr>
        <p:spPr bwMode="auto">
          <a:xfrm>
            <a:off x="685800" y="1295400"/>
            <a:ext cx="7772400" cy="49196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0" indent="0" algn="ctr" rtl="0" eaLnBrk="0" fontAlgn="base" hangingPunct="0">
              <a:spcBef>
                <a:spcPct val="20000"/>
              </a:spcBef>
              <a:spcAft>
                <a:spcPct val="0"/>
              </a:spcAft>
              <a:buNone/>
              <a:defRPr sz="3200">
                <a:solidFill>
                  <a:schemeClr val="tx1"/>
                </a:solidFill>
                <a:latin typeface="+mn-lt"/>
                <a:ea typeface="+mn-ea"/>
                <a:cs typeface="+mn-cs"/>
              </a:defRPr>
            </a:lvl1pPr>
            <a:lvl2pPr marL="457200" indent="0" algn="ctr" rtl="0" eaLnBrk="0" fontAlgn="base" hangingPunct="0">
              <a:spcBef>
                <a:spcPct val="20000"/>
              </a:spcBef>
              <a:spcAft>
                <a:spcPct val="0"/>
              </a:spcAft>
              <a:buNone/>
              <a:defRPr sz="2800">
                <a:solidFill>
                  <a:schemeClr val="tx1"/>
                </a:solidFill>
                <a:latin typeface="+mn-lt"/>
              </a:defRPr>
            </a:lvl2pPr>
            <a:lvl3pPr marL="914400" indent="0" algn="ctr" rtl="0" eaLnBrk="0" fontAlgn="base" hangingPunct="0">
              <a:spcBef>
                <a:spcPct val="20000"/>
              </a:spcBef>
              <a:spcAft>
                <a:spcPct val="0"/>
              </a:spcAft>
              <a:buNone/>
              <a:defRPr sz="2400">
                <a:solidFill>
                  <a:schemeClr val="tx1"/>
                </a:solidFill>
                <a:latin typeface="+mn-lt"/>
              </a:defRPr>
            </a:lvl3pPr>
            <a:lvl4pPr marL="1371600" indent="0" algn="ctr" rtl="0" eaLnBrk="0" fontAlgn="base" hangingPunct="0">
              <a:spcBef>
                <a:spcPct val="20000"/>
              </a:spcBef>
              <a:spcAft>
                <a:spcPct val="0"/>
              </a:spcAft>
              <a:buNone/>
              <a:defRPr sz="2000">
                <a:solidFill>
                  <a:schemeClr val="tx1"/>
                </a:solidFill>
                <a:latin typeface="+mn-lt"/>
              </a:defRPr>
            </a:lvl4pPr>
            <a:lvl5pPr marL="1828800" indent="0" algn="ctr" rtl="0" eaLnBrk="0" fontAlgn="base" hangingPunct="0">
              <a:spcBef>
                <a:spcPct val="20000"/>
              </a:spcBef>
              <a:spcAft>
                <a:spcPct val="0"/>
              </a:spcAft>
              <a:buNone/>
              <a:defRPr sz="2000">
                <a:solidFill>
                  <a:schemeClr val="tx1"/>
                </a:solidFill>
                <a:latin typeface="+mn-lt"/>
              </a:defRPr>
            </a:lvl5pPr>
            <a:lvl6pPr marL="2286000" indent="0" algn="ctr" rtl="0" fontAlgn="base">
              <a:spcBef>
                <a:spcPct val="20000"/>
              </a:spcBef>
              <a:spcAft>
                <a:spcPct val="0"/>
              </a:spcAft>
              <a:buNone/>
              <a:defRPr sz="2000">
                <a:solidFill>
                  <a:schemeClr val="tx1"/>
                </a:solidFill>
                <a:latin typeface="+mn-lt"/>
              </a:defRPr>
            </a:lvl6pPr>
            <a:lvl7pPr marL="2743200" indent="0" algn="ctr" rtl="0" fontAlgn="base">
              <a:spcBef>
                <a:spcPct val="20000"/>
              </a:spcBef>
              <a:spcAft>
                <a:spcPct val="0"/>
              </a:spcAft>
              <a:buNone/>
              <a:defRPr sz="2000">
                <a:solidFill>
                  <a:schemeClr val="tx1"/>
                </a:solidFill>
                <a:latin typeface="+mn-lt"/>
              </a:defRPr>
            </a:lvl7pPr>
            <a:lvl8pPr marL="3200400" indent="0" algn="ctr" rtl="0" fontAlgn="base">
              <a:spcBef>
                <a:spcPct val="20000"/>
              </a:spcBef>
              <a:spcAft>
                <a:spcPct val="0"/>
              </a:spcAft>
              <a:buNone/>
              <a:defRPr sz="2000">
                <a:solidFill>
                  <a:schemeClr val="tx1"/>
                </a:solidFill>
                <a:latin typeface="+mn-lt"/>
              </a:defRPr>
            </a:lvl8pPr>
            <a:lvl9pPr marL="3657600" indent="0" algn="ctr" rtl="0" fontAlgn="base">
              <a:spcBef>
                <a:spcPct val="20000"/>
              </a:spcBef>
              <a:spcAft>
                <a:spcPct val="0"/>
              </a:spcAft>
              <a:buNone/>
              <a:defRPr sz="2000">
                <a:solidFill>
                  <a:schemeClr val="tx1"/>
                </a:solidFill>
                <a:latin typeface="+mn-lt"/>
              </a:defRPr>
            </a:lvl9pPr>
          </a:lstStyle>
          <a:p>
            <a:pPr>
              <a:defRPr/>
            </a:pPr>
            <a:r>
              <a:rPr lang="en-US" altLang="en-US" sz="2400" dirty="0">
                <a:solidFill>
                  <a:srgbClr val="3399FF"/>
                </a:solidFill>
              </a:rPr>
              <a:t>Viscosity</a:t>
            </a:r>
          </a:p>
          <a:p>
            <a:pPr algn="l">
              <a:defRPr/>
            </a:pPr>
            <a:r>
              <a:rPr lang="en-US" altLang="en-US" sz="2400" dirty="0">
                <a:solidFill>
                  <a:srgbClr val="3399FF"/>
                </a:solidFill>
              </a:rPr>
              <a:t>Definitions </a:t>
            </a:r>
          </a:p>
          <a:p>
            <a:pPr marL="514350" indent="-514350" algn="l" eaLnBrk="1" hangingPunct="1">
              <a:lnSpc>
                <a:spcPct val="90000"/>
              </a:lnSpc>
              <a:buFont typeface="+mj-lt"/>
              <a:buAutoNum type="arabicPeriod"/>
              <a:defRPr/>
            </a:pPr>
            <a:r>
              <a:rPr lang="en-US" altLang="en-US" sz="2800" dirty="0"/>
              <a:t>Viscosity is that property of a fluid by virtue of which it offers resistance to shear stress</a:t>
            </a:r>
          </a:p>
          <a:p>
            <a:pPr marL="514350" indent="-514350" algn="l" eaLnBrk="1" hangingPunct="1">
              <a:lnSpc>
                <a:spcPct val="90000"/>
              </a:lnSpc>
              <a:buFont typeface="+mj-lt"/>
              <a:buAutoNum type="arabicPeriod"/>
              <a:defRPr/>
            </a:pPr>
            <a:r>
              <a:rPr lang="en-US" altLang="en-US" sz="2800" dirty="0"/>
              <a:t>Viscosity of a fluid is a measure of its </a:t>
            </a:r>
            <a:r>
              <a:rPr lang="en-US" altLang="en-US" sz="2800" dirty="0">
                <a:solidFill>
                  <a:srgbClr val="FF0000"/>
                </a:solidFill>
              </a:rPr>
              <a:t>resistance</a:t>
            </a:r>
            <a:r>
              <a:rPr lang="en-US" altLang="en-US" sz="2800" dirty="0"/>
              <a:t> to shear or angular deformation </a:t>
            </a:r>
          </a:p>
          <a:p>
            <a:pPr marL="514350" indent="-514350" algn="l" eaLnBrk="1" hangingPunct="1">
              <a:lnSpc>
                <a:spcPct val="90000"/>
              </a:lnSpc>
              <a:buFont typeface="+mj-lt"/>
              <a:buAutoNum type="arabicPeriod"/>
              <a:defRPr/>
            </a:pPr>
            <a:r>
              <a:rPr lang="en-US" altLang="en-US" sz="2800" dirty="0"/>
              <a:t>Viscosity can be thought of as the internal </a:t>
            </a:r>
            <a:r>
              <a:rPr lang="en-US" altLang="en-US" sz="2800" dirty="0">
                <a:solidFill>
                  <a:srgbClr val="FF0000"/>
                </a:solidFill>
              </a:rPr>
              <a:t>stickiness</a:t>
            </a:r>
            <a:r>
              <a:rPr lang="en-US" altLang="en-US" sz="2800" dirty="0"/>
              <a:t> of a fluid.</a:t>
            </a:r>
          </a:p>
          <a:p>
            <a:pPr marL="514350" indent="-514350" algn="l" eaLnBrk="1" hangingPunct="1">
              <a:defRPr/>
            </a:pPr>
            <a:r>
              <a:rPr lang="en-US" altLang="en-US" sz="1600" kern="0" dirty="0"/>
              <a:t>Note: stress is pressure like pressure of exams, stress due to social problems</a:t>
            </a:r>
          </a:p>
          <a:p>
            <a:pPr marL="514350" indent="-514350" algn="l" eaLnBrk="1" hangingPunct="1">
              <a:defRPr/>
            </a:pPr>
            <a:r>
              <a:rPr lang="en-US" altLang="en-US" sz="1600" kern="0" dirty="0"/>
              <a:t>e.g., motor oil has high viscosity and resistance to shear , whereas gasoline (petrol) has low viscosity. More energy required to pump a more viscous fluid</a:t>
            </a:r>
          </a:p>
          <a:p>
            <a:pPr marL="514350" indent="-514350" algn="l" eaLnBrk="1" hangingPunct="1">
              <a:defRPr/>
            </a:pPr>
            <a:r>
              <a:rPr lang="en-US" altLang="en-US" sz="2800" kern="0" dirty="0"/>
              <a:t> </a:t>
            </a:r>
            <a:r>
              <a:rPr lang="en-US" altLang="en-US" sz="1400" kern="0" dirty="0"/>
              <a:t>(A fluid is a substance which continuously deforms when subjected to a small amount of shear)</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ctrTitle"/>
          </p:nvPr>
        </p:nvSpPr>
        <p:spPr>
          <a:xfrm>
            <a:off x="685800" y="26988"/>
            <a:ext cx="7772400" cy="1470025"/>
          </a:xfrm>
        </p:spPr>
        <p:txBody>
          <a:bodyPr/>
          <a:lstStyle/>
          <a:p>
            <a:r>
              <a:rPr lang="en-US" altLang="en-US"/>
              <a:t>Properties of fluids</a:t>
            </a:r>
          </a:p>
        </p:txBody>
      </p:sp>
      <p:sp>
        <p:nvSpPr>
          <p:cNvPr id="10243" name="Date Placeholder 3"/>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fld id="{38B1C74E-A484-45BF-A7C7-3CD22A996E02}" type="datetime1">
              <a:rPr lang="en-US" altLang="en-US" sz="1400" smtClean="0"/>
              <a:pPr eaLnBrk="1" hangingPunct="1">
                <a:spcBef>
                  <a:spcPct val="0"/>
                </a:spcBef>
                <a:buFontTx/>
                <a:buNone/>
              </a:pPr>
              <a:t>3/22/2018</a:t>
            </a:fld>
            <a:endParaRPr lang="en-US" altLang="en-US" sz="1400"/>
          </a:p>
        </p:txBody>
      </p:sp>
      <p:sp>
        <p:nvSpPr>
          <p:cNvPr id="10244" name="Footer Placeholder 4"/>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r>
              <a:rPr lang="en-US" altLang="en-US" sz="1400"/>
              <a:t>Lecture 1     </a:t>
            </a:r>
          </a:p>
        </p:txBody>
      </p:sp>
      <p:sp>
        <p:nvSpPr>
          <p:cNvPr id="10245" name="Slide Number Placeholder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fld id="{8D0CEE40-AD3A-4763-B713-46116975BFF2}" type="slidenum">
              <a:rPr lang="en-US" altLang="en-US" sz="1400" smtClean="0"/>
              <a:pPr eaLnBrk="1" hangingPunct="1">
                <a:spcBef>
                  <a:spcPct val="0"/>
                </a:spcBef>
                <a:buFontTx/>
                <a:buNone/>
              </a:pPr>
              <a:t>9</a:t>
            </a:fld>
            <a:endParaRPr lang="en-US" altLang="en-US" sz="1400"/>
          </a:p>
        </p:txBody>
      </p:sp>
      <p:sp>
        <p:nvSpPr>
          <p:cNvPr id="8" name="Rectangle 3"/>
          <p:cNvSpPr txBox="1">
            <a:spLocks noChangeArrowheads="1"/>
          </p:cNvSpPr>
          <p:nvPr/>
        </p:nvSpPr>
        <p:spPr bwMode="auto">
          <a:xfrm>
            <a:off x="539552" y="1196752"/>
            <a:ext cx="7772400" cy="51579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0" indent="0" algn="ctr" rtl="0" eaLnBrk="0" fontAlgn="base" hangingPunct="0">
              <a:spcBef>
                <a:spcPct val="20000"/>
              </a:spcBef>
              <a:spcAft>
                <a:spcPct val="0"/>
              </a:spcAft>
              <a:buNone/>
              <a:defRPr sz="3200">
                <a:solidFill>
                  <a:schemeClr val="tx1"/>
                </a:solidFill>
                <a:latin typeface="+mn-lt"/>
                <a:ea typeface="+mn-ea"/>
                <a:cs typeface="+mn-cs"/>
              </a:defRPr>
            </a:lvl1pPr>
            <a:lvl2pPr marL="457200" indent="0" algn="ctr" rtl="0" eaLnBrk="0" fontAlgn="base" hangingPunct="0">
              <a:spcBef>
                <a:spcPct val="20000"/>
              </a:spcBef>
              <a:spcAft>
                <a:spcPct val="0"/>
              </a:spcAft>
              <a:buNone/>
              <a:defRPr sz="2800">
                <a:solidFill>
                  <a:schemeClr val="tx1"/>
                </a:solidFill>
                <a:latin typeface="+mn-lt"/>
              </a:defRPr>
            </a:lvl2pPr>
            <a:lvl3pPr marL="914400" indent="0" algn="ctr" rtl="0" eaLnBrk="0" fontAlgn="base" hangingPunct="0">
              <a:spcBef>
                <a:spcPct val="20000"/>
              </a:spcBef>
              <a:spcAft>
                <a:spcPct val="0"/>
              </a:spcAft>
              <a:buNone/>
              <a:defRPr sz="2400">
                <a:solidFill>
                  <a:schemeClr val="tx1"/>
                </a:solidFill>
                <a:latin typeface="+mn-lt"/>
              </a:defRPr>
            </a:lvl3pPr>
            <a:lvl4pPr marL="1371600" indent="0" algn="ctr" rtl="0" eaLnBrk="0" fontAlgn="base" hangingPunct="0">
              <a:spcBef>
                <a:spcPct val="20000"/>
              </a:spcBef>
              <a:spcAft>
                <a:spcPct val="0"/>
              </a:spcAft>
              <a:buNone/>
              <a:defRPr sz="2000">
                <a:solidFill>
                  <a:schemeClr val="tx1"/>
                </a:solidFill>
                <a:latin typeface="+mn-lt"/>
              </a:defRPr>
            </a:lvl4pPr>
            <a:lvl5pPr marL="1828800" indent="0" algn="ctr" rtl="0" eaLnBrk="0" fontAlgn="base" hangingPunct="0">
              <a:spcBef>
                <a:spcPct val="20000"/>
              </a:spcBef>
              <a:spcAft>
                <a:spcPct val="0"/>
              </a:spcAft>
              <a:buNone/>
              <a:defRPr sz="2000">
                <a:solidFill>
                  <a:schemeClr val="tx1"/>
                </a:solidFill>
                <a:latin typeface="+mn-lt"/>
              </a:defRPr>
            </a:lvl5pPr>
            <a:lvl6pPr marL="2286000" indent="0" algn="ctr" rtl="0" fontAlgn="base">
              <a:spcBef>
                <a:spcPct val="20000"/>
              </a:spcBef>
              <a:spcAft>
                <a:spcPct val="0"/>
              </a:spcAft>
              <a:buNone/>
              <a:defRPr sz="2000">
                <a:solidFill>
                  <a:schemeClr val="tx1"/>
                </a:solidFill>
                <a:latin typeface="+mn-lt"/>
              </a:defRPr>
            </a:lvl6pPr>
            <a:lvl7pPr marL="2743200" indent="0" algn="ctr" rtl="0" fontAlgn="base">
              <a:spcBef>
                <a:spcPct val="20000"/>
              </a:spcBef>
              <a:spcAft>
                <a:spcPct val="0"/>
              </a:spcAft>
              <a:buNone/>
              <a:defRPr sz="2000">
                <a:solidFill>
                  <a:schemeClr val="tx1"/>
                </a:solidFill>
                <a:latin typeface="+mn-lt"/>
              </a:defRPr>
            </a:lvl7pPr>
            <a:lvl8pPr marL="3200400" indent="0" algn="ctr" rtl="0" fontAlgn="base">
              <a:spcBef>
                <a:spcPct val="20000"/>
              </a:spcBef>
              <a:spcAft>
                <a:spcPct val="0"/>
              </a:spcAft>
              <a:buNone/>
              <a:defRPr sz="2000">
                <a:solidFill>
                  <a:schemeClr val="tx1"/>
                </a:solidFill>
                <a:latin typeface="+mn-lt"/>
              </a:defRPr>
            </a:lvl8pPr>
            <a:lvl9pPr marL="3657600" indent="0" algn="ctr" rtl="0" fontAlgn="base">
              <a:spcBef>
                <a:spcPct val="20000"/>
              </a:spcBef>
              <a:spcAft>
                <a:spcPct val="0"/>
              </a:spcAft>
              <a:buNone/>
              <a:defRPr sz="2000">
                <a:solidFill>
                  <a:schemeClr val="tx1"/>
                </a:solidFill>
                <a:latin typeface="+mn-lt"/>
              </a:defRPr>
            </a:lvl9pPr>
          </a:lstStyle>
          <a:p>
            <a:pPr>
              <a:defRPr/>
            </a:pPr>
            <a:r>
              <a:rPr lang="en-US" altLang="en-US" sz="2400" dirty="0">
                <a:solidFill>
                  <a:srgbClr val="3399FF"/>
                </a:solidFill>
              </a:rPr>
              <a:t>Viscosity </a:t>
            </a:r>
          </a:p>
          <a:p>
            <a:pPr algn="l">
              <a:defRPr/>
            </a:pPr>
            <a:r>
              <a:rPr lang="en-US" altLang="en-US" sz="2400" dirty="0"/>
              <a:t>Consider the classic case of two parallel plates, sufficiently large that edge conditions may be neglected, placed a small distance Y apart, the space being filled with the fluid.</a:t>
            </a:r>
          </a:p>
          <a:p>
            <a:pPr algn="l">
              <a:defRPr/>
            </a:pPr>
            <a:r>
              <a:rPr lang="en-US" altLang="en-US" sz="2400" dirty="0"/>
              <a:t>The lower surface is assumed to be stationary, while the upper  one is moved parallel to it with a velocity U by the application of a force F corresponding to some area </a:t>
            </a:r>
            <a:r>
              <a:rPr lang="en-US" altLang="en-US" sz="2400" b="1" dirty="0"/>
              <a:t>A </a:t>
            </a:r>
            <a:r>
              <a:rPr lang="en-US" altLang="en-US" sz="2400" b="1" i="1" dirty="0"/>
              <a:t>of the moving plate</a:t>
            </a:r>
            <a:r>
              <a:rPr lang="en-US" altLang="en-US" sz="2400" dirty="0"/>
              <a:t>.</a:t>
            </a:r>
          </a:p>
          <a:p>
            <a:pPr algn="l">
              <a:defRPr/>
            </a:pPr>
            <a:endParaRPr lang="en-US" altLang="en-US" sz="2400" dirty="0"/>
          </a:p>
          <a:p>
            <a:pPr algn="l">
              <a:defRPr/>
            </a:pPr>
            <a:endParaRPr lang="en-US" altLang="en-US" sz="2400" dirty="0"/>
          </a:p>
          <a:p>
            <a:pPr algn="l">
              <a:defRPr/>
            </a:pPr>
            <a:endParaRPr lang="en-US" altLang="en-US" sz="2400" dirty="0"/>
          </a:p>
          <a:p>
            <a:pPr algn="l">
              <a:defRPr/>
            </a:pPr>
            <a:endParaRPr lang="en-US" altLang="en-US" sz="2400" dirty="0"/>
          </a:p>
          <a:p>
            <a:pPr algn="l">
              <a:defRPr/>
            </a:pPr>
            <a:endParaRPr lang="en-US" altLang="en-US" sz="2400" dirty="0"/>
          </a:p>
          <a:p>
            <a:pPr>
              <a:defRPr/>
            </a:pPr>
            <a:endParaRPr lang="en-US" altLang="en-US" sz="2400" dirty="0">
              <a:solidFill>
                <a:srgbClr val="3399FF"/>
              </a:solidFill>
            </a:endParaRPr>
          </a:p>
          <a:p>
            <a:pPr>
              <a:defRPr/>
            </a:pPr>
            <a:endParaRPr lang="en-US" altLang="en-US" sz="2400" dirty="0">
              <a:solidFill>
                <a:srgbClr val="3399FF"/>
              </a:solidFill>
            </a:endParaRPr>
          </a:p>
          <a:p>
            <a:pPr>
              <a:defRPr/>
            </a:pPr>
            <a:endParaRPr lang="en-US" altLang="en-US" sz="2400" dirty="0">
              <a:solidFill>
                <a:srgbClr val="3399FF"/>
              </a:solidFill>
            </a:endParaRPr>
          </a:p>
          <a:p>
            <a:pPr>
              <a:defRPr/>
            </a:pPr>
            <a:endParaRPr lang="en-US" altLang="en-US" sz="2400" dirty="0">
              <a:solidFill>
                <a:srgbClr val="3399FF"/>
              </a:solidFill>
            </a:endParaRPr>
          </a:p>
          <a:p>
            <a:pPr>
              <a:defRPr/>
            </a:pPr>
            <a:endParaRPr lang="en-US" altLang="en-US" sz="2400" dirty="0">
              <a:solidFill>
                <a:srgbClr val="3399FF"/>
              </a:solidFill>
            </a:endParaRPr>
          </a:p>
          <a:p>
            <a:pPr marL="514350" indent="-514350" eaLnBrk="1" hangingPunct="1">
              <a:defRPr/>
            </a:pPr>
            <a:r>
              <a:rPr lang="en-US" altLang="en-US" sz="2800" kern="0" dirty="0"/>
              <a:t>	</a:t>
            </a:r>
            <a:endParaRPr lang="en-US" altLang="en-US" sz="1400" kern="0" dirty="0"/>
          </a:p>
        </p:txBody>
      </p:sp>
      <p:pic>
        <p:nvPicPr>
          <p:cNvPr id="37890" name="Picture 2"/>
          <p:cNvPicPr>
            <a:picLocks noChangeAspect="1" noChangeArrowheads="1"/>
          </p:cNvPicPr>
          <p:nvPr/>
        </p:nvPicPr>
        <p:blipFill>
          <a:blip r:embed="rId2" cstate="print"/>
          <a:srcRect/>
          <a:stretch>
            <a:fillRect/>
          </a:stretch>
        </p:blipFill>
        <p:spPr bwMode="auto">
          <a:xfrm>
            <a:off x="2590800" y="4019122"/>
            <a:ext cx="4752528" cy="2229278"/>
          </a:xfrm>
          <a:prstGeom prst="rect">
            <a:avLst/>
          </a:prstGeom>
          <a:noFill/>
          <a:ln w="9525">
            <a:noFill/>
            <a:miter lim="800000"/>
            <a:headEnd/>
            <a:tailEnd/>
          </a:ln>
        </p:spPr>
      </p:pic>
    </p:spTree>
  </p:cSld>
  <p:clrMapOvr>
    <a:masterClrMapping/>
  </p:clrMapOvr>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2037</TotalTime>
  <Words>1537</Words>
  <Application>Microsoft Office PowerPoint</Application>
  <PresentationFormat>On-screen Show (4:3)</PresentationFormat>
  <Paragraphs>275</Paragraphs>
  <Slides>26</Slides>
  <Notes>0</Notes>
  <HiddenSlides>0</HiddenSlides>
  <MMClips>0</MMClips>
  <ScaleCrop>false</ScaleCrop>
  <HeadingPairs>
    <vt:vector size="8" baseType="variant">
      <vt:variant>
        <vt:lpstr>Fonts Used</vt:lpstr>
      </vt:variant>
      <vt:variant>
        <vt:i4>2</vt:i4>
      </vt:variant>
      <vt:variant>
        <vt:lpstr>Theme</vt:lpstr>
      </vt:variant>
      <vt:variant>
        <vt:i4>1</vt:i4>
      </vt:variant>
      <vt:variant>
        <vt:lpstr>Embedded OLE Servers</vt:lpstr>
      </vt:variant>
      <vt:variant>
        <vt:i4>1</vt:i4>
      </vt:variant>
      <vt:variant>
        <vt:lpstr>Slide Titles</vt:lpstr>
      </vt:variant>
      <vt:variant>
        <vt:i4>26</vt:i4>
      </vt:variant>
    </vt:vector>
  </HeadingPairs>
  <TitlesOfParts>
    <vt:vector size="30" baseType="lpstr">
      <vt:lpstr>Times New Roman</vt:lpstr>
      <vt:lpstr>Wingdings</vt:lpstr>
      <vt:lpstr>Default Design</vt:lpstr>
      <vt:lpstr>Equation</vt:lpstr>
      <vt:lpstr>PowerPoint Presentation</vt:lpstr>
      <vt:lpstr>PowerPoint Presentation</vt:lpstr>
      <vt:lpstr>PowerPoint Presentation</vt:lpstr>
      <vt:lpstr>PowerPoint Presentation</vt:lpstr>
      <vt:lpstr>PowerPoint Presentation</vt:lpstr>
      <vt:lpstr>PowerPoint Presentation</vt:lpstr>
      <vt:lpstr>Properties of fluids</vt:lpstr>
      <vt:lpstr>Properties of fluids</vt:lpstr>
      <vt:lpstr>Properties of fluids</vt:lpstr>
      <vt:lpstr>Properties of fluids</vt:lpstr>
      <vt:lpstr>Properties of fluids</vt:lpstr>
      <vt:lpstr>Properties of fluids</vt:lpstr>
      <vt:lpstr>Properties of fluids</vt:lpstr>
      <vt:lpstr>Properties of fluids</vt:lpstr>
      <vt:lpstr>Properties of fluids</vt:lpstr>
      <vt:lpstr>Properties of fluids</vt:lpstr>
      <vt:lpstr>Properties of fluids</vt:lpstr>
      <vt:lpstr>Properties of fluids</vt:lpstr>
      <vt:lpstr>Properties of fluids</vt:lpstr>
      <vt:lpstr>Properties of fluids</vt:lpstr>
      <vt:lpstr>Properties of fluids</vt:lpstr>
      <vt:lpstr>Properties of fluids</vt:lpstr>
      <vt:lpstr>Properties of fluids</vt:lpstr>
      <vt:lpstr>Properties of fluids</vt:lpstr>
      <vt:lpstr>Properties of fluids</vt:lpstr>
      <vt:lpstr>Properties of fluids</vt:lpstr>
    </vt:vector>
  </TitlesOfParts>
  <Company>UNZA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SOE</dc:creator>
  <cp:lastModifiedBy>lubinga handia</cp:lastModifiedBy>
  <cp:revision>184</cp:revision>
  <dcterms:created xsi:type="dcterms:W3CDTF">2005-09-12T08:31:44Z</dcterms:created>
  <dcterms:modified xsi:type="dcterms:W3CDTF">2018-03-22T17:28:38Z</dcterms:modified>
</cp:coreProperties>
</file>