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357" r:id="rId3"/>
    <p:sldId id="376" r:id="rId4"/>
    <p:sldId id="377" r:id="rId5"/>
    <p:sldId id="378" r:id="rId6"/>
    <p:sldId id="379" r:id="rId7"/>
    <p:sldId id="380" r:id="rId8"/>
    <p:sldId id="328" r:id="rId9"/>
    <p:sldId id="360" r:id="rId10"/>
    <p:sldId id="367" r:id="rId11"/>
    <p:sldId id="368" r:id="rId12"/>
    <p:sldId id="332" r:id="rId13"/>
    <p:sldId id="329" r:id="rId14"/>
    <p:sldId id="369" r:id="rId15"/>
    <p:sldId id="330" r:id="rId16"/>
    <p:sldId id="333" r:id="rId17"/>
    <p:sldId id="337" r:id="rId18"/>
    <p:sldId id="338" r:id="rId19"/>
    <p:sldId id="339" r:id="rId20"/>
    <p:sldId id="371" r:id="rId21"/>
    <p:sldId id="341" r:id="rId22"/>
    <p:sldId id="342" r:id="rId23"/>
    <p:sldId id="372" r:id="rId24"/>
    <p:sldId id="343" r:id="rId25"/>
    <p:sldId id="347" r:id="rId26"/>
    <p:sldId id="373" r:id="rId27"/>
    <p:sldId id="382" r:id="rId28"/>
    <p:sldId id="354" r:id="rId29"/>
    <p:sldId id="375" r:id="rId30"/>
    <p:sldId id="355" r:id="rId31"/>
    <p:sldId id="356" r:id="rId32"/>
    <p:sldId id="374" r:id="rId33"/>
    <p:sldId id="365" r:id="rId34"/>
    <p:sldId id="362" r:id="rId35"/>
    <p:sldId id="364" r:id="rId3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binga" initials="l" lastIdx="18" clrIdx="0"/>
  <p:cmAuthor id="1" name="Caroline Handia" initials="CH" lastIdx="3" clrIdx="1">
    <p:extLst>
      <p:ext uri="{19B8F6BF-5375-455C-9EA6-DF929625EA0E}">
        <p15:presenceInfo xmlns:p15="http://schemas.microsoft.com/office/powerpoint/2012/main" xmlns="" userId="S-1-5-21-1736132715-3221829228-73618809-18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735" autoAdjust="0"/>
    <p:restoredTop sz="90929"/>
  </p:normalViewPr>
  <p:slideViewPr>
    <p:cSldViewPr>
      <p:cViewPr>
        <p:scale>
          <a:sx n="90" d="100"/>
          <a:sy n="90" d="100"/>
        </p:scale>
        <p:origin x="-930" y="4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232D85-D81F-4422-B018-42964021ED56}" type="datetimeFigureOut">
              <a:rPr lang="en-US" smtClean="0"/>
              <a:pPr/>
              <a:t>5/9/2018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483538-4CB0-480A-9F81-271EE03C9E75}" type="slidenum">
              <a:rPr lang="en-US" smtClean="0"/>
              <a:pPr/>
              <a:t>‹#›</a:t>
            </a:fld>
            <a:endParaRPr lang="en-US"/>
          </a:p>
        </p:txBody>
      </p:sp>
    </p:spTree>
    <p:extLst>
      <p:ext uri="{BB962C8B-B14F-4D97-AF65-F5344CB8AC3E}">
        <p14:creationId xmlns:p14="http://schemas.microsoft.com/office/powerpoint/2010/main" xmlns="" val="2623753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1D293F-D953-48A0-B597-0358B80840D8}" type="slidenum">
              <a:rPr lang="en-US" smtClean="0"/>
              <a:pPr/>
              <a:t>5</a:t>
            </a:fld>
            <a:endParaRPr lang="en-US"/>
          </a:p>
        </p:txBody>
      </p:sp>
    </p:spTree>
    <p:extLst>
      <p:ext uri="{BB962C8B-B14F-4D97-AF65-F5344CB8AC3E}">
        <p14:creationId xmlns="" xmlns:p14="http://schemas.microsoft.com/office/powerpoint/2010/main" val="3207078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1D293F-D953-48A0-B597-0358B80840D8}"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483538-4CB0-480A-9F81-271EE03C9E75}" type="slidenum">
              <a:rPr lang="en-US" smtClean="0"/>
              <a:pPr/>
              <a:t>18</a:t>
            </a:fld>
            <a:endParaRPr lang="en-US"/>
          </a:p>
        </p:txBody>
      </p:sp>
    </p:spTree>
    <p:extLst>
      <p:ext uri="{BB962C8B-B14F-4D97-AF65-F5344CB8AC3E}">
        <p14:creationId xmlns:p14="http://schemas.microsoft.com/office/powerpoint/2010/main" xmlns="" val="1875977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49DE075-6F5F-4BB8-9513-4B0E83728AA0}" type="slidenum">
              <a:rPr lang="en-US" altLang="en-US"/>
              <a:pPr>
                <a:defRPr/>
              </a:pPr>
              <a:t>‹#›</a:t>
            </a:fld>
            <a:endParaRPr lang="en-US" altLang="en-US" dirty="0"/>
          </a:p>
        </p:txBody>
      </p:sp>
    </p:spTree>
    <p:extLst>
      <p:ext uri="{BB962C8B-B14F-4D97-AF65-F5344CB8AC3E}">
        <p14:creationId xmlns:p14="http://schemas.microsoft.com/office/powerpoint/2010/main" xmlns="" val="1042237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6CA6757-48C6-4E68-89B3-E6A436D2E9B6}" type="slidenum">
              <a:rPr lang="en-US" altLang="en-US"/>
              <a:pPr>
                <a:defRPr/>
              </a:pPr>
              <a:t>‹#›</a:t>
            </a:fld>
            <a:endParaRPr lang="en-US" altLang="en-US" dirty="0"/>
          </a:p>
        </p:txBody>
      </p:sp>
    </p:spTree>
    <p:extLst>
      <p:ext uri="{BB962C8B-B14F-4D97-AF65-F5344CB8AC3E}">
        <p14:creationId xmlns:p14="http://schemas.microsoft.com/office/powerpoint/2010/main" xmlns="" val="3583657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762748B-624D-4744-8A22-EC2B1B4F791F}" type="slidenum">
              <a:rPr lang="en-US" altLang="en-US"/>
              <a:pPr>
                <a:defRPr/>
              </a:pPr>
              <a:t>‹#›</a:t>
            </a:fld>
            <a:endParaRPr lang="en-US" altLang="en-US" dirty="0"/>
          </a:p>
        </p:txBody>
      </p:sp>
    </p:spTree>
    <p:extLst>
      <p:ext uri="{BB962C8B-B14F-4D97-AF65-F5344CB8AC3E}">
        <p14:creationId xmlns:p14="http://schemas.microsoft.com/office/powerpoint/2010/main" xmlns="" val="2461798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E27338A-6811-44D9-8CD4-781797FD9515}" type="slidenum">
              <a:rPr lang="en-US" altLang="en-US"/>
              <a:pPr>
                <a:defRPr/>
              </a:pPr>
              <a:t>‹#›</a:t>
            </a:fld>
            <a:endParaRPr lang="en-US" altLang="en-US" dirty="0"/>
          </a:p>
        </p:txBody>
      </p:sp>
    </p:spTree>
    <p:extLst>
      <p:ext uri="{BB962C8B-B14F-4D97-AF65-F5344CB8AC3E}">
        <p14:creationId xmlns:p14="http://schemas.microsoft.com/office/powerpoint/2010/main" xmlns="" val="257453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C36BE01-69FB-4EEC-BDD4-3345624E65C3}" type="slidenum">
              <a:rPr lang="en-US" altLang="en-US"/>
              <a:pPr>
                <a:defRPr/>
              </a:pPr>
              <a:t>‹#›</a:t>
            </a:fld>
            <a:endParaRPr lang="en-US" altLang="en-US" dirty="0"/>
          </a:p>
        </p:txBody>
      </p:sp>
    </p:spTree>
    <p:extLst>
      <p:ext uri="{BB962C8B-B14F-4D97-AF65-F5344CB8AC3E}">
        <p14:creationId xmlns:p14="http://schemas.microsoft.com/office/powerpoint/2010/main" xmlns="" val="2236692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4BAF024-97F3-4974-A378-74969573E73D}" type="slidenum">
              <a:rPr lang="en-US" altLang="en-US"/>
              <a:pPr>
                <a:defRPr/>
              </a:pPr>
              <a:t>‹#›</a:t>
            </a:fld>
            <a:endParaRPr lang="en-US" altLang="en-US" dirty="0"/>
          </a:p>
        </p:txBody>
      </p:sp>
    </p:spTree>
    <p:extLst>
      <p:ext uri="{BB962C8B-B14F-4D97-AF65-F5344CB8AC3E}">
        <p14:creationId xmlns:p14="http://schemas.microsoft.com/office/powerpoint/2010/main" xmlns="" val="366666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F9460864-CC4A-4838-B167-83DF654A739F}" type="slidenum">
              <a:rPr lang="en-US" altLang="en-US"/>
              <a:pPr>
                <a:defRPr/>
              </a:pPr>
              <a:t>‹#›</a:t>
            </a:fld>
            <a:endParaRPr lang="en-US" altLang="en-US" dirty="0"/>
          </a:p>
        </p:txBody>
      </p:sp>
    </p:spTree>
    <p:extLst>
      <p:ext uri="{BB962C8B-B14F-4D97-AF65-F5344CB8AC3E}">
        <p14:creationId xmlns:p14="http://schemas.microsoft.com/office/powerpoint/2010/main" xmlns="" val="3523263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9AC10AE6-FEC1-458F-9369-3B730E3E74DC}" type="slidenum">
              <a:rPr lang="en-US" altLang="en-US"/>
              <a:pPr>
                <a:defRPr/>
              </a:pPr>
              <a:t>‹#›</a:t>
            </a:fld>
            <a:endParaRPr lang="en-US" altLang="en-US" dirty="0"/>
          </a:p>
        </p:txBody>
      </p:sp>
    </p:spTree>
    <p:extLst>
      <p:ext uri="{BB962C8B-B14F-4D97-AF65-F5344CB8AC3E}">
        <p14:creationId xmlns:p14="http://schemas.microsoft.com/office/powerpoint/2010/main" xmlns="" val="3507293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4A6558C-D2A1-4CF2-BD6F-E66B5C123C9E}" type="slidenum">
              <a:rPr lang="en-US" altLang="en-US"/>
              <a:pPr>
                <a:defRPr/>
              </a:pPr>
              <a:t>‹#›</a:t>
            </a:fld>
            <a:endParaRPr lang="en-US" altLang="en-US" dirty="0"/>
          </a:p>
        </p:txBody>
      </p:sp>
    </p:spTree>
    <p:extLst>
      <p:ext uri="{BB962C8B-B14F-4D97-AF65-F5344CB8AC3E}">
        <p14:creationId xmlns:p14="http://schemas.microsoft.com/office/powerpoint/2010/main" xmlns="" val="661847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A2D5D91-3342-4161-9BEC-99CEF78517A3}" type="slidenum">
              <a:rPr lang="en-US" altLang="en-US"/>
              <a:pPr>
                <a:defRPr/>
              </a:pPr>
              <a:t>‹#›</a:t>
            </a:fld>
            <a:endParaRPr lang="en-US" altLang="en-US" dirty="0"/>
          </a:p>
        </p:txBody>
      </p:sp>
    </p:spTree>
    <p:extLst>
      <p:ext uri="{BB962C8B-B14F-4D97-AF65-F5344CB8AC3E}">
        <p14:creationId xmlns:p14="http://schemas.microsoft.com/office/powerpoint/2010/main" xmlns="" val="3019656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6E0A782-5F48-4B63-A0C7-BB8B44005CEE}" type="slidenum">
              <a:rPr lang="en-US" altLang="en-US"/>
              <a:pPr>
                <a:defRPr/>
              </a:pPr>
              <a:t>‹#›</a:t>
            </a:fld>
            <a:endParaRPr lang="en-US" altLang="en-US" dirty="0"/>
          </a:p>
        </p:txBody>
      </p:sp>
    </p:spTree>
    <p:extLst>
      <p:ext uri="{BB962C8B-B14F-4D97-AF65-F5344CB8AC3E}">
        <p14:creationId xmlns:p14="http://schemas.microsoft.com/office/powerpoint/2010/main" xmlns="" val="3897364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BE3FE758-D6A4-4ECB-90AB-851E8433F6ED}"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3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5520" r="13034"/>
          <a:stretch/>
        </p:blipFill>
        <p:spPr>
          <a:xfrm rot="5400000">
            <a:off x="2971118" y="-1066118"/>
            <a:ext cx="3352800" cy="9295036"/>
          </a:xfrm>
          <a:prstGeom prst="rect">
            <a:avLst/>
          </a:prstGeom>
        </p:spPr>
      </p:pic>
      <p:sp>
        <p:nvSpPr>
          <p:cNvPr id="2050" name="Rectangle 3"/>
          <p:cNvSpPr>
            <a:spLocks noGrp="1" noChangeArrowheads="1"/>
          </p:cNvSpPr>
          <p:nvPr>
            <p:ph type="subTitle" idx="1"/>
          </p:nvPr>
        </p:nvSpPr>
        <p:spPr>
          <a:xfrm>
            <a:off x="1066800" y="609600"/>
            <a:ext cx="6400800" cy="5334000"/>
          </a:xfrm>
        </p:spPr>
        <p:txBody>
          <a:bodyPr/>
          <a:lstStyle/>
          <a:p>
            <a:pPr eaLnBrk="1" hangingPunct="1"/>
            <a:endParaRPr lang="en-US" altLang="en-US" sz="4000" dirty="0" smtClean="0"/>
          </a:p>
          <a:p>
            <a:pPr eaLnBrk="1" hangingPunct="1"/>
            <a:r>
              <a:rPr lang="en-US" altLang="en-US" sz="4000" dirty="0" smtClean="0">
                <a:solidFill>
                  <a:srgbClr val="002060"/>
                </a:solidFill>
              </a:rPr>
              <a:t>Fluid Mechanics CEE 3311</a:t>
            </a:r>
          </a:p>
          <a:p>
            <a:pPr eaLnBrk="1" hangingPunct="1"/>
            <a:r>
              <a:rPr lang="en-US" altLang="en-US" sz="4000" dirty="0" smtClean="0">
                <a:solidFill>
                  <a:srgbClr val="002060"/>
                </a:solidFill>
              </a:rPr>
              <a:t>LECTURE </a:t>
            </a:r>
            <a:r>
              <a:rPr lang="en-US" altLang="en-US" sz="4000" dirty="0" smtClean="0">
                <a:solidFill>
                  <a:srgbClr val="002060"/>
                </a:solidFill>
              </a:rPr>
              <a:t>15</a:t>
            </a:r>
            <a:endParaRPr lang="en-US" altLang="en-US" sz="4000" dirty="0" smtClean="0">
              <a:solidFill>
                <a:srgbClr val="002060"/>
              </a:solidFill>
            </a:endParaRPr>
          </a:p>
          <a:p>
            <a:pPr eaLnBrk="1" hangingPunct="1"/>
            <a:endParaRPr lang="en-US" altLang="en-US" sz="4000" dirty="0" smtClean="0">
              <a:solidFill>
                <a:srgbClr val="002060"/>
              </a:solidFill>
            </a:endParaRPr>
          </a:p>
          <a:p>
            <a:pPr eaLnBrk="1" hangingPunct="1"/>
            <a:r>
              <a:rPr lang="en-US" altLang="en-US" sz="4000" dirty="0" smtClean="0">
                <a:solidFill>
                  <a:srgbClr val="002060"/>
                </a:solidFill>
              </a:rPr>
              <a:t>Ideal Flow</a:t>
            </a:r>
          </a:p>
          <a:p>
            <a:pPr eaLnBrk="1" hangingPunct="1"/>
            <a:endParaRPr lang="en-US" altLang="en-US" sz="4000" dirty="0" smtClean="0">
              <a:solidFill>
                <a:srgbClr val="002060"/>
              </a:solidFill>
            </a:endParaRPr>
          </a:p>
          <a:p>
            <a:pPr eaLnBrk="1" hangingPunct="1"/>
            <a:r>
              <a:rPr lang="en-US" altLang="en-US" sz="4000" dirty="0" smtClean="0">
                <a:solidFill>
                  <a:srgbClr val="002060"/>
                </a:solidFill>
              </a:rPr>
              <a:t>L. Handia</a:t>
            </a:r>
          </a:p>
          <a:p>
            <a:pPr eaLnBrk="1" hangingPunct="1"/>
            <a:endParaRPr lang="en-US" alt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746"/>
            <a:ext cx="7772400" cy="1143000"/>
          </a:xfrm>
        </p:spPr>
        <p:txBody>
          <a:bodyPr/>
          <a:lstStyle/>
          <a:p>
            <a:r>
              <a:rPr lang="en-US" sz="2800" b="1" dirty="0" smtClean="0">
                <a:solidFill>
                  <a:srgbClr val="00B0F0"/>
                </a:solidFill>
              </a:rPr>
              <a:t>ROTATIONAL AND IRROTATIONAL FLOW</a:t>
            </a:r>
            <a:endParaRPr lang="en-US" sz="2800" dirty="0"/>
          </a:p>
        </p:txBody>
      </p:sp>
      <p:sp>
        <p:nvSpPr>
          <p:cNvPr id="3" name="Content Placeholder 2"/>
          <p:cNvSpPr>
            <a:spLocks noGrp="1"/>
          </p:cNvSpPr>
          <p:nvPr>
            <p:ph idx="1"/>
          </p:nvPr>
        </p:nvSpPr>
        <p:spPr>
          <a:xfrm>
            <a:off x="685800" y="1066800"/>
            <a:ext cx="7772400" cy="5029200"/>
          </a:xfrm>
        </p:spPr>
        <p:txBody>
          <a:bodyPr/>
          <a:lstStyle/>
          <a:p>
            <a:r>
              <a:rPr lang="en-GB" sz="2400" dirty="0" smtClean="0"/>
              <a:t>Each carriage describes a circular path as the wheel revolves , but does not rotate </a:t>
            </a:r>
            <a:r>
              <a:rPr lang="en-GB" sz="2400" i="1" dirty="0" smtClean="0"/>
              <a:t>with respect to the earth</a:t>
            </a:r>
            <a:r>
              <a:rPr lang="en-GB" sz="2400" dirty="0" smtClean="0"/>
              <a:t>. </a:t>
            </a:r>
          </a:p>
          <a:p>
            <a:endParaRPr lang="en-GB" sz="2400" dirty="0" smtClean="0"/>
          </a:p>
          <a:p>
            <a:endParaRPr lang="en-GB" sz="2400" dirty="0" smtClean="0"/>
          </a:p>
          <a:p>
            <a:endParaRPr lang="en-GB" sz="2400" dirty="0" smtClean="0"/>
          </a:p>
          <a:p>
            <a:endParaRPr lang="en-US" dirty="0"/>
          </a:p>
        </p:txBody>
      </p:sp>
      <p:sp>
        <p:nvSpPr>
          <p:cNvPr id="4" name="TextBox 3"/>
          <p:cNvSpPr txBox="1"/>
          <p:nvPr/>
        </p:nvSpPr>
        <p:spPr>
          <a:xfrm>
            <a:off x="2895600" y="2057400"/>
            <a:ext cx="5410200" cy="1200329"/>
          </a:xfrm>
          <a:prstGeom prst="rect">
            <a:avLst/>
          </a:prstGeom>
          <a:noFill/>
          <a:ln>
            <a:solidFill>
              <a:schemeClr val="accent1"/>
            </a:solidFill>
          </a:ln>
        </p:spPr>
        <p:txBody>
          <a:bodyPr wrap="square" rtlCol="0">
            <a:spAutoFit/>
          </a:bodyPr>
          <a:lstStyle/>
          <a:p>
            <a:r>
              <a:rPr lang="en-US" dirty="0" smtClean="0"/>
              <a:t>i.e., the carriage is </a:t>
            </a:r>
            <a:r>
              <a:rPr lang="en-US" i="1" dirty="0" smtClean="0"/>
              <a:t>always</a:t>
            </a:r>
            <a:r>
              <a:rPr lang="en-US" dirty="0" smtClean="0"/>
              <a:t> horizontal (with respect to the earth) so that people do not fall</a:t>
            </a:r>
            <a:endParaRPr lang="en-US" dirty="0"/>
          </a:p>
        </p:txBody>
      </p:sp>
      <p:pic>
        <p:nvPicPr>
          <p:cNvPr id="8" name="Picture 7"/>
          <p:cNvPicPr>
            <a:picLocks noChangeAspect="1"/>
          </p:cNvPicPr>
          <p:nvPr/>
        </p:nvPicPr>
        <p:blipFill>
          <a:blip r:embed="rId2" cstate="print"/>
          <a:stretch>
            <a:fillRect/>
          </a:stretch>
        </p:blipFill>
        <p:spPr>
          <a:xfrm>
            <a:off x="990600" y="1905000"/>
            <a:ext cx="1219200" cy="1219200"/>
          </a:xfrm>
          <a:prstGeom prst="rect">
            <a:avLst/>
          </a:prstGeom>
        </p:spPr>
      </p:pic>
      <p:cxnSp>
        <p:nvCxnSpPr>
          <p:cNvPr id="9" name="Straight Arrow Connector 8"/>
          <p:cNvCxnSpPr>
            <a:stCxn id="4" idx="1"/>
          </p:cNvCxnSpPr>
          <p:nvPr/>
        </p:nvCxnSpPr>
        <p:spPr>
          <a:xfrm flipH="1" flipV="1">
            <a:off x="2182504" y="2460215"/>
            <a:ext cx="713096" cy="197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781800" y="1828800"/>
            <a:ext cx="91440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910412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928670"/>
            <a:ext cx="8929718" cy="6072230"/>
          </a:xfrm>
        </p:spPr>
        <p:txBody>
          <a:bodyPr/>
          <a:lstStyle/>
          <a:p>
            <a:r>
              <a:rPr lang="en-GB" sz="2400" dirty="0" smtClean="0"/>
              <a:t>In </a:t>
            </a:r>
            <a:r>
              <a:rPr lang="en-GB" sz="2400" dirty="0" err="1" smtClean="0"/>
              <a:t>irrotational</a:t>
            </a:r>
            <a:r>
              <a:rPr lang="en-GB" sz="2400" dirty="0" smtClean="0"/>
              <a:t> </a:t>
            </a:r>
            <a:r>
              <a:rPr lang="en-GB" sz="2400" dirty="0" smtClean="0"/>
              <a:t>flow, however, a fluid element may deform as shown in Fig 14.2a, where the axes of the element rotate equally toward or away from each </a:t>
            </a:r>
            <a:r>
              <a:rPr lang="en-GB" sz="2400" dirty="0" smtClean="0"/>
              <a:t>other (like in a Ferris wheel). </a:t>
            </a:r>
            <a:r>
              <a:rPr lang="en-GB" sz="2400" dirty="0" smtClean="0"/>
              <a:t>As long as the algebraic average rotation is zero, the motion is </a:t>
            </a:r>
            <a:r>
              <a:rPr lang="en-GB" sz="2400" dirty="0" err="1" smtClean="0"/>
              <a:t>irrotational</a:t>
            </a:r>
            <a:r>
              <a:rPr lang="en-GB" sz="2400" dirty="0" smtClean="0"/>
              <a:t>.</a:t>
            </a:r>
            <a:endParaRPr lang="en-GB" sz="2400" dirty="0" smtClean="0"/>
          </a:p>
          <a:p>
            <a:endParaRPr lang="en-GB" sz="2400" dirty="0" smtClean="0"/>
          </a:p>
          <a:p>
            <a:endParaRPr lang="en-GB" sz="2400" dirty="0" smtClean="0"/>
          </a:p>
          <a:p>
            <a:endParaRPr lang="en-GB" sz="2400" dirty="0" smtClean="0"/>
          </a:p>
          <a:p>
            <a:endParaRPr lang="en-GB" sz="2400" dirty="0" smtClean="0"/>
          </a:p>
          <a:p>
            <a:endParaRPr lang="en-GB" sz="2400" dirty="0" smtClean="0"/>
          </a:p>
          <a:p>
            <a:endParaRPr lang="en-US" sz="2400" dirty="0" smtClean="0"/>
          </a:p>
          <a:p>
            <a:r>
              <a:rPr lang="en-GB" sz="2400" dirty="0" smtClean="0"/>
              <a:t>In Fig 14.2b is depicted an example of rotational flow. In this case there is a net rotation of the fluid element. </a:t>
            </a:r>
            <a:r>
              <a:rPr lang="en-US" sz="2400" dirty="0" smtClean="0"/>
              <a:t>Actually, the deformation of the element in Fig. 14.2b is less than that of Fig. 14.2a.</a:t>
            </a:r>
          </a:p>
          <a:p>
            <a:endParaRPr lang="en-US" sz="2400" dirty="0" smtClean="0"/>
          </a:p>
          <a:p>
            <a:endParaRPr lang="en-US" dirty="0"/>
          </a:p>
        </p:txBody>
      </p:sp>
      <p:pic>
        <p:nvPicPr>
          <p:cNvPr id="10"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0800000">
            <a:off x="1928794" y="2571744"/>
            <a:ext cx="5791200" cy="243981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a:xfrm>
            <a:off x="762000" y="22746"/>
            <a:ext cx="7772400" cy="1143000"/>
          </a:xfrm>
        </p:spPr>
        <p:txBody>
          <a:bodyPr/>
          <a:lstStyle/>
          <a:p>
            <a:r>
              <a:rPr lang="en-US" sz="2800" b="1" dirty="0" smtClean="0">
                <a:solidFill>
                  <a:srgbClr val="00B0F0"/>
                </a:solidFill>
              </a:rPr>
              <a:t>ROTATIONAL AND IRROTATIONAL FLOW</a:t>
            </a:r>
            <a:endParaRPr lang="en-US" sz="2800" dirty="0"/>
          </a:p>
        </p:txBody>
      </p:sp>
    </p:spTree>
    <p:extLst>
      <p:ext uri="{BB962C8B-B14F-4D97-AF65-F5344CB8AC3E}">
        <p14:creationId xmlns:p14="http://schemas.microsoft.com/office/powerpoint/2010/main" xmlns="" val="35910412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699" y="36394"/>
            <a:ext cx="7772400" cy="1143000"/>
          </a:xfrm>
        </p:spPr>
        <p:txBody>
          <a:bodyPr/>
          <a:lstStyle/>
          <a:p>
            <a:r>
              <a:rPr lang="en-US" sz="2800" b="1" dirty="0">
                <a:solidFill>
                  <a:srgbClr val="00B0F0"/>
                </a:solidFill>
              </a:rPr>
              <a:t>ROTATIONAL AND IRROTATIONAL FLOW</a:t>
            </a:r>
            <a:endParaRPr lang="en-US" sz="2800" dirty="0"/>
          </a:p>
        </p:txBody>
      </p:sp>
      <p:sp>
        <p:nvSpPr>
          <p:cNvPr id="3" name="Content Placeholder 2"/>
          <p:cNvSpPr>
            <a:spLocks noGrp="1"/>
          </p:cNvSpPr>
          <p:nvPr>
            <p:ph idx="1"/>
          </p:nvPr>
        </p:nvSpPr>
        <p:spPr>
          <a:xfrm>
            <a:off x="685800" y="990600"/>
            <a:ext cx="7772400" cy="4114800"/>
          </a:xfrm>
        </p:spPr>
        <p:txBody>
          <a:bodyPr/>
          <a:lstStyle/>
          <a:p>
            <a:r>
              <a:rPr lang="en-US" sz="2400" dirty="0" smtClean="0"/>
              <a:t>Let us now express the condition of </a:t>
            </a:r>
            <a:r>
              <a:rPr lang="en-US" sz="2400" dirty="0" err="1" smtClean="0"/>
              <a:t>ir</a:t>
            </a:r>
            <a:r>
              <a:rPr lang="en-US" sz="2400" dirty="0" err="1" smtClean="0"/>
              <a:t>rotationality</a:t>
            </a:r>
            <a:r>
              <a:rPr lang="en-US" sz="2400" dirty="0" smtClean="0"/>
              <a:t> </a:t>
            </a:r>
            <a:r>
              <a:rPr lang="en-US" sz="2400" dirty="0" smtClean="0"/>
              <a:t>in mathematical terms.</a:t>
            </a:r>
          </a:p>
          <a:p>
            <a:r>
              <a:rPr lang="en-US" sz="2400" dirty="0" smtClean="0"/>
              <a:t>It will help to restrict the discussion </a:t>
            </a:r>
            <a:r>
              <a:rPr lang="en-US" sz="2400" dirty="0" smtClean="0"/>
              <a:t>at first </a:t>
            </a:r>
            <a:r>
              <a:rPr lang="en-US" sz="2400" dirty="0" smtClean="0"/>
              <a:t>to two-dimensional motion in the </a:t>
            </a:r>
            <a:r>
              <a:rPr lang="en-US" sz="2400" i="1" dirty="0" smtClean="0"/>
              <a:t>x y</a:t>
            </a:r>
            <a:r>
              <a:rPr lang="en-US" sz="2400" dirty="0" smtClean="0"/>
              <a:t> plane</a:t>
            </a:r>
          </a:p>
          <a:p>
            <a:endParaRPr lang="en-US" dirty="0"/>
          </a:p>
        </p:txBody>
      </p:sp>
    </p:spTree>
    <p:extLst>
      <p:ext uri="{BB962C8B-B14F-4D97-AF65-F5344CB8AC3E}">
        <p14:creationId xmlns:p14="http://schemas.microsoft.com/office/powerpoint/2010/main" xmlns="" val="10919670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1143000"/>
          </a:xfrm>
        </p:spPr>
        <p:txBody>
          <a:bodyPr/>
          <a:lstStyle/>
          <a:p>
            <a:r>
              <a:rPr lang="en-US" sz="2800" b="1" dirty="0">
                <a:solidFill>
                  <a:srgbClr val="00B0F0"/>
                </a:solidFill>
              </a:rPr>
              <a:t>ROTATIONAL AND IRROTATIONAL FLOW</a:t>
            </a:r>
            <a:endParaRPr lang="en-US" sz="2800" dirty="0"/>
          </a:p>
        </p:txBody>
      </p:sp>
      <p:sp>
        <p:nvSpPr>
          <p:cNvPr id="3" name="Content Placeholder 2"/>
          <p:cNvSpPr>
            <a:spLocks noGrp="1"/>
          </p:cNvSpPr>
          <p:nvPr>
            <p:ph idx="1"/>
          </p:nvPr>
        </p:nvSpPr>
        <p:spPr>
          <a:xfrm>
            <a:off x="762000" y="914400"/>
            <a:ext cx="7772400" cy="5943600"/>
          </a:xfrm>
        </p:spPr>
        <p:txBody>
          <a:bodyPr/>
          <a:lstStyle/>
          <a:p>
            <a:r>
              <a:rPr lang="en-US" sz="2400" dirty="0" smtClean="0"/>
              <a:t>Consider a small fluid element moving as depicted in Fig. 14.3a.</a:t>
            </a:r>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r>
              <a:rPr lang="en-US" sz="2400" dirty="0" smtClean="0"/>
              <a:t>During a short time interval </a:t>
            </a:r>
            <a:r>
              <a:rPr lang="el-GR" sz="2400" dirty="0" smtClean="0"/>
              <a:t>Δ</a:t>
            </a:r>
            <a:r>
              <a:rPr lang="en-US" sz="2400" dirty="0" smtClean="0"/>
              <a:t>t, the element moves from one position to another and in the process it deforms as indicated. </a:t>
            </a:r>
          </a:p>
          <a:p>
            <a:r>
              <a:rPr lang="en-US" sz="2400" dirty="0" smtClean="0"/>
              <a:t>Superimposing </a:t>
            </a:r>
            <a:r>
              <a:rPr lang="en-US" sz="2400" i="1" dirty="0" smtClean="0"/>
              <a:t>A'</a:t>
            </a:r>
            <a:r>
              <a:rPr lang="en-US" sz="2400" dirty="0" smtClean="0"/>
              <a:t> on </a:t>
            </a:r>
            <a:r>
              <a:rPr lang="en-US" sz="2400" i="1" dirty="0" smtClean="0"/>
              <a:t>A</a:t>
            </a:r>
            <a:r>
              <a:rPr lang="en-US" sz="2400" dirty="0" smtClean="0"/>
              <a:t>, defining an </a:t>
            </a:r>
            <a:r>
              <a:rPr lang="en-US" sz="2400" i="1" dirty="0" smtClean="0"/>
              <a:t>x</a:t>
            </a:r>
            <a:r>
              <a:rPr lang="en-US" sz="2400" dirty="0" smtClean="0"/>
              <a:t> axis along </a:t>
            </a:r>
            <a:r>
              <a:rPr lang="en-US" sz="2400" i="1" dirty="0" smtClean="0"/>
              <a:t>AB</a:t>
            </a:r>
            <a:r>
              <a:rPr lang="en-US" sz="2400" dirty="0" smtClean="0"/>
              <a:t>, and enlarging the diagram, we get Fig. 14.3b. u and v are velocities in x and y axes, respectively</a:t>
            </a:r>
            <a:endParaRPr lang="en-US" dirty="0"/>
          </a:p>
        </p:txBody>
      </p:sp>
      <p:grpSp>
        <p:nvGrpSpPr>
          <p:cNvPr id="7" name="Group 6"/>
          <p:cNvGrpSpPr/>
          <p:nvPr/>
        </p:nvGrpSpPr>
        <p:grpSpPr>
          <a:xfrm>
            <a:off x="2133600" y="1447800"/>
            <a:ext cx="6400800" cy="2737802"/>
            <a:chOff x="696036" y="2743200"/>
            <a:chExt cx="7382586" cy="3804602"/>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6036" y="2743200"/>
              <a:ext cx="6572250" cy="38046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mc:AlternateContent xmlns:mc="http://schemas.openxmlformats.org/markup-compatibility/2006">
          <mc:Choice xmlns:a14="http://schemas.microsoft.com/office/drawing/2010/main" xmlns="" Requires="a14">
            <p:sp>
              <p:nvSpPr>
                <p:cNvPr id="6" name="TextBox 5"/>
                <p:cNvSpPr txBox="1"/>
                <p:nvPr/>
              </p:nvSpPr>
              <p:spPr>
                <a:xfrm>
                  <a:off x="6478422" y="4800600"/>
                  <a:ext cx="1600200" cy="506870"/>
                </a:xfrm>
                <a:prstGeom prst="rect">
                  <a:avLst/>
                </a:prstGeom>
                <a:solidFill>
                  <a:schemeClr val="bg1"/>
                </a:solidFill>
              </p:spPr>
              <p:txBody>
                <a:bodyPr wrap="square" rtlCol="0">
                  <a:spAutoFit/>
                </a:bodyPr>
                <a:lstStyle/>
                <a:p>
                  <a14:m>
                    <m:oMath xmlns:m="http://schemas.openxmlformats.org/officeDocument/2006/math">
                      <m:d>
                        <m:dPr>
                          <m:ctrlPr>
                            <a:rPr lang="en-GB" sz="1800" i="1" smtClean="0">
                              <a:latin typeface="Cambria Math" panose="02040503050406030204" pitchFamily="18" charset="0"/>
                            </a:rPr>
                          </m:ctrlPr>
                        </m:dPr>
                        <m:e>
                          <m:f>
                            <m:fPr>
                              <m:ctrlPr>
                                <a:rPr lang="en-GB" sz="1800" i="1">
                                  <a:latin typeface="Cambria Math" panose="02040503050406030204" pitchFamily="18" charset="0"/>
                                </a:rPr>
                              </m:ctrlPr>
                            </m:fPr>
                            <m:num>
                              <m:r>
                                <a:rPr lang="en-GB" sz="1800" i="1">
                                  <a:latin typeface="Cambria Math" panose="02040503050406030204" pitchFamily="18" charset="0"/>
                                  <a:ea typeface="Cambria Math" panose="02040503050406030204" pitchFamily="18" charset="0"/>
                                </a:rPr>
                                <m:t>𝜕</m:t>
                              </m:r>
                              <m:r>
                                <a:rPr lang="en-GB" sz="1800" i="1">
                                  <a:latin typeface="Cambria Math" panose="02040503050406030204" pitchFamily="18" charset="0"/>
                                  <a:ea typeface="Cambria Math" panose="02040503050406030204" pitchFamily="18" charset="0"/>
                                </a:rPr>
                                <m:t>𝑣</m:t>
                              </m:r>
                            </m:num>
                            <m:den>
                              <m:r>
                                <a:rPr lang="en-GB" sz="1800" i="1">
                                  <a:latin typeface="Cambria Math" panose="02040503050406030204" pitchFamily="18" charset="0"/>
                                  <a:ea typeface="Cambria Math" panose="02040503050406030204" pitchFamily="18" charset="0"/>
                                </a:rPr>
                                <m:t>𝜕</m:t>
                              </m:r>
                              <m:r>
                                <a:rPr lang="en-GB" sz="1800" i="1">
                                  <a:latin typeface="Cambria Math" panose="02040503050406030204" pitchFamily="18" charset="0"/>
                                  <a:ea typeface="Cambria Math" panose="02040503050406030204" pitchFamily="18" charset="0"/>
                                </a:rPr>
                                <m:t>𝑥</m:t>
                              </m:r>
                            </m:den>
                          </m:f>
                          <m:r>
                            <a:rPr lang="en-GB" sz="1800" i="1" smtClean="0">
                              <a:latin typeface="Cambria Math" panose="02040503050406030204" pitchFamily="18" charset="0"/>
                              <a:ea typeface="Cambria Math" panose="02040503050406030204" pitchFamily="18" charset="0"/>
                            </a:rPr>
                            <m:t>∆</m:t>
                          </m:r>
                          <m:r>
                            <a:rPr lang="en-GB" sz="1800" b="0" i="1" smtClean="0">
                              <a:latin typeface="Cambria Math" panose="02040503050406030204" pitchFamily="18" charset="0"/>
                              <a:ea typeface="Cambria Math" panose="02040503050406030204" pitchFamily="18" charset="0"/>
                            </a:rPr>
                            <m:t>𝑥</m:t>
                          </m:r>
                        </m:e>
                      </m:d>
                    </m:oMath>
                  </a14:m>
                  <a:r>
                    <a:rPr lang="en-GB" sz="1800" dirty="0" smtClean="0"/>
                    <a:t>∆t</a:t>
                  </a:r>
                  <a:endParaRPr lang="en-GB" sz="1800" dirty="0"/>
                </a:p>
              </p:txBody>
            </p:sp>
          </mc:Choice>
          <mc:Fallback>
            <p:sp>
              <p:nvSpPr>
                <p:cNvPr id="9" name="TextBox 8"/>
                <p:cNvSpPr txBox="1">
                  <a:spLocks noRot="1" noChangeAspect="1" noMove="1" noResize="1" noEditPoints="1" noAdjustHandles="1" noChangeArrowheads="1" noChangeShapeType="1" noTextEdit="1"/>
                </p:cNvSpPr>
                <p:nvPr/>
              </p:nvSpPr>
              <p:spPr>
                <a:xfrm>
                  <a:off x="6478422" y="4800600"/>
                  <a:ext cx="1600200" cy="506870"/>
                </a:xfrm>
                <a:prstGeom prst="rect">
                  <a:avLst/>
                </a:prstGeom>
                <a:blipFill rotWithShape="0">
                  <a:blip r:embed="rId3" cstate="print"/>
                  <a:stretch>
                    <a:fillRect b="-3614"/>
                  </a:stretch>
                </a:blipFill>
              </p:spPr>
              <p:txBody>
                <a:bodyPr/>
                <a:lstStyle/>
                <a:p>
                  <a:r>
                    <a:rPr lang="en-GB">
                      <a:noFill/>
                    </a:rPr>
                    <a:t> </a:t>
                  </a:r>
                </a:p>
              </p:txBody>
            </p:sp>
          </mc:Fallback>
        </mc:AlternateContent>
      </p:grpSp>
      <p:grpSp>
        <p:nvGrpSpPr>
          <p:cNvPr id="11" name="Group 10"/>
          <p:cNvGrpSpPr/>
          <p:nvPr/>
        </p:nvGrpSpPr>
        <p:grpSpPr>
          <a:xfrm>
            <a:off x="8072462" y="1928802"/>
            <a:ext cx="381000" cy="381000"/>
            <a:chOff x="6934200" y="4876800"/>
            <a:chExt cx="381000" cy="381000"/>
          </a:xfrm>
        </p:grpSpPr>
        <p:cxnSp>
          <p:nvCxnSpPr>
            <p:cNvPr id="12" name="Straight Arrow Connector 11"/>
            <p:cNvCxnSpPr/>
            <p:nvPr/>
          </p:nvCxnSpPr>
          <p:spPr>
            <a:xfrm flipV="1">
              <a:off x="6934200" y="4876800"/>
              <a:ext cx="0" cy="38100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934200" y="5257800"/>
              <a:ext cx="381000" cy="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7929586" y="1500174"/>
            <a:ext cx="285752" cy="461665"/>
          </a:xfrm>
          <a:prstGeom prst="rect">
            <a:avLst/>
          </a:prstGeom>
          <a:noFill/>
        </p:spPr>
        <p:txBody>
          <a:bodyPr wrap="square" rtlCol="0">
            <a:spAutoFit/>
          </a:bodyPr>
          <a:lstStyle/>
          <a:p>
            <a:r>
              <a:rPr lang="en-US" dirty="0" smtClean="0"/>
              <a:t>v</a:t>
            </a:r>
            <a:endParaRPr lang="en-US" dirty="0"/>
          </a:p>
        </p:txBody>
      </p:sp>
      <p:sp>
        <p:nvSpPr>
          <p:cNvPr id="15" name="TextBox 14"/>
          <p:cNvSpPr txBox="1"/>
          <p:nvPr/>
        </p:nvSpPr>
        <p:spPr>
          <a:xfrm>
            <a:off x="8501090" y="2000240"/>
            <a:ext cx="285752" cy="461665"/>
          </a:xfrm>
          <a:prstGeom prst="rect">
            <a:avLst/>
          </a:prstGeom>
          <a:noFill/>
        </p:spPr>
        <p:txBody>
          <a:bodyPr wrap="square" rtlCol="0">
            <a:spAutoFit/>
          </a:bodyPr>
          <a:lstStyle/>
          <a:p>
            <a:r>
              <a:rPr lang="en-US" dirty="0" smtClean="0"/>
              <a:t>u</a:t>
            </a:r>
            <a:endParaRPr lang="en-US" dirty="0"/>
          </a:p>
        </p:txBody>
      </p:sp>
    </p:spTree>
    <p:extLst>
      <p:ext uri="{BB962C8B-B14F-4D97-AF65-F5344CB8AC3E}">
        <p14:creationId xmlns:p14="http://schemas.microsoft.com/office/powerpoint/2010/main" xmlns="" val="2562087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1143000"/>
          </a:xfrm>
        </p:spPr>
        <p:txBody>
          <a:bodyPr/>
          <a:lstStyle/>
          <a:p>
            <a:r>
              <a:rPr lang="en-US" sz="2800" b="1" dirty="0">
                <a:solidFill>
                  <a:srgbClr val="00B0F0"/>
                </a:solidFill>
              </a:rPr>
              <a:t>ROTATIONAL AND IRROTATIONAL FLOW</a:t>
            </a:r>
            <a:endParaRPr lang="en-US" sz="2800" dirty="0"/>
          </a:p>
        </p:txBody>
      </p:sp>
      <p:sp>
        <p:nvSpPr>
          <p:cNvPr id="3" name="Content Placeholder 2"/>
          <p:cNvSpPr>
            <a:spLocks noGrp="1"/>
          </p:cNvSpPr>
          <p:nvPr>
            <p:ph idx="1"/>
          </p:nvPr>
        </p:nvSpPr>
        <p:spPr>
          <a:xfrm>
            <a:off x="762000" y="914400"/>
            <a:ext cx="7772400" cy="4114800"/>
          </a:xfrm>
        </p:spPr>
        <p:txBody>
          <a:bodyPr/>
          <a:lstStyle/>
          <a:p>
            <a:r>
              <a:rPr lang="en-US" sz="2400" dirty="0" smtClean="0"/>
              <a:t>The angle </a:t>
            </a:r>
            <a:r>
              <a:rPr lang="el-GR" sz="2400" dirty="0" smtClean="0"/>
              <a:t>Δα</a:t>
            </a:r>
            <a:r>
              <a:rPr lang="en-US" sz="2400" dirty="0" smtClean="0"/>
              <a:t> between AB and </a:t>
            </a:r>
            <a:r>
              <a:rPr lang="en-US" sz="2400" i="1" dirty="0" smtClean="0"/>
              <a:t>A'B'</a:t>
            </a:r>
            <a:r>
              <a:rPr lang="en-US" sz="2400" dirty="0" smtClean="0"/>
              <a:t> can be expressed from Fig. 14.3b as</a:t>
            </a:r>
          </a:p>
          <a:p>
            <a:endParaRPr lang="en-US" sz="2400" dirty="0" smtClean="0"/>
          </a:p>
          <a:p>
            <a:endParaRPr lang="en-US" sz="2400" dirty="0" smtClean="0"/>
          </a:p>
          <a:p>
            <a:r>
              <a:rPr lang="en-US" sz="2400" dirty="0" smtClean="0"/>
              <a:t>Hence the </a:t>
            </a:r>
            <a:r>
              <a:rPr lang="en-US" sz="2400" i="1" dirty="0" smtClean="0"/>
              <a:t>rate of rotation </a:t>
            </a:r>
            <a:r>
              <a:rPr lang="en-US" sz="2400" dirty="0" smtClean="0"/>
              <a:t>of the edge of the element that was originally aligned with AB is</a:t>
            </a:r>
          </a:p>
          <a:p>
            <a:endParaRPr lang="en-US" sz="2400" dirty="0" smtClean="0"/>
          </a:p>
          <a:p>
            <a:endParaRPr lang="en-US" dirty="0"/>
          </a:p>
        </p:txBody>
      </p:sp>
      <p:grpSp>
        <p:nvGrpSpPr>
          <p:cNvPr id="4" name="Group 3"/>
          <p:cNvGrpSpPr>
            <a:grpSpLocks noChangeAspect="1"/>
          </p:cNvGrpSpPr>
          <p:nvPr/>
        </p:nvGrpSpPr>
        <p:grpSpPr>
          <a:xfrm>
            <a:off x="1219200" y="4173974"/>
            <a:ext cx="6321599" cy="2684026"/>
            <a:chOff x="-906386" y="2505595"/>
            <a:chExt cx="7668733" cy="3804602"/>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6386" y="2505595"/>
              <a:ext cx="6572250" cy="38046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mc:AlternateContent xmlns:mc="http://schemas.openxmlformats.org/markup-compatibility/2006">
          <mc:Choice xmlns:a14="http://schemas.microsoft.com/office/drawing/2010/main" xmlns="" Requires="a14">
            <p:sp>
              <p:nvSpPr>
                <p:cNvPr id="6" name="TextBox 5"/>
                <p:cNvSpPr txBox="1"/>
                <p:nvPr/>
              </p:nvSpPr>
              <p:spPr>
                <a:xfrm>
                  <a:off x="4865763" y="4207645"/>
                  <a:ext cx="1896584" cy="808839"/>
                </a:xfrm>
                <a:prstGeom prst="rect">
                  <a:avLst/>
                </a:prstGeom>
                <a:solidFill>
                  <a:schemeClr val="bg1"/>
                </a:solidFill>
              </p:spPr>
              <p:txBody>
                <a:bodyPr wrap="square" rtlCol="0">
                  <a:spAutoFit/>
                </a:bodyPr>
                <a:lstStyle/>
                <a:p>
                  <a14:m>
                    <m:oMath xmlns:m="http://schemas.openxmlformats.org/officeDocument/2006/math">
                      <m:d>
                        <m:dPr>
                          <m:ctrlPr>
                            <a:rPr lang="en-GB" sz="1600" i="1" smtClean="0">
                              <a:latin typeface="Cambria Math" panose="02040503050406030204" pitchFamily="18" charset="0"/>
                            </a:rPr>
                          </m:ctrlPr>
                        </m:dPr>
                        <m:e>
                          <m:f>
                            <m:fPr>
                              <m:ctrlPr>
                                <a:rPr lang="en-GB" sz="1600" i="1">
                                  <a:latin typeface="Cambria Math" panose="02040503050406030204" pitchFamily="18" charset="0"/>
                                </a:rPr>
                              </m:ctrlPr>
                            </m:fPr>
                            <m:num>
                              <m:r>
                                <a:rPr lang="en-GB" sz="1600" i="1">
                                  <a:latin typeface="Cambria Math" panose="02040503050406030204" pitchFamily="18" charset="0"/>
                                  <a:ea typeface="Cambria Math" panose="02040503050406030204" pitchFamily="18" charset="0"/>
                                </a:rPr>
                                <m:t>𝜕</m:t>
                              </m:r>
                              <m:r>
                                <a:rPr lang="en-GB" sz="1600" i="1">
                                  <a:latin typeface="Cambria Math" panose="02040503050406030204" pitchFamily="18" charset="0"/>
                                  <a:ea typeface="Cambria Math" panose="02040503050406030204" pitchFamily="18" charset="0"/>
                                </a:rPr>
                                <m:t>𝑣</m:t>
                              </m:r>
                            </m:num>
                            <m:den>
                              <m:r>
                                <a:rPr lang="en-GB" sz="1600" i="1">
                                  <a:latin typeface="Cambria Math" panose="02040503050406030204" pitchFamily="18" charset="0"/>
                                  <a:ea typeface="Cambria Math" panose="02040503050406030204" pitchFamily="18" charset="0"/>
                                </a:rPr>
                                <m:t>𝜕</m:t>
                              </m:r>
                              <m:r>
                                <a:rPr lang="en-GB" sz="1600" i="1">
                                  <a:latin typeface="Cambria Math" panose="02040503050406030204" pitchFamily="18" charset="0"/>
                                  <a:ea typeface="Cambria Math" panose="02040503050406030204" pitchFamily="18" charset="0"/>
                                </a:rPr>
                                <m:t>𝑥</m:t>
                              </m:r>
                            </m:den>
                          </m:f>
                          <m:r>
                            <a:rPr lang="en-GB" sz="1600" i="1" smtClean="0">
                              <a:latin typeface="Cambria Math" panose="02040503050406030204" pitchFamily="18" charset="0"/>
                              <a:ea typeface="Cambria Math" panose="02040503050406030204" pitchFamily="18" charset="0"/>
                            </a:rPr>
                            <m:t>∆</m:t>
                          </m:r>
                          <m:r>
                            <a:rPr lang="en-GB" sz="1600" b="0" i="1" smtClean="0">
                              <a:latin typeface="Cambria Math" panose="02040503050406030204" pitchFamily="18" charset="0"/>
                              <a:ea typeface="Cambria Math" panose="02040503050406030204" pitchFamily="18" charset="0"/>
                            </a:rPr>
                            <m:t>𝑥</m:t>
                          </m:r>
                        </m:e>
                      </m:d>
                    </m:oMath>
                  </a14:m>
                  <a:r>
                    <a:rPr lang="en-GB" sz="1600" dirty="0" smtClean="0"/>
                    <a:t>∆t</a:t>
                  </a:r>
                  <a:endParaRPr lang="en-GB" sz="1600" dirty="0"/>
                </a:p>
              </p:txBody>
            </p:sp>
          </mc:Choice>
          <mc:Fallback>
            <p:sp>
              <p:nvSpPr>
                <p:cNvPr id="6" name="TextBox 5"/>
                <p:cNvSpPr txBox="1">
                  <a:spLocks noRot="1" noChangeAspect="1" noMove="1" noResize="1" noEditPoints="1" noAdjustHandles="1" noChangeArrowheads="1" noChangeShapeType="1" noTextEdit="1"/>
                </p:cNvSpPr>
                <p:nvPr/>
              </p:nvSpPr>
              <p:spPr>
                <a:xfrm>
                  <a:off x="4865763" y="4207645"/>
                  <a:ext cx="1896584" cy="808839"/>
                </a:xfrm>
                <a:prstGeom prst="rect">
                  <a:avLst/>
                </a:prstGeom>
                <a:blipFill rotWithShape="0">
                  <a:blip r:embed="rId3" cstate="print"/>
                  <a:stretch>
                    <a:fillRect b="-2632"/>
                  </a:stretch>
                </a:blipFill>
              </p:spPr>
              <p:txBody>
                <a:bodyPr/>
                <a:lstStyle/>
                <a:p>
                  <a:r>
                    <a:rPr lang="en-US">
                      <a:noFill/>
                    </a:rPr>
                    <a:t> </a:t>
                  </a:r>
                </a:p>
              </p:txBody>
            </p:sp>
          </mc:Fallback>
        </mc:AlternateContent>
      </p:grpSp>
      <p:pic>
        <p:nvPicPr>
          <p:cNvPr id="6146" name="Picture 2"/>
          <p:cNvPicPr>
            <a:picLocks noChangeAspect="1" noChangeArrowheads="1"/>
          </p:cNvPicPr>
          <p:nvPr/>
        </p:nvPicPr>
        <p:blipFill>
          <a:blip r:embed="rId4" cstate="print"/>
          <a:srcRect/>
          <a:stretch>
            <a:fillRect/>
          </a:stretch>
        </p:blipFill>
        <p:spPr bwMode="auto">
          <a:xfrm>
            <a:off x="2590800" y="1828800"/>
            <a:ext cx="4010025" cy="800100"/>
          </a:xfrm>
          <a:prstGeom prst="rect">
            <a:avLst/>
          </a:prstGeom>
          <a:noFill/>
          <a:ln w="9525">
            <a:noFill/>
            <a:miter lim="800000"/>
            <a:headEnd/>
            <a:tailEnd/>
          </a:ln>
        </p:spPr>
      </p:pic>
      <p:pic>
        <p:nvPicPr>
          <p:cNvPr id="6147" name="Picture 3"/>
          <p:cNvPicPr>
            <a:picLocks noChangeAspect="1" noChangeArrowheads="1"/>
          </p:cNvPicPr>
          <p:nvPr/>
        </p:nvPicPr>
        <p:blipFill>
          <a:blip r:embed="rId5" cstate="print"/>
          <a:srcRect/>
          <a:stretch>
            <a:fillRect/>
          </a:stretch>
        </p:blipFill>
        <p:spPr bwMode="auto">
          <a:xfrm>
            <a:off x="3810000" y="3505200"/>
            <a:ext cx="1666875" cy="628650"/>
          </a:xfrm>
          <a:prstGeom prst="rect">
            <a:avLst/>
          </a:prstGeom>
          <a:noFill/>
          <a:ln w="9525">
            <a:noFill/>
            <a:miter lim="800000"/>
            <a:headEnd/>
            <a:tailEnd/>
          </a:ln>
        </p:spPr>
      </p:pic>
      <p:sp>
        <p:nvSpPr>
          <p:cNvPr id="10" name="TextBox 9"/>
          <p:cNvSpPr txBox="1"/>
          <p:nvPr/>
        </p:nvSpPr>
        <p:spPr>
          <a:xfrm>
            <a:off x="7848600" y="1905000"/>
            <a:ext cx="1066800" cy="646331"/>
          </a:xfrm>
          <a:prstGeom prst="rect">
            <a:avLst/>
          </a:prstGeom>
          <a:noFill/>
          <a:ln>
            <a:solidFill>
              <a:schemeClr val="accent1"/>
            </a:solidFill>
          </a:ln>
        </p:spPr>
        <p:txBody>
          <a:bodyPr wrap="square" rtlCol="0">
            <a:spAutoFit/>
          </a:bodyPr>
          <a:lstStyle/>
          <a:p>
            <a:r>
              <a:rPr lang="en-US" sz="1200" dirty="0" smtClean="0"/>
              <a:t>tan </a:t>
            </a:r>
            <a:r>
              <a:rPr lang="el-GR" sz="1200" dirty="0" smtClean="0"/>
              <a:t>Δα</a:t>
            </a:r>
            <a:r>
              <a:rPr lang="en-US" sz="1200" dirty="0" smtClean="0"/>
              <a:t>=</a:t>
            </a:r>
            <a:r>
              <a:rPr lang="el-GR" sz="1200" dirty="0" smtClean="0"/>
              <a:t> Δα</a:t>
            </a:r>
            <a:r>
              <a:rPr lang="en-US" sz="1200" dirty="0" smtClean="0"/>
              <a:t> when </a:t>
            </a:r>
            <a:r>
              <a:rPr lang="el-GR" sz="1200" dirty="0" smtClean="0"/>
              <a:t>Δα</a:t>
            </a:r>
            <a:r>
              <a:rPr lang="en-US" sz="1200" dirty="0" smtClean="0"/>
              <a:t> is small</a:t>
            </a:r>
            <a:endParaRPr lang="en-US" sz="1200" dirty="0"/>
          </a:p>
        </p:txBody>
      </p:sp>
    </p:spTree>
    <p:extLst>
      <p:ext uri="{BB962C8B-B14F-4D97-AF65-F5344CB8AC3E}">
        <p14:creationId xmlns:p14="http://schemas.microsoft.com/office/powerpoint/2010/main" xmlns="" val="25620878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1143000"/>
          </a:xfrm>
        </p:spPr>
        <p:txBody>
          <a:bodyPr/>
          <a:lstStyle/>
          <a:p>
            <a:r>
              <a:rPr lang="en-US" sz="2800" b="1" dirty="0">
                <a:solidFill>
                  <a:srgbClr val="00B0F0"/>
                </a:solidFill>
              </a:rPr>
              <a:t>ROTATIONAL AND IRROTATIONAL FLOW</a:t>
            </a:r>
            <a:endParaRPr lang="en-US" sz="2800" dirty="0"/>
          </a:p>
        </p:txBody>
      </p:sp>
      <p:sp>
        <p:nvSpPr>
          <p:cNvPr id="3" name="Content Placeholder 2"/>
          <p:cNvSpPr>
            <a:spLocks noGrp="1"/>
          </p:cNvSpPr>
          <p:nvPr>
            <p:ph idx="1"/>
          </p:nvPr>
        </p:nvSpPr>
        <p:spPr>
          <a:xfrm>
            <a:off x="685800" y="990600"/>
            <a:ext cx="7772400" cy="4114800"/>
          </a:xfrm>
        </p:spPr>
        <p:txBody>
          <a:bodyPr/>
          <a:lstStyle/>
          <a:p>
            <a:r>
              <a:rPr lang="en-US" sz="2400" dirty="0" smtClean="0"/>
              <a:t>Likewise</a:t>
            </a:r>
          </a:p>
          <a:p>
            <a:endParaRPr lang="en-US" sz="2400" dirty="0" smtClean="0"/>
          </a:p>
          <a:p>
            <a:r>
              <a:rPr lang="en-US" sz="2400" dirty="0" smtClean="0"/>
              <a:t>and the </a:t>
            </a:r>
            <a:r>
              <a:rPr lang="en-US" sz="2400" i="1" dirty="0" smtClean="0"/>
              <a:t>rate of rotation </a:t>
            </a:r>
            <a:r>
              <a:rPr lang="en-US" sz="2400" dirty="0" smtClean="0"/>
              <a:t>of the edge of the element that was originally aligned with AB is</a:t>
            </a:r>
          </a:p>
          <a:p>
            <a:endParaRPr lang="en-US" sz="2400" dirty="0" smtClean="0"/>
          </a:p>
          <a:p>
            <a:pPr>
              <a:buNone/>
            </a:pPr>
            <a:r>
              <a:rPr lang="en-US" sz="2400" dirty="0" smtClean="0"/>
              <a:t>	with the negative sign because +u is directed to the right. </a:t>
            </a:r>
          </a:p>
          <a:p>
            <a:r>
              <a:rPr lang="en-US" sz="2400" dirty="0" smtClean="0"/>
              <a:t>The rate of rotation of the element about the z axis is now defined to be </a:t>
            </a:r>
            <a:r>
              <a:rPr lang="el-GR" sz="2400" dirty="0" smtClean="0"/>
              <a:t>ω</a:t>
            </a:r>
            <a:r>
              <a:rPr lang="en-US" sz="2400" baseline="-25000" dirty="0" smtClean="0"/>
              <a:t>z</a:t>
            </a:r>
            <a:r>
              <a:rPr lang="en-US" sz="2400" dirty="0" smtClean="0"/>
              <a:t>, the average of </a:t>
            </a:r>
            <a:r>
              <a:rPr lang="el-GR" sz="2400" dirty="0" smtClean="0"/>
              <a:t>ω</a:t>
            </a:r>
            <a:r>
              <a:rPr lang="el-GR" sz="2400" baseline="-25000" dirty="0" smtClean="0"/>
              <a:t>α</a:t>
            </a:r>
            <a:r>
              <a:rPr lang="en-US" sz="2400" dirty="0" smtClean="0"/>
              <a:t> and </a:t>
            </a:r>
            <a:r>
              <a:rPr lang="el-GR" sz="2400" dirty="0" smtClean="0"/>
              <a:t>ω</a:t>
            </a:r>
            <a:r>
              <a:rPr lang="el-GR" sz="2400" baseline="-25000" dirty="0" smtClean="0"/>
              <a:t>β</a:t>
            </a:r>
            <a:r>
              <a:rPr lang="en-US" sz="2400" dirty="0" smtClean="0"/>
              <a:t>; thus </a:t>
            </a:r>
            <a:endParaRPr lang="en-US" dirty="0"/>
          </a:p>
        </p:txBody>
      </p:sp>
      <p:grpSp>
        <p:nvGrpSpPr>
          <p:cNvPr id="8" name="Group 7"/>
          <p:cNvGrpSpPr>
            <a:grpSpLocks noChangeAspect="1"/>
          </p:cNvGrpSpPr>
          <p:nvPr/>
        </p:nvGrpSpPr>
        <p:grpSpPr>
          <a:xfrm>
            <a:off x="3824287" y="4690348"/>
            <a:ext cx="4958092" cy="2167652"/>
            <a:chOff x="696036" y="2743200"/>
            <a:chExt cx="7447464" cy="3804602"/>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6036" y="2743200"/>
              <a:ext cx="6572250" cy="38046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mc:AlternateContent xmlns:mc="http://schemas.openxmlformats.org/markup-compatibility/2006">
          <mc:Choice xmlns:a14="http://schemas.microsoft.com/office/drawing/2010/main" xmlns="" Requires="a14">
            <p:sp>
              <p:nvSpPr>
                <p:cNvPr id="6" name="TextBox 5"/>
                <p:cNvSpPr txBox="1"/>
                <p:nvPr/>
              </p:nvSpPr>
              <p:spPr>
                <a:xfrm>
                  <a:off x="6393072" y="4347466"/>
                  <a:ext cx="1750428" cy="889644"/>
                </a:xfrm>
                <a:prstGeom prst="rect">
                  <a:avLst/>
                </a:prstGeom>
                <a:solidFill>
                  <a:schemeClr val="bg1"/>
                </a:solidFill>
              </p:spPr>
              <p:txBody>
                <a:bodyPr wrap="square" rtlCol="0">
                  <a:spAutoFit/>
                </a:bodyPr>
                <a:lstStyle/>
                <a:p>
                  <a14:m>
                    <m:oMath xmlns:m="http://schemas.openxmlformats.org/officeDocument/2006/math">
                      <m:d>
                        <m:dPr>
                          <m:ctrlPr>
                            <a:rPr lang="en-GB" sz="1800" i="1" smtClean="0">
                              <a:latin typeface="Cambria Math" panose="02040503050406030204" pitchFamily="18" charset="0"/>
                            </a:rPr>
                          </m:ctrlPr>
                        </m:dPr>
                        <m:e>
                          <m:f>
                            <m:fPr>
                              <m:ctrlPr>
                                <a:rPr lang="en-GB" sz="1800" i="1">
                                  <a:latin typeface="Cambria Math" panose="02040503050406030204" pitchFamily="18" charset="0"/>
                                </a:rPr>
                              </m:ctrlPr>
                            </m:fPr>
                            <m:num>
                              <m:r>
                                <a:rPr lang="en-GB" sz="1800" i="1">
                                  <a:latin typeface="Cambria Math" panose="02040503050406030204" pitchFamily="18" charset="0"/>
                                  <a:ea typeface="Cambria Math" panose="02040503050406030204" pitchFamily="18" charset="0"/>
                                </a:rPr>
                                <m:t>𝜕</m:t>
                              </m:r>
                              <m:r>
                                <a:rPr lang="en-GB" sz="1800" i="1">
                                  <a:latin typeface="Cambria Math" panose="02040503050406030204" pitchFamily="18" charset="0"/>
                                  <a:ea typeface="Cambria Math" panose="02040503050406030204" pitchFamily="18" charset="0"/>
                                </a:rPr>
                                <m:t>𝑣</m:t>
                              </m:r>
                            </m:num>
                            <m:den>
                              <m:r>
                                <a:rPr lang="en-GB" sz="1800" i="1">
                                  <a:latin typeface="Cambria Math" panose="02040503050406030204" pitchFamily="18" charset="0"/>
                                  <a:ea typeface="Cambria Math" panose="02040503050406030204" pitchFamily="18" charset="0"/>
                                </a:rPr>
                                <m:t>𝜕</m:t>
                              </m:r>
                              <m:r>
                                <a:rPr lang="en-GB" sz="1800" i="1">
                                  <a:latin typeface="Cambria Math" panose="02040503050406030204" pitchFamily="18" charset="0"/>
                                  <a:ea typeface="Cambria Math" panose="02040503050406030204" pitchFamily="18" charset="0"/>
                                </a:rPr>
                                <m:t>𝑥</m:t>
                              </m:r>
                            </m:den>
                          </m:f>
                          <m:r>
                            <a:rPr lang="en-GB" sz="1800" i="1" smtClean="0">
                              <a:latin typeface="Cambria Math" panose="02040503050406030204" pitchFamily="18" charset="0"/>
                              <a:ea typeface="Cambria Math" panose="02040503050406030204" pitchFamily="18" charset="0"/>
                            </a:rPr>
                            <m:t>∆</m:t>
                          </m:r>
                          <m:r>
                            <a:rPr lang="en-GB" sz="1800" b="0" i="1" smtClean="0">
                              <a:latin typeface="Cambria Math" panose="02040503050406030204" pitchFamily="18" charset="0"/>
                              <a:ea typeface="Cambria Math" panose="02040503050406030204" pitchFamily="18" charset="0"/>
                            </a:rPr>
                            <m:t>𝑥</m:t>
                          </m:r>
                        </m:e>
                      </m:d>
                    </m:oMath>
                  </a14:m>
                  <a:r>
                    <a:rPr lang="en-GB" sz="1800" dirty="0" smtClean="0"/>
                    <a:t>∆t</a:t>
                  </a:r>
                  <a:endParaRPr lang="en-GB" sz="1800" dirty="0"/>
                </a:p>
              </p:txBody>
            </p:sp>
          </mc:Choice>
          <mc:Fallback>
            <p:sp>
              <p:nvSpPr>
                <p:cNvPr id="6" name="TextBox 5"/>
                <p:cNvSpPr txBox="1">
                  <a:spLocks noRot="1" noChangeAspect="1" noMove="1" noResize="1" noEditPoints="1" noAdjustHandles="1" noChangeArrowheads="1" noChangeShapeType="1" noTextEdit="1"/>
                </p:cNvSpPr>
                <p:nvPr/>
              </p:nvSpPr>
              <p:spPr>
                <a:xfrm>
                  <a:off x="6393072" y="4347466"/>
                  <a:ext cx="1750428" cy="889644"/>
                </a:xfrm>
                <a:prstGeom prst="rect">
                  <a:avLst/>
                </a:prstGeom>
                <a:blipFill rotWithShape="0">
                  <a:blip r:embed="rId3" cstate="print"/>
                  <a:stretch>
                    <a:fillRect r="-524" b="-3571"/>
                  </a:stretch>
                </a:blipFill>
              </p:spPr>
              <p:txBody>
                <a:bodyPr/>
                <a:lstStyle/>
                <a:p>
                  <a:r>
                    <a:rPr lang="en-US">
                      <a:noFill/>
                    </a:rPr>
                    <a:t> </a:t>
                  </a:r>
                </a:p>
              </p:txBody>
            </p:sp>
          </mc:Fallback>
        </mc:AlternateContent>
      </p:grpSp>
      <p:pic>
        <p:nvPicPr>
          <p:cNvPr id="5121" name="Picture 1"/>
          <p:cNvPicPr>
            <a:picLocks noChangeAspect="1" noChangeArrowheads="1"/>
          </p:cNvPicPr>
          <p:nvPr/>
        </p:nvPicPr>
        <p:blipFill>
          <a:blip r:embed="rId4" cstate="print"/>
          <a:srcRect/>
          <a:stretch>
            <a:fillRect/>
          </a:stretch>
        </p:blipFill>
        <p:spPr bwMode="auto">
          <a:xfrm>
            <a:off x="2743200" y="990600"/>
            <a:ext cx="4286250" cy="676275"/>
          </a:xfrm>
          <a:prstGeom prst="rect">
            <a:avLst/>
          </a:prstGeom>
          <a:noFill/>
          <a:ln w="9525">
            <a:noFill/>
            <a:miter lim="800000"/>
            <a:headEnd/>
            <a:tailEnd/>
          </a:ln>
        </p:spPr>
      </p:pic>
      <p:pic>
        <p:nvPicPr>
          <p:cNvPr id="5122" name="Picture 2"/>
          <p:cNvPicPr>
            <a:picLocks noChangeAspect="1" noChangeArrowheads="1"/>
          </p:cNvPicPr>
          <p:nvPr/>
        </p:nvPicPr>
        <p:blipFill>
          <a:blip r:embed="rId5" cstate="print"/>
          <a:srcRect/>
          <a:stretch>
            <a:fillRect/>
          </a:stretch>
        </p:blipFill>
        <p:spPr bwMode="auto">
          <a:xfrm>
            <a:off x="4114800" y="2590800"/>
            <a:ext cx="1838325" cy="552450"/>
          </a:xfrm>
          <a:prstGeom prst="rect">
            <a:avLst/>
          </a:prstGeom>
          <a:noFill/>
          <a:ln w="9525">
            <a:noFill/>
            <a:miter lim="800000"/>
            <a:headEnd/>
            <a:tailEnd/>
          </a:ln>
        </p:spPr>
      </p:pic>
      <p:pic>
        <p:nvPicPr>
          <p:cNvPr id="5123" name="Picture 3"/>
          <p:cNvPicPr>
            <a:picLocks noChangeAspect="1" noChangeArrowheads="1"/>
          </p:cNvPicPr>
          <p:nvPr/>
        </p:nvPicPr>
        <p:blipFill>
          <a:blip r:embed="rId6" cstate="print"/>
          <a:srcRect/>
          <a:stretch>
            <a:fillRect/>
          </a:stretch>
        </p:blipFill>
        <p:spPr bwMode="auto">
          <a:xfrm>
            <a:off x="1219200" y="4572000"/>
            <a:ext cx="1762125" cy="581025"/>
          </a:xfrm>
          <a:prstGeom prst="rect">
            <a:avLst/>
          </a:prstGeom>
          <a:noFill/>
          <a:ln w="9525">
            <a:noFill/>
            <a:miter lim="800000"/>
            <a:headEnd/>
            <a:tailEnd/>
          </a:ln>
        </p:spPr>
      </p:pic>
      <p:grpSp>
        <p:nvGrpSpPr>
          <p:cNvPr id="12" name="Group 11"/>
          <p:cNvGrpSpPr/>
          <p:nvPr/>
        </p:nvGrpSpPr>
        <p:grpSpPr>
          <a:xfrm>
            <a:off x="914400" y="5257800"/>
            <a:ext cx="2212992" cy="1347938"/>
            <a:chOff x="914400" y="5257800"/>
            <a:chExt cx="2212992" cy="1347938"/>
          </a:xfrm>
        </p:grpSpPr>
        <p:pic>
          <p:nvPicPr>
            <p:cNvPr id="11" name="Picture 10"/>
            <p:cNvPicPr>
              <a:picLocks noChangeAspect="1"/>
            </p:cNvPicPr>
            <p:nvPr/>
          </p:nvPicPr>
          <p:blipFill rotWithShape="1">
            <a:blip r:embed="rId7" cstate="print"/>
            <a:srcRect t="12918"/>
            <a:stretch/>
          </p:blipFill>
          <p:spPr>
            <a:xfrm>
              <a:off x="914400" y="5334000"/>
              <a:ext cx="2212992" cy="1271738"/>
            </a:xfrm>
            <a:prstGeom prst="rect">
              <a:avLst/>
            </a:prstGeom>
            <a:ln>
              <a:solidFill>
                <a:schemeClr val="accent1"/>
              </a:solidFill>
            </a:ln>
          </p:spPr>
        </p:pic>
        <p:pic>
          <p:nvPicPr>
            <p:cNvPr id="4" name="Picture 1"/>
            <p:cNvPicPr>
              <a:picLocks noChangeAspect="1" noChangeArrowheads="1"/>
            </p:cNvPicPr>
            <p:nvPr/>
          </p:nvPicPr>
          <p:blipFill>
            <a:blip r:embed="rId8" cstate="print"/>
            <a:srcRect/>
            <a:stretch>
              <a:fillRect/>
            </a:stretch>
          </p:blipFill>
          <p:spPr bwMode="auto">
            <a:xfrm>
              <a:off x="2514600" y="5257800"/>
              <a:ext cx="457200" cy="445477"/>
            </a:xfrm>
            <a:prstGeom prst="rect">
              <a:avLst/>
            </a:prstGeom>
            <a:noFill/>
            <a:ln w="9525">
              <a:solidFill>
                <a:schemeClr val="accent1"/>
              </a:solidFill>
              <a:miter lim="800000"/>
              <a:headEnd/>
              <a:tailEnd/>
            </a:ln>
          </p:spPr>
        </p:pic>
      </p:grpSp>
    </p:spTree>
    <p:extLst>
      <p:ext uri="{BB962C8B-B14F-4D97-AF65-F5344CB8AC3E}">
        <p14:creationId xmlns:p14="http://schemas.microsoft.com/office/powerpoint/2010/main" xmlns="" val="2290518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746"/>
            <a:ext cx="7772400" cy="1143000"/>
          </a:xfrm>
        </p:spPr>
        <p:txBody>
          <a:bodyPr/>
          <a:lstStyle/>
          <a:p>
            <a:r>
              <a:rPr lang="en-US" sz="2800" b="1" dirty="0">
                <a:solidFill>
                  <a:srgbClr val="00B0F0"/>
                </a:solidFill>
              </a:rPr>
              <a:t>ROTATIONAL AND IRROTATIONAL FLOW</a:t>
            </a:r>
            <a:endParaRPr lang="en-US" sz="2800" dirty="0"/>
          </a:p>
        </p:txBody>
      </p:sp>
      <p:sp>
        <p:nvSpPr>
          <p:cNvPr id="3" name="Content Placeholder 2"/>
          <p:cNvSpPr>
            <a:spLocks noGrp="1"/>
          </p:cNvSpPr>
          <p:nvPr>
            <p:ph idx="1"/>
          </p:nvPr>
        </p:nvSpPr>
        <p:spPr>
          <a:xfrm>
            <a:off x="838200" y="990600"/>
            <a:ext cx="7772400" cy="5638800"/>
          </a:xfrm>
        </p:spPr>
        <p:txBody>
          <a:bodyPr/>
          <a:lstStyle/>
          <a:p>
            <a:r>
              <a:rPr lang="en-US" sz="2400" dirty="0" smtClean="0"/>
              <a:t>But the criterion we originally stipulated for </a:t>
            </a:r>
            <a:r>
              <a:rPr lang="en-US" sz="2400" dirty="0" err="1" smtClean="0"/>
              <a:t>irrotational</a:t>
            </a:r>
            <a:r>
              <a:rPr lang="en-US" sz="2400" dirty="0" smtClean="0"/>
              <a:t> </a:t>
            </a:r>
            <a:r>
              <a:rPr lang="en-US" sz="2400" dirty="0" smtClean="0"/>
              <a:t>ﬂow was that the rate of rotation be zero. Therefore we have</a:t>
            </a:r>
          </a:p>
          <a:p>
            <a:pPr lvl="3">
              <a:buNone/>
            </a:pPr>
            <a:r>
              <a:rPr lang="en-US" sz="1600" dirty="0" err="1" smtClean="0"/>
              <a:t>irrotational</a:t>
            </a:r>
            <a:r>
              <a:rPr lang="en-US" sz="1600" dirty="0" smtClean="0"/>
              <a:t> </a:t>
            </a:r>
            <a:r>
              <a:rPr lang="en-US" sz="1600" dirty="0" err="1" smtClean="0"/>
              <a:t>ﬂow</a:t>
            </a:r>
            <a:endParaRPr lang="en-US" sz="1600" dirty="0" smtClean="0"/>
          </a:p>
          <a:p>
            <a:pPr lvl="3">
              <a:buNone/>
            </a:pPr>
            <a:r>
              <a:rPr lang="en-US" sz="1600" dirty="0" smtClean="0"/>
              <a:t>in </a:t>
            </a:r>
            <a:r>
              <a:rPr lang="en-US" sz="1600" dirty="0" err="1" smtClean="0"/>
              <a:t>xy</a:t>
            </a:r>
            <a:r>
              <a:rPr lang="en-US" sz="1600" dirty="0" smtClean="0"/>
              <a:t> plane</a:t>
            </a:r>
          </a:p>
          <a:p>
            <a:r>
              <a:rPr lang="en-US" sz="2400" dirty="0" smtClean="0"/>
              <a:t>In three-dimensional flow there are corresponding expressions for the components of angular-deformation rates about the x and y axes. Finally, for the general case, </a:t>
            </a:r>
            <a:r>
              <a:rPr lang="en-US" sz="2400" dirty="0" err="1" smtClean="0"/>
              <a:t>irrotational</a:t>
            </a:r>
            <a:r>
              <a:rPr lang="en-US" sz="2400" dirty="0" smtClean="0"/>
              <a:t> </a:t>
            </a:r>
            <a:r>
              <a:rPr lang="en-US" sz="2400" dirty="0" smtClean="0"/>
              <a:t>flow is defined to be that for which</a:t>
            </a:r>
          </a:p>
          <a:p>
            <a:pPr>
              <a:buNone/>
            </a:pPr>
            <a:endParaRPr lang="en-US" sz="2400" dirty="0" smtClean="0"/>
          </a:p>
          <a:p>
            <a:r>
              <a:rPr lang="en-US" sz="2400" dirty="0" smtClean="0"/>
              <a:t>In Slide 17, we shall see that the primary significance of </a:t>
            </a:r>
            <a:r>
              <a:rPr lang="en-US" sz="2400" dirty="0" err="1" smtClean="0"/>
              <a:t>irrotational</a:t>
            </a:r>
            <a:r>
              <a:rPr lang="en-US" sz="2400" dirty="0" smtClean="0"/>
              <a:t> ﬂow is that it is defined by a velocity potential.</a:t>
            </a:r>
            <a:endParaRPr lang="en-US" sz="2400" dirty="0"/>
          </a:p>
        </p:txBody>
      </p:sp>
      <p:pic>
        <p:nvPicPr>
          <p:cNvPr id="4097" name="Picture 1"/>
          <p:cNvPicPr>
            <a:picLocks noChangeAspect="1" noChangeArrowheads="1"/>
          </p:cNvPicPr>
          <p:nvPr/>
        </p:nvPicPr>
        <p:blipFill>
          <a:blip r:embed="rId2" cstate="print"/>
          <a:srcRect/>
          <a:stretch>
            <a:fillRect/>
          </a:stretch>
        </p:blipFill>
        <p:spPr bwMode="auto">
          <a:xfrm>
            <a:off x="3810000" y="2133600"/>
            <a:ext cx="1895475" cy="695325"/>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srcRect/>
          <a:stretch>
            <a:fillRect/>
          </a:stretch>
        </p:blipFill>
        <p:spPr bwMode="auto">
          <a:xfrm>
            <a:off x="3733800" y="4343400"/>
            <a:ext cx="2114550" cy="342900"/>
          </a:xfrm>
          <a:prstGeom prst="rect">
            <a:avLst/>
          </a:prstGeom>
          <a:noFill/>
          <a:ln w="9525">
            <a:noFill/>
            <a:miter lim="800000"/>
            <a:headEnd/>
            <a:tailEnd/>
          </a:ln>
        </p:spPr>
      </p:pic>
    </p:spTree>
    <p:extLst>
      <p:ext uri="{BB962C8B-B14F-4D97-AF65-F5344CB8AC3E}">
        <p14:creationId xmlns:p14="http://schemas.microsoft.com/office/powerpoint/2010/main" xmlns="" val="26501539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sz="2800" b="1" dirty="0">
                <a:solidFill>
                  <a:srgbClr val="00B0F0"/>
                </a:solidFill>
              </a:rPr>
              <a:t>ROTATIONAL AND IRROTATIONAL FLOW</a:t>
            </a:r>
            <a:endParaRPr lang="en-US" sz="2800" dirty="0"/>
          </a:p>
        </p:txBody>
      </p:sp>
      <p:sp>
        <p:nvSpPr>
          <p:cNvPr id="3" name="Content Placeholder 2"/>
          <p:cNvSpPr>
            <a:spLocks noGrp="1"/>
          </p:cNvSpPr>
          <p:nvPr>
            <p:ph idx="1"/>
          </p:nvPr>
        </p:nvSpPr>
        <p:spPr/>
        <p:txBody>
          <a:bodyPr/>
          <a:lstStyle/>
          <a:p>
            <a:endParaRPr lang="en-US"/>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0800000">
            <a:off x="0" y="1257300"/>
            <a:ext cx="9286875" cy="4343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1"/>
          <p:cNvPicPr>
            <a:picLocks noChangeAspect="1" noChangeArrowheads="1"/>
          </p:cNvPicPr>
          <p:nvPr/>
        </p:nvPicPr>
        <p:blipFill>
          <a:blip r:embed="rId3" cstate="print"/>
          <a:srcRect/>
          <a:stretch>
            <a:fillRect/>
          </a:stretch>
        </p:blipFill>
        <p:spPr bwMode="auto">
          <a:xfrm>
            <a:off x="4214810" y="2500306"/>
            <a:ext cx="1895475" cy="695325"/>
          </a:xfrm>
          <a:prstGeom prst="rect">
            <a:avLst/>
          </a:prstGeom>
          <a:noFill/>
          <a:ln w="9525">
            <a:noFill/>
            <a:miter lim="800000"/>
            <a:headEnd/>
            <a:tailEnd/>
          </a:ln>
        </p:spPr>
      </p:pic>
      <p:sp>
        <p:nvSpPr>
          <p:cNvPr id="8" name="TextBox 7"/>
          <p:cNvSpPr txBox="1"/>
          <p:nvPr/>
        </p:nvSpPr>
        <p:spPr>
          <a:xfrm>
            <a:off x="2214546" y="2571744"/>
            <a:ext cx="2071702" cy="369332"/>
          </a:xfrm>
          <a:prstGeom prst="rect">
            <a:avLst/>
          </a:prstGeom>
          <a:noFill/>
        </p:spPr>
        <p:txBody>
          <a:bodyPr wrap="square" rtlCol="0">
            <a:spAutoFit/>
          </a:bodyPr>
          <a:lstStyle/>
          <a:p>
            <a:r>
              <a:rPr lang="en-US" sz="1800" dirty="0" smtClean="0"/>
              <a:t>f</a:t>
            </a:r>
            <a:r>
              <a:rPr lang="en-US" sz="1800" dirty="0" smtClean="0"/>
              <a:t>or </a:t>
            </a:r>
            <a:r>
              <a:rPr lang="en-US" sz="1800" dirty="0" err="1" smtClean="0"/>
              <a:t>irrotational</a:t>
            </a:r>
            <a:r>
              <a:rPr lang="en-US" sz="1800" dirty="0" smtClean="0"/>
              <a:t> flow</a:t>
            </a:r>
            <a:endParaRPr lang="en-US" sz="1800" dirty="0"/>
          </a:p>
        </p:txBody>
      </p:sp>
    </p:spTree>
    <p:extLst>
      <p:ext uri="{BB962C8B-B14F-4D97-AF65-F5344CB8AC3E}">
        <p14:creationId xmlns:p14="http://schemas.microsoft.com/office/powerpoint/2010/main" xmlns="" val="42439486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099"/>
            <a:ext cx="7772400" cy="1143000"/>
          </a:xfrm>
        </p:spPr>
        <p:txBody>
          <a:bodyPr/>
          <a:lstStyle/>
          <a:p>
            <a:r>
              <a:rPr lang="en-US" b="1" dirty="0" smtClean="0">
                <a:solidFill>
                  <a:srgbClr val="00B0F0"/>
                </a:solidFill>
              </a:rPr>
              <a:t>THE STREAM FUNCTION</a:t>
            </a:r>
            <a:endParaRPr lang="en-US" dirty="0"/>
          </a:p>
        </p:txBody>
      </p:sp>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4617754"/>
            <a:ext cx="2438400" cy="224024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5365"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29000" y="6019800"/>
            <a:ext cx="1866900" cy="561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4" name="Straight Arrow Connector 3"/>
          <p:cNvCxnSpPr/>
          <p:nvPr/>
        </p:nvCxnSpPr>
        <p:spPr>
          <a:xfrm flipH="1">
            <a:off x="1752600" y="2057400"/>
            <a:ext cx="6934200" cy="41910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1600200" y="2362200"/>
            <a:ext cx="5334001" cy="34290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990600" y="3429000"/>
            <a:ext cx="5943600" cy="18288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122" name="Picture 74"/>
          <p:cNvPicPr>
            <a:picLocks noChangeAspect="1" noChangeArrowheads="1"/>
          </p:cNvPicPr>
          <p:nvPr/>
        </p:nvPicPr>
        <p:blipFill>
          <a:blip r:embed="rId5" cstate="print"/>
          <a:srcRect/>
          <a:stretch>
            <a:fillRect/>
          </a:stretch>
        </p:blipFill>
        <p:spPr bwMode="auto">
          <a:xfrm>
            <a:off x="6019800" y="4419600"/>
            <a:ext cx="2000250" cy="295275"/>
          </a:xfrm>
          <a:prstGeom prst="rect">
            <a:avLst/>
          </a:prstGeom>
          <a:noFill/>
          <a:ln w="9525">
            <a:noFill/>
            <a:miter lim="800000"/>
            <a:headEnd/>
            <a:tailEnd/>
          </a:ln>
        </p:spPr>
      </p:pic>
      <p:sp>
        <p:nvSpPr>
          <p:cNvPr id="12" name="Rectangle 11"/>
          <p:cNvSpPr/>
          <p:nvPr/>
        </p:nvSpPr>
        <p:spPr>
          <a:xfrm>
            <a:off x="152400" y="928670"/>
            <a:ext cx="8991600" cy="5262979"/>
          </a:xfrm>
          <a:prstGeom prst="rect">
            <a:avLst/>
          </a:prstGeom>
        </p:spPr>
        <p:txBody>
          <a:bodyPr wrap="square">
            <a:spAutoFit/>
          </a:bodyPr>
          <a:lstStyle/>
          <a:p>
            <a:r>
              <a:rPr lang="en-US" dirty="0" smtClean="0"/>
              <a:t>The stream function </a:t>
            </a:r>
            <a:r>
              <a:rPr lang="el-GR" dirty="0" smtClean="0"/>
              <a:t>ψ</a:t>
            </a:r>
            <a:r>
              <a:rPr lang="en-US" dirty="0" smtClean="0"/>
              <a:t> (psi), based on the continuity principle, is a mathematical expression that </a:t>
            </a:r>
            <a:r>
              <a:rPr lang="en-US" i="1" dirty="0" smtClean="0"/>
              <a:t>describes a flow field</a:t>
            </a:r>
            <a:r>
              <a:rPr lang="en-US" dirty="0" smtClean="0"/>
              <a:t>. In Fig. 14.6 are shown two adjacent streamlines of a two-dimensional flow field. Let </a:t>
            </a:r>
            <a:r>
              <a:rPr lang="el-GR" dirty="0" smtClean="0"/>
              <a:t>ψ </a:t>
            </a:r>
            <a:r>
              <a:rPr lang="en-US" dirty="0" smtClean="0"/>
              <a:t>(x, y) represent the streamline nearest the origin. Then </a:t>
            </a:r>
            <a:r>
              <a:rPr lang="el-GR" dirty="0" smtClean="0"/>
              <a:t>ψ</a:t>
            </a:r>
            <a:r>
              <a:rPr lang="en-US" dirty="0" smtClean="0"/>
              <a:t> + d</a:t>
            </a:r>
            <a:r>
              <a:rPr lang="el-GR" dirty="0" smtClean="0"/>
              <a:t>ψ</a:t>
            </a:r>
            <a:r>
              <a:rPr lang="en-US" dirty="0" smtClean="0"/>
              <a:t> is representative of the second streamline. Since there is </a:t>
            </a:r>
            <a:r>
              <a:rPr lang="en-US" dirty="0" smtClean="0"/>
              <a:t>no flow </a:t>
            </a:r>
            <a:r>
              <a:rPr lang="en-US" dirty="0" smtClean="0"/>
              <a:t>across a streamline, we can let </a:t>
            </a:r>
            <a:r>
              <a:rPr lang="el-GR" dirty="0" smtClean="0"/>
              <a:t>ψ</a:t>
            </a:r>
            <a:r>
              <a:rPr lang="en-US" dirty="0" smtClean="0"/>
              <a:t> be indicative of the flow carried through the area from the origin O to the first streamline. And thus d</a:t>
            </a:r>
            <a:r>
              <a:rPr lang="el-GR" dirty="0" smtClean="0"/>
              <a:t>ψ</a:t>
            </a:r>
            <a:r>
              <a:rPr lang="en-US" dirty="0" smtClean="0"/>
              <a:t> represents the flow carried between the two streamlines of Fig. 14.6. From continuity, referring to the triangular fluid element of Fig. 14.6, we see that for an incompressible fluid					</a:t>
            </a:r>
            <a:r>
              <a:rPr lang="en-US" sz="1200" dirty="0" smtClean="0"/>
              <a:t>14.14</a:t>
            </a:r>
          </a:p>
          <a:p>
            <a:pPr algn="just"/>
            <a:r>
              <a:rPr lang="en-US" dirty="0" smtClean="0"/>
              <a:t>					</a:t>
            </a:r>
          </a:p>
          <a:p>
            <a:pPr algn="just"/>
            <a:r>
              <a:rPr lang="en-US" dirty="0" smtClean="0"/>
              <a:t>					The total derivative d</a:t>
            </a:r>
            <a:r>
              <a:rPr lang="el-GR" dirty="0" smtClean="0"/>
              <a:t>ψ</a:t>
            </a:r>
            <a:r>
              <a:rPr lang="en-US" dirty="0" smtClean="0"/>
              <a:t> may also 					be expressed as</a:t>
            </a:r>
          </a:p>
          <a:p>
            <a:pPr algn="just"/>
            <a:r>
              <a:rPr lang="en-US" dirty="0" smtClean="0"/>
              <a:t>									</a:t>
            </a:r>
            <a:r>
              <a:rPr lang="en-US" sz="1200" dirty="0" smtClean="0"/>
              <a:t>14.15</a:t>
            </a:r>
          </a:p>
        </p:txBody>
      </p:sp>
      <p:pic>
        <p:nvPicPr>
          <p:cNvPr id="2123" name="Picture 75"/>
          <p:cNvPicPr>
            <a:picLocks noChangeAspect="1" noChangeArrowheads="1"/>
          </p:cNvPicPr>
          <p:nvPr/>
        </p:nvPicPr>
        <p:blipFill>
          <a:blip r:embed="rId6" cstate="print"/>
          <a:srcRect/>
          <a:stretch>
            <a:fillRect/>
          </a:stretch>
        </p:blipFill>
        <p:spPr bwMode="auto">
          <a:xfrm>
            <a:off x="5638800" y="5791200"/>
            <a:ext cx="2133600" cy="581025"/>
          </a:xfrm>
          <a:prstGeom prst="rect">
            <a:avLst/>
          </a:prstGeom>
          <a:noFill/>
          <a:ln w="9525">
            <a:noFill/>
            <a:miter lim="800000"/>
            <a:headEnd/>
            <a:tailEnd/>
          </a:ln>
        </p:spPr>
      </p:pic>
      <p:cxnSp>
        <p:nvCxnSpPr>
          <p:cNvPr id="14" name="Straight Arrow Connector 13"/>
          <p:cNvCxnSpPr/>
          <p:nvPr/>
        </p:nvCxnSpPr>
        <p:spPr>
          <a:xfrm rot="10800000" flipV="1">
            <a:off x="1357290" y="4286256"/>
            <a:ext cx="2143140" cy="1143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220400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394"/>
            <a:ext cx="7772400" cy="1143000"/>
          </a:xfrm>
        </p:spPr>
        <p:txBody>
          <a:bodyPr/>
          <a:lstStyle/>
          <a:p>
            <a:r>
              <a:rPr lang="en-US" b="1" dirty="0">
                <a:solidFill>
                  <a:srgbClr val="00B0F0"/>
                </a:solidFill>
              </a:rPr>
              <a:t>THE STREAM FUNCTION</a:t>
            </a:r>
            <a:endParaRPr lang="en-US" dirty="0"/>
          </a:p>
        </p:txBody>
      </p:sp>
      <p:sp>
        <p:nvSpPr>
          <p:cNvPr id="3" name="Content Placeholder 2"/>
          <p:cNvSpPr>
            <a:spLocks noGrp="1"/>
          </p:cNvSpPr>
          <p:nvPr>
            <p:ph idx="1"/>
          </p:nvPr>
        </p:nvSpPr>
        <p:spPr>
          <a:xfrm>
            <a:off x="228600" y="1066800"/>
            <a:ext cx="8686800" cy="5638800"/>
          </a:xfrm>
        </p:spPr>
        <p:txBody>
          <a:bodyPr/>
          <a:lstStyle/>
          <a:p>
            <a:r>
              <a:rPr lang="en-US" sz="2400" dirty="0" smtClean="0"/>
              <a:t>Comparing these last two equations, we note that</a:t>
            </a:r>
          </a:p>
          <a:p>
            <a:pPr>
              <a:buNone/>
            </a:pPr>
            <a:r>
              <a:rPr lang="en-US" sz="2400" dirty="0" smtClean="0"/>
              <a:t> 						</a:t>
            </a:r>
            <a:r>
              <a:rPr lang="en-US" sz="1400" dirty="0" smtClean="0"/>
              <a:t>14.16</a:t>
            </a:r>
          </a:p>
          <a:p>
            <a:endParaRPr lang="en-US" sz="2400" dirty="0" smtClean="0"/>
          </a:p>
          <a:p>
            <a:r>
              <a:rPr lang="en-US" sz="2400" dirty="0" smtClean="0"/>
              <a:t>Thus, if </a:t>
            </a:r>
            <a:r>
              <a:rPr lang="el-GR" sz="2400" dirty="0" smtClean="0"/>
              <a:t>ψ</a:t>
            </a:r>
            <a:r>
              <a:rPr lang="en-US" sz="2400" dirty="0" smtClean="0"/>
              <a:t> can be expressed as a function of x and y, we can find the velocity components (u and v) at any point of a two-dimensional flow field by application of </a:t>
            </a:r>
            <a:r>
              <a:rPr lang="en-US" sz="2400" dirty="0" err="1" smtClean="0"/>
              <a:t>Eqs</a:t>
            </a:r>
            <a:r>
              <a:rPr lang="en-US" sz="2400" dirty="0" smtClean="0"/>
              <a:t>. (14.16). </a:t>
            </a:r>
            <a:endParaRPr lang="en-US" sz="2400" dirty="0" smtClean="0"/>
          </a:p>
          <a:p>
            <a:r>
              <a:rPr lang="en-US" sz="2400" dirty="0" smtClean="0"/>
              <a:t>Conversely</a:t>
            </a:r>
            <a:r>
              <a:rPr lang="en-US" sz="2400" dirty="0" smtClean="0"/>
              <a:t>, if u and v are expressed as functions of x and y, we can find </a:t>
            </a:r>
            <a:r>
              <a:rPr lang="el-GR" sz="2400" dirty="0" smtClean="0"/>
              <a:t>ψ</a:t>
            </a:r>
            <a:r>
              <a:rPr lang="en-US" sz="2400" dirty="0" smtClean="0"/>
              <a:t> by integrating Eq. (14.14). </a:t>
            </a:r>
            <a:endParaRPr lang="en-US" sz="2400" dirty="0" smtClean="0"/>
          </a:p>
          <a:p>
            <a:r>
              <a:rPr lang="en-US" sz="2400" dirty="0" smtClean="0"/>
              <a:t>However</a:t>
            </a:r>
            <a:r>
              <a:rPr lang="en-US" sz="2400" dirty="0" smtClean="0"/>
              <a:t>, it should be noted that since the derivation of </a:t>
            </a:r>
            <a:r>
              <a:rPr lang="el-GR" sz="2400" dirty="0" smtClean="0"/>
              <a:t>ψ</a:t>
            </a:r>
            <a:r>
              <a:rPr lang="en-US" sz="2400" dirty="0" smtClean="0"/>
              <a:t> is based on the principle of continuity, it is necessary that </a:t>
            </a:r>
            <a:r>
              <a:rPr lang="en-US" sz="2400" i="1" dirty="0" smtClean="0"/>
              <a:t>continuity be satisfied for the stream function to exist</a:t>
            </a:r>
            <a:r>
              <a:rPr lang="en-US" sz="2400" dirty="0" smtClean="0"/>
              <a:t>. </a:t>
            </a:r>
            <a:endParaRPr lang="en-US" sz="2400" dirty="0" smtClean="0"/>
          </a:p>
          <a:p>
            <a:r>
              <a:rPr lang="en-US" sz="2400" dirty="0" smtClean="0"/>
              <a:t>Also</a:t>
            </a:r>
            <a:r>
              <a:rPr lang="en-US" sz="2400" dirty="0" smtClean="0"/>
              <a:t>, since </a:t>
            </a:r>
            <a:r>
              <a:rPr lang="en-US" sz="2400" dirty="0" err="1" smtClean="0"/>
              <a:t>vorticity</a:t>
            </a:r>
            <a:r>
              <a:rPr lang="en-US" sz="2400" dirty="0" smtClean="0"/>
              <a:t>                 (</a:t>
            </a:r>
            <a:r>
              <a:rPr lang="en-US" sz="2400" dirty="0" smtClean="0"/>
              <a:t>the circulation per unit of </a:t>
            </a:r>
            <a:r>
              <a:rPr lang="en-US" sz="2400" dirty="0" smtClean="0"/>
              <a:t>enclosed</a:t>
            </a:r>
          </a:p>
          <a:p>
            <a:pPr>
              <a:buNone/>
            </a:pPr>
            <a:r>
              <a:rPr lang="en-US" sz="2400" dirty="0" smtClean="0"/>
              <a:t>	</a:t>
            </a:r>
            <a:r>
              <a:rPr lang="en-US" sz="2400" dirty="0" smtClean="0"/>
              <a:t> </a:t>
            </a:r>
            <a:r>
              <a:rPr lang="en-US" sz="2400" dirty="0" smtClean="0"/>
              <a:t>area) was not considered in the derivation of </a:t>
            </a:r>
            <a:r>
              <a:rPr lang="el-GR" sz="2400" dirty="0" smtClean="0"/>
              <a:t>ψ</a:t>
            </a:r>
            <a:r>
              <a:rPr lang="en-US" sz="2400" dirty="0" smtClean="0"/>
              <a:t>, </a:t>
            </a:r>
            <a:r>
              <a:rPr lang="en-US" sz="2400" i="1" dirty="0" smtClean="0"/>
              <a:t>the flow need not be </a:t>
            </a:r>
            <a:r>
              <a:rPr lang="en-US" sz="2400" i="1" dirty="0" err="1" smtClean="0"/>
              <a:t>irrotational</a:t>
            </a:r>
            <a:r>
              <a:rPr lang="en-US" sz="2400" i="1" dirty="0" smtClean="0"/>
              <a:t> </a:t>
            </a:r>
            <a:r>
              <a:rPr lang="en-US" sz="2400" i="1" dirty="0" smtClean="0"/>
              <a:t>for </a:t>
            </a:r>
            <a:r>
              <a:rPr lang="en-US" sz="2400" i="1" dirty="0" smtClean="0"/>
              <a:t>the stream function to exist</a:t>
            </a:r>
            <a:r>
              <a:rPr lang="en-US" sz="2400" dirty="0" smtClean="0"/>
              <a:t>.</a:t>
            </a:r>
          </a:p>
        </p:txBody>
      </p:sp>
      <p:grpSp>
        <p:nvGrpSpPr>
          <p:cNvPr id="11" name="Group 10"/>
          <p:cNvGrpSpPr/>
          <p:nvPr/>
        </p:nvGrpSpPr>
        <p:grpSpPr>
          <a:xfrm>
            <a:off x="7086600" y="1295400"/>
            <a:ext cx="1716552" cy="1151851"/>
            <a:chOff x="6816383" y="1096049"/>
            <a:chExt cx="1716552" cy="1151851"/>
          </a:xfrm>
        </p:grpSpPr>
        <p:pic>
          <p:nvPicPr>
            <p:cNvPr id="5" name="Picture 4"/>
            <p:cNvPicPr>
              <a:picLocks noChangeAspect="1"/>
            </p:cNvPicPr>
            <p:nvPr/>
          </p:nvPicPr>
          <p:blipFill>
            <a:blip r:embed="rId3" cstate="print"/>
            <a:stretch>
              <a:fillRect/>
            </a:stretch>
          </p:blipFill>
          <p:spPr>
            <a:xfrm>
              <a:off x="6816383" y="1096049"/>
              <a:ext cx="1638300" cy="276225"/>
            </a:xfrm>
            <a:prstGeom prst="rect">
              <a:avLst/>
            </a:prstGeom>
          </p:spPr>
        </p:pic>
        <p:pic>
          <p:nvPicPr>
            <p:cNvPr id="6" name="Picture 5"/>
            <p:cNvPicPr>
              <a:picLocks noChangeAspect="1"/>
            </p:cNvPicPr>
            <p:nvPr/>
          </p:nvPicPr>
          <p:blipFill>
            <a:blip r:embed="rId4" cstate="print"/>
            <a:stretch>
              <a:fillRect/>
            </a:stretch>
          </p:blipFill>
          <p:spPr>
            <a:xfrm>
              <a:off x="6837485" y="1752600"/>
              <a:ext cx="1695450" cy="495300"/>
            </a:xfrm>
            <a:prstGeom prst="rect">
              <a:avLst/>
            </a:prstGeom>
          </p:spPr>
        </p:pic>
        <p:cxnSp>
          <p:nvCxnSpPr>
            <p:cNvPr id="7" name="Straight Arrow Connector 6"/>
            <p:cNvCxnSpPr/>
            <p:nvPr/>
          </p:nvCxnSpPr>
          <p:spPr>
            <a:xfrm flipH="1">
              <a:off x="7462491" y="1372274"/>
              <a:ext cx="86520" cy="38032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8171079" y="1407994"/>
              <a:ext cx="1" cy="3446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33795" name="Picture 3"/>
          <p:cNvPicPr>
            <a:picLocks noChangeAspect="1" noChangeArrowheads="1"/>
          </p:cNvPicPr>
          <p:nvPr/>
        </p:nvPicPr>
        <p:blipFill>
          <a:blip r:embed="rId5" cstate="print"/>
          <a:srcRect/>
          <a:stretch>
            <a:fillRect/>
          </a:stretch>
        </p:blipFill>
        <p:spPr bwMode="auto">
          <a:xfrm>
            <a:off x="990600" y="1524000"/>
            <a:ext cx="3305175" cy="647700"/>
          </a:xfrm>
          <a:prstGeom prst="rect">
            <a:avLst/>
          </a:prstGeom>
          <a:noFill/>
          <a:ln w="9525">
            <a:noFill/>
            <a:miter lim="800000"/>
            <a:headEnd/>
            <a:tailEnd/>
          </a:ln>
        </p:spPr>
      </p:pic>
      <p:cxnSp>
        <p:nvCxnSpPr>
          <p:cNvPr id="13" name="Straight Arrow Connector 12"/>
          <p:cNvCxnSpPr/>
          <p:nvPr/>
        </p:nvCxnSpPr>
        <p:spPr>
          <a:xfrm flipV="1">
            <a:off x="3124200" y="1524000"/>
            <a:ext cx="3962400" cy="2362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2" name="Object 11"/>
          <p:cNvGraphicFramePr>
            <a:graphicFrameLocks noChangeAspect="1"/>
          </p:cNvGraphicFramePr>
          <p:nvPr/>
        </p:nvGraphicFramePr>
        <p:xfrm>
          <a:off x="3214678" y="5500702"/>
          <a:ext cx="1058581" cy="582220"/>
        </p:xfrm>
        <a:graphic>
          <a:graphicData uri="http://schemas.openxmlformats.org/presentationml/2006/ole">
            <p:oleObj spid="_x0000_s31746" name="Equation" r:id="rId6" imgW="761760" imgH="419040" progId="Equation.3">
              <p:embed/>
            </p:oleObj>
          </a:graphicData>
        </a:graphic>
      </p:graphicFrame>
    </p:spTree>
    <p:extLst>
      <p:ext uri="{BB962C8B-B14F-4D97-AF65-F5344CB8AC3E}">
        <p14:creationId xmlns:p14="http://schemas.microsoft.com/office/powerpoint/2010/main" xmlns="" val="6574702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35" y="728969"/>
            <a:ext cx="9067800" cy="5976632"/>
          </a:xfrm>
        </p:spPr>
        <p:txBody>
          <a:bodyPr/>
          <a:lstStyle/>
          <a:p>
            <a:pPr>
              <a:buFont typeface="Wingdings" panose="05000000000000000000" pitchFamily="2" charset="2"/>
              <a:buChar char="§"/>
            </a:pPr>
            <a:r>
              <a:rPr lang="en-US" sz="1800" dirty="0" smtClean="0"/>
              <a:t>An ideal fluid may be defined as a fluid in which there is </a:t>
            </a:r>
            <a:r>
              <a:rPr lang="en-US" sz="1800" i="1" dirty="0" smtClean="0"/>
              <a:t>no friction</a:t>
            </a:r>
            <a:r>
              <a:rPr lang="en-US" sz="1800" dirty="0" smtClean="0"/>
              <a:t>; it is </a:t>
            </a:r>
            <a:r>
              <a:rPr lang="en-US" sz="1800" i="1" dirty="0" err="1" smtClean="0"/>
              <a:t>inviscid</a:t>
            </a:r>
            <a:r>
              <a:rPr lang="en-US" sz="1800" dirty="0" smtClean="0"/>
              <a:t> (its </a:t>
            </a:r>
            <a:r>
              <a:rPr lang="en-US" sz="1800" i="1" dirty="0" smtClean="0"/>
              <a:t>viscosity is zero</a:t>
            </a:r>
            <a:r>
              <a:rPr lang="en-US" sz="1800" dirty="0" smtClean="0"/>
              <a:t>).</a:t>
            </a:r>
          </a:p>
          <a:p>
            <a:pPr>
              <a:buFont typeface="Wingdings" panose="05000000000000000000" pitchFamily="2" charset="2"/>
              <a:buChar char="§"/>
            </a:pPr>
            <a:r>
              <a:rPr lang="en-US" sz="1800" dirty="0" smtClean="0"/>
              <a:t>In </a:t>
            </a:r>
            <a:r>
              <a:rPr lang="en-US" sz="1800" dirty="0"/>
              <a:t>this chapter we discuss various mathematical methods for </a:t>
            </a:r>
            <a:r>
              <a:rPr lang="en-US" sz="1800" i="1" dirty="0"/>
              <a:t>describing </a:t>
            </a:r>
            <a:r>
              <a:rPr lang="en-US" sz="1800" i="1" dirty="0" smtClean="0"/>
              <a:t>the flow </a:t>
            </a:r>
            <a:r>
              <a:rPr lang="en-US" sz="1800" i="1" dirty="0"/>
              <a:t>of imaginary ideal (frictionless) fluids</a:t>
            </a:r>
            <a:r>
              <a:rPr lang="en-US" sz="1800" dirty="0"/>
              <a:t>. This subject is often referred to </a:t>
            </a:r>
            <a:r>
              <a:rPr lang="en-US" sz="1800" dirty="0" smtClean="0"/>
              <a:t>as </a:t>
            </a:r>
            <a:r>
              <a:rPr lang="en-US" sz="1800" i="1" dirty="0" smtClean="0"/>
              <a:t>hydrodynamics</a:t>
            </a:r>
            <a:r>
              <a:rPr lang="en-US" sz="1800" dirty="0"/>
              <a:t>. It is a vast subject, so that the presentation here </a:t>
            </a:r>
            <a:r>
              <a:rPr lang="en-US" sz="1800" dirty="0" smtClean="0"/>
              <a:t>provides only </a:t>
            </a:r>
            <a:r>
              <a:rPr lang="en-US" sz="1800" dirty="0"/>
              <a:t>an introduction, but it does give a good idea of the possibilities of </a:t>
            </a:r>
            <a:r>
              <a:rPr lang="en-US" sz="1800" dirty="0" smtClean="0"/>
              <a:t> a rigorous </a:t>
            </a:r>
            <a:r>
              <a:rPr lang="en-US" sz="1800" dirty="0"/>
              <a:t>mathematical approach to flow problems.</a:t>
            </a:r>
          </a:p>
          <a:p>
            <a:pPr>
              <a:buFont typeface="Wingdings" panose="05000000000000000000" pitchFamily="2" charset="2"/>
              <a:buChar char="§"/>
            </a:pPr>
            <a:r>
              <a:rPr lang="en-US" sz="1800" dirty="0"/>
              <a:t>Even though such an approach does not consider all the real properties </a:t>
            </a:r>
            <a:r>
              <a:rPr lang="en-US" sz="1800" dirty="0" smtClean="0"/>
              <a:t>of fluids</a:t>
            </a:r>
            <a:r>
              <a:rPr lang="en-US" sz="1800" dirty="0"/>
              <a:t>, the results </a:t>
            </a:r>
            <a:r>
              <a:rPr lang="en-US" sz="1800" i="1" dirty="0"/>
              <a:t>often</a:t>
            </a:r>
            <a:r>
              <a:rPr lang="en-US" sz="1800" dirty="0"/>
              <a:t> </a:t>
            </a:r>
            <a:r>
              <a:rPr lang="en-US" sz="1800" b="1" i="1" dirty="0"/>
              <a:t>closely</a:t>
            </a:r>
            <a:r>
              <a:rPr lang="en-US" sz="1800" b="1" dirty="0"/>
              <a:t> </a:t>
            </a:r>
            <a:r>
              <a:rPr lang="en-US" sz="1800" b="1" i="1" dirty="0"/>
              <a:t>approximate the behavior of real fluids</a:t>
            </a:r>
            <a:r>
              <a:rPr lang="en-US" sz="1800" dirty="0"/>
              <a:t>. This </a:t>
            </a:r>
            <a:r>
              <a:rPr lang="en-US" sz="1800" dirty="0" smtClean="0"/>
              <a:t>is because </a:t>
            </a:r>
            <a:r>
              <a:rPr lang="en-US" sz="1800" dirty="0"/>
              <a:t>there are </a:t>
            </a:r>
            <a:r>
              <a:rPr lang="en-US" sz="1800" i="1" dirty="0"/>
              <a:t>numerous</a:t>
            </a:r>
            <a:r>
              <a:rPr lang="en-US" sz="1800" dirty="0"/>
              <a:t> situations in which </a:t>
            </a:r>
            <a:r>
              <a:rPr lang="en-US" sz="1800" b="1" i="1" dirty="0"/>
              <a:t>friction plays only a </a:t>
            </a:r>
            <a:r>
              <a:rPr lang="en-US" sz="1800" b="1" i="1" dirty="0" smtClean="0"/>
              <a:t>minor role</a:t>
            </a:r>
            <a:r>
              <a:rPr lang="en-US" sz="1800" dirty="0"/>
              <a:t>. </a:t>
            </a:r>
            <a:endParaRPr lang="en-US" sz="1800" dirty="0" smtClean="0"/>
          </a:p>
          <a:p>
            <a:pPr>
              <a:buFont typeface="Wingdings" panose="05000000000000000000" pitchFamily="2" charset="2"/>
              <a:buChar char="§"/>
            </a:pPr>
            <a:r>
              <a:rPr lang="en-US" sz="1800" dirty="0" smtClean="0"/>
              <a:t>For </a:t>
            </a:r>
            <a:r>
              <a:rPr lang="en-US" sz="1800" dirty="0"/>
              <a:t>example</a:t>
            </a:r>
            <a:r>
              <a:rPr lang="en-US" sz="1800" dirty="0" smtClean="0"/>
              <a:t>, </a:t>
            </a:r>
            <a:r>
              <a:rPr lang="en-US" sz="1800" dirty="0"/>
              <a:t>for fluids of low </a:t>
            </a:r>
            <a:r>
              <a:rPr lang="en-US" sz="1800" dirty="0" smtClean="0"/>
              <a:t>viscosity the </a:t>
            </a:r>
            <a:r>
              <a:rPr lang="en-US" sz="1800" dirty="0"/>
              <a:t>viscosity affects only a thin region at the fluid boundaries. </a:t>
            </a:r>
            <a:r>
              <a:rPr lang="en-US" sz="1800" dirty="0" smtClean="0"/>
              <a:t>Turbulence </a:t>
            </a:r>
            <a:r>
              <a:rPr lang="en-US" sz="1800" dirty="0"/>
              <a:t>and separation of the boundary layer </a:t>
            </a:r>
            <a:r>
              <a:rPr lang="en-US" sz="1800" dirty="0" smtClean="0"/>
              <a:t>occur far </a:t>
            </a:r>
            <a:r>
              <a:rPr lang="en-US" sz="1800" dirty="0"/>
              <a:t>more readily with </a:t>
            </a:r>
            <a:r>
              <a:rPr lang="en-US" sz="1800" i="1" dirty="0"/>
              <a:t>decelerating flows</a:t>
            </a:r>
            <a:r>
              <a:rPr lang="en-US" sz="1800" dirty="0"/>
              <a:t>, and that </a:t>
            </a:r>
            <a:r>
              <a:rPr lang="en-US" sz="1800" i="1" dirty="0"/>
              <a:t>accelerating flows </a:t>
            </a:r>
            <a:r>
              <a:rPr lang="en-US" sz="1800" dirty="0" smtClean="0"/>
              <a:t>generally have </a:t>
            </a:r>
            <a:r>
              <a:rPr lang="en-US" sz="1800" dirty="0"/>
              <a:t>thin boundary layers. For such flows, mathematical analysis of </a:t>
            </a:r>
            <a:r>
              <a:rPr lang="en-US" sz="1800" dirty="0" smtClean="0"/>
              <a:t>ideal fluids </a:t>
            </a:r>
            <a:r>
              <a:rPr lang="en-US" sz="1800" dirty="0"/>
              <a:t>yields results, often elegant, that can and do provide many useful </a:t>
            </a:r>
            <a:r>
              <a:rPr lang="en-US" sz="1800" dirty="0" smtClean="0"/>
              <a:t>and important </a:t>
            </a:r>
            <a:r>
              <a:rPr lang="en-US" sz="1800" dirty="0"/>
              <a:t>insights into real fluid behavior.</a:t>
            </a:r>
          </a:p>
          <a:p>
            <a:pPr>
              <a:buFont typeface="Wingdings" panose="05000000000000000000" pitchFamily="2" charset="2"/>
              <a:buChar char="§"/>
            </a:pPr>
            <a:r>
              <a:rPr lang="en-US" sz="1800" dirty="0"/>
              <a:t>To concentrate on fundamentals, after </a:t>
            </a:r>
            <a:r>
              <a:rPr lang="en-US" sz="1800" dirty="0" smtClean="0"/>
              <a:t>the next section we </a:t>
            </a:r>
            <a:r>
              <a:rPr lang="en-US" sz="1800" dirty="0"/>
              <a:t>shall limit </a:t>
            </a:r>
            <a:r>
              <a:rPr lang="en-US" sz="1800" dirty="0" smtClean="0"/>
              <a:t>our discussions </a:t>
            </a:r>
            <a:r>
              <a:rPr lang="en-US" sz="1800" dirty="0"/>
              <a:t>to incompressible fluids and to two-dimensional, steady flow </a:t>
            </a:r>
            <a:r>
              <a:rPr lang="en-US" sz="1800" dirty="0" smtClean="0"/>
              <a:t>fields. It is rather interesting </a:t>
            </a:r>
            <a:r>
              <a:rPr lang="en-US" sz="1800" dirty="0"/>
              <a:t>how the same methods can </a:t>
            </a:r>
            <a:r>
              <a:rPr lang="en-US" sz="1800" dirty="0" smtClean="0"/>
              <a:t>be applied </a:t>
            </a:r>
            <a:r>
              <a:rPr lang="en-US" sz="1800" dirty="0"/>
              <a:t>to the flow of </a:t>
            </a:r>
            <a:r>
              <a:rPr lang="en-US" sz="1800" dirty="0">
                <a:solidFill>
                  <a:srgbClr val="0070C0"/>
                </a:solidFill>
              </a:rPr>
              <a:t>a real fluid through porous </a:t>
            </a:r>
            <a:r>
              <a:rPr lang="en-US" sz="1800" dirty="0" smtClean="0">
                <a:solidFill>
                  <a:srgbClr val="0070C0"/>
                </a:solidFill>
              </a:rPr>
              <a:t>media such as an earth dam and underground aquifers</a:t>
            </a:r>
            <a:r>
              <a:rPr lang="en-US" sz="1800" dirty="0" smtClean="0"/>
              <a:t>. However, this will not be covered in this course but in Hydrology </a:t>
            </a:r>
            <a:r>
              <a:rPr lang="en-US" sz="1800" dirty="0" smtClean="0"/>
              <a:t>(CEE 4311) and </a:t>
            </a:r>
            <a:r>
              <a:rPr lang="en-US" sz="1800" dirty="0" smtClean="0"/>
              <a:t>Hydraulic Structures </a:t>
            </a:r>
            <a:r>
              <a:rPr lang="en-US" sz="1800" dirty="0" smtClean="0"/>
              <a:t>(CEE 5311) for CEE students.</a:t>
            </a:r>
            <a:endParaRPr lang="en-US" sz="1800" dirty="0"/>
          </a:p>
        </p:txBody>
      </p:sp>
      <p:sp>
        <p:nvSpPr>
          <p:cNvPr id="2" name="TextBox 1"/>
          <p:cNvSpPr txBox="1"/>
          <p:nvPr/>
        </p:nvSpPr>
        <p:spPr>
          <a:xfrm>
            <a:off x="685800" y="152400"/>
            <a:ext cx="7772400" cy="584775"/>
          </a:xfrm>
          <a:prstGeom prst="rect">
            <a:avLst/>
          </a:prstGeom>
          <a:noFill/>
        </p:spPr>
        <p:txBody>
          <a:bodyPr wrap="square" rtlCol="0">
            <a:spAutoFit/>
          </a:bodyPr>
          <a:lstStyle/>
          <a:p>
            <a:r>
              <a:rPr lang="en-US" sz="3200" dirty="0" smtClean="0">
                <a:solidFill>
                  <a:srgbClr val="00B0F0"/>
                </a:solidFill>
              </a:rPr>
              <a:t>Introduction</a:t>
            </a:r>
            <a:endParaRPr lang="en-US" sz="3200" dirty="0">
              <a:solidFill>
                <a:srgbClr val="00B0F0"/>
              </a:solidFill>
            </a:endParaRPr>
          </a:p>
        </p:txBody>
      </p:sp>
    </p:spTree>
    <p:extLst>
      <p:ext uri="{BB962C8B-B14F-4D97-AF65-F5344CB8AC3E}">
        <p14:creationId xmlns:p14="http://schemas.microsoft.com/office/powerpoint/2010/main" xmlns="" val="20689444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394"/>
            <a:ext cx="7772400" cy="1143000"/>
          </a:xfrm>
        </p:spPr>
        <p:txBody>
          <a:bodyPr/>
          <a:lstStyle/>
          <a:p>
            <a:r>
              <a:rPr lang="en-US" b="1" dirty="0">
                <a:solidFill>
                  <a:srgbClr val="00B0F0"/>
                </a:solidFill>
              </a:rPr>
              <a:t>THE STREAM FUNCTION</a:t>
            </a:r>
            <a:endParaRPr lang="en-US" dirty="0"/>
          </a:p>
        </p:txBody>
      </p:sp>
      <p:sp>
        <p:nvSpPr>
          <p:cNvPr id="3" name="Content Placeholder 2"/>
          <p:cNvSpPr>
            <a:spLocks noGrp="1"/>
          </p:cNvSpPr>
          <p:nvPr>
            <p:ph idx="1"/>
          </p:nvPr>
        </p:nvSpPr>
        <p:spPr>
          <a:xfrm>
            <a:off x="228600" y="1066800"/>
            <a:ext cx="8686800" cy="5638800"/>
          </a:xfrm>
        </p:spPr>
        <p:txBody>
          <a:bodyPr/>
          <a:lstStyle/>
          <a:p>
            <a:r>
              <a:rPr lang="en-US" sz="2400" dirty="0" smtClean="0"/>
              <a:t>The equation of continuity </a:t>
            </a:r>
            <a:r>
              <a:rPr lang="en-US" sz="2400" dirty="0" smtClean="0"/>
              <a:t>(</a:t>
            </a:r>
            <a:r>
              <a:rPr lang="en-US" sz="2000" dirty="0" smtClean="0"/>
              <a:t>		</a:t>
            </a:r>
            <a:r>
              <a:rPr lang="en-US" sz="2000" dirty="0" smtClean="0"/>
              <a:t>	)</a:t>
            </a:r>
            <a:endParaRPr lang="en-US" sz="2000" dirty="0" smtClean="0"/>
          </a:p>
          <a:p>
            <a:endParaRPr lang="en-US" sz="2400" dirty="0" smtClean="0"/>
          </a:p>
          <a:p>
            <a:pPr>
              <a:buNone/>
            </a:pPr>
            <a:r>
              <a:rPr lang="en-US" sz="2400" dirty="0" smtClean="0"/>
              <a:t>	may be expressed in terms of </a:t>
            </a:r>
            <a:r>
              <a:rPr lang="el-GR" sz="2400" dirty="0" smtClean="0"/>
              <a:t>ψ</a:t>
            </a:r>
            <a:r>
              <a:rPr lang="en-US" sz="2400" dirty="0" smtClean="0"/>
              <a:t> by substituting the expressions for u and v from </a:t>
            </a:r>
            <a:r>
              <a:rPr lang="en-US" sz="2400" dirty="0" err="1" smtClean="0"/>
              <a:t>Eqs</a:t>
            </a:r>
            <a:r>
              <a:rPr lang="en-US" sz="2400" dirty="0" smtClean="0"/>
              <a:t>. (14.16); doing so, we get   </a:t>
            </a:r>
          </a:p>
          <a:p>
            <a:endParaRPr lang="en-US" sz="2400" dirty="0" smtClean="0"/>
          </a:p>
          <a:p>
            <a:endParaRPr lang="en-US" sz="2400" dirty="0" smtClean="0"/>
          </a:p>
          <a:p>
            <a:pPr>
              <a:buNone/>
            </a:pPr>
            <a:r>
              <a:rPr lang="en-US" sz="2400" dirty="0" smtClean="0"/>
              <a:t>	which shows that, if                 , the derivatives taken in either order give the same result and that </a:t>
            </a:r>
            <a:r>
              <a:rPr lang="en-US" sz="2400" i="1" dirty="0" smtClean="0"/>
              <a:t>a flow described by a stream function automatically satisfies the continuity equation</a:t>
            </a:r>
            <a:r>
              <a:rPr lang="en-US" sz="2400" dirty="0" smtClean="0"/>
              <a:t>.</a:t>
            </a:r>
          </a:p>
          <a:p>
            <a:endParaRPr lang="en-US" sz="2400" dirty="0"/>
          </a:p>
        </p:txBody>
      </p:sp>
      <p:pic>
        <p:nvPicPr>
          <p:cNvPr id="34818" name="Picture 2"/>
          <p:cNvPicPr>
            <a:picLocks noChangeAspect="1" noChangeArrowheads="1"/>
          </p:cNvPicPr>
          <p:nvPr/>
        </p:nvPicPr>
        <p:blipFill>
          <a:blip r:embed="rId2" cstate="print"/>
          <a:srcRect/>
          <a:stretch>
            <a:fillRect/>
          </a:stretch>
        </p:blipFill>
        <p:spPr bwMode="auto">
          <a:xfrm>
            <a:off x="4114800" y="1447800"/>
            <a:ext cx="1295400" cy="561975"/>
          </a:xfrm>
          <a:prstGeom prst="rect">
            <a:avLst/>
          </a:prstGeom>
          <a:noFill/>
          <a:ln w="9525">
            <a:noFill/>
            <a:miter lim="800000"/>
            <a:headEnd/>
            <a:tailEnd/>
          </a:ln>
        </p:spPr>
      </p:pic>
      <p:pic>
        <p:nvPicPr>
          <p:cNvPr id="34820" name="Picture 4"/>
          <p:cNvPicPr>
            <a:picLocks noChangeAspect="1" noChangeArrowheads="1"/>
          </p:cNvPicPr>
          <p:nvPr/>
        </p:nvPicPr>
        <p:blipFill>
          <a:blip r:embed="rId3" cstate="print"/>
          <a:srcRect/>
          <a:stretch>
            <a:fillRect/>
          </a:stretch>
        </p:blipFill>
        <p:spPr bwMode="auto">
          <a:xfrm>
            <a:off x="2209800" y="2895600"/>
            <a:ext cx="4895850" cy="609600"/>
          </a:xfrm>
          <a:prstGeom prst="rect">
            <a:avLst/>
          </a:prstGeom>
          <a:noFill/>
          <a:ln w="9525">
            <a:noFill/>
            <a:miter lim="800000"/>
            <a:headEnd/>
            <a:tailEnd/>
          </a:ln>
        </p:spPr>
      </p:pic>
      <p:pic>
        <p:nvPicPr>
          <p:cNvPr id="34821" name="Picture 5"/>
          <p:cNvPicPr>
            <a:picLocks noChangeAspect="1" noChangeArrowheads="1"/>
          </p:cNvPicPr>
          <p:nvPr/>
        </p:nvPicPr>
        <p:blipFill>
          <a:blip r:embed="rId4" cstate="print"/>
          <a:srcRect/>
          <a:stretch>
            <a:fillRect/>
          </a:stretch>
        </p:blipFill>
        <p:spPr bwMode="auto">
          <a:xfrm>
            <a:off x="3200400" y="3733800"/>
            <a:ext cx="1228725" cy="266700"/>
          </a:xfrm>
          <a:prstGeom prst="rect">
            <a:avLst/>
          </a:prstGeom>
          <a:noFill/>
          <a:ln w="9525">
            <a:noFill/>
            <a:miter lim="800000"/>
            <a:headEnd/>
            <a:tailEnd/>
          </a:ln>
        </p:spPr>
      </p:pic>
      <p:pic>
        <p:nvPicPr>
          <p:cNvPr id="14" name="Picture 13"/>
          <p:cNvPicPr>
            <a:picLocks noChangeAspect="1"/>
          </p:cNvPicPr>
          <p:nvPr/>
        </p:nvPicPr>
        <p:blipFill>
          <a:blip r:embed="rId5" cstate="print"/>
          <a:stretch>
            <a:fillRect/>
          </a:stretch>
        </p:blipFill>
        <p:spPr>
          <a:xfrm>
            <a:off x="5971952" y="2357430"/>
            <a:ext cx="3172048" cy="441878"/>
          </a:xfrm>
          <a:prstGeom prst="rect">
            <a:avLst/>
          </a:prstGeom>
        </p:spPr>
      </p:pic>
      <p:pic>
        <p:nvPicPr>
          <p:cNvPr id="4" name="Picture 2"/>
          <p:cNvPicPr>
            <a:picLocks noChangeAspect="1" noChangeArrowheads="1"/>
          </p:cNvPicPr>
          <p:nvPr/>
        </p:nvPicPr>
        <p:blipFill>
          <a:blip r:embed="rId6" cstate="print"/>
          <a:srcRect/>
          <a:stretch>
            <a:fillRect/>
          </a:stretch>
        </p:blipFill>
        <p:spPr bwMode="auto">
          <a:xfrm>
            <a:off x="4214810" y="1142984"/>
            <a:ext cx="2133600" cy="313765"/>
          </a:xfrm>
          <a:prstGeom prst="rect">
            <a:avLst/>
          </a:prstGeom>
          <a:noFill/>
          <a:ln w="9525">
            <a:noFill/>
            <a:miter lim="800000"/>
            <a:headEnd/>
            <a:tailEnd/>
          </a:ln>
        </p:spPr>
      </p:pic>
      <p:cxnSp>
        <p:nvCxnSpPr>
          <p:cNvPr id="10" name="Straight Arrow Connector 9"/>
          <p:cNvCxnSpPr/>
          <p:nvPr/>
        </p:nvCxnSpPr>
        <p:spPr>
          <a:xfrm rot="10800000" flipV="1">
            <a:off x="2786050" y="1857364"/>
            <a:ext cx="1285884" cy="10001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3821901" y="2035959"/>
            <a:ext cx="857256" cy="7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flipV="1">
            <a:off x="3071802" y="2643182"/>
            <a:ext cx="3071834"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0800000" flipV="1">
            <a:off x="4143372" y="2714620"/>
            <a:ext cx="3214710"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574702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0"/>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b="1" kern="0" dirty="0" smtClean="0">
                <a:solidFill>
                  <a:srgbClr val="00B0F0"/>
                </a:solidFill>
              </a:rPr>
              <a:t>BASIC FLOW FIELDS</a:t>
            </a:r>
            <a:endParaRPr lang="en-US" kern="0" dirty="0"/>
          </a:p>
        </p:txBody>
      </p:sp>
      <p:pic>
        <p:nvPicPr>
          <p:cNvPr id="18436"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76363" y="4348975"/>
            <a:ext cx="6548438" cy="25709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ectangle 5"/>
          <p:cNvSpPr/>
          <p:nvPr/>
        </p:nvSpPr>
        <p:spPr>
          <a:xfrm>
            <a:off x="381000" y="762000"/>
            <a:ext cx="8382000" cy="4154984"/>
          </a:xfrm>
          <a:prstGeom prst="rect">
            <a:avLst/>
          </a:prstGeom>
        </p:spPr>
        <p:txBody>
          <a:bodyPr wrap="square">
            <a:spAutoFit/>
          </a:bodyPr>
          <a:lstStyle/>
          <a:p>
            <a:r>
              <a:rPr lang="en-US" dirty="0" smtClean="0"/>
              <a:t>In this section we shall discuss </a:t>
            </a:r>
            <a:r>
              <a:rPr lang="en-US" dirty="0" smtClean="0"/>
              <a:t>one of the </a:t>
            </a:r>
            <a:r>
              <a:rPr lang="en-US" dirty="0" smtClean="0"/>
              <a:t>basic flow fields that </a:t>
            </a:r>
            <a:r>
              <a:rPr lang="en-US" dirty="0" smtClean="0"/>
              <a:t>is </a:t>
            </a:r>
            <a:r>
              <a:rPr lang="en-US" dirty="0" smtClean="0"/>
              <a:t>commonly encountered. Though these flow fields imply an ideal fluid, they closely depict the flow of a </a:t>
            </a:r>
            <a:r>
              <a:rPr lang="en-US" i="1" dirty="0" smtClean="0"/>
              <a:t>real</a:t>
            </a:r>
            <a:r>
              <a:rPr lang="en-US" dirty="0" smtClean="0"/>
              <a:t> fluid </a:t>
            </a:r>
            <a:r>
              <a:rPr lang="en-US" i="1" dirty="0" smtClean="0"/>
              <a:t>outside the zone of viscous influence </a:t>
            </a:r>
            <a:r>
              <a:rPr lang="en-US" dirty="0" smtClean="0"/>
              <a:t>provided there is no separation of the flow from the boundaries (see Sec. 4.10). The simplest of all flows is that in which the streamlines are straight, parallel, and evenly spaced as indicated in Fig. 14.7. In this case v = 0 and u = constant. Thus, from Eq. (14.14),                , and hence              , where U is the velocity of flow. If the distance between streamlines is a, the values of </a:t>
            </a:r>
            <a:r>
              <a:rPr lang="el-GR" dirty="0" smtClean="0"/>
              <a:t>ψ</a:t>
            </a:r>
            <a:r>
              <a:rPr lang="en-US" dirty="0" smtClean="0"/>
              <a:t> for the streamlines are as indicated in Fig. 14.7.</a:t>
            </a:r>
          </a:p>
          <a:p>
            <a:endParaRPr lang="en-US" dirty="0"/>
          </a:p>
        </p:txBody>
      </p:sp>
      <p:pic>
        <p:nvPicPr>
          <p:cNvPr id="35842" name="Picture 2"/>
          <p:cNvPicPr>
            <a:picLocks noChangeAspect="1" noChangeArrowheads="1"/>
          </p:cNvPicPr>
          <p:nvPr/>
        </p:nvPicPr>
        <p:blipFill>
          <a:blip r:embed="rId3" cstate="print"/>
          <a:srcRect/>
          <a:stretch>
            <a:fillRect/>
          </a:stretch>
        </p:blipFill>
        <p:spPr bwMode="auto">
          <a:xfrm>
            <a:off x="2667000" y="3429000"/>
            <a:ext cx="1095375" cy="228600"/>
          </a:xfrm>
          <a:prstGeom prst="rect">
            <a:avLst/>
          </a:prstGeom>
          <a:noFill/>
          <a:ln w="9525">
            <a:noFill/>
            <a:miter lim="800000"/>
            <a:headEnd/>
            <a:tailEnd/>
          </a:ln>
        </p:spPr>
      </p:pic>
      <p:pic>
        <p:nvPicPr>
          <p:cNvPr id="35843" name="Picture 3"/>
          <p:cNvPicPr>
            <a:picLocks noChangeAspect="1" noChangeArrowheads="1"/>
          </p:cNvPicPr>
          <p:nvPr/>
        </p:nvPicPr>
        <p:blipFill>
          <a:blip r:embed="rId4" cstate="print"/>
          <a:srcRect/>
          <a:stretch>
            <a:fillRect/>
          </a:stretch>
        </p:blipFill>
        <p:spPr bwMode="auto">
          <a:xfrm>
            <a:off x="5257800" y="3429000"/>
            <a:ext cx="838200" cy="247650"/>
          </a:xfrm>
          <a:prstGeom prst="rect">
            <a:avLst/>
          </a:prstGeom>
          <a:noFill/>
          <a:ln w="9525">
            <a:noFill/>
            <a:miter lim="800000"/>
            <a:headEnd/>
            <a:tailEnd/>
          </a:ln>
        </p:spPr>
      </p:pic>
      <p:grpSp>
        <p:nvGrpSpPr>
          <p:cNvPr id="13" name="Group 12"/>
          <p:cNvGrpSpPr/>
          <p:nvPr/>
        </p:nvGrpSpPr>
        <p:grpSpPr>
          <a:xfrm>
            <a:off x="6934200" y="4876800"/>
            <a:ext cx="381000" cy="381000"/>
            <a:chOff x="6934200" y="4876800"/>
            <a:chExt cx="381000" cy="381000"/>
          </a:xfrm>
        </p:grpSpPr>
        <p:cxnSp>
          <p:nvCxnSpPr>
            <p:cNvPr id="10" name="Straight Arrow Connector 9"/>
            <p:cNvCxnSpPr/>
            <p:nvPr/>
          </p:nvCxnSpPr>
          <p:spPr>
            <a:xfrm flipV="1">
              <a:off x="6934200" y="4876800"/>
              <a:ext cx="0" cy="38100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934200" y="5257800"/>
              <a:ext cx="381000" cy="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6781800" y="4495800"/>
            <a:ext cx="381000" cy="461665"/>
          </a:xfrm>
          <a:prstGeom prst="rect">
            <a:avLst/>
          </a:prstGeom>
          <a:noFill/>
        </p:spPr>
        <p:txBody>
          <a:bodyPr wrap="square" rtlCol="0">
            <a:spAutoFit/>
          </a:bodyPr>
          <a:lstStyle/>
          <a:p>
            <a:r>
              <a:rPr lang="en-US" dirty="0" smtClean="0"/>
              <a:t>v</a:t>
            </a:r>
            <a:endParaRPr lang="en-US" dirty="0"/>
          </a:p>
        </p:txBody>
      </p:sp>
      <p:sp>
        <p:nvSpPr>
          <p:cNvPr id="15" name="TextBox 14"/>
          <p:cNvSpPr txBox="1"/>
          <p:nvPr/>
        </p:nvSpPr>
        <p:spPr>
          <a:xfrm>
            <a:off x="7315200" y="5029200"/>
            <a:ext cx="381000" cy="461665"/>
          </a:xfrm>
          <a:prstGeom prst="rect">
            <a:avLst/>
          </a:prstGeom>
          <a:noFill/>
        </p:spPr>
        <p:txBody>
          <a:bodyPr wrap="square" rtlCol="0">
            <a:spAutoFit/>
          </a:bodyPr>
          <a:lstStyle/>
          <a:p>
            <a:r>
              <a:rPr lang="en-US" dirty="0" smtClean="0"/>
              <a:t>u</a:t>
            </a:r>
            <a:endParaRPr lang="en-US" dirty="0"/>
          </a:p>
        </p:txBody>
      </p:sp>
      <p:cxnSp>
        <p:nvCxnSpPr>
          <p:cNvPr id="17" name="Straight Arrow Connector 16"/>
          <p:cNvCxnSpPr>
            <a:endCxn id="14" idx="1"/>
          </p:cNvCxnSpPr>
          <p:nvPr/>
        </p:nvCxnSpPr>
        <p:spPr>
          <a:xfrm>
            <a:off x="4876800" y="3352800"/>
            <a:ext cx="1905000" cy="13738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096000" y="3352800"/>
            <a:ext cx="1295400" cy="1828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7891" name="Picture 3"/>
          <p:cNvPicPr>
            <a:picLocks noChangeAspect="1" noChangeArrowheads="1"/>
          </p:cNvPicPr>
          <p:nvPr/>
        </p:nvPicPr>
        <p:blipFill>
          <a:blip r:embed="rId5" cstate="print"/>
          <a:srcRect/>
          <a:stretch>
            <a:fillRect/>
          </a:stretch>
        </p:blipFill>
        <p:spPr bwMode="auto">
          <a:xfrm>
            <a:off x="6858000" y="5791200"/>
            <a:ext cx="2286000" cy="236243"/>
          </a:xfrm>
          <a:prstGeom prst="rect">
            <a:avLst/>
          </a:prstGeom>
          <a:noFill/>
          <a:ln w="9525">
            <a:solidFill>
              <a:srgbClr val="92D050"/>
            </a:solidFill>
            <a:miter lim="800000"/>
            <a:headEnd/>
            <a:tailEnd/>
          </a:ln>
        </p:spPr>
      </p:pic>
      <p:cxnSp>
        <p:nvCxnSpPr>
          <p:cNvPr id="21" name="Straight Arrow Connector 20"/>
          <p:cNvCxnSpPr/>
          <p:nvPr/>
        </p:nvCxnSpPr>
        <p:spPr>
          <a:xfrm flipH="1" flipV="1">
            <a:off x="3581400" y="3736033"/>
            <a:ext cx="3352800" cy="20551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28268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2845"/>
            <a:ext cx="9144000" cy="7109639"/>
          </a:xfrm>
          <a:prstGeom prst="rect">
            <a:avLst/>
          </a:prstGeom>
        </p:spPr>
        <p:txBody>
          <a:bodyPr wrap="square">
            <a:spAutoFit/>
          </a:bodyPr>
          <a:lstStyle/>
          <a:p>
            <a:r>
              <a:rPr lang="en-US" dirty="0" smtClean="0"/>
              <a:t>Let us define the potential</a:t>
            </a:r>
          </a:p>
          <a:p>
            <a:r>
              <a:rPr lang="en-US" dirty="0" smtClean="0"/>
              <a:t>								14.20</a:t>
            </a:r>
          </a:p>
          <a:p>
            <a:r>
              <a:rPr lang="en-US" dirty="0" smtClean="0"/>
              <a:t>Mathematically, this is termed an “exact” differential, and therefore the function </a:t>
            </a:r>
            <a:r>
              <a:rPr lang="el-GR" dirty="0" smtClean="0"/>
              <a:t>ϕ</a:t>
            </a:r>
            <a:r>
              <a:rPr lang="en-US" dirty="0" smtClean="0"/>
              <a:t>(x, y) exists, if</a:t>
            </a:r>
          </a:p>
          <a:p>
            <a:r>
              <a:rPr lang="en-US" dirty="0" smtClean="0"/>
              <a:t>								14.21</a:t>
            </a:r>
          </a:p>
          <a:p>
            <a:endParaRPr lang="en-US" dirty="0" smtClean="0"/>
          </a:p>
          <a:p>
            <a:r>
              <a:rPr lang="en-US" dirty="0" smtClean="0"/>
              <a:t>14.21 will be proved in 14.25</a:t>
            </a:r>
          </a:p>
          <a:p>
            <a:r>
              <a:rPr lang="en-US" dirty="0" smtClean="0"/>
              <a:t>But the total derivative is defined to be</a:t>
            </a:r>
          </a:p>
          <a:p>
            <a:r>
              <a:rPr lang="en-US" dirty="0" smtClean="0"/>
              <a:t>								14.22</a:t>
            </a:r>
          </a:p>
          <a:p>
            <a:endParaRPr lang="en-US" dirty="0" smtClean="0"/>
          </a:p>
          <a:p>
            <a:r>
              <a:rPr lang="en-US" dirty="0" smtClean="0"/>
              <a:t>By comparing (14.20) with (14.22) we see that in Cartesian coordinates</a:t>
            </a:r>
          </a:p>
          <a:p>
            <a:r>
              <a:rPr lang="en-US" dirty="0" smtClean="0"/>
              <a:t>								14.23</a:t>
            </a:r>
          </a:p>
          <a:p>
            <a:endParaRPr lang="en-US" sz="2000" dirty="0" smtClean="0"/>
          </a:p>
          <a:p>
            <a:r>
              <a:rPr lang="en-US" sz="2000" dirty="0" smtClean="0"/>
              <a:t>The </a:t>
            </a:r>
            <a:r>
              <a:rPr lang="en-US" sz="2000" dirty="0"/>
              <a:t>use of a minus sign in Eq. (14.20) led to the minus signs in the expressions (14.23), which indicate that the </a:t>
            </a:r>
            <a:r>
              <a:rPr lang="en-US" sz="2000" i="1" dirty="0"/>
              <a:t>velocity potential decreases in the direction of flow</a:t>
            </a:r>
            <a:r>
              <a:rPr lang="en-US" sz="2000" dirty="0"/>
              <a:t>, i.e., </a:t>
            </a:r>
            <a:r>
              <a:rPr lang="en-US" sz="2000" i="1" dirty="0"/>
              <a:t>flow moves from areas of high potential (head) to low potential (head</a:t>
            </a:r>
            <a:r>
              <a:rPr lang="en-US" sz="2000" i="1" dirty="0" smtClean="0"/>
              <a:t>)</a:t>
            </a:r>
            <a:r>
              <a:rPr lang="en-US" sz="2000" dirty="0" smtClean="0"/>
              <a:t>. E.g., the Zambezi River flows from </a:t>
            </a:r>
            <a:r>
              <a:rPr lang="en-US" sz="2000" dirty="0" err="1" smtClean="0"/>
              <a:t>Kaleni</a:t>
            </a:r>
            <a:r>
              <a:rPr lang="en-US" sz="2000" dirty="0" smtClean="0"/>
              <a:t> Hills to the Indian Ocean. </a:t>
            </a:r>
            <a:r>
              <a:rPr lang="en-US" sz="2000" dirty="0"/>
              <a:t>Some authors prefer the opposite, and so change these signs.</a:t>
            </a:r>
          </a:p>
          <a:p>
            <a:endParaRPr lang="en-US" dirty="0" smtClean="0"/>
          </a:p>
          <a:p>
            <a:endParaRPr lang="en-US" dirty="0"/>
          </a:p>
        </p:txBody>
      </p:sp>
      <p:sp>
        <p:nvSpPr>
          <p:cNvPr id="2" name="Title 1"/>
          <p:cNvSpPr txBox="1">
            <a:spLocks/>
          </p:cNvSpPr>
          <p:nvPr/>
        </p:nvSpPr>
        <p:spPr>
          <a:xfrm>
            <a:off x="838200" y="0"/>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b="1" kern="0" dirty="0" smtClean="0">
                <a:solidFill>
                  <a:srgbClr val="00B0F0"/>
                </a:solidFill>
              </a:rPr>
              <a:t>VELOCITY POTENTIAL</a:t>
            </a:r>
            <a:endParaRPr lang="en-US" kern="0" dirty="0"/>
          </a:p>
        </p:txBody>
      </p:sp>
      <p:pic>
        <p:nvPicPr>
          <p:cNvPr id="29698" name="Picture 2"/>
          <p:cNvPicPr>
            <a:picLocks noChangeAspect="1" noChangeArrowheads="1"/>
          </p:cNvPicPr>
          <p:nvPr/>
        </p:nvPicPr>
        <p:blipFill>
          <a:blip r:embed="rId2" cstate="print"/>
          <a:srcRect/>
          <a:stretch>
            <a:fillRect/>
          </a:stretch>
        </p:blipFill>
        <p:spPr bwMode="auto">
          <a:xfrm>
            <a:off x="2438400" y="990600"/>
            <a:ext cx="2857500" cy="476250"/>
          </a:xfrm>
          <a:prstGeom prst="rect">
            <a:avLst/>
          </a:prstGeom>
          <a:noFill/>
          <a:ln w="9525">
            <a:noFill/>
            <a:miter lim="800000"/>
            <a:headEnd/>
            <a:tailEnd/>
          </a:ln>
        </p:spPr>
      </p:pic>
      <p:pic>
        <p:nvPicPr>
          <p:cNvPr id="29699" name="Picture 3"/>
          <p:cNvPicPr>
            <a:picLocks noChangeAspect="1" noChangeArrowheads="1"/>
          </p:cNvPicPr>
          <p:nvPr/>
        </p:nvPicPr>
        <p:blipFill>
          <a:blip r:embed="rId3" cstate="print"/>
          <a:srcRect/>
          <a:stretch>
            <a:fillRect/>
          </a:stretch>
        </p:blipFill>
        <p:spPr bwMode="auto">
          <a:xfrm>
            <a:off x="3733800" y="2133600"/>
            <a:ext cx="1066800" cy="632178"/>
          </a:xfrm>
          <a:prstGeom prst="rect">
            <a:avLst/>
          </a:prstGeom>
          <a:noFill/>
          <a:ln w="9525">
            <a:noFill/>
            <a:miter lim="800000"/>
            <a:headEnd/>
            <a:tailEnd/>
          </a:ln>
        </p:spPr>
      </p:pic>
      <p:pic>
        <p:nvPicPr>
          <p:cNvPr id="29700" name="Picture 4"/>
          <p:cNvPicPr>
            <a:picLocks noChangeAspect="1" noChangeArrowheads="1"/>
          </p:cNvPicPr>
          <p:nvPr/>
        </p:nvPicPr>
        <p:blipFill>
          <a:blip r:embed="rId4" cstate="print"/>
          <a:srcRect/>
          <a:stretch>
            <a:fillRect/>
          </a:stretch>
        </p:blipFill>
        <p:spPr bwMode="auto">
          <a:xfrm>
            <a:off x="3574256" y="3731479"/>
            <a:ext cx="1995487" cy="506997"/>
          </a:xfrm>
          <a:prstGeom prst="rect">
            <a:avLst/>
          </a:prstGeom>
          <a:noFill/>
          <a:ln w="9525">
            <a:noFill/>
            <a:miter lim="800000"/>
            <a:headEnd/>
            <a:tailEnd/>
          </a:ln>
        </p:spPr>
      </p:pic>
      <p:pic>
        <p:nvPicPr>
          <p:cNvPr id="29701" name="Picture 5"/>
          <p:cNvPicPr>
            <a:picLocks noChangeAspect="1" noChangeArrowheads="1"/>
          </p:cNvPicPr>
          <p:nvPr/>
        </p:nvPicPr>
        <p:blipFill>
          <a:blip r:embed="rId5" cstate="print"/>
          <a:srcRect/>
          <a:stretch>
            <a:fillRect/>
          </a:stretch>
        </p:blipFill>
        <p:spPr bwMode="auto">
          <a:xfrm>
            <a:off x="2714612" y="4643446"/>
            <a:ext cx="3733800" cy="755650"/>
          </a:xfrm>
          <a:prstGeom prst="rect">
            <a:avLst/>
          </a:prstGeom>
          <a:noFill/>
          <a:ln w="9525">
            <a:noFill/>
            <a:miter lim="800000"/>
            <a:headEnd/>
            <a:tailEnd/>
          </a:ln>
        </p:spPr>
      </p:pic>
      <p:cxnSp>
        <p:nvCxnSpPr>
          <p:cNvPr id="12" name="Straight Arrow Connector 11"/>
          <p:cNvCxnSpPr/>
          <p:nvPr/>
        </p:nvCxnSpPr>
        <p:spPr>
          <a:xfrm>
            <a:off x="3798131" y="1339664"/>
            <a:ext cx="473758" cy="23993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800600" y="1371600"/>
            <a:ext cx="316633" cy="23598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707941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0"/>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b="1" kern="0" dirty="0" smtClean="0">
                <a:solidFill>
                  <a:srgbClr val="00B0F0"/>
                </a:solidFill>
              </a:rPr>
              <a:t>VELOCITY POTENTIAL</a:t>
            </a:r>
            <a:endParaRPr lang="en-US" kern="0" dirty="0"/>
          </a:p>
        </p:txBody>
      </p:sp>
      <p:sp>
        <p:nvSpPr>
          <p:cNvPr id="6" name="Rectangle 5"/>
          <p:cNvSpPr/>
          <p:nvPr/>
        </p:nvSpPr>
        <p:spPr>
          <a:xfrm>
            <a:off x="152400" y="609600"/>
            <a:ext cx="8915400" cy="5632311"/>
          </a:xfrm>
          <a:prstGeom prst="rect">
            <a:avLst/>
          </a:prstGeom>
        </p:spPr>
        <p:txBody>
          <a:bodyPr wrap="square">
            <a:spAutoFit/>
          </a:bodyPr>
          <a:lstStyle/>
          <a:p>
            <a:r>
              <a:rPr lang="en-US" dirty="0" smtClean="0"/>
              <a:t>For two-dimensional flow, </a:t>
            </a:r>
            <a:r>
              <a:rPr lang="el-GR" dirty="0" smtClean="0"/>
              <a:t>ϕ</a:t>
            </a:r>
            <a:r>
              <a:rPr lang="en-US" dirty="0" smtClean="0"/>
              <a:t> with conditions (14.23) is termed the</a:t>
            </a:r>
          </a:p>
          <a:p>
            <a:r>
              <a:rPr lang="en-US" b="1" i="1" dirty="0" smtClean="0"/>
              <a:t>velocity potential </a:t>
            </a:r>
            <a:r>
              <a:rPr lang="en-US" dirty="0" smtClean="0"/>
              <a:t>function. In polar coordinates, the corresponding expressions are</a:t>
            </a:r>
          </a:p>
          <a:p>
            <a:endParaRPr lang="en-US" dirty="0" smtClean="0"/>
          </a:p>
          <a:p>
            <a:r>
              <a:rPr lang="en-US" dirty="0" smtClean="0"/>
              <a:t>Differentiating </a:t>
            </a:r>
            <a:r>
              <a:rPr lang="en-US" dirty="0" err="1" smtClean="0"/>
              <a:t>Eqs</a:t>
            </a:r>
            <a:r>
              <a:rPr lang="en-US" dirty="0" smtClean="0"/>
              <a:t>. (14.23), we get</a:t>
            </a:r>
          </a:p>
          <a:p>
            <a:r>
              <a:rPr lang="en-US" dirty="0" smtClean="0"/>
              <a:t> </a:t>
            </a:r>
          </a:p>
          <a:p>
            <a:r>
              <a:rPr lang="en-US" dirty="0" smtClean="0"/>
              <a:t> </a:t>
            </a:r>
            <a:r>
              <a:rPr lang="en-US" dirty="0" smtClean="0"/>
              <a:t>								14.25</a:t>
            </a:r>
            <a:endParaRPr lang="en-US" dirty="0" smtClean="0"/>
          </a:p>
          <a:p>
            <a:endParaRPr lang="en-US" dirty="0" smtClean="0"/>
          </a:p>
          <a:p>
            <a:r>
              <a:rPr lang="en-US" dirty="0" smtClean="0"/>
              <a:t>Since the right-hand sides of these two last quantities are equal, this satisfies the requirement (14.21), which, from </a:t>
            </a:r>
            <a:r>
              <a:rPr lang="en-US" dirty="0" smtClean="0"/>
              <a:t>equation of </a:t>
            </a:r>
            <a:r>
              <a:rPr lang="en-US" dirty="0" err="1" smtClean="0"/>
              <a:t>vorticity</a:t>
            </a:r>
            <a:r>
              <a:rPr lang="en-US" dirty="0" smtClean="0"/>
              <a:t>  </a:t>
            </a:r>
          </a:p>
          <a:p>
            <a:r>
              <a:rPr lang="en-US" dirty="0" smtClean="0"/>
              <a:t>              , </a:t>
            </a:r>
            <a:r>
              <a:rPr lang="en-US" dirty="0" smtClean="0"/>
              <a:t>proves that </a:t>
            </a:r>
            <a:r>
              <a:rPr lang="el-GR" dirty="0" smtClean="0"/>
              <a:t>ξ</a:t>
            </a:r>
            <a:r>
              <a:rPr lang="en-US" dirty="0" smtClean="0"/>
              <a:t> = 0. Thus it follows that </a:t>
            </a:r>
            <a:r>
              <a:rPr lang="en-US" i="1" dirty="0" smtClean="0"/>
              <a:t>if a flow is </a:t>
            </a:r>
            <a:r>
              <a:rPr lang="en-US" i="1" dirty="0" err="1" smtClean="0"/>
              <a:t>irrotational</a:t>
            </a:r>
            <a:endParaRPr lang="en-US" i="1" dirty="0" smtClean="0"/>
          </a:p>
          <a:p>
            <a:endParaRPr lang="en-US" i="1" dirty="0" smtClean="0"/>
          </a:p>
          <a:p>
            <a:r>
              <a:rPr lang="en-US" dirty="0" smtClean="0"/>
              <a:t>(</a:t>
            </a:r>
            <a:r>
              <a:rPr lang="el-GR" dirty="0" smtClean="0"/>
              <a:t>ξ</a:t>
            </a:r>
            <a:r>
              <a:rPr lang="en-US" dirty="0" smtClean="0"/>
              <a:t> = 0) </a:t>
            </a:r>
            <a:r>
              <a:rPr lang="en-US" i="1" dirty="0" smtClean="0"/>
              <a:t>then a velocity potential exists, and vice versa</a:t>
            </a:r>
            <a:r>
              <a:rPr lang="en-US" dirty="0" smtClean="0"/>
              <a:t>. Because of the existence of a velocity potential, such flow is often referred to as </a:t>
            </a:r>
            <a:r>
              <a:rPr lang="en-US" b="1" i="1" dirty="0" smtClean="0"/>
              <a:t>potential flow</a:t>
            </a:r>
            <a:r>
              <a:rPr lang="en-US" dirty="0" smtClean="0"/>
              <a:t>. </a:t>
            </a:r>
          </a:p>
        </p:txBody>
      </p:sp>
      <p:pic>
        <p:nvPicPr>
          <p:cNvPr id="30722" name="Picture 2"/>
          <p:cNvPicPr>
            <a:picLocks noChangeAspect="1" noChangeArrowheads="1"/>
          </p:cNvPicPr>
          <p:nvPr/>
        </p:nvPicPr>
        <p:blipFill>
          <a:blip r:embed="rId3" cstate="print"/>
          <a:srcRect/>
          <a:stretch>
            <a:fillRect/>
          </a:stretch>
        </p:blipFill>
        <p:spPr bwMode="auto">
          <a:xfrm>
            <a:off x="2286000" y="1524000"/>
            <a:ext cx="4814887" cy="563635"/>
          </a:xfrm>
          <a:prstGeom prst="rect">
            <a:avLst/>
          </a:prstGeom>
          <a:noFill/>
          <a:ln w="9525">
            <a:noFill/>
            <a:miter lim="800000"/>
            <a:headEnd/>
            <a:tailEnd/>
          </a:ln>
        </p:spPr>
      </p:pic>
      <p:grpSp>
        <p:nvGrpSpPr>
          <p:cNvPr id="8" name="Group 7"/>
          <p:cNvGrpSpPr/>
          <p:nvPr/>
        </p:nvGrpSpPr>
        <p:grpSpPr>
          <a:xfrm>
            <a:off x="381000" y="2500898"/>
            <a:ext cx="2438400" cy="456467"/>
            <a:chOff x="114300" y="4191000"/>
            <a:chExt cx="3086100" cy="761267"/>
          </a:xfrm>
        </p:grpSpPr>
        <p:pic>
          <p:nvPicPr>
            <p:cNvPr id="9" name="Picture 8"/>
            <p:cNvPicPr>
              <a:picLocks noChangeAspect="1"/>
            </p:cNvPicPr>
            <p:nvPr/>
          </p:nvPicPr>
          <p:blipFill>
            <a:blip r:embed="rId4" cstate="print"/>
            <a:stretch>
              <a:fillRect/>
            </a:stretch>
          </p:blipFill>
          <p:spPr>
            <a:xfrm>
              <a:off x="114300" y="4399817"/>
              <a:ext cx="2714625" cy="552450"/>
            </a:xfrm>
            <a:prstGeom prst="rect">
              <a:avLst/>
            </a:prstGeom>
          </p:spPr>
        </p:pic>
        <p:cxnSp>
          <p:nvCxnSpPr>
            <p:cNvPr id="10" name="Straight Arrow Connector 9"/>
            <p:cNvCxnSpPr/>
            <p:nvPr/>
          </p:nvCxnSpPr>
          <p:spPr>
            <a:xfrm flipH="1">
              <a:off x="2825407" y="4191000"/>
              <a:ext cx="374993" cy="25680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30723" name="Picture 3"/>
          <p:cNvPicPr>
            <a:picLocks noChangeAspect="1" noChangeArrowheads="1"/>
          </p:cNvPicPr>
          <p:nvPr/>
        </p:nvPicPr>
        <p:blipFill>
          <a:blip r:embed="rId5" cstate="print"/>
          <a:srcRect/>
          <a:stretch>
            <a:fillRect/>
          </a:stretch>
        </p:blipFill>
        <p:spPr bwMode="auto">
          <a:xfrm>
            <a:off x="2833687" y="2760939"/>
            <a:ext cx="4267200" cy="691768"/>
          </a:xfrm>
          <a:prstGeom prst="rect">
            <a:avLst/>
          </a:prstGeom>
          <a:noFill/>
          <a:ln w="9525">
            <a:noFill/>
            <a:miter lim="800000"/>
            <a:headEnd/>
            <a:tailEnd/>
          </a:ln>
        </p:spPr>
      </p:pic>
      <p:pic>
        <p:nvPicPr>
          <p:cNvPr id="29698" name="Picture 2"/>
          <p:cNvPicPr>
            <a:picLocks noChangeAspect="1" noChangeArrowheads="1"/>
          </p:cNvPicPr>
          <p:nvPr/>
        </p:nvPicPr>
        <p:blipFill>
          <a:blip r:embed="rId6" cstate="print"/>
          <a:srcRect/>
          <a:stretch>
            <a:fillRect/>
          </a:stretch>
        </p:blipFill>
        <p:spPr bwMode="auto">
          <a:xfrm>
            <a:off x="350520" y="3084812"/>
            <a:ext cx="762000" cy="427290"/>
          </a:xfrm>
          <a:prstGeom prst="rect">
            <a:avLst/>
          </a:prstGeom>
          <a:noFill/>
          <a:ln w="9525">
            <a:noFill/>
            <a:miter lim="800000"/>
            <a:headEnd/>
            <a:tailEnd/>
          </a:ln>
        </p:spPr>
      </p:pic>
      <p:cxnSp>
        <p:nvCxnSpPr>
          <p:cNvPr id="12" name="Straight Arrow Connector 11"/>
          <p:cNvCxnSpPr>
            <a:endCxn id="29698" idx="3"/>
          </p:cNvCxnSpPr>
          <p:nvPr/>
        </p:nvCxnSpPr>
        <p:spPr>
          <a:xfrm flipH="1" flipV="1">
            <a:off x="1112520" y="3298457"/>
            <a:ext cx="2164080" cy="65767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flipV="1">
            <a:off x="1142976" y="1000108"/>
            <a:ext cx="4786346" cy="15716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2770" name="Object 2"/>
          <p:cNvGraphicFramePr>
            <a:graphicFrameLocks noChangeAspect="1"/>
          </p:cNvGraphicFramePr>
          <p:nvPr/>
        </p:nvGraphicFramePr>
        <p:xfrm>
          <a:off x="214282" y="4286256"/>
          <a:ext cx="1058862" cy="582612"/>
        </p:xfrm>
        <a:graphic>
          <a:graphicData uri="http://schemas.openxmlformats.org/presentationml/2006/ole">
            <p:oleObj spid="_x0000_s32770" name="Equation" r:id="rId7" imgW="761760" imgH="419040" progId="Equation.3">
              <p:embed/>
            </p:oleObj>
          </a:graphicData>
        </a:graphic>
      </p:graphicFrame>
    </p:spTree>
    <p:extLst>
      <p:ext uri="{BB962C8B-B14F-4D97-AF65-F5344CB8AC3E}">
        <p14:creationId xmlns:p14="http://schemas.microsoft.com/office/powerpoint/2010/main" xmlns="" val="35707941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0"/>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b="1" kern="0" dirty="0" smtClean="0">
                <a:solidFill>
                  <a:srgbClr val="00B0F0"/>
                </a:solidFill>
              </a:rPr>
              <a:t>VELOCITY POTENTIAL</a:t>
            </a:r>
            <a:endParaRPr lang="en-US" kern="0" dirty="0"/>
          </a:p>
        </p:txBody>
      </p:sp>
      <p:sp>
        <p:nvSpPr>
          <p:cNvPr id="5" name="Rectangle 4"/>
          <p:cNvSpPr/>
          <p:nvPr/>
        </p:nvSpPr>
        <p:spPr>
          <a:xfrm>
            <a:off x="2286000" y="4495800"/>
            <a:ext cx="44958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2400" y="762000"/>
            <a:ext cx="8991600" cy="7109639"/>
          </a:xfrm>
          <a:prstGeom prst="rect">
            <a:avLst/>
          </a:prstGeom>
        </p:spPr>
        <p:txBody>
          <a:bodyPr wrap="square">
            <a:spAutoFit/>
          </a:bodyPr>
          <a:lstStyle/>
          <a:p>
            <a:r>
              <a:rPr lang="en-US" dirty="0" smtClean="0"/>
              <a:t>The rotation of fluid particles requires the application of </a:t>
            </a:r>
            <a:r>
              <a:rPr lang="en-US" dirty="0" smtClean="0"/>
              <a:t>torque (</a:t>
            </a:r>
            <a:r>
              <a:rPr lang="en-US" b="1" dirty="0" smtClean="0"/>
              <a:t> </a:t>
            </a:r>
            <a:r>
              <a:rPr lang="en-US" dirty="0" smtClean="0"/>
              <a:t>defined as </a:t>
            </a:r>
            <a:r>
              <a:rPr lang="en-US" dirty="0" smtClean="0"/>
              <a:t>a </a:t>
            </a:r>
            <a:r>
              <a:rPr lang="en-US" dirty="0" smtClean="0"/>
              <a:t>measure of how much a force acting on an object causes that object to </a:t>
            </a:r>
            <a:r>
              <a:rPr lang="en-US" dirty="0" smtClean="0"/>
              <a:t>rotate)</a:t>
            </a:r>
            <a:r>
              <a:rPr lang="en-US" dirty="0" smtClean="0"/>
              <a:t>, </a:t>
            </a:r>
            <a:r>
              <a:rPr lang="en-US" dirty="0" smtClean="0"/>
              <a:t>which in turn depends on shearing forces. Such forces are possible only in a viscous fluid. In </a:t>
            </a:r>
            <a:r>
              <a:rPr lang="en-US" dirty="0" err="1" smtClean="0"/>
              <a:t>inviscid</a:t>
            </a:r>
            <a:r>
              <a:rPr lang="en-US" dirty="0" smtClean="0"/>
              <a:t> (or ideal) fluids there can be no shears and hence no torques.</a:t>
            </a:r>
          </a:p>
          <a:p>
            <a:r>
              <a:rPr lang="en-US" dirty="0" smtClean="0"/>
              <a:t>If we substitute </a:t>
            </a:r>
            <a:r>
              <a:rPr lang="en-US" dirty="0" err="1" smtClean="0"/>
              <a:t>Eqs</a:t>
            </a:r>
            <a:r>
              <a:rPr lang="en-US" dirty="0" smtClean="0"/>
              <a:t>. (14.23) into the continuity Eq. (14.3), we get</a:t>
            </a:r>
          </a:p>
          <a:p>
            <a:endParaRPr lang="en-US" dirty="0" smtClean="0"/>
          </a:p>
          <a:p>
            <a:endParaRPr lang="en-US" dirty="0" smtClean="0"/>
          </a:p>
          <a:p>
            <a:r>
              <a:rPr lang="en-US" dirty="0" smtClean="0"/>
              <a:t>								14.26</a:t>
            </a:r>
          </a:p>
          <a:p>
            <a:endParaRPr lang="en-US" dirty="0" smtClean="0"/>
          </a:p>
          <a:p>
            <a:r>
              <a:rPr lang="en-US" dirty="0" smtClean="0"/>
              <a:t>This </a:t>
            </a:r>
            <a:r>
              <a:rPr lang="en-US" dirty="0" smtClean="0"/>
              <a:t>is the </a:t>
            </a:r>
            <a:r>
              <a:rPr lang="en-US" b="1" dirty="0" smtClean="0">
                <a:solidFill>
                  <a:srgbClr val="0070C0"/>
                </a:solidFill>
              </a:rPr>
              <a:t>Laplace equation</a:t>
            </a:r>
            <a:r>
              <a:rPr lang="en-US" dirty="0" smtClean="0"/>
              <a:t>, named after the French mathematician and astronomer, Marquis Pierre Simon de Laplace (1749-1827). It is possibly the best known of all partial differential equations, important also in solid mechanics and thermodynamics. For fluids, </a:t>
            </a:r>
            <a:r>
              <a:rPr lang="en-US" b="1" i="1" dirty="0" smtClean="0">
                <a:solidFill>
                  <a:srgbClr val="0070C0"/>
                </a:solidFill>
              </a:rPr>
              <a:t>if a function </a:t>
            </a:r>
            <a:r>
              <a:rPr lang="el-GR" b="1" i="1" dirty="0" smtClean="0">
                <a:solidFill>
                  <a:srgbClr val="0070C0"/>
                </a:solidFill>
              </a:rPr>
              <a:t>ϕ</a:t>
            </a:r>
            <a:r>
              <a:rPr lang="en-US" b="1" i="1" dirty="0" smtClean="0">
                <a:solidFill>
                  <a:srgbClr val="0070C0"/>
                </a:solidFill>
              </a:rPr>
              <a:t> satisfies Laplace’s equation, the resulting flow must be </a:t>
            </a:r>
            <a:r>
              <a:rPr lang="en-US" b="1" i="1" dirty="0" err="1" smtClean="0">
                <a:solidFill>
                  <a:srgbClr val="0070C0"/>
                </a:solidFill>
              </a:rPr>
              <a:t>irrotational</a:t>
            </a:r>
            <a:r>
              <a:rPr lang="en-US" dirty="0" smtClean="0"/>
              <a:t>.</a:t>
            </a:r>
          </a:p>
          <a:p>
            <a:r>
              <a:rPr lang="en-US" dirty="0" smtClean="0"/>
              <a:t> </a:t>
            </a:r>
          </a:p>
          <a:p>
            <a:endParaRPr lang="en-US" dirty="0" smtClean="0"/>
          </a:p>
          <a:p>
            <a:endParaRPr lang="en-US" dirty="0" smtClean="0"/>
          </a:p>
          <a:p>
            <a:endParaRPr lang="en-US" dirty="0"/>
          </a:p>
        </p:txBody>
      </p:sp>
      <p:grpSp>
        <p:nvGrpSpPr>
          <p:cNvPr id="10" name="Group 9"/>
          <p:cNvGrpSpPr/>
          <p:nvPr/>
        </p:nvGrpSpPr>
        <p:grpSpPr>
          <a:xfrm>
            <a:off x="285720" y="3000372"/>
            <a:ext cx="2643206" cy="590367"/>
            <a:chOff x="347662" y="2629083"/>
            <a:chExt cx="3005138" cy="661805"/>
          </a:xfrm>
        </p:grpSpPr>
        <p:pic>
          <p:nvPicPr>
            <p:cNvPr id="11" name="Picture 10"/>
            <p:cNvPicPr>
              <a:picLocks noChangeAspect="1"/>
            </p:cNvPicPr>
            <p:nvPr/>
          </p:nvPicPr>
          <p:blipFill>
            <a:blip r:embed="rId2" cstate="print"/>
            <a:stretch>
              <a:fillRect/>
            </a:stretch>
          </p:blipFill>
          <p:spPr>
            <a:xfrm>
              <a:off x="347662" y="2738438"/>
              <a:ext cx="2714625" cy="552450"/>
            </a:xfrm>
            <a:prstGeom prst="rect">
              <a:avLst/>
            </a:prstGeom>
          </p:spPr>
        </p:pic>
        <p:cxnSp>
          <p:nvCxnSpPr>
            <p:cNvPr id="12" name="Straight Arrow Connector 11"/>
            <p:cNvCxnSpPr/>
            <p:nvPr/>
          </p:nvCxnSpPr>
          <p:spPr>
            <a:xfrm flipH="1">
              <a:off x="3062288" y="2629083"/>
              <a:ext cx="290512" cy="1284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14" name="Picture 13"/>
          <p:cNvPicPr>
            <a:picLocks noChangeAspect="1"/>
          </p:cNvPicPr>
          <p:nvPr/>
        </p:nvPicPr>
        <p:blipFill>
          <a:blip r:embed="rId3" cstate="print"/>
          <a:stretch>
            <a:fillRect/>
          </a:stretch>
        </p:blipFill>
        <p:spPr>
          <a:xfrm>
            <a:off x="7429500" y="2241407"/>
            <a:ext cx="1714500" cy="533400"/>
          </a:xfrm>
          <a:prstGeom prst="rect">
            <a:avLst/>
          </a:prstGeom>
        </p:spPr>
      </p:pic>
      <p:cxnSp>
        <p:nvCxnSpPr>
          <p:cNvPr id="15" name="Straight Arrow Connector 14"/>
          <p:cNvCxnSpPr>
            <a:endCxn id="14" idx="1"/>
          </p:cNvCxnSpPr>
          <p:nvPr/>
        </p:nvCxnSpPr>
        <p:spPr>
          <a:xfrm rot="5400000" flipH="1" flipV="1">
            <a:off x="7254816" y="2539936"/>
            <a:ext cx="206513" cy="1428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1746" name="Picture 2"/>
          <p:cNvPicPr>
            <a:picLocks noChangeAspect="1" noChangeArrowheads="1"/>
          </p:cNvPicPr>
          <p:nvPr/>
        </p:nvPicPr>
        <p:blipFill>
          <a:blip r:embed="rId4" cstate="print"/>
          <a:srcRect/>
          <a:stretch>
            <a:fillRect/>
          </a:stretch>
        </p:blipFill>
        <p:spPr bwMode="auto">
          <a:xfrm>
            <a:off x="3143240" y="3214686"/>
            <a:ext cx="3553401" cy="1221831"/>
          </a:xfrm>
          <a:prstGeom prst="rect">
            <a:avLst/>
          </a:prstGeom>
          <a:noFill/>
          <a:ln w="9525">
            <a:noFill/>
            <a:miter lim="800000"/>
            <a:headEnd/>
            <a:tailEnd/>
          </a:ln>
        </p:spPr>
      </p:pic>
    </p:spTree>
    <p:extLst>
      <p:ext uri="{BB962C8B-B14F-4D97-AF65-F5344CB8AC3E}">
        <p14:creationId xmlns:p14="http://schemas.microsoft.com/office/powerpoint/2010/main" xmlns="" val="7032805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0"/>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3200" b="1" kern="0" dirty="0" smtClean="0">
                <a:solidFill>
                  <a:srgbClr val="00B0F0"/>
                </a:solidFill>
              </a:rPr>
              <a:t>ORTHOGONALITY OF STREAMLINES AND EQUIPOTENTIAL LINES</a:t>
            </a:r>
            <a:endParaRPr lang="en-US" sz="3200" kern="0" dirty="0"/>
          </a:p>
        </p:txBody>
      </p:sp>
      <p:sp>
        <p:nvSpPr>
          <p:cNvPr id="7" name="Rectangle 6"/>
          <p:cNvSpPr/>
          <p:nvPr/>
        </p:nvSpPr>
        <p:spPr>
          <a:xfrm>
            <a:off x="304800" y="1066800"/>
            <a:ext cx="8686800" cy="4154984"/>
          </a:xfrm>
          <a:prstGeom prst="rect">
            <a:avLst/>
          </a:prstGeom>
        </p:spPr>
        <p:txBody>
          <a:bodyPr wrap="square">
            <a:spAutoFit/>
          </a:bodyPr>
          <a:lstStyle/>
          <a:p>
            <a:r>
              <a:rPr lang="en-US" dirty="0" smtClean="0"/>
              <a:t>From </a:t>
            </a:r>
            <a:r>
              <a:rPr lang="en-US" dirty="0" err="1" smtClean="0"/>
              <a:t>Eqs</a:t>
            </a:r>
            <a:r>
              <a:rPr lang="en-US" dirty="0" smtClean="0"/>
              <a:t>. (14.14) and (14.20) we have</a:t>
            </a:r>
          </a:p>
          <a:p>
            <a:endParaRPr lang="en-US" dirty="0" smtClean="0"/>
          </a:p>
          <a:p>
            <a:endParaRPr lang="en-US" dirty="0" smtClean="0"/>
          </a:p>
          <a:p>
            <a:r>
              <a:rPr lang="en-US" dirty="0" smtClean="0"/>
              <a:t>and</a:t>
            </a:r>
          </a:p>
          <a:p>
            <a:r>
              <a:rPr lang="en-US" i="1" dirty="0" smtClean="0">
                <a:solidFill>
                  <a:srgbClr val="FF0000"/>
                </a:solidFill>
              </a:rPr>
              <a:t>Along a streamline</a:t>
            </a:r>
            <a:r>
              <a:rPr lang="en-US" dirty="0" smtClean="0"/>
              <a:t>, </a:t>
            </a:r>
            <a:r>
              <a:rPr lang="el-GR" dirty="0" smtClean="0"/>
              <a:t>ψ</a:t>
            </a:r>
            <a:r>
              <a:rPr lang="en-US" dirty="0" smtClean="0"/>
              <a:t> = constant, so d</a:t>
            </a:r>
            <a:r>
              <a:rPr lang="el-GR" dirty="0" smtClean="0"/>
              <a:t>ψ</a:t>
            </a:r>
            <a:r>
              <a:rPr lang="en-US" dirty="0" smtClean="0"/>
              <a:t> = 0, and from the first </a:t>
            </a:r>
            <a:r>
              <a:rPr lang="en-US" dirty="0" smtClean="0"/>
              <a:t>equation (14.14)  </a:t>
            </a:r>
            <a:r>
              <a:rPr lang="en-US" dirty="0" smtClean="0"/>
              <a:t>we get </a:t>
            </a:r>
            <a:r>
              <a:rPr lang="en-US" dirty="0" err="1" smtClean="0"/>
              <a:t>dy</a:t>
            </a:r>
            <a:r>
              <a:rPr lang="en-US" dirty="0" smtClean="0"/>
              <a:t>/</a:t>
            </a:r>
            <a:r>
              <a:rPr lang="en-US" dirty="0" err="1" smtClean="0"/>
              <a:t>dx</a:t>
            </a:r>
            <a:r>
              <a:rPr lang="en-US" dirty="0" smtClean="0"/>
              <a:t> = </a:t>
            </a:r>
            <a:r>
              <a:rPr lang="en-US" b="1" dirty="0" smtClean="0"/>
              <a:t>v/u</a:t>
            </a:r>
            <a:r>
              <a:rPr lang="en-US" dirty="0" smtClean="0"/>
              <a:t>. </a:t>
            </a:r>
            <a:r>
              <a:rPr lang="en-US" i="1" dirty="0" smtClean="0">
                <a:solidFill>
                  <a:srgbClr val="FF0000"/>
                </a:solidFill>
              </a:rPr>
              <a:t>Along an </a:t>
            </a:r>
            <a:r>
              <a:rPr lang="en-US" i="1" dirty="0" err="1" smtClean="0">
                <a:solidFill>
                  <a:srgbClr val="FF0000"/>
                </a:solidFill>
              </a:rPr>
              <a:t>equipotential</a:t>
            </a:r>
            <a:r>
              <a:rPr lang="en-US" i="1" dirty="0" smtClean="0">
                <a:solidFill>
                  <a:srgbClr val="FF0000"/>
                </a:solidFill>
              </a:rPr>
              <a:t> line</a:t>
            </a:r>
            <a:r>
              <a:rPr lang="en-US" dirty="0" smtClean="0"/>
              <a:t>, </a:t>
            </a:r>
            <a:r>
              <a:rPr lang="el-GR" dirty="0" smtClean="0"/>
              <a:t>ϕ</a:t>
            </a:r>
            <a:r>
              <a:rPr lang="en-US" dirty="0" smtClean="0"/>
              <a:t> = constant, so d</a:t>
            </a:r>
            <a:r>
              <a:rPr lang="el-GR" dirty="0" smtClean="0"/>
              <a:t>ϕ</a:t>
            </a:r>
            <a:r>
              <a:rPr lang="en-US" dirty="0" smtClean="0"/>
              <a:t> = 0, and from the second equation </a:t>
            </a:r>
            <a:r>
              <a:rPr lang="en-US" dirty="0" smtClean="0"/>
              <a:t>(14.20) we </a:t>
            </a:r>
            <a:r>
              <a:rPr lang="en-US" dirty="0" smtClean="0"/>
              <a:t>get </a:t>
            </a:r>
            <a:r>
              <a:rPr lang="en-US" dirty="0" err="1" smtClean="0"/>
              <a:t>dy</a:t>
            </a:r>
            <a:r>
              <a:rPr lang="en-US" dirty="0" smtClean="0"/>
              <a:t>/</a:t>
            </a:r>
            <a:r>
              <a:rPr lang="en-US" dirty="0" err="1" smtClean="0"/>
              <a:t>dx</a:t>
            </a:r>
            <a:r>
              <a:rPr lang="en-US" dirty="0" smtClean="0"/>
              <a:t> = </a:t>
            </a:r>
            <a:r>
              <a:rPr lang="en-US" b="1" dirty="0" smtClean="0"/>
              <a:t>-u/v</a:t>
            </a:r>
            <a:r>
              <a:rPr lang="en-US" dirty="0" smtClean="0"/>
              <a:t>. </a:t>
            </a:r>
            <a:r>
              <a:rPr lang="en-US" i="1" dirty="0" smtClean="0"/>
              <a:t>Geometrically</a:t>
            </a:r>
            <a:r>
              <a:rPr lang="en-US" dirty="0" smtClean="0"/>
              <a:t>, this tells us that the streamlines and </a:t>
            </a:r>
            <a:r>
              <a:rPr lang="en-US" dirty="0" err="1" smtClean="0"/>
              <a:t>equipotential</a:t>
            </a:r>
            <a:r>
              <a:rPr lang="en-US" dirty="0" smtClean="0"/>
              <a:t> lines are </a:t>
            </a:r>
            <a:r>
              <a:rPr lang="en-US" b="1" i="1" dirty="0" smtClean="0"/>
              <a:t>orthogonal</a:t>
            </a:r>
            <a:r>
              <a:rPr lang="en-US" dirty="0" smtClean="0"/>
              <a:t>, or </a:t>
            </a:r>
            <a:r>
              <a:rPr lang="en-US" i="1" dirty="0" smtClean="0"/>
              <a:t>everywhere perpendicular to each other</a:t>
            </a:r>
            <a:r>
              <a:rPr lang="en-US" dirty="0" smtClean="0"/>
              <a:t>. As a result, the stream function and the velocity potential are known as </a:t>
            </a:r>
            <a:r>
              <a:rPr lang="en-US" b="1" i="1" dirty="0" smtClean="0"/>
              <a:t>conjugate functions</a:t>
            </a:r>
            <a:r>
              <a:rPr lang="en-US" dirty="0" smtClean="0"/>
              <a:t>.</a:t>
            </a:r>
            <a:endParaRPr lang="en-US" b="1" i="1" dirty="0"/>
          </a:p>
        </p:txBody>
      </p:sp>
      <p:pic>
        <p:nvPicPr>
          <p:cNvPr id="32770" name="Picture 2"/>
          <p:cNvPicPr>
            <a:picLocks noChangeAspect="1" noChangeArrowheads="1"/>
          </p:cNvPicPr>
          <p:nvPr/>
        </p:nvPicPr>
        <p:blipFill>
          <a:blip r:embed="rId2" cstate="print"/>
          <a:srcRect r="18182"/>
          <a:stretch>
            <a:fillRect/>
          </a:stretch>
        </p:blipFill>
        <p:spPr bwMode="auto">
          <a:xfrm>
            <a:off x="2438401" y="1609526"/>
            <a:ext cx="2743199" cy="371673"/>
          </a:xfrm>
          <a:prstGeom prst="rect">
            <a:avLst/>
          </a:prstGeom>
          <a:noFill/>
          <a:ln w="9525">
            <a:noFill/>
            <a:miter lim="800000"/>
            <a:headEnd/>
            <a:tailEnd/>
          </a:ln>
        </p:spPr>
      </p:pic>
      <p:pic>
        <p:nvPicPr>
          <p:cNvPr id="32771" name="Picture 3"/>
          <p:cNvPicPr>
            <a:picLocks noChangeAspect="1" noChangeArrowheads="1"/>
          </p:cNvPicPr>
          <p:nvPr/>
        </p:nvPicPr>
        <p:blipFill>
          <a:blip r:embed="rId3" cstate="print"/>
          <a:srcRect r="29545" b="9725"/>
          <a:stretch>
            <a:fillRect/>
          </a:stretch>
        </p:blipFill>
        <p:spPr bwMode="auto">
          <a:xfrm>
            <a:off x="2514600" y="2133600"/>
            <a:ext cx="2362200" cy="304800"/>
          </a:xfrm>
          <a:prstGeom prst="rect">
            <a:avLst/>
          </a:prstGeom>
          <a:noFill/>
          <a:ln w="9525">
            <a:noFill/>
            <a:miter lim="800000"/>
            <a:headEnd/>
            <a:tailEnd/>
          </a:ln>
        </p:spPr>
      </p:pic>
      <p:cxnSp>
        <p:nvCxnSpPr>
          <p:cNvPr id="8" name="Straight Arrow Connector 7"/>
          <p:cNvCxnSpPr>
            <a:endCxn id="32770" idx="1"/>
          </p:cNvCxnSpPr>
          <p:nvPr/>
        </p:nvCxnSpPr>
        <p:spPr>
          <a:xfrm>
            <a:off x="2209800" y="1524000"/>
            <a:ext cx="228601" cy="2713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2895600" y="1447800"/>
            <a:ext cx="5334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6974707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03194" y="4678996"/>
            <a:ext cx="3459406" cy="22326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txBox="1">
            <a:spLocks/>
          </p:cNvSpPr>
          <p:nvPr/>
        </p:nvSpPr>
        <p:spPr>
          <a:xfrm>
            <a:off x="838200" y="0"/>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3200" b="1" kern="0" dirty="0" smtClean="0">
                <a:solidFill>
                  <a:srgbClr val="00B0F0"/>
                </a:solidFill>
              </a:rPr>
              <a:t>ORTHOGONALITY OF STREAMLINES AND EQUIPOTENTIAL LINES</a:t>
            </a:r>
            <a:endParaRPr lang="en-US" sz="3200" kern="0" dirty="0"/>
          </a:p>
        </p:txBody>
      </p:sp>
      <p:sp>
        <p:nvSpPr>
          <p:cNvPr id="7" name="Rectangle 6"/>
          <p:cNvSpPr/>
          <p:nvPr/>
        </p:nvSpPr>
        <p:spPr>
          <a:xfrm>
            <a:off x="0" y="1062092"/>
            <a:ext cx="9129345" cy="3477875"/>
          </a:xfrm>
          <a:prstGeom prst="rect">
            <a:avLst/>
          </a:prstGeom>
        </p:spPr>
        <p:txBody>
          <a:bodyPr wrap="square">
            <a:spAutoFit/>
          </a:bodyPr>
          <a:lstStyle/>
          <a:p>
            <a:r>
              <a:rPr lang="en-US" sz="2200" dirty="0" smtClean="0"/>
              <a:t>The </a:t>
            </a:r>
            <a:r>
              <a:rPr lang="en-US" sz="2200" dirty="0" err="1" smtClean="0"/>
              <a:t>equipotential</a:t>
            </a:r>
            <a:r>
              <a:rPr lang="en-US" sz="2200" dirty="0" smtClean="0"/>
              <a:t> lines </a:t>
            </a:r>
            <a:r>
              <a:rPr lang="el-GR" sz="2200" dirty="0" smtClean="0"/>
              <a:t>ϕ</a:t>
            </a:r>
            <a:r>
              <a:rPr lang="en-US" sz="2200" dirty="0" smtClean="0"/>
              <a:t> = C, and the streamlines </a:t>
            </a:r>
            <a:r>
              <a:rPr lang="el-GR" sz="2200" dirty="0" smtClean="0"/>
              <a:t>ψ</a:t>
            </a:r>
            <a:r>
              <a:rPr lang="en-US" sz="2200" dirty="0" smtClean="0"/>
              <a:t> = K, where the </a:t>
            </a:r>
            <a:r>
              <a:rPr lang="en-US" sz="2200" dirty="0" smtClean="0"/>
              <a:t>C </a:t>
            </a:r>
            <a:r>
              <a:rPr lang="en-US" sz="2200" dirty="0" smtClean="0"/>
              <a:t>and the </a:t>
            </a:r>
            <a:r>
              <a:rPr lang="en-US" sz="2200" dirty="0" smtClean="0"/>
              <a:t>K </a:t>
            </a:r>
            <a:r>
              <a:rPr lang="en-US" sz="2200" dirty="0" smtClean="0"/>
              <a:t>have equal increments between adjacent lines, form a </a:t>
            </a:r>
            <a:r>
              <a:rPr lang="en-US" sz="2200" i="1" dirty="0" smtClean="0"/>
              <a:t>network of intersecting perpendicular lines</a:t>
            </a:r>
            <a:r>
              <a:rPr lang="en-US" sz="2200" dirty="0" smtClean="0"/>
              <a:t> that is called a </a:t>
            </a:r>
            <a:r>
              <a:rPr lang="en-US" sz="2200" b="1" i="1" dirty="0" smtClean="0"/>
              <a:t>flow net </a:t>
            </a:r>
            <a:r>
              <a:rPr lang="en-US" sz="2200" dirty="0" smtClean="0"/>
              <a:t>(Fig. </a:t>
            </a:r>
            <a:r>
              <a:rPr lang="en-US" sz="2200" dirty="0" smtClean="0"/>
              <a:t>14.10). </a:t>
            </a:r>
            <a:endParaRPr lang="en-US" sz="2200" dirty="0" smtClean="0"/>
          </a:p>
          <a:p>
            <a:r>
              <a:rPr lang="en-US" sz="2200" dirty="0" smtClean="0"/>
              <a:t>The small quadrilaterals must evidently become squares as their size approaches zero, if the x and y scales are the same (e.g., length: head (y axis) &amp; length (x axis)), since </a:t>
            </a:r>
            <a:r>
              <a:rPr lang="en-US" sz="2200" dirty="0" smtClean="0"/>
              <a:t>from </a:t>
            </a:r>
            <a:r>
              <a:rPr lang="en-US" sz="2200" dirty="0" err="1" smtClean="0"/>
              <a:t>Eqs</a:t>
            </a:r>
            <a:r>
              <a:rPr lang="en-US" sz="2200" dirty="0" smtClean="0"/>
              <a:t>. (14.16) and (14.23)  |</a:t>
            </a:r>
            <a:r>
              <a:rPr lang="en-US" sz="2200" i="1" dirty="0" smtClean="0"/>
              <a:t>u</a:t>
            </a:r>
            <a:r>
              <a:rPr lang="en-US" sz="2200" dirty="0" smtClean="0"/>
              <a:t>| = |</a:t>
            </a:r>
            <a:r>
              <a:rPr lang="el-GR" sz="2200" i="1" dirty="0" smtClean="0"/>
              <a:t>δϕ</a:t>
            </a:r>
            <a:r>
              <a:rPr lang="en-US" sz="2200" i="1" dirty="0" smtClean="0"/>
              <a:t>/</a:t>
            </a:r>
            <a:r>
              <a:rPr lang="el-GR" sz="2200" i="1" dirty="0" smtClean="0"/>
              <a:t>δ</a:t>
            </a:r>
            <a:r>
              <a:rPr lang="en-US" sz="2200" i="1" dirty="0" smtClean="0"/>
              <a:t>x</a:t>
            </a:r>
            <a:r>
              <a:rPr lang="en-US" sz="2200" dirty="0" smtClean="0"/>
              <a:t>| = | </a:t>
            </a:r>
            <a:r>
              <a:rPr lang="el-GR" sz="2200" i="1" dirty="0" smtClean="0"/>
              <a:t>δψ</a:t>
            </a:r>
            <a:r>
              <a:rPr lang="en-US" sz="2200" i="1" dirty="0" smtClean="0"/>
              <a:t>/</a:t>
            </a:r>
            <a:r>
              <a:rPr lang="el-GR" sz="2200" i="1" dirty="0" smtClean="0"/>
              <a:t>δ</a:t>
            </a:r>
            <a:r>
              <a:rPr lang="en-US" sz="2200" i="1" dirty="0" smtClean="0"/>
              <a:t>y </a:t>
            </a:r>
            <a:r>
              <a:rPr lang="en-US" sz="2200" dirty="0" smtClean="0"/>
              <a:t>|, or for finite increments |</a:t>
            </a:r>
            <a:r>
              <a:rPr lang="el-GR" sz="2200" i="1" dirty="0" smtClean="0"/>
              <a:t>Δϕ</a:t>
            </a:r>
            <a:r>
              <a:rPr lang="en-US" sz="2200" i="1" dirty="0" smtClean="0"/>
              <a:t>/</a:t>
            </a:r>
            <a:r>
              <a:rPr lang="el-GR" sz="2200" i="1" dirty="0" smtClean="0"/>
              <a:t>Δ</a:t>
            </a:r>
            <a:r>
              <a:rPr lang="en-US" sz="2200" i="1" dirty="0" smtClean="0"/>
              <a:t>x</a:t>
            </a:r>
            <a:r>
              <a:rPr lang="en-US" sz="2200" dirty="0" smtClean="0"/>
              <a:t>| = |</a:t>
            </a:r>
            <a:r>
              <a:rPr lang="el-GR" sz="2200" i="1" dirty="0" smtClean="0"/>
              <a:t>Δψ</a:t>
            </a:r>
            <a:r>
              <a:rPr lang="en-US" sz="2200" i="1" dirty="0" smtClean="0"/>
              <a:t>/</a:t>
            </a:r>
            <a:r>
              <a:rPr lang="el-GR" sz="2200" i="1" dirty="0" smtClean="0"/>
              <a:t>Δ</a:t>
            </a:r>
            <a:r>
              <a:rPr lang="en-US" sz="2200" i="1" dirty="0" smtClean="0"/>
              <a:t>y</a:t>
            </a:r>
            <a:r>
              <a:rPr lang="en-US" sz="2200" dirty="0" smtClean="0"/>
              <a:t>|. </a:t>
            </a:r>
          </a:p>
          <a:p>
            <a:r>
              <a:rPr lang="en-US" sz="2200" dirty="0" smtClean="0"/>
              <a:t>The difference in value of the stream function between adjacent streamlines is called the </a:t>
            </a:r>
            <a:r>
              <a:rPr lang="en-US" sz="2200" b="1" i="1" dirty="0" smtClean="0"/>
              <a:t>strength</a:t>
            </a:r>
            <a:r>
              <a:rPr lang="en-US" sz="2200" dirty="0" smtClean="0"/>
              <a:t> of the stream tube bounded by two streamlines, and it represents the two-dimensional flow through the tube.</a:t>
            </a:r>
            <a:endParaRPr lang="en-US" sz="2200" dirty="0"/>
          </a:p>
        </p:txBody>
      </p:sp>
      <p:grpSp>
        <p:nvGrpSpPr>
          <p:cNvPr id="17" name="Group 16"/>
          <p:cNvGrpSpPr/>
          <p:nvPr/>
        </p:nvGrpSpPr>
        <p:grpSpPr>
          <a:xfrm>
            <a:off x="5783799" y="5041472"/>
            <a:ext cx="3356684" cy="1423256"/>
            <a:chOff x="5813108" y="4034569"/>
            <a:chExt cx="3356684" cy="1423256"/>
          </a:xfrm>
        </p:grpSpPr>
        <p:grpSp>
          <p:nvGrpSpPr>
            <p:cNvPr id="9" name="Group 12"/>
            <p:cNvGrpSpPr/>
            <p:nvPr/>
          </p:nvGrpSpPr>
          <p:grpSpPr>
            <a:xfrm>
              <a:off x="5908358" y="4034569"/>
              <a:ext cx="3235642" cy="600075"/>
              <a:chOff x="5908358" y="4034569"/>
              <a:chExt cx="3235642" cy="600075"/>
            </a:xfrm>
          </p:grpSpPr>
          <p:pic>
            <p:nvPicPr>
              <p:cNvPr id="10" name="Picture 9"/>
              <p:cNvPicPr>
                <a:picLocks noChangeAspect="1"/>
              </p:cNvPicPr>
              <p:nvPr/>
            </p:nvPicPr>
            <p:blipFill>
              <a:blip r:embed="rId3" cstate="print"/>
              <a:stretch>
                <a:fillRect/>
              </a:stretch>
            </p:blipFill>
            <p:spPr>
              <a:xfrm>
                <a:off x="5908358" y="4034569"/>
                <a:ext cx="2762250" cy="600075"/>
              </a:xfrm>
              <a:prstGeom prst="rect">
                <a:avLst/>
              </a:prstGeom>
            </p:spPr>
          </p:pic>
          <p:pic>
            <p:nvPicPr>
              <p:cNvPr id="11" name="Picture 10"/>
              <p:cNvPicPr>
                <a:picLocks noChangeAspect="1"/>
              </p:cNvPicPr>
              <p:nvPr/>
            </p:nvPicPr>
            <p:blipFill>
              <a:blip r:embed="rId4" cstate="print"/>
              <a:stretch>
                <a:fillRect/>
              </a:stretch>
            </p:blipFill>
            <p:spPr>
              <a:xfrm>
                <a:off x="8715375" y="4201989"/>
                <a:ext cx="428625" cy="200025"/>
              </a:xfrm>
              <a:prstGeom prst="rect">
                <a:avLst/>
              </a:prstGeom>
            </p:spPr>
          </p:pic>
        </p:grpSp>
        <p:grpSp>
          <p:nvGrpSpPr>
            <p:cNvPr id="12" name="Group 13"/>
            <p:cNvGrpSpPr/>
            <p:nvPr/>
          </p:nvGrpSpPr>
          <p:grpSpPr>
            <a:xfrm>
              <a:off x="5813108" y="4867275"/>
              <a:ext cx="3356684" cy="590550"/>
              <a:chOff x="5813108" y="4867275"/>
              <a:chExt cx="3356684" cy="590550"/>
            </a:xfrm>
          </p:grpSpPr>
          <p:pic>
            <p:nvPicPr>
              <p:cNvPr id="13" name="Picture 12"/>
              <p:cNvPicPr>
                <a:picLocks noChangeAspect="1"/>
              </p:cNvPicPr>
              <p:nvPr/>
            </p:nvPicPr>
            <p:blipFill>
              <a:blip r:embed="rId5" cstate="print"/>
              <a:stretch>
                <a:fillRect/>
              </a:stretch>
            </p:blipFill>
            <p:spPr>
              <a:xfrm>
                <a:off x="5813108" y="4867275"/>
                <a:ext cx="2952750" cy="590550"/>
              </a:xfrm>
              <a:prstGeom prst="rect">
                <a:avLst/>
              </a:prstGeom>
            </p:spPr>
          </p:pic>
          <p:pic>
            <p:nvPicPr>
              <p:cNvPr id="14" name="Picture 13"/>
              <p:cNvPicPr>
                <a:picLocks noChangeAspect="1"/>
              </p:cNvPicPr>
              <p:nvPr/>
            </p:nvPicPr>
            <p:blipFill>
              <a:blip r:embed="rId6" cstate="print"/>
              <a:stretch>
                <a:fillRect/>
              </a:stretch>
            </p:blipFill>
            <p:spPr>
              <a:xfrm>
                <a:off x="8769742" y="5072062"/>
                <a:ext cx="400050" cy="180975"/>
              </a:xfrm>
              <a:prstGeom prst="rect">
                <a:avLst/>
              </a:prstGeom>
            </p:spPr>
          </p:pic>
        </p:grpSp>
      </p:grpSp>
      <p:cxnSp>
        <p:nvCxnSpPr>
          <p:cNvPr id="15" name="Straight Arrow Connector 14"/>
          <p:cNvCxnSpPr/>
          <p:nvPr/>
        </p:nvCxnSpPr>
        <p:spPr>
          <a:xfrm rot="5400000" flipH="1" flipV="1">
            <a:off x="4929190" y="4429132"/>
            <a:ext cx="2857520" cy="4286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V="1">
            <a:off x="4214811" y="3429001"/>
            <a:ext cx="2143138" cy="15716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4659849" y="6095891"/>
            <a:ext cx="1219200" cy="677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4876800" y="5819627"/>
            <a:ext cx="2788994" cy="2871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6974707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rgbClr val="00B0F0"/>
                </a:solidFill>
              </a:rPr>
              <a:t>ORTHOGONALITY OF STREAMLINES AND EQUIPOTENTIAL LINES</a:t>
            </a:r>
            <a:r>
              <a:rPr lang="en-US" dirty="0" smtClean="0"/>
              <a:t/>
            </a:r>
            <a:br>
              <a:rPr lang="en-US" dirty="0" smtClean="0"/>
            </a:br>
            <a:endParaRPr lang="en-US" dirty="0"/>
          </a:p>
        </p:txBody>
      </p:sp>
      <p:sp>
        <p:nvSpPr>
          <p:cNvPr id="3" name="Content Placeholder 2"/>
          <p:cNvSpPr>
            <a:spLocks noGrp="1"/>
          </p:cNvSpPr>
          <p:nvPr>
            <p:ph idx="1"/>
          </p:nvPr>
        </p:nvSpPr>
        <p:spPr>
          <a:xfrm>
            <a:off x="285720" y="1428736"/>
            <a:ext cx="8643998" cy="4667264"/>
          </a:xfrm>
        </p:spPr>
        <p:txBody>
          <a:bodyPr/>
          <a:lstStyle/>
          <a:p>
            <a:r>
              <a:rPr lang="en-US" sz="2400" dirty="0" smtClean="0"/>
              <a:t>Stream functions can exist in the absence of </a:t>
            </a:r>
            <a:r>
              <a:rPr lang="en-US" sz="2400" dirty="0" err="1" smtClean="0"/>
              <a:t>irrotationality</a:t>
            </a:r>
            <a:r>
              <a:rPr lang="en-US" sz="2400" dirty="0" smtClean="0"/>
              <a:t>, and potential functions are possible even though continuity is not satisfied. </a:t>
            </a:r>
          </a:p>
          <a:p>
            <a:r>
              <a:rPr lang="en-US" sz="2400" dirty="0" smtClean="0"/>
              <a:t>But, since </a:t>
            </a:r>
            <a:r>
              <a:rPr lang="en-US" sz="2400" i="1" dirty="0" smtClean="0">
                <a:solidFill>
                  <a:schemeClr val="accent2">
                    <a:lumMod val="75000"/>
                  </a:schemeClr>
                </a:solidFill>
              </a:rPr>
              <a:t>lines of </a:t>
            </a:r>
            <a:r>
              <a:rPr lang="el-GR" sz="2400" i="1" dirty="0" smtClean="0">
                <a:solidFill>
                  <a:schemeClr val="accent2">
                    <a:lumMod val="75000"/>
                  </a:schemeClr>
                </a:solidFill>
              </a:rPr>
              <a:t>ϕ</a:t>
            </a:r>
            <a:r>
              <a:rPr lang="en-US" sz="2400" i="1" dirty="0" smtClean="0">
                <a:solidFill>
                  <a:schemeClr val="accent2">
                    <a:lumMod val="75000"/>
                  </a:schemeClr>
                </a:solidFill>
              </a:rPr>
              <a:t> and </a:t>
            </a:r>
            <a:r>
              <a:rPr lang="el-GR" sz="2400" i="1" dirty="0" smtClean="0">
                <a:solidFill>
                  <a:schemeClr val="accent2">
                    <a:lumMod val="75000"/>
                  </a:schemeClr>
                </a:solidFill>
              </a:rPr>
              <a:t>ψ</a:t>
            </a:r>
            <a:r>
              <a:rPr lang="en-US" sz="2400" i="1" dirty="0" smtClean="0">
                <a:solidFill>
                  <a:schemeClr val="accent2">
                    <a:lumMod val="75000"/>
                  </a:schemeClr>
                </a:solidFill>
              </a:rPr>
              <a:t> are required to form an orthogonal network</a:t>
            </a:r>
            <a:r>
              <a:rPr lang="en-US" sz="2400" dirty="0" smtClean="0">
                <a:solidFill>
                  <a:schemeClr val="accent2">
                    <a:lumMod val="75000"/>
                  </a:schemeClr>
                </a:solidFill>
              </a:rPr>
              <a:t>, a </a:t>
            </a:r>
            <a:r>
              <a:rPr lang="en-US" sz="2400" i="1" dirty="0" smtClean="0">
                <a:solidFill>
                  <a:schemeClr val="accent2">
                    <a:lumMod val="75000"/>
                  </a:schemeClr>
                </a:solidFill>
              </a:rPr>
              <a:t>flow net can only exist if </a:t>
            </a:r>
            <a:r>
              <a:rPr lang="en-US" sz="2400" i="1" dirty="0" err="1" smtClean="0">
                <a:solidFill>
                  <a:schemeClr val="accent2">
                    <a:lumMod val="75000"/>
                  </a:schemeClr>
                </a:solidFill>
              </a:rPr>
              <a:t>irrotationlity</a:t>
            </a:r>
            <a:r>
              <a:rPr lang="en-US" sz="2400" i="1" dirty="0" smtClean="0">
                <a:solidFill>
                  <a:schemeClr val="accent2">
                    <a:lumMod val="75000"/>
                  </a:schemeClr>
                </a:solidFill>
              </a:rPr>
              <a:t> </a:t>
            </a:r>
            <a:r>
              <a:rPr lang="en-US" sz="2400" dirty="0" smtClean="0"/>
              <a:t>(the condition for the existence of </a:t>
            </a:r>
            <a:r>
              <a:rPr lang="el-GR" sz="2400" dirty="0" smtClean="0"/>
              <a:t>ϕ</a:t>
            </a:r>
            <a:r>
              <a:rPr lang="en-US" sz="2400" dirty="0" smtClean="0"/>
              <a:t>) </a:t>
            </a:r>
            <a:r>
              <a:rPr lang="en-US" sz="2400" i="1" dirty="0" smtClean="0">
                <a:solidFill>
                  <a:schemeClr val="accent2">
                    <a:lumMod val="75000"/>
                  </a:schemeClr>
                </a:solidFill>
              </a:rPr>
              <a:t>and continuity </a:t>
            </a:r>
            <a:r>
              <a:rPr lang="en-US" sz="2400" dirty="0" smtClean="0"/>
              <a:t>(the condition for the existence of </a:t>
            </a:r>
            <a:r>
              <a:rPr lang="el-GR" sz="2400" dirty="0" smtClean="0"/>
              <a:t>ψ</a:t>
            </a:r>
            <a:r>
              <a:rPr lang="en-US" sz="2400" dirty="0" smtClean="0"/>
              <a:t>) </a:t>
            </a:r>
            <a:r>
              <a:rPr lang="en-US" sz="2400" i="1" dirty="0" smtClean="0">
                <a:solidFill>
                  <a:schemeClr val="accent2">
                    <a:lumMod val="75000"/>
                  </a:schemeClr>
                </a:solidFill>
              </a:rPr>
              <a:t>are satisfied</a:t>
            </a:r>
            <a:r>
              <a:rPr lang="en-US" sz="2400" dirty="0" smtClean="0"/>
              <a:t>. The Laplace equation was derived assuming the existence of velocity potentials and the satisfaction of continuity. Thus, if a given flow satisfies the Laplace equation, a flow net can be constructed for that flow. </a:t>
            </a:r>
          </a:p>
          <a:p>
            <a:r>
              <a:rPr lang="en-US" sz="2400" dirty="0" smtClean="0"/>
              <a:t>Because of </a:t>
            </a:r>
            <a:r>
              <a:rPr lang="en-US" sz="2400" dirty="0" err="1" smtClean="0"/>
              <a:t>irrotationality</a:t>
            </a:r>
            <a:r>
              <a:rPr lang="en-US" sz="2400" dirty="0" smtClean="0"/>
              <a:t> requirement such potential flows are usually those of ideal fluids.</a:t>
            </a:r>
            <a:endParaRPr lang="en-US"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0"/>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3200" b="1" kern="0" dirty="0" smtClean="0">
                <a:solidFill>
                  <a:srgbClr val="00B0F0"/>
                </a:solidFill>
              </a:rPr>
              <a:t>ORTHOGONALITY OF STREAMLINES AND EQUIPOTENTIAL LINES</a:t>
            </a:r>
            <a:endParaRPr lang="en-US" sz="3200" kern="0" dirty="0"/>
          </a:p>
        </p:txBody>
      </p:sp>
      <p:sp>
        <p:nvSpPr>
          <p:cNvPr id="3" name="TextBox 2"/>
          <p:cNvSpPr txBox="1"/>
          <p:nvPr/>
        </p:nvSpPr>
        <p:spPr>
          <a:xfrm>
            <a:off x="1066800" y="1295400"/>
            <a:ext cx="7315200" cy="461665"/>
          </a:xfrm>
          <a:prstGeom prst="rect">
            <a:avLst/>
          </a:prstGeom>
          <a:noFill/>
        </p:spPr>
        <p:txBody>
          <a:bodyPr wrap="square" rtlCol="0">
            <a:spAutoFit/>
          </a:bodyPr>
          <a:lstStyle/>
          <a:p>
            <a:r>
              <a:rPr lang="en-US" dirty="0" smtClean="0"/>
              <a:t>Example of an earth dam</a:t>
            </a:r>
            <a:endParaRPr lang="en-US" dirty="0"/>
          </a:p>
        </p:txBody>
      </p:sp>
      <p:sp>
        <p:nvSpPr>
          <p:cNvPr id="4" name="Rectangle 3"/>
          <p:cNvSpPr/>
          <p:nvPr/>
        </p:nvSpPr>
        <p:spPr>
          <a:xfrm>
            <a:off x="23446" y="4611231"/>
            <a:ext cx="8763000" cy="2246769"/>
          </a:xfrm>
          <a:prstGeom prst="rect">
            <a:avLst/>
          </a:prstGeom>
        </p:spPr>
        <p:txBody>
          <a:bodyPr wrap="square">
            <a:spAutoFit/>
          </a:bodyPr>
          <a:lstStyle/>
          <a:p>
            <a:r>
              <a:rPr lang="en-US" sz="2000" dirty="0"/>
              <a:t>The small quadrilaterals must evidently become squares as their size approaches zero, if the x and y scales are the same (e.g., length: head (y axis) &amp; length (x axis)), since </a:t>
            </a:r>
            <a:r>
              <a:rPr lang="en-US" sz="2000" dirty="0" err="1"/>
              <a:t>Eqs</a:t>
            </a:r>
            <a:r>
              <a:rPr lang="en-US" sz="2000" dirty="0"/>
              <a:t>. (14.16) and (14.23)  |</a:t>
            </a:r>
            <a:r>
              <a:rPr lang="en-US" sz="2000" i="1" dirty="0"/>
              <a:t>u</a:t>
            </a:r>
            <a:r>
              <a:rPr lang="en-US" sz="2000" dirty="0"/>
              <a:t>| = |</a:t>
            </a:r>
            <a:r>
              <a:rPr lang="el-GR" sz="2000" i="1" dirty="0"/>
              <a:t>δϕ</a:t>
            </a:r>
            <a:r>
              <a:rPr lang="en-US" sz="2000" i="1" dirty="0"/>
              <a:t>/</a:t>
            </a:r>
            <a:r>
              <a:rPr lang="el-GR" sz="2000" i="1" dirty="0"/>
              <a:t>δ</a:t>
            </a:r>
            <a:r>
              <a:rPr lang="en-US" sz="2000" i="1" dirty="0"/>
              <a:t>x</a:t>
            </a:r>
            <a:r>
              <a:rPr lang="en-US" sz="2000" dirty="0"/>
              <a:t>| = | </a:t>
            </a:r>
            <a:r>
              <a:rPr lang="el-GR" sz="2000" i="1" dirty="0"/>
              <a:t>δψ</a:t>
            </a:r>
            <a:r>
              <a:rPr lang="en-US" sz="2000" i="1" dirty="0"/>
              <a:t>/</a:t>
            </a:r>
            <a:r>
              <a:rPr lang="el-GR" sz="2000" i="1" dirty="0"/>
              <a:t>δ</a:t>
            </a:r>
            <a:r>
              <a:rPr lang="en-US" sz="2000" i="1" dirty="0"/>
              <a:t>y </a:t>
            </a:r>
            <a:r>
              <a:rPr lang="en-US" sz="2000" dirty="0"/>
              <a:t>|, or for finite increments |</a:t>
            </a:r>
            <a:r>
              <a:rPr lang="el-GR" sz="2000" i="1" dirty="0"/>
              <a:t>Δϕ</a:t>
            </a:r>
            <a:r>
              <a:rPr lang="en-US" sz="2000" i="1" dirty="0"/>
              <a:t>/</a:t>
            </a:r>
            <a:r>
              <a:rPr lang="el-GR" sz="2000" i="1" dirty="0"/>
              <a:t>Δ</a:t>
            </a:r>
            <a:r>
              <a:rPr lang="en-US" sz="2000" i="1" dirty="0"/>
              <a:t>x</a:t>
            </a:r>
            <a:r>
              <a:rPr lang="en-US" sz="2000" dirty="0"/>
              <a:t>| = |</a:t>
            </a:r>
            <a:r>
              <a:rPr lang="el-GR" sz="2000" i="1" dirty="0"/>
              <a:t>Δψ</a:t>
            </a:r>
            <a:r>
              <a:rPr lang="en-US" sz="2000" i="1" dirty="0"/>
              <a:t>/</a:t>
            </a:r>
            <a:r>
              <a:rPr lang="el-GR" sz="2000" i="1" dirty="0"/>
              <a:t>Δ</a:t>
            </a:r>
            <a:r>
              <a:rPr lang="en-US" sz="2000" i="1" dirty="0"/>
              <a:t>y</a:t>
            </a:r>
            <a:r>
              <a:rPr lang="en-US" sz="2000" dirty="0"/>
              <a:t>|. </a:t>
            </a:r>
          </a:p>
          <a:p>
            <a:r>
              <a:rPr lang="en-US" sz="2000" dirty="0"/>
              <a:t>The difference in value of the stream function between adjacent streamlines is called the </a:t>
            </a:r>
            <a:r>
              <a:rPr lang="en-US" sz="2000" b="1" i="1" dirty="0"/>
              <a:t>strength</a:t>
            </a:r>
            <a:r>
              <a:rPr lang="en-US" sz="2000" dirty="0"/>
              <a:t> of the stream tube bounded by two streamlines, and it represents the two-dimensional flow through the tube.</a:t>
            </a:r>
          </a:p>
        </p:txBody>
      </p:sp>
      <p:pic>
        <p:nvPicPr>
          <p:cNvPr id="5" name="Picture 4"/>
          <p:cNvPicPr>
            <a:picLocks noChangeAspect="1"/>
          </p:cNvPicPr>
          <p:nvPr/>
        </p:nvPicPr>
        <p:blipFill>
          <a:blip r:embed="rId2"/>
          <a:stretch>
            <a:fillRect/>
          </a:stretch>
        </p:blipFill>
        <p:spPr>
          <a:xfrm rot="5400000">
            <a:off x="2874242" y="-888577"/>
            <a:ext cx="2854166" cy="8145451"/>
          </a:xfrm>
          <a:prstGeom prst="rect">
            <a:avLst/>
          </a:prstGeom>
        </p:spPr>
      </p:pic>
    </p:spTree>
    <p:extLst>
      <p:ext uri="{BB962C8B-B14F-4D97-AF65-F5344CB8AC3E}">
        <p14:creationId xmlns:p14="http://schemas.microsoft.com/office/powerpoint/2010/main" xmlns="" val="3856526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0"/>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3200" b="1" kern="0" dirty="0" smtClean="0">
                <a:solidFill>
                  <a:srgbClr val="00B0F0"/>
                </a:solidFill>
              </a:rPr>
              <a:t>ORTHOGONALITY OF STREAMLINES AND EQUIPOTENTIAL LINES</a:t>
            </a:r>
            <a:endParaRPr lang="en-US" sz="3200" kern="0" dirty="0"/>
          </a:p>
        </p:txBody>
      </p:sp>
      <p:pic>
        <p:nvPicPr>
          <p:cNvPr id="266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b="23328"/>
          <a:stretch>
            <a:fillRect/>
          </a:stretch>
        </p:blipFill>
        <p:spPr bwMode="auto">
          <a:xfrm rot="10800000">
            <a:off x="428625" y="1981201"/>
            <a:ext cx="8591550" cy="281895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3794" name="Picture 2"/>
          <p:cNvPicPr>
            <a:picLocks noChangeAspect="1" noChangeArrowheads="1"/>
          </p:cNvPicPr>
          <p:nvPr/>
        </p:nvPicPr>
        <p:blipFill>
          <a:blip r:embed="rId3" cstate="print"/>
          <a:srcRect/>
          <a:stretch>
            <a:fillRect/>
          </a:stretch>
        </p:blipFill>
        <p:spPr bwMode="auto">
          <a:xfrm>
            <a:off x="380999" y="1295400"/>
            <a:ext cx="6300355" cy="647700"/>
          </a:xfrm>
          <a:prstGeom prst="rect">
            <a:avLst/>
          </a:prstGeom>
          <a:noFill/>
          <a:ln w="9525">
            <a:noFill/>
            <a:miter lim="800000"/>
            <a:headEnd/>
            <a:tailEnd/>
          </a:ln>
        </p:spPr>
      </p:pic>
    </p:spTree>
    <p:extLst>
      <p:ext uri="{BB962C8B-B14F-4D97-AF65-F5344CB8AC3E}">
        <p14:creationId xmlns:p14="http://schemas.microsoft.com/office/powerpoint/2010/main" xmlns="" val="20266784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solidFill>
                  <a:srgbClr val="00B0F0"/>
                </a:solidFill>
              </a:rPr>
              <a:t>DIFFERENTIAL EQUATION OF </a:t>
            </a:r>
            <a:r>
              <a:rPr lang="en-US" sz="2400" b="1" dirty="0" smtClean="0">
                <a:solidFill>
                  <a:srgbClr val="00B0F0"/>
                </a:solidFill>
              </a:rPr>
              <a:t>CONTINUITY</a:t>
            </a:r>
            <a:endParaRPr lang="en-US" sz="2400" b="1" dirty="0">
              <a:solidFill>
                <a:srgbClr val="00B0F0"/>
              </a:solidFill>
            </a:endParaRPr>
          </a:p>
        </p:txBody>
      </p:sp>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0800000">
            <a:off x="393616" y="4748816"/>
            <a:ext cx="8682037" cy="139358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6" name="Picture 4"/>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a:off x="304798" y="3454544"/>
            <a:ext cx="8534401" cy="112221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28601" y="2170957"/>
            <a:ext cx="8686799" cy="101534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2953411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0"/>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3200" b="1" kern="0" dirty="0" smtClean="0">
                <a:solidFill>
                  <a:srgbClr val="00B0F0"/>
                </a:solidFill>
              </a:rPr>
              <a:t>ORTHOGONALITY OF STREAMLINES AND EQUIPOTENTIAL LINES</a:t>
            </a:r>
            <a:endParaRPr lang="en-US" sz="3200" kern="0" dirty="0"/>
          </a:p>
        </p:txBody>
      </p:sp>
      <p:pic>
        <p:nvPicPr>
          <p:cNvPr id="276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0800000">
            <a:off x="171450" y="1219200"/>
            <a:ext cx="8801100" cy="5181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 name="Picture 3"/>
          <p:cNvPicPr>
            <a:picLocks noChangeAspect="1"/>
          </p:cNvPicPr>
          <p:nvPr/>
        </p:nvPicPr>
        <p:blipFill>
          <a:blip r:embed="rId3" cstate="print"/>
          <a:srcRect/>
          <a:stretch>
            <a:fillRect/>
          </a:stretch>
        </p:blipFill>
        <p:spPr bwMode="auto">
          <a:xfrm rot="16200000">
            <a:off x="7238627" y="856877"/>
            <a:ext cx="1676400" cy="1791447"/>
          </a:xfrm>
          <a:prstGeom prst="rect">
            <a:avLst/>
          </a:prstGeom>
          <a:noFill/>
          <a:ln w="9525">
            <a:noFill/>
            <a:miter lim="800000"/>
            <a:headEnd/>
            <a:tailEnd/>
          </a:ln>
        </p:spPr>
      </p:pic>
    </p:spTree>
    <p:extLst>
      <p:ext uri="{BB962C8B-B14F-4D97-AF65-F5344CB8AC3E}">
        <p14:creationId xmlns:p14="http://schemas.microsoft.com/office/powerpoint/2010/main" xmlns="" val="30338534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0"/>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3200" b="1" kern="0" dirty="0" smtClean="0">
                <a:solidFill>
                  <a:srgbClr val="00B0F0"/>
                </a:solidFill>
              </a:rPr>
              <a:t>ORTHOGONALITY OF STREAMLINES AND EQUIPOTENTIAL LINES</a:t>
            </a:r>
            <a:endParaRPr lang="en-US" sz="3200" kern="0" dirty="0"/>
          </a:p>
        </p:txBody>
      </p:sp>
      <p:pic>
        <p:nvPicPr>
          <p:cNvPr id="3" name="Picture 2"/>
          <p:cNvPicPr>
            <a:picLocks noChangeAspect="1"/>
          </p:cNvPicPr>
          <p:nvPr/>
        </p:nvPicPr>
        <p:blipFill>
          <a:blip r:embed="rId2" cstate="print"/>
          <a:srcRect/>
          <a:stretch>
            <a:fillRect/>
          </a:stretch>
        </p:blipFill>
        <p:spPr bwMode="auto">
          <a:xfrm rot="16200000">
            <a:off x="438150" y="2762250"/>
            <a:ext cx="3886200" cy="4152900"/>
          </a:xfrm>
          <a:prstGeom prst="rect">
            <a:avLst/>
          </a:prstGeom>
          <a:noFill/>
          <a:ln w="9525">
            <a:noFill/>
            <a:miter lim="800000"/>
            <a:headEnd/>
            <a:tailEnd/>
          </a:ln>
        </p:spPr>
      </p:pic>
      <p:pic>
        <p:nvPicPr>
          <p:cNvPr id="4" name="Picture 3"/>
          <p:cNvPicPr>
            <a:picLocks noChangeAspect="1"/>
          </p:cNvPicPr>
          <p:nvPr/>
        </p:nvPicPr>
        <p:blipFill>
          <a:blip r:embed="rId3" cstate="print"/>
          <a:stretch>
            <a:fillRect/>
          </a:stretch>
        </p:blipFill>
        <p:spPr>
          <a:xfrm>
            <a:off x="340241" y="1078319"/>
            <a:ext cx="7934325" cy="1790700"/>
          </a:xfrm>
          <a:prstGeom prst="rect">
            <a:avLst/>
          </a:prstGeom>
        </p:spPr>
      </p:pic>
    </p:spTree>
    <p:extLst>
      <p:ext uri="{BB962C8B-B14F-4D97-AF65-F5344CB8AC3E}">
        <p14:creationId xmlns:p14="http://schemas.microsoft.com/office/powerpoint/2010/main" xmlns="" val="12013056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rgbClr val="00B0F0"/>
                </a:solidFill>
              </a:rPr>
              <a:t>USE AND LIMITATIONS OF FLOW NET</a:t>
            </a:r>
            <a:endParaRPr lang="en-US" sz="2800" b="1" dirty="0">
              <a:solidFill>
                <a:srgbClr val="00B0F0"/>
              </a:solidFill>
            </a:endParaRPr>
          </a:p>
        </p:txBody>
      </p:sp>
      <p:pic>
        <p:nvPicPr>
          <p:cNvPr id="36866" name="Picture 2"/>
          <p:cNvPicPr>
            <a:picLocks noChangeAspect="1" noChangeArrowheads="1"/>
          </p:cNvPicPr>
          <p:nvPr/>
        </p:nvPicPr>
        <p:blipFill>
          <a:blip r:embed="rId2" cstate="print"/>
          <a:srcRect b="57977"/>
          <a:stretch>
            <a:fillRect/>
          </a:stretch>
        </p:blipFill>
        <p:spPr bwMode="auto">
          <a:xfrm>
            <a:off x="685800" y="2895600"/>
            <a:ext cx="3994150" cy="2590800"/>
          </a:xfrm>
          <a:prstGeom prst="rect">
            <a:avLst/>
          </a:prstGeom>
          <a:noFill/>
          <a:ln w="9525">
            <a:noFill/>
            <a:miter lim="800000"/>
            <a:headEnd/>
            <a:tailEnd/>
          </a:ln>
        </p:spPr>
      </p:pic>
      <p:pic>
        <p:nvPicPr>
          <p:cNvPr id="36867" name="Picture 3"/>
          <p:cNvPicPr>
            <a:picLocks noGrp="1" noChangeAspect="1" noChangeArrowheads="1"/>
          </p:cNvPicPr>
          <p:nvPr>
            <p:ph idx="1"/>
          </p:nvPr>
        </p:nvPicPr>
        <p:blipFill>
          <a:blip r:embed="rId3" cstate="print"/>
          <a:srcRect/>
          <a:stretch>
            <a:fillRect/>
          </a:stretch>
        </p:blipFill>
        <p:spPr bwMode="auto">
          <a:xfrm>
            <a:off x="5029200" y="5257800"/>
            <a:ext cx="3744058" cy="1390650"/>
          </a:xfrm>
          <a:prstGeom prst="rect">
            <a:avLst/>
          </a:prstGeom>
          <a:noFill/>
          <a:ln w="9525">
            <a:noFill/>
            <a:miter lim="800000"/>
            <a:headEnd/>
            <a:tailEnd/>
          </a:ln>
        </p:spPr>
      </p:pic>
      <p:pic>
        <p:nvPicPr>
          <p:cNvPr id="7" name="Picture 2"/>
          <p:cNvPicPr>
            <a:picLocks noChangeAspect="1" noChangeArrowheads="1"/>
          </p:cNvPicPr>
          <p:nvPr/>
        </p:nvPicPr>
        <p:blipFill>
          <a:blip r:embed="rId2" cstate="print"/>
          <a:srcRect t="42023"/>
          <a:stretch>
            <a:fillRect/>
          </a:stretch>
        </p:blipFill>
        <p:spPr bwMode="auto">
          <a:xfrm>
            <a:off x="5029200" y="1859291"/>
            <a:ext cx="3733800" cy="3341359"/>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685800" y="1828800"/>
            <a:ext cx="4029075" cy="106680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499799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681162" y="1371600"/>
            <a:ext cx="5934075" cy="4333875"/>
          </a:xfrm>
          <a:prstGeom prst="rect">
            <a:avLst/>
          </a:prstGeom>
        </p:spPr>
      </p:pic>
      <p:sp>
        <p:nvSpPr>
          <p:cNvPr id="3" name="Title 1"/>
          <p:cNvSpPr txBox="1">
            <a:spLocks/>
          </p:cNvSpPr>
          <p:nvPr/>
        </p:nvSpPr>
        <p:spPr>
          <a:xfrm>
            <a:off x="762000" y="228600"/>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3200" b="1" kern="0" dirty="0" smtClean="0">
                <a:solidFill>
                  <a:srgbClr val="00B0F0"/>
                </a:solidFill>
              </a:rPr>
              <a:t>EXAMPLES OF FLOWNETS</a:t>
            </a:r>
            <a:endParaRPr lang="en-US" sz="3200" kern="0" dirty="0"/>
          </a:p>
        </p:txBody>
      </p:sp>
    </p:spTree>
    <p:extLst>
      <p:ext uri="{BB962C8B-B14F-4D97-AF65-F5344CB8AC3E}">
        <p14:creationId xmlns:p14="http://schemas.microsoft.com/office/powerpoint/2010/main" xmlns="" val="24428764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txBox="1">
            <a:spLocks/>
          </p:cNvSpPr>
          <p:nvPr/>
        </p:nvSpPr>
        <p:spPr>
          <a:xfrm>
            <a:off x="762000" y="228600"/>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3200" b="1" kern="0" dirty="0" smtClean="0">
                <a:solidFill>
                  <a:srgbClr val="00B0F0"/>
                </a:solidFill>
              </a:rPr>
              <a:t>EXAMPLES OF FLOWNETS</a:t>
            </a:r>
            <a:endParaRPr lang="en-US" sz="3200" kern="0" dirty="0"/>
          </a:p>
        </p:txBody>
      </p:sp>
      <p:pic>
        <p:nvPicPr>
          <p:cNvPr id="5" name="Picture 4"/>
          <p:cNvPicPr>
            <a:picLocks noChangeAspect="1"/>
          </p:cNvPicPr>
          <p:nvPr/>
        </p:nvPicPr>
        <p:blipFill>
          <a:blip r:embed="rId2" cstate="print"/>
          <a:stretch>
            <a:fillRect/>
          </a:stretch>
        </p:blipFill>
        <p:spPr>
          <a:xfrm>
            <a:off x="1671637" y="1409114"/>
            <a:ext cx="5953125" cy="3819525"/>
          </a:xfrm>
          <a:prstGeom prst="rect">
            <a:avLst/>
          </a:prstGeom>
        </p:spPr>
      </p:pic>
    </p:spTree>
    <p:extLst>
      <p:ext uri="{BB962C8B-B14F-4D97-AF65-F5344CB8AC3E}">
        <p14:creationId xmlns:p14="http://schemas.microsoft.com/office/powerpoint/2010/main" xmlns="" val="5430046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Title 1"/>
          <p:cNvSpPr txBox="1">
            <a:spLocks/>
          </p:cNvSpPr>
          <p:nvPr/>
        </p:nvSpPr>
        <p:spPr>
          <a:xfrm>
            <a:off x="762000" y="228600"/>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3200" b="1" kern="0" dirty="0" smtClean="0">
                <a:solidFill>
                  <a:srgbClr val="00B0F0"/>
                </a:solidFill>
              </a:rPr>
              <a:t>EXAMPLES OF FLOWNETS</a:t>
            </a:r>
            <a:endParaRPr lang="en-US" sz="3200" kern="0" dirty="0"/>
          </a:p>
        </p:txBody>
      </p:sp>
      <p:pic>
        <p:nvPicPr>
          <p:cNvPr id="7" name="Picture 6"/>
          <p:cNvPicPr>
            <a:picLocks noChangeAspect="1"/>
          </p:cNvPicPr>
          <p:nvPr/>
        </p:nvPicPr>
        <p:blipFill>
          <a:blip r:embed="rId2" cstate="print"/>
          <a:stretch>
            <a:fillRect/>
          </a:stretch>
        </p:blipFill>
        <p:spPr>
          <a:xfrm>
            <a:off x="-23446" y="945430"/>
            <a:ext cx="6019800" cy="2362200"/>
          </a:xfrm>
          <a:prstGeom prst="rect">
            <a:avLst/>
          </a:prstGeom>
        </p:spPr>
      </p:pic>
      <p:pic>
        <p:nvPicPr>
          <p:cNvPr id="8" name="Picture 7"/>
          <p:cNvPicPr>
            <a:picLocks noChangeAspect="1"/>
          </p:cNvPicPr>
          <p:nvPr/>
        </p:nvPicPr>
        <p:blipFill>
          <a:blip r:embed="rId3" cstate="print"/>
          <a:stretch>
            <a:fillRect/>
          </a:stretch>
        </p:blipFill>
        <p:spPr>
          <a:xfrm>
            <a:off x="228600" y="3307630"/>
            <a:ext cx="4572000" cy="3067050"/>
          </a:xfrm>
          <a:prstGeom prst="rect">
            <a:avLst/>
          </a:prstGeom>
        </p:spPr>
      </p:pic>
    </p:spTree>
    <p:extLst>
      <p:ext uri="{BB962C8B-B14F-4D97-AF65-F5344CB8AC3E}">
        <p14:creationId xmlns:p14="http://schemas.microsoft.com/office/powerpoint/2010/main" xmlns="" val="2706835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274" y="21934"/>
            <a:ext cx="7772400" cy="1143000"/>
          </a:xfrm>
        </p:spPr>
        <p:txBody>
          <a:bodyPr/>
          <a:lstStyle/>
          <a:p>
            <a:r>
              <a:rPr lang="en-US" sz="2400" b="1" dirty="0">
                <a:solidFill>
                  <a:srgbClr val="00B0F0"/>
                </a:solidFill>
              </a:rPr>
              <a:t>DIFFERENTIAL EQUATION OF CONTINUITY</a:t>
            </a:r>
            <a:endParaRPr lang="en-US" sz="2400" dirty="0"/>
          </a:p>
        </p:txBody>
      </p:sp>
      <p:pic>
        <p:nvPicPr>
          <p:cNvPr id="2052" name="Picture 4"/>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a:off x="609600" y="4191000"/>
            <a:ext cx="4705350" cy="25336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10800000">
            <a:off x="-25021" y="1749471"/>
            <a:ext cx="9092821" cy="237485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aphicFrame>
        <p:nvGraphicFramePr>
          <p:cNvPr id="5" name="Object 32"/>
          <p:cNvGraphicFramePr>
            <a:graphicFrameLocks noChangeAspect="1"/>
          </p:cNvGraphicFramePr>
          <p:nvPr>
            <p:extLst>
              <p:ext uri="{D42A27DB-BD31-4B8C-83A1-F6EECF244321}">
                <p14:modId xmlns="" xmlns:p14="http://schemas.microsoft.com/office/powerpoint/2010/main" val="3958716813"/>
              </p:ext>
            </p:extLst>
          </p:nvPr>
        </p:nvGraphicFramePr>
        <p:xfrm>
          <a:off x="6105525" y="4467704"/>
          <a:ext cx="2819400" cy="685321"/>
        </p:xfrm>
        <a:graphic>
          <a:graphicData uri="http://schemas.openxmlformats.org/presentationml/2006/ole">
            <p:oleObj spid="_x0000_s29698" name="Equation" r:id="rId5" imgW="1828800" imgH="444500" progId="Equation.3">
              <p:embed/>
            </p:oleObj>
          </a:graphicData>
        </a:graphic>
      </p:graphicFrame>
      <p:cxnSp>
        <p:nvCxnSpPr>
          <p:cNvPr id="4" name="Straight Arrow Connector 3"/>
          <p:cNvCxnSpPr/>
          <p:nvPr/>
        </p:nvCxnSpPr>
        <p:spPr>
          <a:xfrm rot="10800000">
            <a:off x="3276600" y="3200400"/>
            <a:ext cx="4010044" cy="1085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a:off x="5286376" y="3860126"/>
            <a:ext cx="1928830" cy="4975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5127" name="Rectangle 7"/>
          <p:cNvGraphicFramePr>
            <a:graphicFrameLocks/>
          </p:cNvGraphicFramePr>
          <p:nvPr/>
        </p:nvGraphicFramePr>
        <p:xfrm>
          <a:off x="1524000" y="1397000"/>
          <a:ext cx="6096000" cy="4064000"/>
        </p:xfrm>
        <a:graphic>
          <a:graphicData uri="http://schemas.openxmlformats.org/presentationml/2006/ole">
            <p:oleObj spid="_x0000_s29699" name="Equation" r:id="rId6" imgW="0" imgH="0" progId="Equation.3">
              <p:embed/>
            </p:oleObj>
          </a:graphicData>
        </a:graphic>
      </p:graphicFrame>
      <p:cxnSp>
        <p:nvCxnSpPr>
          <p:cNvPr id="10" name="Straight Arrow Connector 9"/>
          <p:cNvCxnSpPr/>
          <p:nvPr/>
        </p:nvCxnSpPr>
        <p:spPr>
          <a:xfrm rot="5400000">
            <a:off x="3321835" y="4179099"/>
            <a:ext cx="1643074" cy="10001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767519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b="31746"/>
          <a:stretch>
            <a:fillRect/>
          </a:stretch>
        </p:blipFill>
        <p:spPr bwMode="auto">
          <a:xfrm rot="10800000">
            <a:off x="0" y="3581400"/>
            <a:ext cx="8978221" cy="3276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14348" y="0"/>
            <a:ext cx="7772400" cy="785794"/>
          </a:xfrm>
        </p:spPr>
        <p:txBody>
          <a:bodyPr/>
          <a:lstStyle/>
          <a:p>
            <a:r>
              <a:rPr lang="en-US" sz="2400" b="1" dirty="0">
                <a:solidFill>
                  <a:srgbClr val="00B0F0"/>
                </a:solidFill>
              </a:rPr>
              <a:t>DIFFERENTIAL EQUATION OF CONTINUITY</a:t>
            </a:r>
            <a:endParaRPr lang="en-US" sz="2400" dirty="0"/>
          </a:p>
        </p:txBody>
      </p:sp>
      <p:pic>
        <p:nvPicPr>
          <p:cNvPr id="4098" name="Picture 2"/>
          <p:cNvPicPr>
            <a:picLocks noGrp="1" noChangeAspect="1" noChangeArrowheads="1"/>
          </p:cNvPicPr>
          <p:nvPr>
            <p:ph idx="1"/>
          </p:nvPr>
        </p:nvPicPr>
        <p:blipFill>
          <a:blip r:embed="rId4" cstate="print">
            <a:extLst>
              <a:ext uri="{28A0092B-C50C-407E-A947-70E740481C1C}">
                <a14:useLocalDpi xmlns="" xmlns:a14="http://schemas.microsoft.com/office/drawing/2010/main" val="0"/>
              </a:ext>
            </a:extLst>
          </a:blip>
          <a:srcRect t="68254"/>
          <a:stretch>
            <a:fillRect/>
          </a:stretch>
        </p:blipFill>
        <p:spPr bwMode="auto">
          <a:xfrm rot="10800000">
            <a:off x="0" y="1447800"/>
            <a:ext cx="8978221" cy="152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aphicFrame>
        <p:nvGraphicFramePr>
          <p:cNvPr id="4" name="Object 32"/>
          <p:cNvGraphicFramePr>
            <a:graphicFrameLocks noChangeAspect="1"/>
          </p:cNvGraphicFramePr>
          <p:nvPr>
            <p:extLst>
              <p:ext uri="{D42A27DB-BD31-4B8C-83A1-F6EECF244321}">
                <p14:modId xmlns="" xmlns:p14="http://schemas.microsoft.com/office/powerpoint/2010/main" val="4039040550"/>
              </p:ext>
            </p:extLst>
          </p:nvPr>
        </p:nvGraphicFramePr>
        <p:xfrm>
          <a:off x="5286380" y="642918"/>
          <a:ext cx="2819400" cy="685321"/>
        </p:xfrm>
        <a:graphic>
          <a:graphicData uri="http://schemas.openxmlformats.org/presentationml/2006/ole">
            <p:oleObj spid="_x0000_s30722" name="Equation" r:id="rId5" imgW="1828800" imgH="444500" progId="Equation.3">
              <p:embed/>
            </p:oleObj>
          </a:graphicData>
        </a:graphic>
      </p:graphicFrame>
      <p:cxnSp>
        <p:nvCxnSpPr>
          <p:cNvPr id="10" name="Straight Arrow Connector 9"/>
          <p:cNvCxnSpPr/>
          <p:nvPr/>
        </p:nvCxnSpPr>
        <p:spPr>
          <a:xfrm rot="5400000">
            <a:off x="5750727" y="1750207"/>
            <a:ext cx="1714512" cy="785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6158" name="Object 14"/>
          <p:cNvGraphicFramePr>
            <a:graphicFrameLocks noChangeAspect="1"/>
          </p:cNvGraphicFramePr>
          <p:nvPr/>
        </p:nvGraphicFramePr>
        <p:xfrm>
          <a:off x="1295400" y="2954338"/>
          <a:ext cx="5257800" cy="571500"/>
        </p:xfrm>
        <a:graphic>
          <a:graphicData uri="http://schemas.openxmlformats.org/presentationml/2006/ole">
            <p:oleObj spid="_x0000_s30723" name="Equation" r:id="rId6" imgW="3860640" imgH="419040" progId="Equation.3">
              <p:embed/>
            </p:oleObj>
          </a:graphicData>
        </a:graphic>
      </p:graphicFrame>
      <p:cxnSp>
        <p:nvCxnSpPr>
          <p:cNvPr id="15" name="Straight Arrow Connector 14"/>
          <p:cNvCxnSpPr/>
          <p:nvPr/>
        </p:nvCxnSpPr>
        <p:spPr>
          <a:xfrm>
            <a:off x="6019800" y="4343400"/>
            <a:ext cx="1066800" cy="16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105400" y="5715000"/>
            <a:ext cx="1524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flipV="1">
            <a:off x="1928794" y="1142984"/>
            <a:ext cx="3429024" cy="19288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024542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1143000"/>
          </a:xfrm>
        </p:spPr>
        <p:txBody>
          <a:bodyPr/>
          <a:lstStyle/>
          <a:p>
            <a:r>
              <a:rPr lang="en-US" sz="2400" b="1" dirty="0">
                <a:solidFill>
                  <a:srgbClr val="00B0F0"/>
                </a:solidFill>
              </a:rPr>
              <a:t>DIFFERENTIAL EQUATION OF CONTINUITY</a:t>
            </a:r>
            <a:endParaRPr lang="en-US" sz="2400" dirty="0"/>
          </a:p>
        </p:txBody>
      </p:sp>
      <p:pic>
        <p:nvPicPr>
          <p:cNvPr id="5122"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200" y="984455"/>
            <a:ext cx="9067800" cy="541142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4578" name="Picture 2"/>
          <p:cNvPicPr>
            <a:picLocks noChangeAspect="1" noChangeArrowheads="1"/>
          </p:cNvPicPr>
          <p:nvPr/>
        </p:nvPicPr>
        <p:blipFill>
          <a:blip r:embed="rId3" cstate="print"/>
          <a:srcRect/>
          <a:stretch>
            <a:fillRect/>
          </a:stretch>
        </p:blipFill>
        <p:spPr bwMode="auto">
          <a:xfrm>
            <a:off x="2362200" y="533400"/>
            <a:ext cx="6661033" cy="468837"/>
          </a:xfrm>
          <a:prstGeom prst="rect">
            <a:avLst/>
          </a:prstGeom>
          <a:noFill/>
          <a:ln w="9525">
            <a:noFill/>
            <a:miter lim="800000"/>
            <a:headEnd/>
            <a:tailEnd/>
          </a:ln>
        </p:spPr>
      </p:pic>
      <p:cxnSp>
        <p:nvCxnSpPr>
          <p:cNvPr id="6" name="Straight Arrow Connector 5"/>
          <p:cNvCxnSpPr/>
          <p:nvPr/>
        </p:nvCxnSpPr>
        <p:spPr>
          <a:xfrm flipH="1">
            <a:off x="4572000" y="990600"/>
            <a:ext cx="19812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248400" y="838200"/>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791200" y="914400"/>
            <a:ext cx="20574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453976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1143000"/>
          </a:xfrm>
        </p:spPr>
        <p:txBody>
          <a:bodyPr/>
          <a:lstStyle/>
          <a:p>
            <a:r>
              <a:rPr lang="en-US" sz="2400" b="1" dirty="0">
                <a:solidFill>
                  <a:srgbClr val="00B0F0"/>
                </a:solidFill>
              </a:rPr>
              <a:t>DIFFERENTIAL EQUATION OF CONTINUITY</a:t>
            </a:r>
            <a:endParaRPr lang="en-US" sz="2400" dirty="0"/>
          </a:p>
        </p:txBody>
      </p:sp>
      <p:pic>
        <p:nvPicPr>
          <p:cNvPr id="6146" name="Picture 2"/>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1651310"/>
            <a:ext cx="8915400" cy="436709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5602" name="Picture 2"/>
          <p:cNvPicPr>
            <a:picLocks noChangeAspect="1" noChangeArrowheads="1"/>
          </p:cNvPicPr>
          <p:nvPr/>
        </p:nvPicPr>
        <p:blipFill>
          <a:blip r:embed="rId4" cstate="print"/>
          <a:srcRect/>
          <a:stretch>
            <a:fillRect/>
          </a:stretch>
        </p:blipFill>
        <p:spPr bwMode="auto">
          <a:xfrm>
            <a:off x="3352800" y="3048000"/>
            <a:ext cx="1276523" cy="371475"/>
          </a:xfrm>
          <a:prstGeom prst="rect">
            <a:avLst/>
          </a:prstGeom>
          <a:noFill/>
          <a:ln w="9525">
            <a:noFill/>
            <a:miter lim="800000"/>
            <a:headEnd/>
            <a:tailEnd/>
          </a:ln>
        </p:spPr>
      </p:pic>
      <p:sp>
        <p:nvSpPr>
          <p:cNvPr id="6" name="TextBox 5"/>
          <p:cNvSpPr txBox="1"/>
          <p:nvPr/>
        </p:nvSpPr>
        <p:spPr>
          <a:xfrm>
            <a:off x="4648200" y="3048000"/>
            <a:ext cx="2438400" cy="307777"/>
          </a:xfrm>
          <a:prstGeom prst="rect">
            <a:avLst/>
          </a:prstGeom>
          <a:noFill/>
        </p:spPr>
        <p:txBody>
          <a:bodyPr wrap="square" rtlCol="0">
            <a:spAutoFit/>
          </a:bodyPr>
          <a:lstStyle/>
          <a:p>
            <a:r>
              <a:rPr lang="en-US" sz="1400" dirty="0" smtClean="0"/>
              <a:t>Since it is 2 dimensional  </a:t>
            </a:r>
            <a:endParaRPr lang="en-US" sz="1400" dirty="0"/>
          </a:p>
        </p:txBody>
      </p:sp>
      <p:grpSp>
        <p:nvGrpSpPr>
          <p:cNvPr id="3" name="Group 9"/>
          <p:cNvGrpSpPr/>
          <p:nvPr/>
        </p:nvGrpSpPr>
        <p:grpSpPr>
          <a:xfrm>
            <a:off x="6553200" y="3048000"/>
            <a:ext cx="895523" cy="381000"/>
            <a:chOff x="914400" y="1143000"/>
            <a:chExt cx="895523" cy="381000"/>
          </a:xfrm>
        </p:grpSpPr>
        <p:pic>
          <p:nvPicPr>
            <p:cNvPr id="11" name="Picture 2"/>
            <p:cNvPicPr>
              <a:picLocks noChangeAspect="1" noChangeArrowheads="1"/>
            </p:cNvPicPr>
            <p:nvPr/>
          </p:nvPicPr>
          <p:blipFill>
            <a:blip r:embed="rId4" cstate="print"/>
            <a:srcRect r="58214" b="-2564"/>
            <a:stretch>
              <a:fillRect/>
            </a:stretch>
          </p:blipFill>
          <p:spPr bwMode="auto">
            <a:xfrm>
              <a:off x="914400" y="1143000"/>
              <a:ext cx="533400" cy="381000"/>
            </a:xfrm>
            <a:prstGeom prst="rect">
              <a:avLst/>
            </a:prstGeom>
            <a:noFill/>
            <a:ln w="9525">
              <a:noFill/>
              <a:miter lim="800000"/>
              <a:headEnd/>
              <a:tailEnd/>
            </a:ln>
          </p:spPr>
        </p:pic>
        <p:pic>
          <p:nvPicPr>
            <p:cNvPr id="12" name="Picture 2"/>
            <p:cNvPicPr>
              <a:picLocks noChangeAspect="1" noChangeArrowheads="1"/>
            </p:cNvPicPr>
            <p:nvPr/>
          </p:nvPicPr>
          <p:blipFill>
            <a:blip r:embed="rId4" cstate="print"/>
            <a:srcRect l="71632"/>
            <a:stretch>
              <a:fillRect/>
            </a:stretch>
          </p:blipFill>
          <p:spPr bwMode="auto">
            <a:xfrm>
              <a:off x="1447800" y="1143000"/>
              <a:ext cx="362123" cy="371475"/>
            </a:xfrm>
            <a:prstGeom prst="rect">
              <a:avLst/>
            </a:prstGeom>
            <a:noFill/>
            <a:ln w="9525">
              <a:noFill/>
              <a:miter lim="800000"/>
              <a:headEnd/>
              <a:tailEnd/>
            </a:ln>
          </p:spPr>
        </p:pic>
      </p:grpSp>
      <p:sp>
        <p:nvSpPr>
          <p:cNvPr id="13" name="TextBox 12"/>
          <p:cNvSpPr txBox="1"/>
          <p:nvPr/>
        </p:nvSpPr>
        <p:spPr>
          <a:xfrm>
            <a:off x="228600" y="3048000"/>
            <a:ext cx="1676400" cy="369332"/>
          </a:xfrm>
          <a:prstGeom prst="rect">
            <a:avLst/>
          </a:prstGeom>
          <a:solidFill>
            <a:schemeClr val="bg1"/>
          </a:solidFill>
        </p:spPr>
        <p:txBody>
          <a:bodyPr wrap="square" rtlCol="0">
            <a:spAutoFit/>
          </a:bodyPr>
          <a:lstStyle/>
          <a:p>
            <a:r>
              <a:rPr lang="el-GR" sz="1800" i="1" dirty="0" smtClean="0">
                <a:solidFill>
                  <a:schemeClr val="bg1"/>
                </a:solidFill>
              </a:rPr>
              <a:t>δ</a:t>
            </a:r>
            <a:r>
              <a:rPr lang="en-US" sz="1800" i="1" dirty="0" smtClean="0">
                <a:solidFill>
                  <a:schemeClr val="bg1"/>
                </a:solidFill>
              </a:rPr>
              <a:t>v</a:t>
            </a:r>
            <a:endParaRPr lang="en-US" sz="1800" i="1" dirty="0">
              <a:solidFill>
                <a:schemeClr val="bg1"/>
              </a:solidFill>
            </a:endParaRPr>
          </a:p>
        </p:txBody>
      </p:sp>
      <p:grpSp>
        <p:nvGrpSpPr>
          <p:cNvPr id="4" name="Group 13"/>
          <p:cNvGrpSpPr/>
          <p:nvPr/>
        </p:nvGrpSpPr>
        <p:grpSpPr>
          <a:xfrm>
            <a:off x="8153400" y="2743200"/>
            <a:ext cx="895523" cy="381000"/>
            <a:chOff x="914400" y="1143000"/>
            <a:chExt cx="895523" cy="381000"/>
          </a:xfrm>
        </p:grpSpPr>
        <p:pic>
          <p:nvPicPr>
            <p:cNvPr id="15" name="Picture 2"/>
            <p:cNvPicPr>
              <a:picLocks noChangeAspect="1" noChangeArrowheads="1"/>
            </p:cNvPicPr>
            <p:nvPr/>
          </p:nvPicPr>
          <p:blipFill>
            <a:blip r:embed="rId4" cstate="print"/>
            <a:srcRect r="58214" b="-2564"/>
            <a:stretch>
              <a:fillRect/>
            </a:stretch>
          </p:blipFill>
          <p:spPr bwMode="auto">
            <a:xfrm>
              <a:off x="914400" y="1143000"/>
              <a:ext cx="533400" cy="381000"/>
            </a:xfrm>
            <a:prstGeom prst="rect">
              <a:avLst/>
            </a:prstGeom>
            <a:noFill/>
            <a:ln w="9525">
              <a:noFill/>
              <a:miter lim="800000"/>
              <a:headEnd/>
              <a:tailEnd/>
            </a:ln>
          </p:spPr>
        </p:pic>
        <p:pic>
          <p:nvPicPr>
            <p:cNvPr id="16" name="Picture 2"/>
            <p:cNvPicPr>
              <a:picLocks noChangeAspect="1" noChangeArrowheads="1"/>
            </p:cNvPicPr>
            <p:nvPr/>
          </p:nvPicPr>
          <p:blipFill>
            <a:blip r:embed="rId4" cstate="print"/>
            <a:srcRect l="71632"/>
            <a:stretch>
              <a:fillRect/>
            </a:stretch>
          </p:blipFill>
          <p:spPr bwMode="auto">
            <a:xfrm>
              <a:off x="1447800" y="1143000"/>
              <a:ext cx="362123" cy="371475"/>
            </a:xfrm>
            <a:prstGeom prst="rect">
              <a:avLst/>
            </a:prstGeom>
            <a:noFill/>
            <a:ln w="9525">
              <a:noFill/>
              <a:miter lim="800000"/>
              <a:headEnd/>
              <a:tailEnd/>
            </a:ln>
          </p:spPr>
        </p:pic>
      </p:grpSp>
    </p:spTree>
    <p:extLst>
      <p:ext uri="{BB962C8B-B14F-4D97-AF65-F5344CB8AC3E}">
        <p14:creationId xmlns="" xmlns:p14="http://schemas.microsoft.com/office/powerpoint/2010/main" val="13790805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746"/>
            <a:ext cx="7772400" cy="1143000"/>
          </a:xfrm>
        </p:spPr>
        <p:txBody>
          <a:bodyPr/>
          <a:lstStyle/>
          <a:p>
            <a:r>
              <a:rPr lang="en-US" sz="2800" b="1" dirty="0" smtClean="0">
                <a:solidFill>
                  <a:srgbClr val="00B0F0"/>
                </a:solidFill>
              </a:rPr>
              <a:t>ROTATIONAL AND IRROTATIONAL FLOW</a:t>
            </a:r>
            <a:endParaRPr lang="en-US" sz="2800" dirty="0"/>
          </a:p>
        </p:txBody>
      </p:sp>
      <p:sp>
        <p:nvSpPr>
          <p:cNvPr id="3" name="Content Placeholder 2"/>
          <p:cNvSpPr>
            <a:spLocks noGrp="1"/>
          </p:cNvSpPr>
          <p:nvPr>
            <p:ph idx="1"/>
          </p:nvPr>
        </p:nvSpPr>
        <p:spPr>
          <a:xfrm>
            <a:off x="685800" y="1066800"/>
            <a:ext cx="7772400" cy="5029200"/>
          </a:xfrm>
        </p:spPr>
        <p:txBody>
          <a:bodyPr/>
          <a:lstStyle/>
          <a:p>
            <a:r>
              <a:rPr lang="en-US" sz="2400" dirty="0" err="1" smtClean="0"/>
              <a:t>I</a:t>
            </a:r>
            <a:r>
              <a:rPr lang="en-US" sz="2400" dirty="0" err="1" smtClean="0"/>
              <a:t>rrotational</a:t>
            </a:r>
            <a:r>
              <a:rPr lang="en-US" sz="2400" dirty="0" smtClean="0"/>
              <a:t> flow </a:t>
            </a:r>
            <a:r>
              <a:rPr lang="en-US" sz="2400" dirty="0" smtClean="0"/>
              <a:t>may be </a:t>
            </a:r>
            <a:r>
              <a:rPr lang="en-US" sz="2400" dirty="0" smtClean="0"/>
              <a:t>briefly </a:t>
            </a:r>
            <a:r>
              <a:rPr lang="en-US" sz="2400" dirty="0" smtClean="0"/>
              <a:t>described as </a:t>
            </a:r>
            <a:r>
              <a:rPr lang="en-US" sz="2400" dirty="0" smtClean="0"/>
              <a:t>flow </a:t>
            </a:r>
            <a:r>
              <a:rPr lang="en-US" sz="2400" dirty="0" smtClean="0"/>
              <a:t>in which each element of the moving </a:t>
            </a:r>
            <a:r>
              <a:rPr lang="en-US" sz="2400" dirty="0" smtClean="0"/>
              <a:t>fluid </a:t>
            </a:r>
            <a:r>
              <a:rPr lang="en-US" sz="2400" dirty="0" smtClean="0"/>
              <a:t>suffers no net rotation from one instant to the next, with respect to a given frame of reference. </a:t>
            </a:r>
          </a:p>
          <a:p>
            <a:r>
              <a:rPr lang="en-US" sz="2400" dirty="0" smtClean="0"/>
              <a:t>The classic example of </a:t>
            </a:r>
            <a:r>
              <a:rPr lang="en-US" sz="2400" dirty="0" err="1" smtClean="0"/>
              <a:t>ir</a:t>
            </a:r>
            <a:r>
              <a:rPr lang="en-US" sz="2400" dirty="0" err="1" smtClean="0"/>
              <a:t>rotational</a:t>
            </a:r>
            <a:r>
              <a:rPr lang="en-US" sz="2400" dirty="0" smtClean="0"/>
              <a:t> </a:t>
            </a:r>
            <a:r>
              <a:rPr lang="en-US" sz="2400" dirty="0" smtClean="0"/>
              <a:t>motion (although not a </a:t>
            </a:r>
            <a:r>
              <a:rPr lang="en-US" sz="2400" dirty="0" smtClean="0"/>
              <a:t>fluid</a:t>
            </a:r>
            <a:r>
              <a:rPr lang="en-US" sz="2400" dirty="0" smtClean="0"/>
              <a:t>) is that of the carriages on a Ferris wheel used for amusement rides. </a:t>
            </a:r>
            <a:endParaRPr lang="en-US" sz="2400" dirty="0"/>
          </a:p>
        </p:txBody>
      </p:sp>
    </p:spTree>
    <p:extLst>
      <p:ext uri="{BB962C8B-B14F-4D97-AF65-F5344CB8AC3E}">
        <p14:creationId xmlns:p14="http://schemas.microsoft.com/office/powerpoint/2010/main" xmlns="" val="35910412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5029200" y="2590800"/>
            <a:ext cx="4104115" cy="3790950"/>
          </a:xfrm>
          <a:prstGeom prst="rect">
            <a:avLst/>
          </a:prstGeom>
        </p:spPr>
      </p:pic>
      <p:pic>
        <p:nvPicPr>
          <p:cNvPr id="3" name="Picture 2"/>
          <p:cNvPicPr>
            <a:picLocks noChangeAspect="1"/>
          </p:cNvPicPr>
          <p:nvPr/>
        </p:nvPicPr>
        <p:blipFill>
          <a:blip r:embed="rId3" cstate="print"/>
          <a:stretch>
            <a:fillRect/>
          </a:stretch>
        </p:blipFill>
        <p:spPr>
          <a:xfrm>
            <a:off x="381000" y="0"/>
            <a:ext cx="4038600" cy="4038600"/>
          </a:xfrm>
          <a:prstGeom prst="rect">
            <a:avLst/>
          </a:prstGeom>
        </p:spPr>
      </p:pic>
    </p:spTree>
    <p:extLst>
      <p:ext uri="{BB962C8B-B14F-4D97-AF65-F5344CB8AC3E}">
        <p14:creationId xmlns:p14="http://schemas.microsoft.com/office/powerpoint/2010/main" xmlns="" val="3739132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10151</TotalTime>
  <Words>1818</Words>
  <Application>Microsoft Office PowerPoint</Application>
  <PresentationFormat>On-screen Show (4:3)</PresentationFormat>
  <Paragraphs>166</Paragraphs>
  <Slides>35</Slides>
  <Notes>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38" baseType="lpstr">
      <vt:lpstr>Default Design</vt:lpstr>
      <vt:lpstr>Equation</vt:lpstr>
      <vt:lpstr>Microsoft Equation 3.0</vt:lpstr>
      <vt:lpstr>Slide 1</vt:lpstr>
      <vt:lpstr>Slide 2</vt:lpstr>
      <vt:lpstr>DIFFERENTIAL EQUATION OF CONTINUITY</vt:lpstr>
      <vt:lpstr>DIFFERENTIAL EQUATION OF CONTINUITY</vt:lpstr>
      <vt:lpstr>DIFFERENTIAL EQUATION OF CONTINUITY</vt:lpstr>
      <vt:lpstr>DIFFERENTIAL EQUATION OF CONTINUITY</vt:lpstr>
      <vt:lpstr>DIFFERENTIAL EQUATION OF CONTINUITY</vt:lpstr>
      <vt:lpstr>ROTATIONAL AND IRROTATIONAL FLOW</vt:lpstr>
      <vt:lpstr>Slide 9</vt:lpstr>
      <vt:lpstr>ROTATIONAL AND IRROTATIONAL FLOW</vt:lpstr>
      <vt:lpstr>ROTATIONAL AND IRROTATIONAL FLOW</vt:lpstr>
      <vt:lpstr>ROTATIONAL AND IRROTATIONAL FLOW</vt:lpstr>
      <vt:lpstr>ROTATIONAL AND IRROTATIONAL FLOW</vt:lpstr>
      <vt:lpstr>ROTATIONAL AND IRROTATIONAL FLOW</vt:lpstr>
      <vt:lpstr>ROTATIONAL AND IRROTATIONAL FLOW</vt:lpstr>
      <vt:lpstr>ROTATIONAL AND IRROTATIONAL FLOW</vt:lpstr>
      <vt:lpstr>ROTATIONAL AND IRROTATIONAL FLOW</vt:lpstr>
      <vt:lpstr>THE STREAM FUNCTION</vt:lpstr>
      <vt:lpstr>THE STREAM FUNCTION</vt:lpstr>
      <vt:lpstr>THE STREAM FUNCTION</vt:lpstr>
      <vt:lpstr>Slide 21</vt:lpstr>
      <vt:lpstr>Slide 22</vt:lpstr>
      <vt:lpstr>Slide 23</vt:lpstr>
      <vt:lpstr>Slide 24</vt:lpstr>
      <vt:lpstr>Slide 25</vt:lpstr>
      <vt:lpstr>Slide 26</vt:lpstr>
      <vt:lpstr>ORTHOGONALITY OF STREAMLINES AND EQUIPOTENTIAL LINES </vt:lpstr>
      <vt:lpstr>Slide 28</vt:lpstr>
      <vt:lpstr>Slide 29</vt:lpstr>
      <vt:lpstr>Slide 30</vt:lpstr>
      <vt:lpstr>Slide 31</vt:lpstr>
      <vt:lpstr>USE AND LIMITATIONS OF FLOW NET</vt:lpstr>
      <vt:lpstr>Slide 33</vt:lpstr>
      <vt:lpstr>Slide 34</vt:lpstr>
      <vt:lpstr>Slide 35</vt:lpstr>
    </vt:vector>
  </TitlesOfParts>
  <Company>UNZA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SOE</dc:creator>
  <cp:lastModifiedBy>lubinga handia</cp:lastModifiedBy>
  <cp:revision>489</cp:revision>
  <dcterms:created xsi:type="dcterms:W3CDTF">2005-09-01T13:03:02Z</dcterms:created>
  <dcterms:modified xsi:type="dcterms:W3CDTF">2018-05-10T12:18:22Z</dcterms:modified>
</cp:coreProperties>
</file>