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3" r:id="rId2"/>
    <p:sldId id="257" r:id="rId3"/>
    <p:sldId id="284" r:id="rId4"/>
    <p:sldId id="285" r:id="rId5"/>
    <p:sldId id="286" r:id="rId6"/>
    <p:sldId id="268" r:id="rId7"/>
    <p:sldId id="288" r:id="rId8"/>
    <p:sldId id="317" r:id="rId9"/>
    <p:sldId id="289" r:id="rId10"/>
    <p:sldId id="319" r:id="rId11"/>
    <p:sldId id="318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20" r:id="rId24"/>
    <p:sldId id="301" r:id="rId25"/>
    <p:sldId id="302" r:id="rId26"/>
    <p:sldId id="303" r:id="rId27"/>
    <p:sldId id="321" r:id="rId28"/>
    <p:sldId id="322" r:id="rId29"/>
    <p:sldId id="304" r:id="rId30"/>
    <p:sldId id="279" r:id="rId31"/>
    <p:sldId id="305" r:id="rId32"/>
    <p:sldId id="314" r:id="rId33"/>
    <p:sldId id="326" r:id="rId34"/>
    <p:sldId id="324" r:id="rId35"/>
    <p:sldId id="316" r:id="rId36"/>
    <p:sldId id="312" r:id="rId37"/>
    <p:sldId id="313" r:id="rId38"/>
    <p:sldId id="329" r:id="rId39"/>
    <p:sldId id="327" r:id="rId40"/>
    <p:sldId id="281" r:id="rId41"/>
    <p:sldId id="315" r:id="rId42"/>
    <p:sldId id="282" r:id="rId43"/>
    <p:sldId id="28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2026C5-FADD-495C-B656-6BEAFA672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352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026C5-FADD-495C-B656-6BEAFA67205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70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026C5-FADD-495C-B656-6BEAFA67205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2026C5-FADD-495C-B656-6BEAFA67205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12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74D0-1B63-45D2-9AA5-3305542A8C69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B4F2-2C61-480A-89F3-F027CFCF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1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5F60-EC7A-4A88-B4D3-026520FF1B7A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87D2B-A62E-418A-AA5D-FDA35476A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71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6DA1-1ADE-4A9C-ACEF-77B326BF6425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F787-C0D7-45FA-85C0-25CCB864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12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637A-B03B-4B3B-8C01-B429DE3151D6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E53C-FC5E-4F1B-ABE0-EC9F7E517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73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2A47-6A4D-4C34-9478-FC1BCA204237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DBF2-BD98-4A8C-BC5F-CF651EC9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30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FC9C-1DAF-4B4A-AF03-B0FD9F43ABDE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75F7-7637-4983-B7F4-30C95738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8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64B9-EDA7-4A6A-B57E-C78A9D875569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5270-D65D-4FF1-B939-D57FCC47A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38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B99D-6712-479A-A757-573DDBF93FB3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F9D0-A307-4982-B5E9-3BE36CF5F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67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EAB5-525A-4EB8-937C-820E2F934FB0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D65F-C636-4758-A85E-8F1A34CE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53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0DC7-2222-4404-A3F5-726263E1C3BE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B2F4-92B8-4A35-8245-EB4887B6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5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5AD6-4940-47E6-A49C-F25CA4628305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14D8-88A3-4F8D-A4BC-12C2FCD3C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0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5E595F9-B055-4EFF-8688-C1CB420C61B6}" type="datetime1">
              <a:rPr lang="en-US" smtClean="0"/>
              <a:pPr>
                <a:defRPr/>
              </a:pPr>
              <a:t>7/6/2020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Lecture 2     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04A2D2-2CFF-4EC2-A5D5-4A16952F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2231" y="-67614"/>
            <a:ext cx="7162800" cy="6840828"/>
            <a:chOff x="5486400" y="1981200"/>
            <a:chExt cx="2705100" cy="2933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3124200"/>
              <a:ext cx="2705100" cy="1790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1981200"/>
              <a:ext cx="1438275" cy="962025"/>
            </a:xfrm>
            <a:prstGeom prst="rect">
              <a:avLst/>
            </a:prstGeom>
          </p:spPr>
        </p:pic>
      </p:grp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Fluid Mechanics CEE 3311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LECTURE 2</a:t>
            </a:r>
          </a:p>
          <a:p>
            <a:pPr algn="ctr" eaLnBrk="1" hangingPunct="1">
              <a:buFontTx/>
              <a:buNone/>
            </a:pPr>
            <a:endParaRPr lang="en-US" altLang="en-US" sz="3600" b="1" u="sng" dirty="0">
              <a:solidFill>
                <a:srgbClr val="FF9900"/>
              </a:solidFill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FLUID STATICS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L. </a:t>
            </a:r>
            <a:r>
              <a:rPr lang="en-US" altLang="en-US" sz="3600" dirty="0" err="1">
                <a:solidFill>
                  <a:srgbClr val="FF9900"/>
                </a:solidFill>
              </a:rPr>
              <a:t>Handia</a:t>
            </a:r>
            <a:endParaRPr lang="en-US" alt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2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4" y="9939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3531" y="697398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285720" y="1382657"/>
            <a:ext cx="85725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Similarly, summing forces in the z </a:t>
            </a:r>
            <a:r>
              <a:rPr lang="en-US" altLang="en-US" dirty="0" smtClean="0"/>
              <a:t>direction gives</a:t>
            </a:r>
            <a:endParaRPr lang="en-US" altLang="en-US" sz="800" dirty="0" smtClean="0"/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dirty="0" smtClean="0"/>
              <a:t>	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altLang="en-US" dirty="0"/>
              <a:t> dx </a:t>
            </a:r>
            <a:r>
              <a:rPr lang="en-US" altLang="en-US" dirty="0" err="1"/>
              <a:t>dy</a:t>
            </a:r>
            <a:r>
              <a:rPr lang="en-US" altLang="en-US" dirty="0"/>
              <a:t> - p dl </a:t>
            </a:r>
            <a:r>
              <a:rPr lang="en-US" altLang="en-US" dirty="0" err="1"/>
              <a:t>dy</a:t>
            </a:r>
            <a:r>
              <a:rPr lang="en-US" altLang="en-US" dirty="0"/>
              <a:t> sin </a:t>
            </a:r>
            <a:r>
              <a:rPr lang="el-GR" altLang="en-US" dirty="0"/>
              <a:t>α</a:t>
            </a:r>
            <a:r>
              <a:rPr lang="en-US" altLang="en-US" dirty="0"/>
              <a:t> – ½ </a:t>
            </a:r>
            <a:r>
              <a:rPr lang="el-GR" altLang="en-US" dirty="0"/>
              <a:t>γ</a:t>
            </a:r>
            <a:r>
              <a:rPr lang="en-US" altLang="en-US" dirty="0"/>
              <a:t> dx </a:t>
            </a:r>
            <a:r>
              <a:rPr lang="en-US" altLang="en-US" dirty="0" err="1"/>
              <a:t>dy</a:t>
            </a:r>
            <a:r>
              <a:rPr lang="en-US" altLang="en-US" dirty="0"/>
              <a:t> </a:t>
            </a:r>
            <a:r>
              <a:rPr lang="en-US" altLang="en-US" dirty="0" err="1"/>
              <a:t>dz</a:t>
            </a:r>
            <a:r>
              <a:rPr lang="en-US" altLang="en-US" dirty="0"/>
              <a:t> = </a:t>
            </a:r>
            <a:r>
              <a:rPr lang="en-US" altLang="en-US" dirty="0" smtClean="0"/>
              <a:t>0 </a:t>
            </a:r>
            <a:endParaRPr lang="en-US" altLang="en-US" sz="800" dirty="0" smtClean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The third term is of higher order than the other two terms and so </a:t>
            </a:r>
            <a:r>
              <a:rPr lang="en-US" altLang="en-US" dirty="0" smtClean="0"/>
              <a:t>may </a:t>
            </a:r>
            <a:r>
              <a:rPr lang="en-US" altLang="en-US" dirty="0"/>
              <a:t>be neglected. </a:t>
            </a:r>
            <a:r>
              <a:rPr lang="en-US" altLang="en-US" dirty="0" smtClean="0"/>
              <a:t>It </a:t>
            </a:r>
            <a:r>
              <a:rPr lang="en-US" altLang="en-US" dirty="0"/>
              <a:t>follows from this that p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altLang="en-US" dirty="0" smtClean="0"/>
              <a:t> as shown below</a:t>
            </a:r>
            <a:endParaRPr lang="en-US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14910" y="4572008"/>
            <a:ext cx="3929090" cy="2071678"/>
            <a:chOff x="714348" y="3214686"/>
            <a:chExt cx="5727350" cy="364331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3321649"/>
              <a:ext cx="5727350" cy="3536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2857488" y="3214686"/>
              <a:ext cx="714380" cy="1216034"/>
              <a:chOff x="2857488" y="3214686"/>
              <a:chExt cx="714380" cy="121603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5400000">
                <a:off x="2251059" y="3821115"/>
                <a:ext cx="1214446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2607455" y="3464719"/>
                <a:ext cx="1214446" cy="71438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57488" y="4429132"/>
                <a:ext cx="71438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Arrow Connector 19"/>
          <p:cNvCxnSpPr/>
          <p:nvPr/>
        </p:nvCxnSpPr>
        <p:spPr>
          <a:xfrm>
            <a:off x="3428992" y="2500306"/>
            <a:ext cx="3214710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5720" y="3441680"/>
            <a:ext cx="5357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- p dl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sin </a:t>
            </a:r>
            <a:r>
              <a:rPr lang="el-GR" altLang="en-US" dirty="0" smtClean="0"/>
              <a:t>α</a:t>
            </a:r>
            <a:r>
              <a:rPr lang="en-US" altLang="en-US" dirty="0" smtClean="0"/>
              <a:t> – ½ </a:t>
            </a:r>
            <a:r>
              <a:rPr lang="el-GR" altLang="en-US" dirty="0" smtClean="0"/>
              <a:t>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dz</a:t>
            </a:r>
            <a:r>
              <a:rPr lang="en-US" altLang="en-US" dirty="0" smtClean="0"/>
              <a:t> = 0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Since </a:t>
            </a:r>
            <a:r>
              <a:rPr lang="en-US" altLang="en-US" dirty="0" err="1" smtClean="0"/>
              <a:t>dx</a:t>
            </a:r>
            <a:r>
              <a:rPr lang="en-US" altLang="en-US" dirty="0" smtClean="0"/>
              <a:t> = dl sin </a:t>
            </a:r>
            <a:r>
              <a:rPr lang="el-GR" altLang="en-US" dirty="0" smtClean="0"/>
              <a:t>α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- p dl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sin </a:t>
            </a:r>
            <a:r>
              <a:rPr lang="el-GR" altLang="en-US" dirty="0" smtClean="0"/>
              <a:t>α</a:t>
            </a:r>
            <a:r>
              <a:rPr lang="en-US" altLang="en-US" dirty="0" smtClean="0"/>
              <a:t> – 0= 0</a:t>
            </a:r>
          </a:p>
          <a:p>
            <a:endParaRPr lang="en-US" altLang="en-US" dirty="0" smtClean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altLang="en-US" dirty="0" smtClean="0"/>
              <a:t> dl sin </a:t>
            </a:r>
            <a:r>
              <a:rPr lang="el-GR" altLang="en-US" dirty="0" smtClean="0"/>
              <a:t>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- p dl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sin </a:t>
            </a:r>
            <a:r>
              <a:rPr lang="el-GR" altLang="en-US" dirty="0" smtClean="0"/>
              <a:t>α</a:t>
            </a:r>
            <a:r>
              <a:rPr lang="en-US" altLang="en-US" dirty="0" smtClean="0"/>
              <a:t> = 0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7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4" y="9939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3531" y="697398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533401" y="1382657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It can also be proved that p =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altLang="en-US" dirty="0"/>
              <a:t> by considering a three-dimensional case.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The results are </a:t>
            </a:r>
            <a:r>
              <a:rPr lang="en-US" altLang="en-US" b="1" i="1" dirty="0"/>
              <a:t>independent of </a:t>
            </a:r>
            <a:r>
              <a:rPr lang="el-GR" altLang="en-US" b="1" i="1" dirty="0"/>
              <a:t>α</a:t>
            </a:r>
            <a:r>
              <a:rPr lang="en-US" altLang="en-US" dirty="0"/>
              <a:t>; </a:t>
            </a:r>
            <a:r>
              <a:rPr lang="en-US" altLang="en-US" b="1" i="1" dirty="0"/>
              <a:t>hence</a:t>
            </a:r>
            <a:r>
              <a:rPr lang="en-US" altLang="en-US" dirty="0"/>
              <a:t> the pressure at any point in a ﬂuid at rest is the same in all directions (i.e.,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baseline="-25000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y</a:t>
            </a:r>
            <a:r>
              <a:rPr lang="en-US" baseline="-25000" dirty="0"/>
              <a:t>=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altLang="en-US" dirty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45798"/>
            <a:ext cx="5638800" cy="34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51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b="1" dirty="0"/>
              <a:t>Pascal’s Law </a:t>
            </a:r>
            <a:r>
              <a:rPr lang="en-US" altLang="en-US" dirty="0"/>
              <a:t>states that the pressure at a point in a fluid at rest is the same in all directions </a:t>
            </a:r>
            <a:r>
              <a:rPr lang="en-US" altLang="en-US" b="1" i="1" dirty="0"/>
              <a:t>independent of the orientation </a:t>
            </a:r>
            <a:r>
              <a:rPr lang="en-US" altLang="en-US" dirty="0"/>
              <a:t>of the surface around that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Consider the differential element of static ﬂuid shown in Fig below.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Since the element is </a:t>
            </a:r>
            <a:r>
              <a:rPr lang="en-US" altLang="en-US" i="1" dirty="0"/>
              <a:t>very small</a:t>
            </a:r>
            <a:r>
              <a:rPr lang="en-US" altLang="en-US" dirty="0"/>
              <a:t>, we can </a:t>
            </a:r>
            <a:r>
              <a:rPr lang="en-US" altLang="en-US" b="1" i="1" dirty="0"/>
              <a:t>assume</a:t>
            </a:r>
            <a:r>
              <a:rPr lang="en-US" altLang="en-US" dirty="0"/>
              <a:t> that the density of the ﬂuid within the element is constant.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/>
              <a:t>Assume that the pressure at the center of the element is p and that the dimensions of the element are </a:t>
            </a:r>
            <a:r>
              <a:rPr lang="en-US" dirty="0" err="1"/>
              <a:t>δx</a:t>
            </a:r>
            <a:r>
              <a:rPr lang="en-US" dirty="0"/>
              <a:t>, </a:t>
            </a:r>
            <a:r>
              <a:rPr lang="en-US" dirty="0" err="1"/>
              <a:t>δy</a:t>
            </a:r>
            <a:r>
              <a:rPr lang="en-US" dirty="0"/>
              <a:t> and </a:t>
            </a:r>
            <a:r>
              <a:rPr lang="en-US" dirty="0" err="1"/>
              <a:t>δz</a:t>
            </a:r>
            <a:r>
              <a:rPr lang="en-US" dirty="0"/>
              <a:t>.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1643"/>
          <a:stretch>
            <a:fillRect/>
          </a:stretch>
        </p:blipFill>
        <p:spPr>
          <a:xfrm rot="197689">
            <a:off x="2902053" y="3997705"/>
            <a:ext cx="3157323" cy="296699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4572000" y="3857628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500562" y="3929066"/>
            <a:ext cx="192882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714876" y="3929066"/>
            <a:ext cx="271464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89">
            <a:off x="3830352" y="3471876"/>
            <a:ext cx="3625811" cy="3464150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152400" y="1676401"/>
            <a:ext cx="8610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The forces acting on the ﬂuid element in the vertical direction are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i="1" dirty="0"/>
              <a:t>body force</a:t>
            </a:r>
            <a:r>
              <a:rPr lang="en-US" dirty="0"/>
              <a:t>, the action of gravity on the mass within the element, and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b="1" i="1" dirty="0"/>
              <a:t>surface forces</a:t>
            </a:r>
            <a:r>
              <a:rPr lang="en-US" dirty="0"/>
              <a:t>, transmitted from the surrounding </a:t>
            </a:r>
            <a:r>
              <a:rPr lang="en-US" dirty="0" err="1"/>
              <a:t>ﬂuid</a:t>
            </a:r>
            <a:r>
              <a:rPr lang="en-US" dirty="0"/>
              <a:t> and acting at right angles against the top, bottom, and sides of the element. </a:t>
            </a: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14612" y="2428868"/>
            <a:ext cx="3286148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Because the </a:t>
            </a:r>
            <a:r>
              <a:rPr lang="en-US" dirty="0" err="1"/>
              <a:t>ﬂuid</a:t>
            </a:r>
            <a:r>
              <a:rPr lang="en-US" dirty="0"/>
              <a:t> is at </a:t>
            </a:r>
            <a:r>
              <a:rPr lang="en-US" i="1" dirty="0">
                <a:solidFill>
                  <a:srgbClr val="00B0F0"/>
                </a:solidFill>
              </a:rPr>
              <a:t>rest</a:t>
            </a:r>
            <a:r>
              <a:rPr lang="en-US" dirty="0"/>
              <a:t>, the element </a:t>
            </a:r>
            <a:r>
              <a:rPr lang="en-US" i="1" dirty="0">
                <a:solidFill>
                  <a:srgbClr val="00B0F0"/>
                </a:solidFill>
              </a:rPr>
              <a:t>is in equilibrium </a:t>
            </a:r>
            <a:r>
              <a:rPr lang="en-US" dirty="0"/>
              <a:t>and the </a:t>
            </a:r>
            <a:r>
              <a:rPr lang="en-US" i="1" dirty="0">
                <a:solidFill>
                  <a:srgbClr val="00B0F0"/>
                </a:solidFill>
              </a:rPr>
              <a:t>summation of forces </a:t>
            </a:r>
            <a:r>
              <a:rPr lang="en-US" dirty="0"/>
              <a:t>acting on the element in any direction must be </a:t>
            </a:r>
            <a:r>
              <a:rPr lang="en-US" i="1" dirty="0">
                <a:solidFill>
                  <a:srgbClr val="00B0F0"/>
                </a:solidFill>
              </a:rPr>
              <a:t>zero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If forces are summed in the </a:t>
            </a:r>
            <a:r>
              <a:rPr lang="en-US" i="1" dirty="0"/>
              <a:t>horizontal</a:t>
            </a:r>
            <a:r>
              <a:rPr lang="en-US" dirty="0"/>
              <a:t> direction, that is, x or y, the </a:t>
            </a:r>
            <a:r>
              <a:rPr lang="en-US" i="1" dirty="0"/>
              <a:t>only forces </a:t>
            </a:r>
            <a:r>
              <a:rPr lang="en-US" dirty="0"/>
              <a:t>acting are the pressure forces on the </a:t>
            </a:r>
            <a:r>
              <a:rPr lang="en-US" i="1" dirty="0">
                <a:solidFill>
                  <a:srgbClr val="FF0000"/>
                </a:solidFill>
              </a:rPr>
              <a:t>vertical faces </a:t>
            </a:r>
            <a:r>
              <a:rPr lang="en-US" dirty="0"/>
              <a:t>of the element.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 satisfy             and            , the pressures on the opposite </a:t>
            </a:r>
            <a:r>
              <a:rPr lang="en-US" dirty="0">
                <a:solidFill>
                  <a:srgbClr val="FF0000"/>
                </a:solidFill>
              </a:rPr>
              <a:t>vertical faces </a:t>
            </a:r>
            <a:r>
              <a:rPr lang="en-US" dirty="0"/>
              <a:t>must be equal. Thus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                            for the case of the </a:t>
            </a:r>
          </a:p>
          <a:p>
            <a:r>
              <a:rPr lang="en-US" dirty="0"/>
              <a:t>			</a:t>
            </a:r>
            <a:r>
              <a:rPr lang="en-US" dirty="0" smtClean="0"/>
              <a:t>fluid </a:t>
            </a:r>
            <a:r>
              <a:rPr lang="en-US" dirty="0"/>
              <a:t>at rest </a:t>
            </a:r>
          </a:p>
          <a:p>
            <a:r>
              <a:rPr lang="en-US" sz="1600" dirty="0"/>
              <a:t>(i.e., there </a:t>
            </a:r>
            <a:r>
              <a:rPr lang="en-US" sz="1400" dirty="0"/>
              <a:t>is no change in pressure in the x-direction and also in the </a:t>
            </a:r>
          </a:p>
          <a:p>
            <a:r>
              <a:rPr lang="en-US" sz="1400" dirty="0" smtClean="0"/>
              <a:t>y-direction, the horizontal direction)</a:t>
            </a:r>
            <a:endParaRPr lang="en-US" sz="1400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0" y="3962400"/>
          <a:ext cx="838200" cy="349250"/>
        </p:xfrm>
        <a:graphic>
          <a:graphicData uri="http://schemas.openxmlformats.org/presentationml/2006/ole">
            <p:oleObj spid="_x0000_s19761" name="Equation" r:id="rId3" imgW="609336" imgH="25389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733800" y="3962400"/>
          <a:ext cx="838200" cy="349250"/>
        </p:xfrm>
        <a:graphic>
          <a:graphicData uri="http://schemas.openxmlformats.org/presentationml/2006/ole">
            <p:oleObj spid="_x0000_s19762" name="Equation" r:id="rId4" imgW="609336" imgH="25389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52600" y="4800600"/>
          <a:ext cx="1431636" cy="762000"/>
        </p:xfrm>
        <a:graphic>
          <a:graphicData uri="http://schemas.openxmlformats.org/presentationml/2006/ole">
            <p:oleObj spid="_x0000_s19763" name="Equation" r:id="rId5" imgW="787400" imgH="419100" progId="Equation.3">
              <p:embed/>
            </p:oleObj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689">
            <a:off x="6464500" y="4378504"/>
            <a:ext cx="2392136" cy="228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Summing forces in the vertical direction and setting the sum equal to zero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results in                   , which, </a:t>
            </a:r>
          </a:p>
          <a:p>
            <a:r>
              <a:rPr lang="en-US" dirty="0"/>
              <a:t>since p is independent of </a:t>
            </a:r>
          </a:p>
          <a:p>
            <a:r>
              <a:rPr lang="en-US" dirty="0"/>
              <a:t>x and y, can be written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9715920"/>
              </p:ext>
            </p:extLst>
          </p:nvPr>
        </p:nvGraphicFramePr>
        <p:xfrm>
          <a:off x="686601" y="2408970"/>
          <a:ext cx="8070477" cy="990600"/>
        </p:xfrm>
        <a:graphic>
          <a:graphicData uri="http://schemas.openxmlformats.org/presentationml/2006/ole">
            <p:oleObj spid="_x0000_s20791" name="Equation" r:id="rId3" imgW="3517900" imgH="43180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667000" y="3810000"/>
          <a:ext cx="1244600" cy="598488"/>
        </p:xfrm>
        <a:graphic>
          <a:graphicData uri="http://schemas.openxmlformats.org/presentationml/2006/ole">
            <p:oleObj spid="_x0000_s20792" name="Equation" r:id="rId4" imgW="685800" imgH="3302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9956659"/>
              </p:ext>
            </p:extLst>
          </p:nvPr>
        </p:nvGraphicFramePr>
        <p:xfrm>
          <a:off x="3911600" y="4509544"/>
          <a:ext cx="1189703" cy="838200"/>
        </p:xfrm>
        <a:graphic>
          <a:graphicData uri="http://schemas.openxmlformats.org/presentationml/2006/ole">
            <p:oleObj spid="_x0000_s20793" name="Equation" r:id="rId5" imgW="558558" imgH="393529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689">
            <a:off x="5189676" y="3681426"/>
            <a:ext cx="3318671" cy="3170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9300" y="3353783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Rate of change of p in z direction multiplied by distance over which change occurs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977461" y="3309552"/>
            <a:ext cx="375339" cy="128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228632" y="3297676"/>
            <a:ext cx="124168" cy="34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17475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23900" y="6858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6531657"/>
              </p:ext>
            </p:extLst>
          </p:nvPr>
        </p:nvGraphicFramePr>
        <p:xfrm>
          <a:off x="3786182" y="1285860"/>
          <a:ext cx="1189703" cy="838200"/>
        </p:xfrm>
        <a:graphic>
          <a:graphicData uri="http://schemas.openxmlformats.org/presentationml/2006/ole">
            <p:oleObj spid="_x0000_s21609" name="Equation" r:id="rId3" imgW="558558" imgH="393529" progId="Equation.3">
              <p:embed/>
            </p:oleObj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85720" y="2214554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is the general expression that relates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variation of 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pressure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 a static ﬂuid to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vertical position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minus sign indicates that 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 z gets larger (increasing elevation), the pressure gets smaller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evaluate pressure variation in a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fluid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at rest, one must integrate  the above equation between appropriately chosen limits. </a:t>
            </a:r>
          </a:p>
          <a:p>
            <a:pPr lvl="0"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incompressible ﬂuids (</a:t>
            </a:r>
            <a:r>
              <a:rPr kumimoji="0" lang="el-G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constant. This is earlier assumption), above equation can be integrated directly.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For compressible ﬂuids, however, </a:t>
            </a:r>
            <a:r>
              <a:rPr lang="el-GR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γ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must be expressed algebraically </a:t>
            </a:r>
            <a:r>
              <a:rPr lang="en-US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as a function of z or p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if one is to </a:t>
            </a:r>
            <a:r>
              <a:rPr 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determine pressure accurately as a function of elevation.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858942" y="278526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2462" y="2071678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15338" y="314324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7715272" y="314324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72132" y="2428868"/>
            <a:ext cx="2357454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09800" y="1371600"/>
          <a:ext cx="4432301" cy="1054100"/>
        </p:xfrm>
        <a:graphic>
          <a:graphicData uri="http://schemas.openxmlformats.org/presentationml/2006/ole">
            <p:oleObj spid="_x0000_s44232" name="Equation" r:id="rId3" imgW="2082800" imgH="495300" progId="Equation.3">
              <p:embed/>
            </p:oleObj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469725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3622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subscript 1 indicates conditions at a reference elevation. Integration gives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p is the </a:t>
            </a:r>
            <a:r>
              <a:rPr lang="en-US" i="1" dirty="0"/>
              <a:t>pressure at </a:t>
            </a:r>
            <a:r>
              <a:rPr lang="en-US" dirty="0"/>
              <a:t>an elevation </a:t>
            </a:r>
            <a:r>
              <a:rPr lang="en-US" i="1" dirty="0"/>
              <a:t>z</a:t>
            </a:r>
            <a:r>
              <a:rPr lang="en-US" dirty="0"/>
              <a:t>. This expression is generally applicable to liquids, since they are </a:t>
            </a:r>
            <a:r>
              <a:rPr lang="en-US" i="1" dirty="0"/>
              <a:t>only slightly compressible</a:t>
            </a:r>
            <a:r>
              <a:rPr lang="en-US" dirty="0"/>
              <a:t>. Only where there are large changes in elevation, as in the ocean, need the </a:t>
            </a:r>
            <a:r>
              <a:rPr lang="en-US" i="1" dirty="0"/>
              <a:t>compressibility of the liquid be considered</a:t>
            </a:r>
            <a:r>
              <a:rPr lang="en-US" dirty="0"/>
              <a:t>, to arrive at an accurate determination of pressure</a:t>
            </a:r>
          </a:p>
          <a:p>
            <a:r>
              <a:rPr lang="en-US" dirty="0"/>
              <a:t>variation. For small changes in elevation, equation will give accurate results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48000" y="3200400"/>
          <a:ext cx="2513013" cy="458787"/>
        </p:xfrm>
        <a:graphic>
          <a:graphicData uri="http://schemas.openxmlformats.org/presentationml/2006/ole">
            <p:oleObj spid="_x0000_s44233" name="Equation" r:id="rId4" imgW="1180588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case of a liquid at rest, it is </a:t>
            </a:r>
            <a:r>
              <a:rPr lang="en-US" dirty="0">
                <a:solidFill>
                  <a:srgbClr val="00B0F0"/>
                </a:solidFill>
              </a:rPr>
              <a:t>convenient</a:t>
            </a:r>
            <a:r>
              <a:rPr lang="en-US" dirty="0"/>
              <a:t> to measure distances </a:t>
            </a:r>
            <a:r>
              <a:rPr lang="en-US" dirty="0">
                <a:solidFill>
                  <a:srgbClr val="00B0F0"/>
                </a:solidFill>
              </a:rPr>
              <a:t>vertically downward </a:t>
            </a:r>
            <a:r>
              <a:rPr lang="en-US" i="1" dirty="0"/>
              <a:t>from the free liquid surface</a:t>
            </a:r>
            <a:r>
              <a:rPr lang="en-US" dirty="0"/>
              <a:t>. If h is the distance below the free liquid surface and if the pressure of air and vapor on the surface is arbitrarily taken to be zero, equation                                       can be written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there must always be some pressure on the surface of any liquid, the </a:t>
            </a:r>
            <a:r>
              <a:rPr lang="en-US" i="1" dirty="0"/>
              <a:t>total  pressure </a:t>
            </a:r>
            <a:r>
              <a:rPr lang="en-US" dirty="0"/>
              <a:t>at any depth h is given by the above equation </a:t>
            </a:r>
            <a:r>
              <a:rPr lang="en-US" i="1" dirty="0"/>
              <a:t>plus the pressure on the surface</a:t>
            </a:r>
            <a:r>
              <a:rPr lang="en-US" dirty="0"/>
              <a:t>.</a:t>
            </a:r>
          </a:p>
          <a:p>
            <a:r>
              <a:rPr lang="en-US" dirty="0"/>
              <a:t>In many situations this surface pressure may be disregarded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7400" y="3124200"/>
          <a:ext cx="2513013" cy="458787"/>
        </p:xfrm>
        <a:graphic>
          <a:graphicData uri="http://schemas.openxmlformats.org/presentationml/2006/ole">
            <p:oleObj spid="_x0000_s45257" name="Equation" r:id="rId3" imgW="1180588" imgH="215806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01925" y="3975100"/>
          <a:ext cx="917575" cy="431800"/>
        </p:xfrm>
        <a:graphic>
          <a:graphicData uri="http://schemas.openxmlformats.org/presentationml/2006/ole">
            <p:oleObj spid="_x0000_s45258" name="Equation" r:id="rId4" imgW="431613" imgH="203112" progId="Equation.3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858016" y="3500438"/>
            <a:ext cx="1857388" cy="1214446"/>
            <a:chOff x="6858016" y="3500438"/>
            <a:chExt cx="1857388" cy="1214446"/>
          </a:xfrm>
        </p:grpSpPr>
        <p:grpSp>
          <p:nvGrpSpPr>
            <p:cNvPr id="21" name="Group 20"/>
            <p:cNvGrpSpPr/>
            <p:nvPr/>
          </p:nvGrpSpPr>
          <p:grpSpPr>
            <a:xfrm>
              <a:off x="6858016" y="3500438"/>
              <a:ext cx="1857388" cy="1214446"/>
              <a:chOff x="6858016" y="3500438"/>
              <a:chExt cx="1857388" cy="12144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858016" y="3643314"/>
                <a:ext cx="1857388" cy="1071570"/>
              </a:xfrm>
              <a:prstGeom prst="rect">
                <a:avLst/>
              </a:prstGeom>
              <a:solidFill>
                <a:srgbClr val="00B0F0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858016" y="3500438"/>
                <a:ext cx="1857388" cy="786612"/>
                <a:chOff x="6858016" y="3500438"/>
                <a:chExt cx="1857388" cy="786612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6858016" y="3500438"/>
                  <a:ext cx="1857388" cy="144464"/>
                  <a:chOff x="6858016" y="3500438"/>
                  <a:chExt cx="1857388" cy="144464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6858016" y="3643314"/>
                    <a:ext cx="1857388" cy="1588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Isosceles Triangle 13"/>
                  <p:cNvSpPr/>
                  <p:nvPr/>
                </p:nvSpPr>
                <p:spPr>
                  <a:xfrm rot="10800000">
                    <a:off x="7429520" y="3500438"/>
                    <a:ext cx="142876" cy="142876"/>
                  </a:xfrm>
                  <a:prstGeom prst="triangle">
                    <a:avLst/>
                  </a:prstGeom>
                  <a:noFill/>
                  <a:ln w="31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Arrow Connector 15"/>
                <p:cNvCxnSpPr/>
                <p:nvPr/>
              </p:nvCxnSpPr>
              <p:spPr>
                <a:xfrm rot="5400000">
                  <a:off x="6750859" y="3964785"/>
                  <a:ext cx="642942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Box 16"/>
            <p:cNvSpPr txBox="1"/>
            <p:nvPr/>
          </p:nvSpPr>
          <p:spPr>
            <a:xfrm>
              <a:off x="6929454" y="428625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h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86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518"/>
            <a:ext cx="8501122" cy="4191000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en-US" sz="3000" dirty="0"/>
              <a:t>There are </a:t>
            </a:r>
            <a:r>
              <a:rPr lang="en-US" sz="3000" dirty="0">
                <a:solidFill>
                  <a:srgbClr val="FF0000"/>
                </a:solidFill>
              </a:rPr>
              <a:t>no shear </a:t>
            </a:r>
            <a:r>
              <a:rPr lang="en-US" sz="3000" dirty="0"/>
              <a:t>stresses in </a:t>
            </a:r>
            <a:r>
              <a:rPr lang="en-US" sz="3000" dirty="0">
                <a:solidFill>
                  <a:srgbClr val="FF0000"/>
                </a:solidFill>
              </a:rPr>
              <a:t>fluids at rest </a:t>
            </a:r>
            <a:r>
              <a:rPr lang="en-US" sz="3000" dirty="0"/>
              <a:t>(∆F</a:t>
            </a:r>
            <a:r>
              <a:rPr lang="en-US" sz="3000" baseline="-25000" dirty="0"/>
              <a:t>t</a:t>
            </a:r>
            <a:r>
              <a:rPr lang="en-US" sz="3000" dirty="0"/>
              <a:t>= 0); </a:t>
            </a:r>
            <a:endParaRPr lang="en-US" sz="3000" dirty="0" smtClean="0"/>
          </a:p>
          <a:p>
            <a:pPr marL="0" indent="0">
              <a:buFont typeface="Wingdings" pitchFamily="2" charset="2"/>
              <a:buChar char="Ø"/>
            </a:pPr>
            <a:r>
              <a:rPr lang="en-US" sz="3000" dirty="0" smtClean="0"/>
              <a:t>hence </a:t>
            </a:r>
            <a:r>
              <a:rPr lang="en-US" sz="3000" dirty="0"/>
              <a:t>only normal pressure forces (</a:t>
            </a:r>
            <a:r>
              <a:rPr lang="en-US" sz="3000" b="1" dirty="0">
                <a:solidFill>
                  <a:srgbClr val="FF0000"/>
                </a:solidFill>
              </a:rPr>
              <a:t>∆F</a:t>
            </a:r>
            <a:r>
              <a:rPr lang="en-US" sz="3000" b="1" baseline="-25000" dirty="0">
                <a:solidFill>
                  <a:srgbClr val="FF0000"/>
                </a:solidFill>
              </a:rPr>
              <a:t>n</a:t>
            </a:r>
            <a:r>
              <a:rPr lang="en-US" sz="3000" dirty="0"/>
              <a:t>≠ 0</a:t>
            </a:r>
            <a:r>
              <a:rPr lang="en-US" sz="3000" dirty="0" smtClean="0"/>
              <a:t>) </a:t>
            </a:r>
            <a:r>
              <a:rPr lang="en-US" sz="3000" b="1" dirty="0">
                <a:solidFill>
                  <a:srgbClr val="FF0000"/>
                </a:solidFill>
              </a:rPr>
              <a:t>are present</a:t>
            </a:r>
            <a:r>
              <a:rPr lang="en-US" sz="3000" dirty="0"/>
              <a:t>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itchFamily="18" charset="0"/>
                <a:sym typeface="Symbol" pitchFamily="18" charset="2"/>
              </a:rPr>
              <a:t>		</a:t>
            </a:r>
            <a:r>
              <a:rPr lang="en-US" altLang="en-US" dirty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192" y="2819400"/>
            <a:ext cx="8275271" cy="18619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32555"/>
            <a:ext cx="4413198" cy="20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0099" y="4618315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F= 0, then velocity is zero. </a:t>
            </a:r>
            <a:r>
              <a:rPr lang="en-US" dirty="0" smtClean="0"/>
              <a:t>From </a:t>
            </a:r>
            <a:r>
              <a:rPr lang="en-US" altLang="en-US" sz="1200" dirty="0" smtClean="0"/>
              <a:t>Newton’s Equation of Viscosity</a:t>
            </a:r>
            <a:endParaRPr lang="en-US" sz="1200" dirty="0" smtClean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02655"/>
              </p:ext>
            </p:extLst>
          </p:nvPr>
        </p:nvGraphicFramePr>
        <p:xfrm>
          <a:off x="6072198" y="5357826"/>
          <a:ext cx="1819275" cy="735013"/>
        </p:xfrm>
        <a:graphic>
          <a:graphicData uri="http://schemas.openxmlformats.org/presentationml/2006/ole">
            <p:oleObj spid="_x0000_s65653" name="Equation" r:id="rId5" imgW="876240" imgH="419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927614"/>
              </p:ext>
            </p:extLst>
          </p:nvPr>
        </p:nvGraphicFramePr>
        <p:xfrm>
          <a:off x="6143636" y="6122988"/>
          <a:ext cx="2239962" cy="735012"/>
        </p:xfrm>
        <a:graphic>
          <a:graphicData uri="http://schemas.openxmlformats.org/presentationml/2006/ole">
            <p:oleObj spid="_x0000_s65654" name="Equation" r:id="rId6" imgW="1079280" imgH="419040" progId="Equation.3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590800" y="4191000"/>
            <a:ext cx="3200400" cy="1214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2285992"/>
            <a:ext cx="221457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536677" y="2464587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43504" y="5000636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Variation of pressure in a static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From            , it may be seen that all points in a connected body of constant density </a:t>
            </a:r>
            <a:r>
              <a:rPr lang="en-US" dirty="0" smtClean="0"/>
              <a:t>fluid </a:t>
            </a:r>
            <a:r>
              <a:rPr lang="en-US" dirty="0"/>
              <a:t>at rest are under the </a:t>
            </a:r>
            <a:r>
              <a:rPr lang="en-US" i="1" dirty="0">
                <a:solidFill>
                  <a:schemeClr val="accent2"/>
                </a:solidFill>
              </a:rPr>
              <a:t>same pressure </a:t>
            </a:r>
            <a:r>
              <a:rPr lang="en-US" dirty="0"/>
              <a:t>if they are at the </a:t>
            </a:r>
            <a:r>
              <a:rPr lang="en-US" i="1" dirty="0">
                <a:solidFill>
                  <a:schemeClr val="accent2"/>
                </a:solidFill>
              </a:rPr>
              <a:t>same depth </a:t>
            </a:r>
            <a:r>
              <a:rPr lang="en-US" dirty="0"/>
              <a:t>below the liquid surface (Pascal’s law).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This indicates that a </a:t>
            </a:r>
            <a:r>
              <a:rPr lang="en-US" i="1" dirty="0">
                <a:solidFill>
                  <a:schemeClr val="accent2"/>
                </a:solidFill>
              </a:rPr>
              <a:t>surface of equal pressure </a:t>
            </a:r>
            <a:r>
              <a:rPr lang="en-US" dirty="0"/>
              <a:t>for a liquid at rest is a </a:t>
            </a:r>
            <a:r>
              <a:rPr lang="en-US" i="1" dirty="0">
                <a:solidFill>
                  <a:schemeClr val="accent2"/>
                </a:solidFill>
              </a:rPr>
              <a:t>horizontal plane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Strictly speaking, it is a surface everywhere </a:t>
            </a:r>
            <a:r>
              <a:rPr lang="en-US" dirty="0">
                <a:solidFill>
                  <a:schemeClr val="accent2"/>
                </a:solidFill>
              </a:rPr>
              <a:t>normal to the direction of gravity</a:t>
            </a:r>
            <a:r>
              <a:rPr lang="en-US" dirty="0"/>
              <a:t> and is approximately a spherical surface concentric with the earth. For </a:t>
            </a:r>
            <a:r>
              <a:rPr lang="en-US" i="1" dirty="0"/>
              <a:t>practical</a:t>
            </a:r>
            <a:r>
              <a:rPr lang="en-US" dirty="0"/>
              <a:t> purposes, a </a:t>
            </a:r>
            <a:r>
              <a:rPr lang="en-US" i="1" dirty="0"/>
              <a:t>limited portion</a:t>
            </a:r>
            <a:r>
              <a:rPr lang="en-US" dirty="0"/>
              <a:t> of this surface may be </a:t>
            </a:r>
            <a:r>
              <a:rPr lang="en-US" dirty="0">
                <a:solidFill>
                  <a:schemeClr val="accent6"/>
                </a:solidFill>
              </a:rPr>
              <a:t>considered</a:t>
            </a:r>
            <a:r>
              <a:rPr lang="en-US" dirty="0"/>
              <a:t> a </a:t>
            </a:r>
            <a:r>
              <a:rPr lang="en-US" i="1" dirty="0"/>
              <a:t>plane area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00200" y="1752600"/>
          <a:ext cx="917575" cy="431800"/>
        </p:xfrm>
        <a:graphic>
          <a:graphicData uri="http://schemas.openxmlformats.org/presentationml/2006/ole">
            <p:oleObj spid="_x0000_s46183" name="Equation" r:id="rId3" imgW="431613" imgH="203112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500694" y="5429264"/>
            <a:ext cx="1857388" cy="1214446"/>
            <a:chOff x="6858016" y="3500438"/>
            <a:chExt cx="1857388" cy="1214446"/>
          </a:xfrm>
        </p:grpSpPr>
        <p:grpSp>
          <p:nvGrpSpPr>
            <p:cNvPr id="11" name="Group 20"/>
            <p:cNvGrpSpPr/>
            <p:nvPr/>
          </p:nvGrpSpPr>
          <p:grpSpPr>
            <a:xfrm>
              <a:off x="6858016" y="3500438"/>
              <a:ext cx="1857388" cy="1214446"/>
              <a:chOff x="6858016" y="3500438"/>
              <a:chExt cx="1857388" cy="121444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858016" y="3643314"/>
                <a:ext cx="1857388" cy="1071570"/>
              </a:xfrm>
              <a:prstGeom prst="rect">
                <a:avLst/>
              </a:prstGeom>
              <a:solidFill>
                <a:srgbClr val="00B0F0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9"/>
              <p:cNvGrpSpPr/>
              <p:nvPr/>
            </p:nvGrpSpPr>
            <p:grpSpPr>
              <a:xfrm>
                <a:off x="6858016" y="3500438"/>
                <a:ext cx="1857388" cy="786612"/>
                <a:chOff x="6858016" y="3500438"/>
                <a:chExt cx="1857388" cy="786612"/>
              </a:xfrm>
            </p:grpSpPr>
            <p:grpSp>
              <p:nvGrpSpPr>
                <p:cNvPr id="16" name="Group 18"/>
                <p:cNvGrpSpPr/>
                <p:nvPr/>
              </p:nvGrpSpPr>
              <p:grpSpPr>
                <a:xfrm>
                  <a:off x="6858016" y="3500438"/>
                  <a:ext cx="1857388" cy="144464"/>
                  <a:chOff x="6858016" y="3500438"/>
                  <a:chExt cx="1857388" cy="14446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6858016" y="3643314"/>
                    <a:ext cx="1857388" cy="1588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Isosceles Triangle 18"/>
                  <p:cNvSpPr/>
                  <p:nvPr/>
                </p:nvSpPr>
                <p:spPr>
                  <a:xfrm rot="10800000">
                    <a:off x="7429520" y="3500438"/>
                    <a:ext cx="142876" cy="142876"/>
                  </a:xfrm>
                  <a:prstGeom prst="triangle">
                    <a:avLst/>
                  </a:prstGeom>
                  <a:noFill/>
                  <a:ln w="3175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rot="5400000">
                  <a:off x="6750859" y="3964785"/>
                  <a:ext cx="642942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TextBox 12"/>
            <p:cNvSpPr txBox="1"/>
            <p:nvPr/>
          </p:nvSpPr>
          <p:spPr>
            <a:xfrm>
              <a:off x="6929454" y="428625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h</a:t>
              </a:r>
              <a:endParaRPr lang="en-US" sz="1800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500694" y="5929330"/>
            <a:ext cx="1785950" cy="1588"/>
          </a:xfrm>
          <a:prstGeom prst="line">
            <a:avLst/>
          </a:prstGeom>
          <a:ln w="254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3786182" y="4071942"/>
            <a:ext cx="292895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93">
            <a:off x="6014174" y="2577484"/>
            <a:ext cx="3259971" cy="3568000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2625" y="168910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571612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Imagine an open tank of liquid upon whose surface there is </a:t>
            </a:r>
            <a:r>
              <a:rPr lang="en-US" dirty="0" smtClean="0"/>
              <a:t>no</a:t>
            </a:r>
          </a:p>
          <a:p>
            <a:r>
              <a:rPr lang="en-US" dirty="0" smtClean="0"/>
              <a:t>   pressure</a:t>
            </a:r>
            <a:r>
              <a:rPr lang="en-US" dirty="0"/>
              <a:t>, though in reality the minimum pressure upon </a:t>
            </a:r>
            <a:r>
              <a:rPr lang="en-US" dirty="0" smtClean="0"/>
              <a:t>any </a:t>
            </a:r>
          </a:p>
          <a:p>
            <a:r>
              <a:rPr lang="en-US" dirty="0" smtClean="0"/>
              <a:t>   liquid </a:t>
            </a:r>
            <a:r>
              <a:rPr lang="en-US" dirty="0"/>
              <a:t>surface is the pressure of its own vapor.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Disregarding this for the moment, by the </a:t>
            </a:r>
          </a:p>
          <a:p>
            <a:r>
              <a:rPr lang="en-US" dirty="0"/>
              <a:t>    previous equation, the pressure at any </a:t>
            </a:r>
          </a:p>
          <a:p>
            <a:r>
              <a:rPr lang="en-US" dirty="0"/>
              <a:t>   depth h is p = </a:t>
            </a:r>
            <a:r>
              <a:rPr lang="el-GR" dirty="0"/>
              <a:t>γ</a:t>
            </a:r>
            <a:r>
              <a:rPr lang="en-US" dirty="0"/>
              <a:t> h.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If </a:t>
            </a:r>
            <a:r>
              <a:rPr lang="el-GR" dirty="0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 is assumed constant</a:t>
            </a:r>
            <a:r>
              <a:rPr lang="en-US" dirty="0"/>
              <a:t>, there is a </a:t>
            </a:r>
            <a:r>
              <a:rPr lang="en-US" dirty="0" err="1" smtClean="0"/>
              <a:t>deﬁnite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relation </a:t>
            </a:r>
            <a:r>
              <a:rPr lang="en-US" dirty="0"/>
              <a:t>between p and h. That is, pressure </a:t>
            </a:r>
          </a:p>
          <a:p>
            <a:r>
              <a:rPr lang="en-US" dirty="0" smtClean="0"/>
              <a:t>   (</a:t>
            </a:r>
            <a:r>
              <a:rPr lang="en-US" dirty="0"/>
              <a:t>force per unit area) is equivalent to a </a:t>
            </a:r>
            <a:r>
              <a:rPr lang="en-US" i="1" dirty="0"/>
              <a:t>height</a:t>
            </a:r>
          </a:p>
          <a:p>
            <a:r>
              <a:rPr lang="en-US" i="1" dirty="0" smtClean="0"/>
              <a:t>    h </a:t>
            </a:r>
            <a:r>
              <a:rPr lang="en-US" i="1" dirty="0"/>
              <a:t>of some ﬂuid </a:t>
            </a:r>
            <a:r>
              <a:rPr lang="en-US" dirty="0"/>
              <a:t>of constant speciﬁc weight </a:t>
            </a:r>
            <a:r>
              <a:rPr lang="el-GR" dirty="0"/>
              <a:t>γ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It is often </a:t>
            </a:r>
            <a:r>
              <a:rPr lang="en-US" dirty="0">
                <a:solidFill>
                  <a:schemeClr val="accent6"/>
                </a:solidFill>
              </a:rPr>
              <a:t>more convenient </a:t>
            </a:r>
            <a:r>
              <a:rPr lang="en-US" dirty="0"/>
              <a:t>to express </a:t>
            </a:r>
          </a:p>
          <a:p>
            <a:r>
              <a:rPr lang="en-US" dirty="0" smtClean="0"/>
              <a:t>    pressure </a:t>
            </a:r>
            <a:r>
              <a:rPr lang="en-US" dirty="0"/>
              <a:t>in terms of a </a:t>
            </a:r>
            <a:r>
              <a:rPr lang="en-US" dirty="0">
                <a:solidFill>
                  <a:schemeClr val="accent6"/>
                </a:solidFill>
              </a:rPr>
              <a:t>height of a column of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</a:t>
            </a:r>
            <a:r>
              <a:rPr lang="en-US" dirty="0" err="1" smtClean="0">
                <a:solidFill>
                  <a:schemeClr val="accent6"/>
                </a:solidFill>
              </a:rPr>
              <a:t>ﬂuid</a:t>
            </a:r>
            <a:r>
              <a:rPr lang="en-US" dirty="0" smtClean="0"/>
              <a:t> </a:t>
            </a:r>
            <a:r>
              <a:rPr lang="en-US" dirty="0"/>
              <a:t>rather than in pressure per unit </a:t>
            </a:r>
            <a:r>
              <a:rPr lang="en-US" dirty="0" smtClean="0"/>
              <a:t>area e.g., pressure in the</a:t>
            </a:r>
          </a:p>
          <a:p>
            <a:r>
              <a:rPr lang="en-US" dirty="0" smtClean="0"/>
              <a:t>    pipeline is 10m of water.</a:t>
            </a:r>
            <a:endParaRPr lang="en-US" dirty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2643174" y="3786190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Even if the surface of the liquid is </a:t>
            </a:r>
            <a:r>
              <a:rPr lang="en-US" i="1" dirty="0"/>
              <a:t>under some pressure</a:t>
            </a:r>
            <a:r>
              <a:rPr lang="en-US" dirty="0"/>
              <a:t>, it is necessary only to convert this pressure into an </a:t>
            </a:r>
            <a:r>
              <a:rPr lang="en-US" dirty="0">
                <a:solidFill>
                  <a:schemeClr val="accent6"/>
                </a:solidFill>
              </a:rPr>
              <a:t>equivalent height </a:t>
            </a:r>
            <a:r>
              <a:rPr lang="en-US" dirty="0"/>
              <a:t>of </a:t>
            </a:r>
            <a:r>
              <a:rPr lang="en-US" dirty="0">
                <a:solidFill>
                  <a:schemeClr val="accent6"/>
                </a:solidFill>
              </a:rPr>
              <a:t>the </a:t>
            </a:r>
            <a:r>
              <a:rPr lang="en-US" dirty="0" smtClean="0">
                <a:solidFill>
                  <a:schemeClr val="accent6"/>
                </a:solidFill>
              </a:rPr>
              <a:t>fluid </a:t>
            </a:r>
            <a:r>
              <a:rPr lang="en-US" dirty="0">
                <a:solidFill>
                  <a:schemeClr val="accent6"/>
                </a:solidFill>
              </a:rPr>
              <a:t>in question </a:t>
            </a:r>
            <a:r>
              <a:rPr lang="en-US" dirty="0"/>
              <a:t>and </a:t>
            </a:r>
            <a:r>
              <a:rPr lang="en-US" i="1" dirty="0"/>
              <a:t>add this to the value of h </a:t>
            </a:r>
            <a:r>
              <a:rPr lang="en-US" dirty="0"/>
              <a:t>(Fig) to obtain the </a:t>
            </a:r>
            <a:r>
              <a:rPr lang="en-US" dirty="0">
                <a:solidFill>
                  <a:schemeClr val="accent6"/>
                </a:solidFill>
              </a:rPr>
              <a:t>total pressure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93">
            <a:off x="3723909" y="3198158"/>
            <a:ext cx="3123977" cy="341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preceding discussion has been applied to a liquid, but it is equally possible to use it for a </a:t>
            </a:r>
            <a:r>
              <a:rPr lang="en-US" i="1" dirty="0"/>
              <a:t>gas or vapor </a:t>
            </a:r>
            <a:r>
              <a:rPr lang="en-US" dirty="0"/>
              <a:t>by specifying some </a:t>
            </a:r>
            <a:r>
              <a:rPr lang="en-US" i="1" dirty="0"/>
              <a:t>constant speciﬁc weight </a:t>
            </a:r>
            <a:r>
              <a:rPr lang="el-GR" dirty="0"/>
              <a:t>γ</a:t>
            </a:r>
            <a:r>
              <a:rPr lang="en-US" dirty="0"/>
              <a:t> for the gas or vapor in question. Thus </a:t>
            </a:r>
            <a:r>
              <a:rPr lang="en-US" dirty="0">
                <a:solidFill>
                  <a:schemeClr val="accent6"/>
                </a:solidFill>
              </a:rPr>
              <a:t>pressure </a:t>
            </a:r>
            <a:r>
              <a:rPr lang="en-US" dirty="0"/>
              <a:t>p may be expressed in the </a:t>
            </a:r>
            <a:r>
              <a:rPr lang="en-US" dirty="0">
                <a:solidFill>
                  <a:schemeClr val="accent6"/>
                </a:solidFill>
              </a:rPr>
              <a:t>height of a column of any ﬂuid </a:t>
            </a:r>
            <a:r>
              <a:rPr lang="en-US" dirty="0"/>
              <a:t>by the relation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When pressure is expressed </a:t>
            </a:r>
            <a:r>
              <a:rPr lang="en-US" i="1" dirty="0"/>
              <a:t>in meters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</a:t>
            </a:r>
            <a:r>
              <a:rPr lang="en-US" dirty="0"/>
              <a:t>it is commonly referred to </a:t>
            </a:r>
            <a:r>
              <a:rPr lang="en-US" dirty="0" smtClean="0"/>
              <a:t>as</a:t>
            </a:r>
          </a:p>
          <a:p>
            <a:r>
              <a:rPr lang="en-US" b="1" i="1" dirty="0" smtClean="0"/>
              <a:t>    pressure head </a:t>
            </a:r>
            <a:r>
              <a:rPr lang="en-US" dirty="0" smtClean="0"/>
              <a:t>e.g., pressure head in </a:t>
            </a:r>
          </a:p>
          <a:p>
            <a:r>
              <a:rPr lang="en-US" dirty="0" smtClean="0"/>
              <a:t>    the pipeline is 10m of water.</a:t>
            </a:r>
            <a:endParaRPr lang="en-U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9901953"/>
              </p:ext>
            </p:extLst>
          </p:nvPr>
        </p:nvGraphicFramePr>
        <p:xfrm>
          <a:off x="3886200" y="3346781"/>
          <a:ext cx="863600" cy="890588"/>
        </p:xfrm>
        <a:graphic>
          <a:graphicData uri="http://schemas.openxmlformats.org/presentationml/2006/ole">
            <p:oleObj spid="_x0000_s66604" name="Equation" r:id="rId3" imgW="406224" imgH="418918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293">
            <a:off x="5938711" y="3364885"/>
            <a:ext cx="3123977" cy="34191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072066" y="3857628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74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is convenient to express pressures occurring in one </a:t>
            </a:r>
            <a:r>
              <a:rPr lang="en-US" dirty="0" smtClean="0"/>
              <a:t>fluid </a:t>
            </a:r>
            <a:r>
              <a:rPr lang="en-US" dirty="0"/>
              <a:t>in terms of height of another </a:t>
            </a:r>
            <a:r>
              <a:rPr lang="en-US" dirty="0" smtClean="0"/>
              <a:t>fluid</a:t>
            </a:r>
            <a:r>
              <a:rPr lang="en-US" dirty="0"/>
              <a:t>, e.g., barometric pressure in millimeters of mercury.</a:t>
            </a: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Equation p - p</a:t>
            </a:r>
            <a:r>
              <a:rPr lang="en-US" baseline="-25000" dirty="0"/>
              <a:t>1 </a:t>
            </a:r>
            <a:r>
              <a:rPr lang="en-US" dirty="0"/>
              <a:t>= - </a:t>
            </a:r>
            <a:r>
              <a:rPr lang="el-GR" dirty="0"/>
              <a:t>γ</a:t>
            </a:r>
            <a:r>
              <a:rPr lang="en-GB" dirty="0"/>
              <a:t> (z – z</a:t>
            </a:r>
            <a:r>
              <a:rPr lang="en-GB" baseline="-25000" dirty="0"/>
              <a:t>1</a:t>
            </a:r>
            <a:r>
              <a:rPr lang="en-GB" dirty="0"/>
              <a:t>)</a:t>
            </a:r>
            <a:r>
              <a:rPr lang="en-US" dirty="0"/>
              <a:t> may be expressed as follows: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This shows that </a:t>
            </a:r>
            <a:r>
              <a:rPr lang="en-US" dirty="0">
                <a:solidFill>
                  <a:srgbClr val="FF0000"/>
                </a:solidFill>
              </a:rPr>
              <a:t>for an incompressible </a:t>
            </a:r>
            <a:r>
              <a:rPr lang="en-US" dirty="0" smtClean="0">
                <a:solidFill>
                  <a:srgbClr val="FF0000"/>
                </a:solidFill>
              </a:rPr>
              <a:t>fluid </a:t>
            </a:r>
            <a:r>
              <a:rPr lang="en-US" dirty="0"/>
              <a:t>at rest, at any point in the </a:t>
            </a:r>
            <a:r>
              <a:rPr lang="en-US" dirty="0" smtClean="0"/>
              <a:t>fluid </a:t>
            </a:r>
            <a:r>
              <a:rPr lang="en-US" dirty="0"/>
              <a:t>the sum of the elevation z and the pressure head p/</a:t>
            </a:r>
            <a:r>
              <a:rPr lang="el-GR" dirty="0"/>
              <a:t> γ</a:t>
            </a:r>
            <a:r>
              <a:rPr lang="en-US" dirty="0"/>
              <a:t> is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equal</a:t>
            </a:r>
            <a:r>
              <a:rPr lang="en-US" dirty="0"/>
              <a:t> to the sum of these two quantities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at any other point</a:t>
            </a:r>
            <a:r>
              <a:rPr lang="en-US" dirty="0"/>
              <a:t>. The </a:t>
            </a:r>
            <a:r>
              <a:rPr lang="en-US" dirty="0" smtClean="0"/>
              <a:t>significance </a:t>
            </a:r>
            <a:r>
              <a:rPr lang="en-US" dirty="0"/>
              <a:t>of this statement is that, in a </a:t>
            </a:r>
            <a:r>
              <a:rPr lang="en-US" dirty="0" smtClean="0"/>
              <a:t>fluid </a:t>
            </a:r>
            <a:r>
              <a:rPr lang="en-US" dirty="0"/>
              <a:t>at rest, with an </a:t>
            </a:r>
            <a:r>
              <a:rPr lang="en-US" i="1" dirty="0"/>
              <a:t>increase in elevation there is a decrease in pressure head, and vice versa</a:t>
            </a:r>
            <a:r>
              <a:rPr lang="en-US" dirty="0"/>
              <a:t>. This concept is depicted in Fig below.</a:t>
            </a:r>
            <a:endParaRPr lang="en-GB" dirty="0"/>
          </a:p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0323519"/>
              </p:ext>
            </p:extLst>
          </p:nvPr>
        </p:nvGraphicFramePr>
        <p:xfrm>
          <a:off x="2286000" y="2971800"/>
          <a:ext cx="3430588" cy="890588"/>
        </p:xfrm>
        <a:graphic>
          <a:graphicData uri="http://schemas.openxmlformats.org/presentationml/2006/ole">
            <p:oleObj spid="_x0000_s49255" name="Equation" r:id="rId3" imgW="1612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937" y="2133600"/>
            <a:ext cx="3561386" cy="4787437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expressed in height of fluid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5310467"/>
              </p:ext>
            </p:extLst>
          </p:nvPr>
        </p:nvGraphicFramePr>
        <p:xfrm>
          <a:off x="1752600" y="1220812"/>
          <a:ext cx="3430588" cy="890588"/>
        </p:xfrm>
        <a:graphic>
          <a:graphicData uri="http://schemas.openxmlformats.org/presentationml/2006/ole">
            <p:oleObj spid="_x0000_s51349" name="Equation" r:id="rId4" imgW="1612800" imgH="41904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903506"/>
              </p:ext>
            </p:extLst>
          </p:nvPr>
        </p:nvGraphicFramePr>
        <p:xfrm>
          <a:off x="1524000" y="2224088"/>
          <a:ext cx="3889375" cy="890587"/>
        </p:xfrm>
        <a:graphic>
          <a:graphicData uri="http://schemas.openxmlformats.org/presentationml/2006/ole">
            <p:oleObj spid="_x0000_s51350" name="Equation" r:id="rId5" imgW="1828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</a:t>
            </a:r>
            <a:r>
              <a:rPr lang="en-US" altLang="en-US" sz="2800" b="1" kern="0" dirty="0" smtClean="0">
                <a:cs typeface="Times New Roman" pitchFamily="18" charset="0"/>
              </a:rPr>
              <a:t>gauge </a:t>
            </a:r>
            <a:r>
              <a:rPr lang="en-US" altLang="en-US" sz="2800" b="1" kern="0" dirty="0">
                <a:cs typeface="Times New Roman" pitchFamily="18" charset="0"/>
              </a:rPr>
              <a:t>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If pressure is measured relative to absolute zero, it is called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absolute pressure</a:t>
            </a:r>
            <a:r>
              <a:rPr lang="en-US" dirty="0"/>
              <a:t>; 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52431"/>
            <a:ext cx="4682544" cy="292659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43174" y="2143116"/>
            <a:ext cx="392909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</a:t>
            </a:r>
            <a:r>
              <a:rPr lang="en-US" altLang="en-US" sz="2800" b="1" kern="0" dirty="0" smtClean="0">
                <a:cs typeface="Times New Roman" pitchFamily="18" charset="0"/>
              </a:rPr>
              <a:t>gauge </a:t>
            </a:r>
            <a:r>
              <a:rPr lang="en-US" altLang="en-US" sz="2800" b="1" kern="0" dirty="0">
                <a:cs typeface="Times New Roman" pitchFamily="18" charset="0"/>
              </a:rPr>
              <a:t>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when measured relative to atmospheric pressure as a base, it is called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gauge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pressure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This is because practically all pressure gages register zero when open to the atmosphere, and hence measure the difference between the pressure of the </a:t>
            </a:r>
            <a:r>
              <a:rPr lang="en-US" dirty="0" smtClean="0"/>
              <a:t>fluid </a:t>
            </a:r>
            <a:r>
              <a:rPr lang="en-US" dirty="0"/>
              <a:t>to which they are connected and that of the surrounding air.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1409"/>
            <a:ext cx="4682544" cy="2926591"/>
          </a:xfrm>
          <a:prstGeom prst="rect">
            <a:avLst/>
          </a:prstGeom>
        </p:spPr>
      </p:pic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3552825"/>
            <a:ext cx="44672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321439" y="3178967"/>
            <a:ext cx="235745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9039" y="5219702"/>
            <a:ext cx="1604961" cy="16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72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</a:t>
            </a:r>
            <a:r>
              <a:rPr lang="en-US" altLang="en-US" sz="2800" b="1" kern="0" dirty="0" smtClean="0">
                <a:cs typeface="Times New Roman" pitchFamily="18" charset="0"/>
              </a:rPr>
              <a:t>gauge </a:t>
            </a:r>
            <a:r>
              <a:rPr lang="en-US" altLang="en-US" sz="2800" b="1" kern="0" dirty="0">
                <a:cs typeface="Times New Roman" pitchFamily="18" charset="0"/>
              </a:rPr>
              <a:t>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If the pressure is below that of the atmosphere, it is designated as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vacuum</a:t>
            </a:r>
            <a:r>
              <a:rPr lang="en-US" dirty="0"/>
              <a:t>, and its </a:t>
            </a:r>
            <a:r>
              <a:rPr lang="en-US" dirty="0" smtClean="0"/>
              <a:t>gauge </a:t>
            </a:r>
            <a:r>
              <a:rPr lang="en-US" dirty="0"/>
              <a:t>value is the amount by which it is below that of the atmosphere. What is called a “high vacuum” is really a low absolute pressure. A perfect vacuum would correspond to absolute zero pressure.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546555"/>
            <a:ext cx="4682544" cy="292659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1214414" y="2714620"/>
            <a:ext cx="292895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928926" y="4714884"/>
            <a:ext cx="292895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49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56" y="1890475"/>
            <a:ext cx="4682544" cy="2926591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Absolute and </a:t>
            </a:r>
            <a:r>
              <a:rPr lang="en-US" altLang="en-US" sz="2800" b="1" kern="0" dirty="0" smtClean="0">
                <a:cs typeface="Times New Roman" pitchFamily="18" charset="0"/>
              </a:rPr>
              <a:t>gauge </a:t>
            </a:r>
            <a:r>
              <a:rPr lang="en-US" altLang="en-US" sz="2800" b="1" kern="0" dirty="0">
                <a:cs typeface="Times New Roman" pitchFamily="18" charset="0"/>
              </a:rPr>
              <a:t>pressures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1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4285059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Gauge </a:t>
            </a:r>
            <a:r>
              <a:rPr lang="en-US" dirty="0"/>
              <a:t>pressures are positive if they are above that of the atmosphere and negative if they are vacuum.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It can be seen from the foregoing discussion that the following relation holds: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r>
              <a:rPr lang="en-US" dirty="0"/>
              <a:t>where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gauge</a:t>
            </a:r>
            <a:r>
              <a:rPr lang="en-US" dirty="0" smtClean="0"/>
              <a:t> </a:t>
            </a:r>
            <a:r>
              <a:rPr lang="en-US" dirty="0"/>
              <a:t>may be positive or negative (vacuum).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00375" y="4953000"/>
          <a:ext cx="2916238" cy="609600"/>
        </p:xfrm>
        <a:graphic>
          <a:graphicData uri="http://schemas.openxmlformats.org/presentationml/2006/ole">
            <p:oleObj spid="_x0000_s53350" name="Equation" r:id="rId4" imgW="1143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90093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572000"/>
          </a:xfrm>
        </p:spPr>
        <p:txBody>
          <a:bodyPr/>
          <a:lstStyle/>
          <a:p>
            <a:r>
              <a:rPr lang="en-US" b="1" dirty="0"/>
              <a:t>Normal forces </a:t>
            </a:r>
            <a:r>
              <a:rPr lang="en-US" dirty="0"/>
              <a:t>produced by static fluids are often very important: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en-US" dirty="0">
                <a:cs typeface="Times New Roman" pitchFamily="18" charset="0"/>
              </a:rPr>
              <a:t>water pushing against dam</a:t>
            </a:r>
          </a:p>
          <a:p>
            <a:pPr marL="457200" lvl="1" indent="0">
              <a:buNone/>
            </a:pPr>
            <a:r>
              <a:rPr lang="en-US" altLang="en-US" dirty="0">
                <a:cs typeface="Times New Roman" pitchFamily="18" charset="0"/>
              </a:rPr>
              <a:t>   wall (</a:t>
            </a:r>
            <a:r>
              <a:rPr lang="en-US" dirty="0"/>
              <a:t>they tend to overturn</a:t>
            </a:r>
          </a:p>
          <a:p>
            <a:pPr marL="457200" lvl="1" indent="0">
              <a:buNone/>
            </a:pPr>
            <a:r>
              <a:rPr lang="en-US" dirty="0"/>
              <a:t>   concrete dams)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burst pressure vessels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break lock gates on canals </a:t>
            </a:r>
          </a:p>
          <a:p>
            <a:r>
              <a:rPr lang="en-US" sz="2800" dirty="0"/>
              <a:t>Obviously, to design such facilities, we need to be able to compute the </a:t>
            </a:r>
            <a:r>
              <a:rPr lang="en-US" sz="2800" dirty="0">
                <a:solidFill>
                  <a:srgbClr val="00B0F0"/>
                </a:solidFill>
              </a:rPr>
              <a:t>magnitudes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B0F0"/>
                </a:solidFill>
              </a:rPr>
              <a:t>locations</a:t>
            </a:r>
            <a:r>
              <a:rPr lang="en-US" sz="2800" dirty="0"/>
              <a:t> of normal pressure </a:t>
            </a:r>
            <a:r>
              <a:rPr lang="en-US" sz="2800" dirty="0">
                <a:solidFill>
                  <a:srgbClr val="00B0F0"/>
                </a:solidFill>
              </a:rPr>
              <a:t>forces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000240"/>
            <a:ext cx="2705100" cy="2914660"/>
            <a:chOff x="5486400" y="2000240"/>
            <a:chExt cx="2705100" cy="29146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3124200"/>
              <a:ext cx="2705100" cy="1790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3570" y="2000240"/>
              <a:ext cx="1438275" cy="962025"/>
            </a:xfrm>
            <a:prstGeom prst="rect">
              <a:avLst/>
            </a:prstGeom>
          </p:spPr>
        </p:pic>
      </p:grpSp>
      <p:sp>
        <p:nvSpPr>
          <p:cNvPr id="9" name="Arc 8"/>
          <p:cNvSpPr/>
          <p:nvPr/>
        </p:nvSpPr>
        <p:spPr>
          <a:xfrm rot="16732494">
            <a:off x="6780202" y="2351054"/>
            <a:ext cx="914400" cy="914400"/>
          </a:xfrm>
          <a:prstGeom prst="arc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Measurement of </a:t>
            </a:r>
            <a:r>
              <a:rPr lang="en-US" altLang="en-US" sz="3600" b="1" i="1" kern="0" dirty="0">
                <a:cs typeface="Times New Roman" pitchFamily="18" charset="0"/>
              </a:rPr>
              <a:t>absolute pressure</a:t>
            </a:r>
            <a:endParaRPr lang="en-US" altLang="en-US" sz="3600" b="1" i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>
                <a:solidFill>
                  <a:srgbClr val="990033"/>
                </a:solidFill>
              </a:rPr>
              <a:t>BAROMETER</a:t>
            </a:r>
            <a:endParaRPr lang="en-GB" dirty="0">
              <a:solidFill>
                <a:srgbClr val="99003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The </a:t>
            </a:r>
            <a:r>
              <a:rPr lang="en-US" i="1" dirty="0"/>
              <a:t>absolute pressure </a:t>
            </a:r>
            <a:r>
              <a:rPr lang="en-US" dirty="0"/>
              <a:t>of the atmosphere is measured with a barometer.</a:t>
            </a:r>
          </a:p>
          <a:p>
            <a:r>
              <a:rPr lang="en-US" dirty="0"/>
              <a:t>Types of barometers. (a) Mercury barometer. (b) Aneroid barometer.</a:t>
            </a:r>
            <a:endParaRPr lang="en-GB" dirty="0"/>
          </a:p>
          <a:p>
            <a:endParaRPr lang="en-Z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 </a:t>
            </a:r>
            <a:r>
              <a:rPr lang="en-US" altLang="en-US" sz="3600" b="1" i="1" kern="0" dirty="0">
                <a:cs typeface="Times New Roman" pitchFamily="18" charset="0"/>
              </a:rPr>
              <a:t>in a fluid</a:t>
            </a:r>
            <a:endParaRPr lang="en-US" altLang="en-US" sz="3600" b="1" i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There are many ways by which pressure in a fluid may be measured. </a:t>
            </a:r>
          </a:p>
          <a:p>
            <a:pPr marL="514350" indent="-514350">
              <a:buNone/>
            </a:pPr>
            <a:r>
              <a:rPr lang="en-US" dirty="0">
                <a:solidFill>
                  <a:srgbClr val="990033"/>
                </a:solidFill>
              </a:rPr>
              <a:t>1.	Bourdon </a:t>
            </a:r>
            <a:r>
              <a:rPr lang="en-US" dirty="0" smtClean="0">
                <a:solidFill>
                  <a:srgbClr val="990033"/>
                </a:solidFill>
              </a:rPr>
              <a:t>gauge</a:t>
            </a:r>
            <a:endParaRPr lang="en-US" dirty="0">
              <a:solidFill>
                <a:srgbClr val="990033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/>
              <a:t>Pressures or vacuums are commonly measured by the bourdon gage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 curved tube of elliptical cross section will change its curvature with changes in pressure within the tube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423971"/>
            <a:ext cx="1524000" cy="164253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276600" y="2819400"/>
            <a:ext cx="48006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7677E-C7FC-457B-A356-0FB20B548DB9}" type="datetime1">
              <a:rPr lang="en-US" altLang="en-US" sz="1400" smtClean="0"/>
              <a:pPr eaLnBrk="1" hangingPunct="1"/>
              <a:t>7/7/2020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47F1D-1223-4BE5-AC28-7D3CE935D74D}" type="slidenum">
              <a:rPr lang="en-US" altLang="en-US" sz="1400" smtClean="0"/>
              <a:pPr eaLnBrk="1" hangingPunct="1"/>
              <a:t>32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>
                <a:solidFill>
                  <a:srgbClr val="990033"/>
                </a:solidFill>
              </a:rPr>
              <a:t>Pressure transducer </a:t>
            </a:r>
            <a:r>
              <a:rPr lang="en-US" sz="1100" dirty="0"/>
              <a:t>(a device that converts variations in a physical quantity, such as pressure, into an electrical signal, or vice versa)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21" y="2971800"/>
            <a:ext cx="49149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78426"/>
            <a:ext cx="3748381" cy="18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7677E-C7FC-457B-A356-0FB20B548DB9}" type="datetime1">
              <a:rPr lang="en-US" altLang="en-US" sz="1400" smtClean="0"/>
              <a:pPr eaLnBrk="1" hangingPunct="1"/>
              <a:t>7/7/2020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47F1D-1223-4BE5-AC28-7D3CE935D74D}" type="slidenum">
              <a:rPr lang="en-US" altLang="en-US" sz="1400" smtClean="0"/>
              <a:pPr eaLnBrk="1" hangingPunct="1"/>
              <a:t>33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>
                <a:solidFill>
                  <a:srgbClr val="990033"/>
                </a:solidFill>
              </a:rPr>
              <a:t>Pressure transducer </a:t>
            </a:r>
            <a:r>
              <a:rPr lang="en-US" sz="1100" dirty="0"/>
              <a:t>(a device that converts variations in a physical quantity, such as pressure, into an electrical signal, or vice versa)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7" t="8779" r="24058"/>
          <a:stretch>
            <a:fillRect/>
          </a:stretch>
        </p:blipFill>
        <p:spPr>
          <a:xfrm>
            <a:off x="2571736" y="2928934"/>
            <a:ext cx="3429024" cy="31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5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77677E-C7FC-457B-A356-0FB20B548DB9}" type="datetime1">
              <a:rPr lang="en-US" altLang="en-US" sz="1400" smtClean="0"/>
              <a:pPr eaLnBrk="1" hangingPunct="1"/>
              <a:t>7/7/2020</a:t>
            </a:fld>
            <a:endParaRPr lang="en-US" alt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47F1D-1223-4BE5-AC28-7D3CE935D74D}" type="slidenum">
              <a:rPr lang="en-US" altLang="en-US" sz="1400" smtClean="0"/>
              <a:pPr eaLnBrk="1" hangingPunct="1"/>
              <a:t>34</a:t>
            </a:fld>
            <a:endParaRPr lang="en-US" altLang="en-US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>
                <a:solidFill>
                  <a:srgbClr val="990033"/>
                </a:solidFill>
              </a:rPr>
              <a:t>Manometers</a:t>
            </a:r>
          </a:p>
          <a:p>
            <a:r>
              <a:rPr lang="en-US" sz="2800" dirty="0"/>
              <a:t>Manometers are instruments that use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columns of liquids</a:t>
            </a:r>
            <a:r>
              <a:rPr lang="en-US" sz="2800" dirty="0"/>
              <a:t> to measure pressures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11225" y="3980855"/>
            <a:ext cx="7315200" cy="2267545"/>
            <a:chOff x="914400" y="3886200"/>
            <a:chExt cx="7315200" cy="2267545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886200"/>
              <a:ext cx="2133600" cy="157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3886200"/>
              <a:ext cx="1905000" cy="155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3886200"/>
              <a:ext cx="2743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5486400"/>
              <a:ext cx="4495800" cy="66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742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304801" y="1447800"/>
            <a:ext cx="8538246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a.	U-tube Manometer (small pressures)</a:t>
            </a:r>
          </a:p>
          <a:p>
            <a:r>
              <a:rPr lang="en-US" sz="2600" dirty="0"/>
              <a:t>The datum from which z</a:t>
            </a:r>
            <a:r>
              <a:rPr lang="en-US" sz="2600" baseline="-25000" dirty="0"/>
              <a:t>1</a:t>
            </a:r>
            <a:r>
              <a:rPr lang="en-US" sz="2600" dirty="0"/>
              <a:t> and z</a:t>
            </a:r>
            <a:r>
              <a:rPr lang="en-US" sz="2600" baseline="-25000" dirty="0"/>
              <a:t>2</a:t>
            </a:r>
            <a:r>
              <a:rPr lang="en-US" sz="2600" dirty="0"/>
              <a:t> are measured is located at any desired position such as through point 1. </a:t>
            </a:r>
          </a:p>
          <a:p>
            <a:r>
              <a:rPr lang="en-US" sz="2600" dirty="0"/>
              <a:t>Since p</a:t>
            </a:r>
            <a:r>
              <a:rPr lang="en-US" sz="2600" baseline="-25000" dirty="0"/>
              <a:t>2</a:t>
            </a:r>
            <a:r>
              <a:rPr lang="en-US" sz="2600" dirty="0"/>
              <a:t> = 0 (</a:t>
            </a:r>
            <a:r>
              <a:rPr lang="en-US" sz="2600" dirty="0" smtClean="0"/>
              <a:t>gauge </a:t>
            </a:r>
            <a:r>
              <a:rPr lang="en-US" sz="2600" dirty="0"/>
              <a:t>pressure is selected; if absolute pressure is desired, we would select p</a:t>
            </a:r>
            <a:r>
              <a:rPr lang="en-US" sz="2600" baseline="-25000" dirty="0"/>
              <a:t>2</a:t>
            </a:r>
            <a:r>
              <a:rPr lang="en-US" sz="2600" dirty="0"/>
              <a:t> = </a:t>
            </a:r>
            <a:r>
              <a:rPr lang="en-US" sz="2600" dirty="0" err="1"/>
              <a:t>p</a:t>
            </a:r>
            <a:r>
              <a:rPr lang="en-US" sz="2600" baseline="-25000" dirty="0" err="1"/>
              <a:t>atm</a:t>
            </a:r>
            <a:r>
              <a:rPr lang="en-US" sz="2600" dirty="0"/>
              <a:t>) &amp; z</a:t>
            </a:r>
            <a:r>
              <a:rPr lang="en-US" sz="2600" baseline="-25000" dirty="0"/>
              <a:t>2</a:t>
            </a:r>
            <a:r>
              <a:rPr lang="en-US" sz="2600" dirty="0"/>
              <a:t> – z</a:t>
            </a:r>
            <a:r>
              <a:rPr lang="en-US" sz="2600" baseline="-25000" dirty="0"/>
              <a:t>1</a:t>
            </a:r>
            <a:r>
              <a:rPr lang="en-US" sz="2600" dirty="0"/>
              <a:t>= h					</a:t>
            </a:r>
            <a:r>
              <a:rPr lang="en-US" sz="2800" dirty="0"/>
              <a:t>		</a:t>
            </a:r>
          </a:p>
          <a:p>
            <a:pPr marL="0" indent="0">
              <a:buNone/>
            </a:pPr>
            <a:r>
              <a:rPr lang="en-US" sz="2800" dirty="0"/>
              <a:t>								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3149885"/>
              </p:ext>
            </p:extLst>
          </p:nvPr>
        </p:nvGraphicFramePr>
        <p:xfrm>
          <a:off x="685800" y="3876129"/>
          <a:ext cx="2241550" cy="889000"/>
        </p:xfrm>
        <a:graphic>
          <a:graphicData uri="http://schemas.openxmlformats.org/presentationml/2006/ole">
            <p:oleObj spid="_x0000_s64705" name="Equation" r:id="rId3" imgW="1054100" imgH="419100" progId="Equation.3">
              <p:embed/>
            </p:oleObj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16955"/>
              </p:ext>
            </p:extLst>
          </p:nvPr>
        </p:nvGraphicFramePr>
        <p:xfrm>
          <a:off x="722811" y="5884591"/>
          <a:ext cx="998537" cy="457200"/>
        </p:xfrm>
        <a:graphic>
          <a:graphicData uri="http://schemas.openxmlformats.org/presentationml/2006/ole">
            <p:oleObj spid="_x0000_s64706" name="Equation" r:id="rId4" imgW="469696" imgH="215806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8887425"/>
              </p:ext>
            </p:extLst>
          </p:nvPr>
        </p:nvGraphicFramePr>
        <p:xfrm>
          <a:off x="722811" y="4930229"/>
          <a:ext cx="1917700" cy="889000"/>
        </p:xfrm>
        <a:graphic>
          <a:graphicData uri="http://schemas.openxmlformats.org/presentationml/2006/ole">
            <p:oleObj spid="_x0000_s64707" name="Equation" r:id="rId5" imgW="901440" imgH="419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38058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measuring h, one computes p</a:t>
            </a:r>
            <a:r>
              <a:rPr lang="en-US" baseline="-25000" dirty="0"/>
              <a:t>1</a:t>
            </a:r>
            <a:r>
              <a:rPr lang="en-US" dirty="0"/>
              <a:t>, the pressure in the pipe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8566" y="3876129"/>
            <a:ext cx="3146426" cy="23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818220" y="4232670"/>
            <a:ext cx="412394" cy="400200"/>
            <a:chOff x="6818220" y="4232670"/>
            <a:chExt cx="412394" cy="400200"/>
          </a:xfrm>
        </p:grpSpPr>
        <p:sp>
          <p:nvSpPr>
            <p:cNvPr id="2" name="Oval 1"/>
            <p:cNvSpPr/>
            <p:nvPr/>
          </p:nvSpPr>
          <p:spPr>
            <a:xfrm>
              <a:off x="6818220" y="425187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71711" y="4232670"/>
              <a:ext cx="358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3252" y="4930229"/>
            <a:ext cx="422528" cy="400110"/>
            <a:chOff x="4423252" y="4930229"/>
            <a:chExt cx="422528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4486877" y="4930229"/>
              <a:ext cx="358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423252" y="4930229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5565820" y="5103691"/>
            <a:ext cx="354874" cy="68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599" y="5777519"/>
            <a:ext cx="190929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Liquid from the pipe 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286116" y="5143512"/>
            <a:ext cx="17145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7554" y="4786322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49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b.	U-tube Manometer (large pressures)</a:t>
            </a:r>
          </a:p>
          <a:p>
            <a:r>
              <a:rPr lang="en-US" sz="2800" dirty="0"/>
              <a:t>Manometer used to measure relatively large pressures since we can select </a:t>
            </a:r>
            <a:r>
              <a:rPr lang="el-GR" sz="2800" dirty="0"/>
              <a:t>γ</a:t>
            </a:r>
            <a:r>
              <a:rPr lang="en-US" sz="2800" baseline="-25000" dirty="0"/>
              <a:t>2</a:t>
            </a:r>
            <a:r>
              <a:rPr lang="en-US" sz="2800" dirty="0"/>
              <a:t> to be quite large (e.g., mercury </a:t>
            </a:r>
            <a:r>
              <a:rPr lang="el-GR" sz="2800" dirty="0"/>
              <a:t>γ</a:t>
            </a:r>
            <a:r>
              <a:rPr lang="en-US" sz="2800" baseline="-25000" dirty="0"/>
              <a:t>2</a:t>
            </a:r>
            <a:r>
              <a:rPr lang="en-US" sz="2800" dirty="0"/>
              <a:t> = 13.6 </a:t>
            </a:r>
            <a:r>
              <a:rPr lang="el-GR" sz="2800" dirty="0"/>
              <a:t>γ</a:t>
            </a:r>
            <a:r>
              <a:rPr lang="en-US" sz="2800" baseline="-25000" dirty="0"/>
              <a:t>water</a:t>
            </a:r>
            <a:r>
              <a:rPr lang="en-US" sz="2800" dirty="0"/>
              <a:t> </a:t>
            </a:r>
          </a:p>
          <a:p>
            <a:r>
              <a:rPr lang="en-US" sz="2800" dirty="0"/>
              <a:t>The pressure can be determined by introducing three points as indicated. This is necessary because                          </a:t>
            </a:r>
            <a:r>
              <a:rPr lang="en-US" sz="2800" i="1" dirty="0">
                <a:solidFill>
                  <a:schemeClr val="accent2"/>
                </a:solidFill>
              </a:rPr>
              <a:t>applies throughout </a:t>
            </a:r>
            <a:r>
              <a:rPr lang="en-US" sz="2800" b="1" i="1" dirty="0">
                <a:solidFill>
                  <a:schemeClr val="accent2"/>
                </a:solidFill>
              </a:rPr>
              <a:t>one </a:t>
            </a:r>
            <a:r>
              <a:rPr lang="en-US" sz="2800" b="1" i="1" dirty="0" err="1">
                <a:solidFill>
                  <a:schemeClr val="accent2"/>
                </a:solidFill>
              </a:rPr>
              <a:t>ﬂuid</a:t>
            </a:r>
            <a:r>
              <a:rPr lang="en-US" sz="2800" dirty="0"/>
              <a:t>; </a:t>
            </a:r>
            <a:r>
              <a:rPr lang="el-GR" sz="2800" u="sng" dirty="0"/>
              <a:t>γ</a:t>
            </a:r>
            <a:r>
              <a:rPr lang="en-US" sz="2800" u="sng" dirty="0"/>
              <a:t> must be constant</a:t>
            </a:r>
            <a:r>
              <a:rPr lang="en-US" sz="2800" dirty="0"/>
              <a:t>. The value of </a:t>
            </a:r>
            <a:r>
              <a:rPr lang="el-GR" sz="2800" dirty="0"/>
              <a:t>γ</a:t>
            </a:r>
            <a:r>
              <a:rPr lang="en-US" sz="2800" dirty="0"/>
              <a:t> </a:t>
            </a:r>
            <a:r>
              <a:rPr lang="en-US" sz="2800" dirty="0" smtClean="0"/>
              <a:t>changes </a:t>
            </a:r>
            <a:r>
              <a:rPr lang="en-US" sz="2800" dirty="0"/>
              <a:t>abruptly at point 2; hence we </a:t>
            </a:r>
            <a:r>
              <a:rPr lang="en-US" sz="2800" dirty="0" smtClean="0"/>
              <a:t>write					for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aseline="-25000" dirty="0" smtClean="0"/>
              <a:t>																																				</a:t>
            </a:r>
            <a:r>
              <a:rPr lang="en-US" sz="2800" dirty="0" smtClean="0"/>
              <a:t> for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2800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9527531"/>
              </p:ext>
            </p:extLst>
          </p:nvPr>
        </p:nvGraphicFramePr>
        <p:xfrm>
          <a:off x="7335285" y="3733800"/>
          <a:ext cx="1676400" cy="664861"/>
        </p:xfrm>
        <a:graphic>
          <a:graphicData uri="http://schemas.openxmlformats.org/presentationml/2006/ole">
            <p:oleObj spid="_x0000_s59553" name="Equation" r:id="rId3" imgW="1054100" imgH="419100" progId="Equation.3">
              <p:embed/>
            </p:oleObj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7829" y="142852"/>
            <a:ext cx="2326171" cy="18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3948011"/>
              </p:ext>
            </p:extLst>
          </p:nvPr>
        </p:nvGraphicFramePr>
        <p:xfrm>
          <a:off x="685800" y="4953000"/>
          <a:ext cx="2406650" cy="936625"/>
        </p:xfrm>
        <a:graphic>
          <a:graphicData uri="http://schemas.openxmlformats.org/presentationml/2006/ole">
            <p:oleObj spid="_x0000_s59554" name="Equation" r:id="rId5" imgW="1104840" imgH="431640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1097563"/>
              </p:ext>
            </p:extLst>
          </p:nvPr>
        </p:nvGraphicFramePr>
        <p:xfrm>
          <a:off x="685800" y="5986689"/>
          <a:ext cx="2351087" cy="936625"/>
        </p:xfrm>
        <a:graphic>
          <a:graphicData uri="http://schemas.openxmlformats.org/presentationml/2006/ole">
            <p:oleObj spid="_x0000_s59555" name="Equation" r:id="rId6" imgW="1079280" imgH="43164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7358082" y="500042"/>
            <a:ext cx="842962" cy="628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3636" y="0"/>
            <a:ext cx="121444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Should pass through point 1 at the centre of the pipe</a:t>
            </a:r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429520" y="1214422"/>
            <a:ext cx="857256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89265"/>
            <a:ext cx="3297238" cy="26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b.	U-tube Manometer (large pressures)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200" dirty="0"/>
              <a:t>where </a:t>
            </a:r>
            <a:r>
              <a:rPr lang="el-GR" sz="2200" dirty="0"/>
              <a:t>γ</a:t>
            </a:r>
            <a:r>
              <a:rPr lang="en-US" sz="2200" baseline="-25000" dirty="0"/>
              <a:t>1 </a:t>
            </a:r>
            <a:r>
              <a:rPr lang="en-US" sz="2200" dirty="0"/>
              <a:t>and</a:t>
            </a:r>
            <a:r>
              <a:rPr lang="en-US" sz="2200" baseline="-25000" dirty="0"/>
              <a:t> </a:t>
            </a:r>
            <a:r>
              <a:rPr lang="el-GR" sz="2200" dirty="0"/>
              <a:t>γ</a:t>
            </a:r>
            <a:r>
              <a:rPr lang="en-US" sz="2200" baseline="-25000" dirty="0"/>
              <a:t>2 </a:t>
            </a:r>
            <a:r>
              <a:rPr lang="en-US" sz="2200" dirty="0"/>
              <a:t>are for liquids 1 and 2, respectively.</a:t>
            </a:r>
          </a:p>
          <a:p>
            <a:r>
              <a:rPr lang="en-US" sz="2200" dirty="0" smtClean="0"/>
              <a:t>Equation 1 becomes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200" dirty="0" smtClean="0"/>
              <a:t>S</a:t>
            </a:r>
            <a:r>
              <a:rPr lang="en-US" sz="2200" dirty="0" smtClean="0"/>
              <a:t>etting </a:t>
            </a:r>
            <a:r>
              <a:rPr lang="en-US" sz="2200" dirty="0" smtClean="0"/>
              <a:t>p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= 0 (gauge pressure is used</a:t>
            </a:r>
            <a:r>
              <a:rPr lang="en-US" sz="2200" dirty="0" smtClean="0"/>
              <a:t>), Equation 2 yields</a:t>
            </a:r>
            <a:endParaRPr lang="en-US" sz="2200" dirty="0" smtClean="0"/>
          </a:p>
          <a:p>
            <a:endParaRPr lang="en-US" sz="2400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2314448"/>
              </p:ext>
            </p:extLst>
          </p:nvPr>
        </p:nvGraphicFramePr>
        <p:xfrm>
          <a:off x="1239838" y="1973263"/>
          <a:ext cx="2406650" cy="936625"/>
        </p:xfrm>
        <a:graphic>
          <a:graphicData uri="http://schemas.openxmlformats.org/presentationml/2006/ole">
            <p:oleObj spid="_x0000_s60686" name="Equation" r:id="rId5" imgW="1104840" imgH="43164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5007274"/>
              </p:ext>
            </p:extLst>
          </p:nvPr>
        </p:nvGraphicFramePr>
        <p:xfrm>
          <a:off x="1268413" y="3105150"/>
          <a:ext cx="2351087" cy="936625"/>
        </p:xfrm>
        <a:graphic>
          <a:graphicData uri="http://schemas.openxmlformats.org/presentationml/2006/ole">
            <p:oleObj spid="_x0000_s60687" name="Equation" r:id="rId6" imgW="1079280" imgH="431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562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321468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60689" name="Object 273"/>
          <p:cNvGraphicFramePr>
            <a:graphicFrameLocks noChangeAspect="1"/>
          </p:cNvGraphicFramePr>
          <p:nvPr/>
        </p:nvGraphicFramePr>
        <p:xfrm>
          <a:off x="1000100" y="4786322"/>
          <a:ext cx="5131823" cy="1054104"/>
        </p:xfrm>
        <a:graphic>
          <a:graphicData uri="http://schemas.openxmlformats.org/presentationml/2006/ole">
            <p:oleObj spid="_x0000_s60689" name="Equation" r:id="rId7" imgW="2349360" imgH="482400" progId="Equation.3">
              <p:embed/>
            </p:oleObj>
          </a:graphicData>
        </a:graphic>
      </p:graphicFrame>
      <p:graphicFrame>
        <p:nvGraphicFramePr>
          <p:cNvPr id="60690" name="Object 274"/>
          <p:cNvGraphicFramePr>
            <a:graphicFrameLocks noChangeAspect="1"/>
          </p:cNvGraphicFramePr>
          <p:nvPr/>
        </p:nvGraphicFramePr>
        <p:xfrm>
          <a:off x="1142976" y="5982666"/>
          <a:ext cx="5643602" cy="875334"/>
        </p:xfrm>
        <a:graphic>
          <a:graphicData uri="http://schemas.openxmlformats.org/presentationml/2006/ole">
            <p:oleObj spid="_x0000_s60690" name="Equation" r:id="rId8" imgW="3111480" imgH="4824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215206" y="500063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15206" y="614364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15140" y="2214530"/>
            <a:ext cx="842962" cy="628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0694" y="1714488"/>
            <a:ext cx="121444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Should pass through point 1 at the centre of the pipe</a:t>
            </a:r>
            <a:endParaRPr lang="en-US" sz="1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643702" y="2928934"/>
            <a:ext cx="1143008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6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6762" y="0"/>
            <a:ext cx="3297238" cy="26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marL="514350" indent="-514350">
              <a:buAutoNum type="alphaLcPeriod" startAt="2"/>
            </a:pPr>
            <a:r>
              <a:rPr lang="en-US" sz="2800" dirty="0" smtClean="0">
                <a:solidFill>
                  <a:srgbClr val="990033"/>
                </a:solidFill>
              </a:rPr>
              <a:t>U-tube </a:t>
            </a:r>
            <a:r>
              <a:rPr lang="en-US" sz="2800" dirty="0">
                <a:solidFill>
                  <a:srgbClr val="990033"/>
                </a:solidFill>
              </a:rPr>
              <a:t>Manometer (large pressures</a:t>
            </a:r>
            <a:r>
              <a:rPr lang="en-US" sz="2800" dirty="0" smtClean="0">
                <a:solidFill>
                  <a:srgbClr val="990033"/>
                </a:solidFill>
              </a:rPr>
              <a:t>)</a:t>
            </a:r>
            <a:endParaRPr lang="en-US" sz="2800" dirty="0"/>
          </a:p>
          <a:p>
            <a:pPr marL="457200" indent="-45720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Putting </a:t>
            </a:r>
            <a:r>
              <a:rPr lang="en-US" sz="2400" dirty="0" err="1" smtClean="0"/>
              <a:t>Eqn</a:t>
            </a:r>
            <a:r>
              <a:rPr lang="en-US" sz="2400" dirty="0" smtClean="0"/>
              <a:t> 4 into </a:t>
            </a:r>
            <a:r>
              <a:rPr lang="en-US" sz="2400" dirty="0" err="1" smtClean="0"/>
              <a:t>Eqn</a:t>
            </a:r>
            <a:r>
              <a:rPr lang="en-US" sz="2400" dirty="0" smtClean="0"/>
              <a:t> 3 results in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1800" dirty="0" smtClean="0"/>
              <a:t>In the analysis above </a:t>
            </a:r>
            <a:r>
              <a:rPr lang="en-US" sz="1800" dirty="0" smtClean="0"/>
              <a:t>we </a:t>
            </a:r>
            <a:r>
              <a:rPr lang="en-US" sz="1800" dirty="0" smtClean="0"/>
              <a:t>recognize that the pressure at point 2' is equal to the pressure at point 2, since points 2 and 2' are at the </a:t>
            </a:r>
            <a:r>
              <a:rPr lang="en-US" sz="1800" i="1" dirty="0" smtClean="0"/>
              <a:t>same elevation </a:t>
            </a:r>
            <a:r>
              <a:rPr lang="en-US" sz="1800" dirty="0" smtClean="0"/>
              <a:t>in the </a:t>
            </a:r>
            <a:r>
              <a:rPr lang="en-US" sz="1800" i="1" dirty="0" smtClean="0"/>
              <a:t>same </a:t>
            </a:r>
            <a:r>
              <a:rPr lang="en-US" sz="1800" i="1" dirty="0" err="1" smtClean="0"/>
              <a:t>ﬂuid</a:t>
            </a:r>
            <a:r>
              <a:rPr lang="en-US" sz="1800" dirty="0" smtClean="0"/>
              <a:t> above a datum passing through the horizontal bottom of the manometer.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ZA" altLang="en-US" dirty="0"/>
          </a:p>
        </p:txBody>
      </p:sp>
      <p:graphicFrame>
        <p:nvGraphicFramePr>
          <p:cNvPr id="60689" name="Object 273"/>
          <p:cNvGraphicFramePr>
            <a:graphicFrameLocks noChangeAspect="1"/>
          </p:cNvGraphicFramePr>
          <p:nvPr/>
        </p:nvGraphicFramePr>
        <p:xfrm>
          <a:off x="785786" y="2428868"/>
          <a:ext cx="5131823" cy="1054104"/>
        </p:xfrm>
        <a:graphic>
          <a:graphicData uri="http://schemas.openxmlformats.org/presentationml/2006/ole">
            <p:oleObj spid="_x0000_s109572" name="Equation" r:id="rId5" imgW="2349360" imgH="482400" progId="Equation.3">
              <p:embed/>
            </p:oleObj>
          </a:graphicData>
        </a:graphic>
      </p:graphicFrame>
      <p:graphicFrame>
        <p:nvGraphicFramePr>
          <p:cNvPr id="60690" name="Object 274"/>
          <p:cNvGraphicFramePr>
            <a:graphicFrameLocks noChangeAspect="1"/>
          </p:cNvGraphicFramePr>
          <p:nvPr/>
        </p:nvGraphicFramePr>
        <p:xfrm>
          <a:off x="785786" y="3571876"/>
          <a:ext cx="7025364" cy="1089648"/>
        </p:xfrm>
        <a:graphic>
          <a:graphicData uri="http://schemas.openxmlformats.org/presentationml/2006/ole">
            <p:oleObj spid="_x0000_s109573" name="Equation" r:id="rId6" imgW="3111480" imgH="4824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15338" y="285749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86776" y="392906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109575" name="Object 269"/>
          <p:cNvGraphicFramePr>
            <a:graphicFrameLocks noChangeAspect="1"/>
          </p:cNvGraphicFramePr>
          <p:nvPr/>
        </p:nvGraphicFramePr>
        <p:xfrm>
          <a:off x="1000100" y="5143512"/>
          <a:ext cx="6705600" cy="584200"/>
        </p:xfrm>
        <a:graphic>
          <a:graphicData uri="http://schemas.openxmlformats.org/presentationml/2006/ole">
            <p:oleObj spid="_x0000_s109575" name="Equation" r:id="rId7" imgW="2565360" imgH="22860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6858016" y="785770"/>
            <a:ext cx="842962" cy="628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6512" y="0"/>
            <a:ext cx="121444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Should pass through point 1 at the centre of the pipe</a:t>
            </a:r>
            <a:endParaRPr lang="en-US" sz="1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86578" y="1571612"/>
            <a:ext cx="1143008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6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884" y="525869"/>
            <a:ext cx="3297238" cy="26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4343" name="Content Placeholder 8"/>
          <p:cNvSpPr>
            <a:spLocks noGrp="1"/>
          </p:cNvSpPr>
          <p:nvPr>
            <p:ph idx="1"/>
          </p:nvPr>
        </p:nvSpPr>
        <p:spPr>
          <a:xfrm>
            <a:off x="53008" y="1154605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990033"/>
                </a:solidFill>
              </a:rPr>
              <a:t>b.	U-tube Manometer (large pressures)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ZA" altLang="en-US" sz="2800" dirty="0"/>
              <a:t>Interpret the manometer by starting at the left water pipe, </a:t>
            </a:r>
            <a:r>
              <a:rPr lang="en-ZA" altLang="en-US" sz="2800" dirty="0">
                <a:solidFill>
                  <a:schemeClr val="accent5">
                    <a:lumMod val="50000"/>
                  </a:schemeClr>
                </a:solidFill>
              </a:rPr>
              <a:t>add</a:t>
            </a:r>
            <a:r>
              <a:rPr lang="en-ZA" altLang="en-US" sz="2800" dirty="0"/>
              <a:t> pressure when the elevation </a:t>
            </a:r>
            <a:r>
              <a:rPr lang="en-ZA" altLang="en-US" sz="2800" dirty="0">
                <a:solidFill>
                  <a:schemeClr val="accent5">
                    <a:lumMod val="50000"/>
                  </a:schemeClr>
                </a:solidFill>
              </a:rPr>
              <a:t>decreases</a:t>
            </a:r>
            <a:r>
              <a:rPr lang="en-ZA" altLang="en-US" sz="2800" dirty="0"/>
              <a:t>, and </a:t>
            </a:r>
            <a:r>
              <a:rPr lang="en-ZA" altLang="en-US" sz="2800" dirty="0">
                <a:solidFill>
                  <a:srgbClr val="FF0000"/>
                </a:solidFill>
              </a:rPr>
              <a:t>subtract</a:t>
            </a:r>
            <a:r>
              <a:rPr lang="en-ZA" altLang="en-US" sz="2800" dirty="0"/>
              <a:t> pressure when the elevation </a:t>
            </a:r>
            <a:r>
              <a:rPr lang="en-ZA" altLang="en-US" sz="2800" dirty="0">
                <a:solidFill>
                  <a:srgbClr val="FF0000"/>
                </a:solidFill>
              </a:rPr>
              <a:t>increases</a:t>
            </a:r>
            <a:r>
              <a:rPr lang="en-ZA" altLang="en-US" sz="2800" dirty="0"/>
              <a:t> until the end is encountered.         				         				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ZA" alt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3453461"/>
              </p:ext>
            </p:extLst>
          </p:nvPr>
        </p:nvGraphicFramePr>
        <p:xfrm>
          <a:off x="304800" y="2174456"/>
          <a:ext cx="5410200" cy="479028"/>
        </p:xfrm>
        <a:graphic>
          <a:graphicData uri="http://schemas.openxmlformats.org/presentationml/2006/ole">
            <p:oleObj spid="_x0000_s67611" name="Equation" r:id="rId5" imgW="2565360" imgH="22860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24704"/>
              </p:ext>
            </p:extLst>
          </p:nvPr>
        </p:nvGraphicFramePr>
        <p:xfrm>
          <a:off x="274638" y="4602305"/>
          <a:ext cx="8183562" cy="473075"/>
        </p:xfrm>
        <a:graphic>
          <a:graphicData uri="http://schemas.openxmlformats.org/presentationml/2006/ole">
            <p:oleObj spid="_x0000_s67612" name="Equation" r:id="rId6" imgW="3936960" imgH="22860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838200" y="4073741"/>
            <a:ext cx="304800" cy="1401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385012" y="4523513"/>
            <a:ext cx="1092344" cy="862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1690927"/>
              </p:ext>
            </p:extLst>
          </p:nvPr>
        </p:nvGraphicFramePr>
        <p:xfrm>
          <a:off x="304800" y="5402675"/>
          <a:ext cx="2508250" cy="473075"/>
        </p:xfrm>
        <a:graphic>
          <a:graphicData uri="http://schemas.openxmlformats.org/presentationml/2006/ole">
            <p:oleObj spid="_x0000_s67613" name="Equation" r:id="rId7" imgW="1206360" imgH="2286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V="1">
            <a:off x="4500562" y="5214950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57150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= - ( z</a:t>
            </a:r>
            <a:r>
              <a:rPr lang="en-US" baseline="-25000" dirty="0" smtClean="0"/>
              <a:t>2 </a:t>
            </a:r>
            <a:r>
              <a:rPr lang="en-US" dirty="0" smtClean="0"/>
              <a:t>- z</a:t>
            </a:r>
            <a:r>
              <a:rPr lang="en-US" baseline="-25000" dirty="0" smtClean="0"/>
              <a:t>1 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86578" y="2071678"/>
            <a:ext cx="1143008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30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r>
              <a:rPr lang="en-US" dirty="0"/>
              <a:t>Note that normal pressure forces alone can occur in a moving fluid if the fluid is moving in bulk </a:t>
            </a:r>
            <a:r>
              <a:rPr lang="en-US" i="1" dirty="0"/>
              <a:t>without deformation</a:t>
            </a:r>
            <a:r>
              <a:rPr lang="en-US" dirty="0"/>
              <a:t>, i.e., as if it were solid or rigid.</a:t>
            </a:r>
          </a:p>
          <a:p>
            <a:r>
              <a:rPr lang="en-US" dirty="0"/>
              <a:t>The average pressure intensity p is defined as the force exerted on a unit area.</a:t>
            </a:r>
          </a:p>
          <a:p>
            <a:pPr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33"/>
                </a:solidFill>
              </a:rPr>
              <a:t>c.	</a:t>
            </a:r>
            <a:r>
              <a:rPr lang="en-US" dirty="0" err="1">
                <a:solidFill>
                  <a:srgbClr val="990033"/>
                </a:solidFill>
              </a:rPr>
              <a:t>Micromanometer</a:t>
            </a:r>
            <a:r>
              <a:rPr lang="en-US" dirty="0">
                <a:solidFill>
                  <a:srgbClr val="990033"/>
                </a:solidFill>
              </a:rPr>
              <a:t> (very small pressure changes)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9111D2-C7D0-4CE0-BBF2-AA57DE8222EB}" type="datetime1">
              <a:rPr lang="en-US" altLang="en-US" sz="1400" smtClean="0"/>
              <a:pPr eaLnBrk="1" hangingPunct="1"/>
              <a:t>7/7/2020</a:t>
            </a:fld>
            <a:endParaRPr lang="en-US" altLang="en-US" sz="14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Lecture 2        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EDA36-3416-4A68-8A2C-1FFDED8FC80B}" type="slidenum">
              <a:rPr lang="en-US" altLang="en-US" sz="1400" smtClean="0"/>
              <a:pPr eaLnBrk="1" hangingPunct="1"/>
              <a:t>41</a:t>
            </a:fld>
            <a:endParaRPr lang="en-US" altLang="en-US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741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33966"/>
            <a:ext cx="6618132" cy="63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3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7415" name="Content Placeholder 8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r>
              <a:rPr lang="en-ZA" altLang="en-US" dirty="0"/>
              <a:t>An alternative method of interpreting the manometer is to start at the left water pipe, add pressure when the elevation </a:t>
            </a:r>
            <a:r>
              <a:rPr lang="en-ZA" altLang="en-US" dirty="0">
                <a:solidFill>
                  <a:schemeClr val="accent5">
                    <a:lumMod val="50000"/>
                  </a:schemeClr>
                </a:solidFill>
              </a:rPr>
              <a:t>decreases</a:t>
            </a:r>
            <a:r>
              <a:rPr lang="en-ZA" altLang="en-US" dirty="0"/>
              <a:t>, and subtract pressure when the elevation </a:t>
            </a:r>
            <a:r>
              <a:rPr lang="en-ZA" altLang="en-US" dirty="0">
                <a:solidFill>
                  <a:srgbClr val="FF0000"/>
                </a:solidFill>
              </a:rPr>
              <a:t>increases</a:t>
            </a:r>
            <a:r>
              <a:rPr lang="en-ZA" altLang="en-US" dirty="0"/>
              <a:t> until the pipe at the right is encountered (From 			              				         	 )     			</a:t>
            </a:r>
          </a:p>
          <a:p>
            <a:endParaRPr lang="en-ZA" altLang="en-US" dirty="0"/>
          </a:p>
          <a:p>
            <a:endParaRPr lang="en-ZA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9093972"/>
              </p:ext>
            </p:extLst>
          </p:nvPr>
        </p:nvGraphicFramePr>
        <p:xfrm>
          <a:off x="230188" y="4495800"/>
          <a:ext cx="8183562" cy="473075"/>
        </p:xfrm>
        <a:graphic>
          <a:graphicData uri="http://schemas.openxmlformats.org/presentationml/2006/ole">
            <p:oleObj spid="_x0000_s62617" name="Equation" r:id="rId3" imgW="3936960" imgH="2286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9086708"/>
              </p:ext>
            </p:extLst>
          </p:nvPr>
        </p:nvGraphicFramePr>
        <p:xfrm>
          <a:off x="230188" y="4968875"/>
          <a:ext cx="2508250" cy="473075"/>
        </p:xfrm>
        <a:graphic>
          <a:graphicData uri="http://schemas.openxmlformats.org/presentationml/2006/ole">
            <p:oleObj spid="_x0000_s62618" name="Equation" r:id="rId4" imgW="1206360" imgH="228600" progId="Equation.3">
              <p:embed/>
            </p:oleObj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838200" y="3429000"/>
            <a:ext cx="4419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84313" y="3932237"/>
            <a:ext cx="5141912" cy="1173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>
                <a:cs typeface="Times New Roman" pitchFamily="18" charset="0"/>
              </a:rPr>
              <a:t>Pressure measurement</a:t>
            </a:r>
            <a:endParaRPr lang="en-US" altLang="en-US" sz="3600" b="1" kern="0" dirty="0"/>
          </a:p>
        </p:txBody>
      </p:sp>
      <p:sp>
        <p:nvSpPr>
          <p:cNvPr id="18439" name="Content Placeholder 8"/>
          <p:cNvSpPr>
            <a:spLocks noGrp="1"/>
          </p:cNvSpPr>
          <p:nvPr>
            <p:ph idx="1"/>
          </p:nvPr>
        </p:nvSpPr>
        <p:spPr>
          <a:xfrm>
            <a:off x="48854" y="2240047"/>
            <a:ext cx="9068315" cy="4114800"/>
          </a:xfrm>
        </p:spPr>
        <p:txBody>
          <a:bodyPr/>
          <a:lstStyle/>
          <a:p>
            <a:endParaRPr lang="en-ZA" altLang="en-US" dirty="0"/>
          </a:p>
          <a:p>
            <a:endParaRPr lang="en-ZA" altLang="en-US" dirty="0"/>
          </a:p>
          <a:p>
            <a:endParaRPr lang="en-ZA" altLang="en-US" dirty="0"/>
          </a:p>
          <a:p>
            <a:endParaRPr lang="en-ZA" altLang="en-US" dirty="0"/>
          </a:p>
          <a:p>
            <a:r>
              <a:rPr lang="en-ZA" altLang="en-US" sz="2000" dirty="0"/>
              <a:t>Note that by neglecting the weight of the air (, the pressure at point 3 is equal to that at point 4 i.e.,                           (if you want, you can include it)</a:t>
            </a:r>
          </a:p>
          <a:p>
            <a:endParaRPr lang="en-ZA" altLang="en-US" dirty="0"/>
          </a:p>
          <a:p>
            <a:endParaRPr lang="en-ZA" altLang="en-US" dirty="0"/>
          </a:p>
          <a:p>
            <a:pPr lvl="5"/>
            <a:r>
              <a:rPr lang="en-ZA" altLang="en-US" dirty="0"/>
              <a:t>This yields the same answer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-30641"/>
            <a:ext cx="6694896" cy="3984080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1534829"/>
              </p:ext>
            </p:extLst>
          </p:nvPr>
        </p:nvGraphicFramePr>
        <p:xfrm>
          <a:off x="227013" y="5337175"/>
          <a:ext cx="8858250" cy="1476375"/>
        </p:xfrm>
        <a:graphic>
          <a:graphicData uri="http://schemas.openxmlformats.org/presentationml/2006/ole">
            <p:oleObj spid="_x0000_s63709" name="Equation" r:id="rId4" imgW="4089240" imgH="6858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6166736"/>
              </p:ext>
            </p:extLst>
          </p:nvPr>
        </p:nvGraphicFramePr>
        <p:xfrm>
          <a:off x="28575" y="3911600"/>
          <a:ext cx="9036050" cy="571500"/>
        </p:xfrm>
        <a:graphic>
          <a:graphicData uri="http://schemas.openxmlformats.org/presentationml/2006/ole">
            <p:oleObj spid="_x0000_s63710" name="Equation" r:id="rId5" imgW="3543120" imgH="228600" progId="Equation.3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0728827"/>
              </p:ext>
            </p:extLst>
          </p:nvPr>
        </p:nvGraphicFramePr>
        <p:xfrm>
          <a:off x="1981200" y="4898086"/>
          <a:ext cx="1503362" cy="381000"/>
        </p:xfrm>
        <a:graphic>
          <a:graphicData uri="http://schemas.openxmlformats.org/presentationml/2006/ole">
            <p:oleObj spid="_x0000_s63711" name="Equation" r:id="rId6" imgW="901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FLUID STATICS</a:t>
            </a:r>
            <a:endParaRPr lang="en-US" altLang="en-US" b="1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r>
              <a:rPr lang="en-US" dirty="0"/>
              <a:t>If F represents the total normal pressure force on some </a:t>
            </a:r>
            <a:r>
              <a:rPr lang="en-US" dirty="0" smtClean="0"/>
              <a:t>finite </a:t>
            </a:r>
            <a:r>
              <a:rPr lang="en-US" dirty="0"/>
              <a:t>area A, while </a:t>
            </a:r>
            <a:r>
              <a:rPr lang="en-US" dirty="0" err="1"/>
              <a:t>dF</a:t>
            </a:r>
            <a:r>
              <a:rPr lang="en-US" dirty="0"/>
              <a:t> represents the force on an </a:t>
            </a:r>
            <a:r>
              <a:rPr lang="en-US" dirty="0" smtClean="0"/>
              <a:t>infinitesimal </a:t>
            </a:r>
            <a:r>
              <a:rPr lang="en-US" dirty="0"/>
              <a:t>area </a:t>
            </a:r>
            <a:r>
              <a:rPr lang="en-US" dirty="0" err="1"/>
              <a:t>dA</a:t>
            </a:r>
            <a:r>
              <a:rPr lang="en-US" dirty="0"/>
              <a:t>, the pressure is </a:t>
            </a:r>
          </a:p>
          <a:p>
            <a:endParaRPr lang="en-US" altLang="en-US" b="1" dirty="0">
              <a:cs typeface="Times New Roman" pitchFamily="18" charset="0"/>
            </a:endParaRPr>
          </a:p>
          <a:p>
            <a:endParaRPr lang="en-US" altLang="en-US" b="1" dirty="0">
              <a:cs typeface="Times New Roman" pitchFamily="18" charset="0"/>
            </a:endParaRPr>
          </a:p>
          <a:p>
            <a:r>
              <a:rPr lang="en-US" altLang="en-US" dirty="0"/>
              <a:t>If the pressure is </a:t>
            </a:r>
            <a:r>
              <a:rPr lang="en-US" altLang="en-US" dirty="0">
                <a:solidFill>
                  <a:srgbClr val="00B0F0"/>
                </a:solidFill>
              </a:rPr>
              <a:t>uniform</a:t>
            </a:r>
            <a:r>
              <a:rPr lang="en-US" altLang="en-US" dirty="0"/>
              <a:t> over the total area, then p = F /A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810000" y="3352800"/>
          <a:ext cx="1278194" cy="990600"/>
        </p:xfrm>
        <a:graphic>
          <a:graphicData uri="http://schemas.openxmlformats.org/presentationml/2006/ole">
            <p:oleObj spid="_x0000_s2148" name="Equation" r:id="rId3" imgW="507780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714348" y="2000240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No tangential stresses can exist in a </a:t>
            </a:r>
            <a:r>
              <a:rPr lang="en-US" altLang="en-US" dirty="0" smtClean="0"/>
              <a:t>fluid </a:t>
            </a:r>
            <a:r>
              <a:rPr lang="en-US" altLang="en-US" dirty="0"/>
              <a:t>at rest, and the </a:t>
            </a:r>
            <a:r>
              <a:rPr lang="en-US" altLang="en-US" dirty="0">
                <a:solidFill>
                  <a:srgbClr val="00B0F0"/>
                </a:solidFill>
              </a:rPr>
              <a:t>only forces</a:t>
            </a:r>
            <a:r>
              <a:rPr lang="en-US" altLang="en-US" dirty="0"/>
              <a:t> between adjacent surfaces are </a:t>
            </a:r>
            <a:r>
              <a:rPr lang="en-US" altLang="en-US" dirty="0">
                <a:solidFill>
                  <a:srgbClr val="00B0F0"/>
                </a:solidFill>
              </a:rPr>
              <a:t>pressure forces </a:t>
            </a:r>
            <a:r>
              <a:rPr lang="en-US" altLang="en-US" b="1" i="1" dirty="0">
                <a:solidFill>
                  <a:srgbClr val="00B0F0"/>
                </a:solidFill>
              </a:rPr>
              <a:t>normal </a:t>
            </a:r>
            <a:r>
              <a:rPr lang="en-US" altLang="en-US" dirty="0"/>
              <a:t>to the surfaces.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Therefore the </a:t>
            </a:r>
            <a:r>
              <a:rPr lang="en-US" altLang="en-US" dirty="0">
                <a:solidFill>
                  <a:srgbClr val="00B0F0"/>
                </a:solidFill>
              </a:rPr>
              <a:t>pressure at any point in a </a:t>
            </a:r>
            <a:r>
              <a:rPr lang="en-US" altLang="en-US" dirty="0" smtClean="0">
                <a:solidFill>
                  <a:srgbClr val="00B0F0"/>
                </a:solidFill>
              </a:rPr>
              <a:t>fluid </a:t>
            </a:r>
            <a:r>
              <a:rPr lang="en-US" altLang="en-US" dirty="0">
                <a:solidFill>
                  <a:srgbClr val="00B0F0"/>
                </a:solidFill>
              </a:rPr>
              <a:t>at rest is the same in every direction</a:t>
            </a:r>
            <a:r>
              <a:rPr lang="en-US" altLang="en-US" dirty="0"/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This can be proved by </a:t>
            </a:r>
          </a:p>
          <a:p>
            <a:pPr eaLnBrk="1" hangingPunct="1"/>
            <a:r>
              <a:rPr lang="en-US" altLang="en-US" dirty="0"/>
              <a:t>reference to Fig., </a:t>
            </a:r>
          </a:p>
          <a:p>
            <a:pPr eaLnBrk="1" hangingPunct="1"/>
            <a:r>
              <a:rPr lang="en-US" altLang="en-US" dirty="0"/>
              <a:t>showing a very small </a:t>
            </a:r>
          </a:p>
          <a:p>
            <a:pPr eaLnBrk="1" hangingPunct="1"/>
            <a:r>
              <a:rPr lang="en-US" altLang="en-US" dirty="0"/>
              <a:t>wedge-shaped element </a:t>
            </a:r>
          </a:p>
          <a:p>
            <a:pPr eaLnBrk="1" hangingPunct="1"/>
            <a:r>
              <a:rPr lang="en-US" altLang="en-US" dirty="0"/>
              <a:t>of </a:t>
            </a:r>
            <a:r>
              <a:rPr lang="en-US" altLang="en-US" dirty="0" smtClean="0"/>
              <a:t>fluid </a:t>
            </a:r>
            <a:r>
              <a:rPr lang="en-US" altLang="en-US" dirty="0"/>
              <a:t>at rest whose </a:t>
            </a:r>
          </a:p>
          <a:p>
            <a:pPr eaLnBrk="1" hangingPunct="1"/>
            <a:r>
              <a:rPr lang="en-US" altLang="en-US" dirty="0"/>
              <a:t>thickness perpendicular </a:t>
            </a:r>
          </a:p>
          <a:p>
            <a:pPr eaLnBrk="1" hangingPunct="1"/>
            <a:r>
              <a:rPr lang="en-US" altLang="en-US" dirty="0"/>
              <a:t>to the plane of the paper is constant and equal to dy.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3886200" cy="239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Let p be the average pressure in any direction in the plane of the paper, let </a:t>
            </a:r>
            <a:r>
              <a:rPr lang="el-GR" altLang="en-US" dirty="0"/>
              <a:t>α</a:t>
            </a:r>
            <a:r>
              <a:rPr lang="en-US" altLang="en-US" dirty="0"/>
              <a:t> be </a:t>
            </a:r>
            <a:r>
              <a:rPr lang="en-US" altLang="en-US" dirty="0" smtClean="0"/>
              <a:t>defined </a:t>
            </a:r>
            <a:r>
              <a:rPr lang="en-US" altLang="en-US" dirty="0"/>
              <a:t>as shown, and let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p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altLang="en-US" dirty="0"/>
              <a:t>be the average pressures in the horizontal and vertical directions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The forces acting on the element of ﬂuid, with the exception of those in the y direction on the two faces parallel to the plane of the paper, are shown in the diagram.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84724"/>
            <a:ext cx="44427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2250265" y="3036091"/>
            <a:ext cx="214314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142976" y="2571744"/>
            <a:ext cx="200026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Pressure</a:t>
            </a:r>
            <a:endParaRPr lang="en-US" altLang="en-US" b="1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625" y="920750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85800" y="16764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For our purpose, forces in the y direction need not be  considered because they cancel.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Since the ﬂuid is at rest, </a:t>
            </a:r>
            <a:r>
              <a:rPr lang="en-US" altLang="en-US" i="1" dirty="0"/>
              <a:t>no tangential forces </a:t>
            </a:r>
            <a:r>
              <a:rPr lang="en-US" altLang="en-US" dirty="0"/>
              <a:t>are involved. As this is a condition of equilibrium, </a:t>
            </a:r>
            <a:r>
              <a:rPr lang="en-US" altLang="en-US" b="1" i="1" dirty="0"/>
              <a:t>the sum of the force components</a:t>
            </a:r>
            <a:r>
              <a:rPr lang="en-US" altLang="en-US" dirty="0"/>
              <a:t> on the element </a:t>
            </a:r>
            <a:r>
              <a:rPr lang="en-US" altLang="en-US" b="1" i="1" dirty="0"/>
              <a:t>in any direction </a:t>
            </a:r>
            <a:r>
              <a:rPr lang="en-US" altLang="en-US" dirty="0"/>
              <a:t>must be equal to zero.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84724"/>
            <a:ext cx="4653457" cy="28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15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9064" y="9939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Pressure</a:t>
            </a:r>
            <a:endParaRPr lang="en-US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3531" y="697398"/>
            <a:ext cx="7772400" cy="762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>
                <a:cs typeface="Times New Roman" pitchFamily="18" charset="0"/>
              </a:rPr>
              <a:t>Pressure at a point the same in all directions</a:t>
            </a:r>
            <a:endParaRPr lang="en-US" altLang="en-US" sz="2800" b="1" kern="0" dirty="0"/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214282" y="1357298"/>
            <a:ext cx="84296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Writing such an equation for the components in the x </a:t>
            </a:r>
            <a:r>
              <a:rPr lang="en-US" altLang="en-US" dirty="0" smtClean="0"/>
              <a:t>direction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 	p dl </a:t>
            </a:r>
            <a:r>
              <a:rPr lang="en-US" altLang="en-US" dirty="0" err="1"/>
              <a:t>dy</a:t>
            </a:r>
            <a:r>
              <a:rPr lang="en-US" altLang="en-US" dirty="0"/>
              <a:t> </a:t>
            </a:r>
            <a:r>
              <a:rPr lang="en-US" altLang="en-US" dirty="0" err="1"/>
              <a:t>cos</a:t>
            </a:r>
            <a:r>
              <a:rPr lang="el-GR" altLang="en-US" dirty="0"/>
              <a:t> α</a:t>
            </a:r>
            <a:r>
              <a:rPr lang="en-US" altLang="en-US" dirty="0"/>
              <a:t> - 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altLang="en-US" dirty="0"/>
              <a:t> </a:t>
            </a:r>
            <a:r>
              <a:rPr lang="en-US" altLang="en-US" dirty="0" err="1"/>
              <a:t>dy</a:t>
            </a:r>
            <a:r>
              <a:rPr lang="en-US" altLang="en-US" dirty="0"/>
              <a:t> </a:t>
            </a:r>
            <a:r>
              <a:rPr lang="en-US" altLang="en-US" dirty="0" err="1"/>
              <a:t>dz</a:t>
            </a:r>
            <a:r>
              <a:rPr lang="en-US" altLang="en-US" dirty="0"/>
              <a:t> = 0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dirty="0"/>
              <a:t>Since </a:t>
            </a:r>
            <a:r>
              <a:rPr lang="en-US" altLang="en-US" dirty="0" err="1"/>
              <a:t>dz</a:t>
            </a:r>
            <a:r>
              <a:rPr lang="en-US" altLang="en-US" dirty="0"/>
              <a:t> = dl </a:t>
            </a:r>
            <a:r>
              <a:rPr lang="en-US" altLang="en-US" dirty="0" err="1"/>
              <a:t>cos</a:t>
            </a:r>
            <a:r>
              <a:rPr lang="en-US" altLang="en-US" dirty="0"/>
              <a:t> </a:t>
            </a:r>
            <a:r>
              <a:rPr lang="el-GR" altLang="en-US" dirty="0"/>
              <a:t>α</a:t>
            </a:r>
            <a:r>
              <a:rPr lang="en-US" altLang="en-US" dirty="0"/>
              <a:t>, it follows </a:t>
            </a:r>
            <a:r>
              <a:rPr lang="en-US" altLang="en-US" dirty="0" smtClean="0"/>
              <a:t>from </a:t>
            </a:r>
            <a:r>
              <a:rPr lang="en-US" altLang="en-US" dirty="0"/>
              <a:t>above eqn. that p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n-US" altLang="en-US" dirty="0" smtClean="0"/>
              <a:t>as shown below:</a:t>
            </a:r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65914" y="3643314"/>
            <a:ext cx="5178086" cy="2766740"/>
            <a:chOff x="838200" y="3143248"/>
            <a:chExt cx="5892434" cy="36954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3200400"/>
              <a:ext cx="5892434" cy="3638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3000364" y="3143248"/>
              <a:ext cx="714380" cy="1216034"/>
              <a:chOff x="2857488" y="3214686"/>
              <a:chExt cx="714380" cy="121603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5400000">
                <a:off x="2251059" y="3821115"/>
                <a:ext cx="1214446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607455" y="3464719"/>
                <a:ext cx="1214446" cy="71438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857488" y="4429132"/>
                <a:ext cx="71438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Arrow Connector 11"/>
          <p:cNvCxnSpPr/>
          <p:nvPr/>
        </p:nvCxnSpPr>
        <p:spPr>
          <a:xfrm>
            <a:off x="2357422" y="2500306"/>
            <a:ext cx="378621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4282" y="3714752"/>
            <a:ext cx="41857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p dl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cos</a:t>
            </a:r>
            <a:r>
              <a:rPr lang="el-GR" altLang="en-US" dirty="0" smtClean="0"/>
              <a:t> α</a:t>
            </a:r>
            <a:r>
              <a:rPr lang="en-US" altLang="en-US" dirty="0" smtClean="0"/>
              <a:t> -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dz</a:t>
            </a:r>
            <a:r>
              <a:rPr lang="en-US" altLang="en-US" dirty="0" smtClean="0"/>
              <a:t> = 0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 dl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cos</a:t>
            </a:r>
            <a:r>
              <a:rPr lang="el-GR" altLang="en-US" dirty="0" smtClean="0"/>
              <a:t> α</a:t>
            </a:r>
            <a:r>
              <a:rPr lang="en-US" altLang="en-US" dirty="0" smtClean="0"/>
              <a:t> -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dy</a:t>
            </a:r>
            <a:r>
              <a:rPr lang="en-US" altLang="en-US" dirty="0" smtClean="0"/>
              <a:t> dl </a:t>
            </a:r>
            <a:r>
              <a:rPr lang="en-US" altLang="en-US" dirty="0" err="1" smtClean="0"/>
              <a:t>cos</a:t>
            </a:r>
            <a:r>
              <a:rPr lang="el-GR" altLang="en-US" dirty="0" smtClean="0"/>
              <a:t> α</a:t>
            </a:r>
            <a:r>
              <a:rPr lang="en-US" altLang="en-US" dirty="0" smtClean="0"/>
              <a:t> = 0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 =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</TotalTime>
  <Words>2389</Words>
  <Application>Microsoft Office PowerPoint</Application>
  <PresentationFormat>On-screen Show (4:3)</PresentationFormat>
  <Paragraphs>496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Default Design</vt:lpstr>
      <vt:lpstr>Equation</vt:lpstr>
      <vt:lpstr>Microsoft Equation 3.0</vt:lpstr>
      <vt:lpstr>Slide 1</vt:lpstr>
      <vt:lpstr>FLUID STATICS</vt:lpstr>
      <vt:lpstr>FLUID STATICS</vt:lpstr>
      <vt:lpstr>FLUID STATICS</vt:lpstr>
      <vt:lpstr>FLUID STATICS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  <vt:lpstr>Pressure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CE369 LECTURE 2</dc:title>
  <dc:creator>SOE</dc:creator>
  <cp:lastModifiedBy>lubinga handia</cp:lastModifiedBy>
  <cp:revision>295</cp:revision>
  <dcterms:created xsi:type="dcterms:W3CDTF">2005-08-26T08:37:16Z</dcterms:created>
  <dcterms:modified xsi:type="dcterms:W3CDTF">2020-07-08T06:56:40Z</dcterms:modified>
</cp:coreProperties>
</file>