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7" autoAdjust="0"/>
    <p:restoredTop sz="90929"/>
  </p:normalViewPr>
  <p:slideViewPr>
    <p:cSldViewPr>
      <p:cViewPr varScale="1">
        <p:scale>
          <a:sx n="62" d="100"/>
          <a:sy n="62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CD5A6-E8E0-4983-9682-F2E4EC1DA5C8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E3D7-86B9-42F6-85D9-3C81DFEEB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2E3D7-86B9-42F6-85D9-3C81DFEEB0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2E3D7-86B9-42F6-85D9-3C81DFEEB0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FF47-7625-4C75-8FEF-6E8EF2807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5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AFD7-71D3-4E2F-8117-538CE2001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237-0657-4D45-A535-E4E69F21A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01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3355-0906-4E52-9F4C-2C41533C9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BE14-49B3-432A-A03F-550A0A93E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7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6308-1F3E-46C4-8994-91DF8AE56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95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BAF2-27D8-4C99-A68E-E4AF2EC55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CBCB-85C6-4857-8913-1A78572EC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4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021F-173B-4941-9D58-6509BB0A8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42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0035-D3C6-48E0-8C6B-F3CD37A8B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972A2-355E-413F-92B4-FF21D92E3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CE3D1F-8D5F-441D-B64E-9DA907C81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/>
              <a:t>LECTURE 5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 u="sng" dirty="0">
                <a:cs typeface="Times New Roman" pitchFamily="18" charset="0"/>
              </a:rPr>
              <a:t>Buoyancy</a:t>
            </a:r>
          </a:p>
          <a:p>
            <a:pPr algn="ctr" eaLnBrk="1" hangingPunct="1">
              <a:buFontTx/>
              <a:buNone/>
            </a:pPr>
            <a:endParaRPr lang="en-US" altLang="en-US" sz="3600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L. </a:t>
            </a:r>
            <a:r>
              <a:rPr lang="en-US" altLang="en-US" sz="3600" dirty="0" err="1"/>
              <a:t>Handia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124200"/>
            <a:ext cx="1600200" cy="259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598424"/>
            <a:ext cx="18764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722738"/>
          </a:xfrm>
          <a:prstGeom prst="rect">
            <a:avLst/>
          </a:prstGeom>
          <a:blipFill rotWithShape="1">
            <a:blip r:embed="rId2" cstate="print"/>
            <a:stretch>
              <a:fillRect l="-1081" r="-1729" b="-108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925" y="5357355"/>
            <a:ext cx="2009775" cy="124444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931" b="8796"/>
          <a:stretch/>
        </p:blipFill>
        <p:spPr bwMode="auto">
          <a:xfrm>
            <a:off x="6850230" y="2819400"/>
            <a:ext cx="2041358" cy="24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9925" y="5522756"/>
            <a:ext cx="1428228" cy="1012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620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Application</a:t>
            </a:r>
          </a:p>
          <a:p>
            <a:pPr>
              <a:defRPr/>
            </a:pPr>
            <a:r>
              <a:rPr lang="en-US" dirty="0"/>
              <a:t>Hydrometers are used to measure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the amount of antifreeze in the radiator of an automobile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the charge in a battery since the density of water changes when subjected to an electrical charge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019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971800"/>
            <a:ext cx="1676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8991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52400" y="29718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Principle of Archimedes</a:t>
            </a:r>
            <a:r>
              <a:rPr lang="en-US" altLang="en-US" dirty="0"/>
              <a:t>: when a body is immersed in a fluid, it loses weight by an amount equal to the weight of the fluid which it displaces called its </a:t>
            </a:r>
            <a:r>
              <a:rPr lang="en-US" altLang="en-US" i="1" dirty="0"/>
              <a:t>buoyancy</a:t>
            </a:r>
            <a:r>
              <a:rPr lang="en-US" altLang="en-US" dirty="0"/>
              <a:t> (dictionary of civil engineers).</a:t>
            </a:r>
          </a:p>
          <a:p>
            <a:pPr eaLnBrk="1" hangingPunct="1"/>
            <a:r>
              <a:rPr lang="en-US" alt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199" y="4267200"/>
            <a:ext cx="3646043" cy="239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397" y="5270659"/>
            <a:ext cx="1562100" cy="1228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239000" y="685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600200"/>
            <a:ext cx="5730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001643"/>
          </a:xfrm>
          <a:prstGeom prst="rect">
            <a:avLst/>
          </a:prstGeom>
          <a:blipFill rotWithShape="1">
            <a:blip r:embed="rId3" cstate="print"/>
            <a:stretch>
              <a:fillRect l="-1513" t="-813" r="-1873" b="-1422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3733800"/>
            <a:ext cx="6248400" cy="707886"/>
          </a:xfrm>
          <a:prstGeom prst="rect">
            <a:avLst/>
          </a:prstGeom>
          <a:blipFill rotWithShape="1">
            <a:blip r:embed="rId4" cstate="print"/>
            <a:stretch>
              <a:fillRect l="-1073" t="-4310" b="-137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-7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of the Law of Buoyancy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5291513"/>
          </a:xfrm>
          <a:prstGeom prst="rect">
            <a:avLst/>
          </a:prstGeom>
          <a:blipFill rotWithShape="1">
            <a:blip r:embed="rId4" cstate="print"/>
            <a:stretch>
              <a:fillRect l="-1081" t="-11290" b="-1613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13814"/>
              </p:ext>
            </p:extLst>
          </p:nvPr>
        </p:nvGraphicFramePr>
        <p:xfrm>
          <a:off x="2490714" y="1066800"/>
          <a:ext cx="510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2552400" imgH="228600" progId="Equation.3">
                  <p:embed/>
                </p:oleObj>
              </mc:Choice>
              <mc:Fallback>
                <p:oleObj name="Equation" r:id="rId5" imgW="25524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14" y="1066800"/>
                        <a:ext cx="510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965478"/>
            <a:ext cx="1606062" cy="1841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5538" y="4740578"/>
            <a:ext cx="1606062" cy="2059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495800" y="3276600"/>
            <a:ext cx="76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90800" y="2112766"/>
            <a:ext cx="1143000" cy="1182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72543" y="177160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Computed using forces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1027" y="2743376"/>
            <a:ext cx="2977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Computed using volume (geometry). Right </a:t>
            </a:r>
            <a:r>
              <a:rPr lang="en-US" sz="1400" dirty="0" err="1"/>
              <a:t>handside</a:t>
            </a:r>
            <a:r>
              <a:rPr lang="en-US" sz="1400" dirty="0"/>
              <a:t> equal to term in brackets of above </a:t>
            </a:r>
            <a:r>
              <a:rPr lang="en-US" sz="1400" dirty="0" err="1"/>
              <a:t>eqn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47338" y="3516167"/>
            <a:ext cx="297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Forces now equated to volume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29" y="5404495"/>
            <a:ext cx="5160741" cy="332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54869" y="5689859"/>
            <a:ext cx="3825540" cy="252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4200" y="-7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of the Law of Buoyancy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2"/>
          <a:stretch>
            <a:fillRect/>
          </a:stretch>
        </p:blipFill>
        <p:spPr bwMode="auto">
          <a:xfrm>
            <a:off x="7535862" y="76200"/>
            <a:ext cx="1539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714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399509"/>
          </a:xfrm>
          <a:prstGeom prst="rect">
            <a:avLst/>
          </a:prstGeom>
          <a:blipFill rotWithShape="1">
            <a:blip r:embed="rId4" cstate="print"/>
            <a:stretch>
              <a:fillRect l="-1081" t="-763" r="-504" b="-123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																																																											</a:t>
            </a:r>
          </a:p>
          <a:p>
            <a:pPr>
              <a:defRPr/>
            </a:pPr>
            <a:r>
              <a:rPr lang="en-US" dirty="0">
                <a:noFill/>
              </a:rPr>
              <a:t>					</a:t>
            </a:r>
          </a:p>
          <a:p>
            <a:pPr>
              <a:defRPr/>
            </a:pPr>
            <a:endParaRPr lang="en-US" dirty="0">
              <a:noFill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6019800" y="44196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i="1"/>
              <a:t>Fig 5.2 Forces on a floating object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4575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otherwise it will sink since it is denser than water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96200" y="533400"/>
            <a:ext cx="104775" cy="187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4600" y="1009710"/>
            <a:ext cx="4114800" cy="264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38344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it is floating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5410200"/>
            <a:ext cx="475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Buoyant Force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/>
          <a:stretch>
            <a:fillRect/>
          </a:stretch>
        </p:blipFill>
        <p:spPr bwMode="auto">
          <a:xfrm>
            <a:off x="304800" y="762000"/>
            <a:ext cx="807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b="39551"/>
          <a:stretch>
            <a:fillRect/>
          </a:stretch>
        </p:blipFill>
        <p:spPr bwMode="auto">
          <a:xfrm>
            <a:off x="0" y="2384425"/>
            <a:ext cx="8534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9"/>
          <a:stretch>
            <a:fillRect/>
          </a:stretch>
        </p:blipFill>
        <p:spPr bwMode="auto">
          <a:xfrm>
            <a:off x="457200" y="1600200"/>
            <a:ext cx="8001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02496"/>
            <a:ext cx="8458200" cy="3326504"/>
          </a:xfrm>
          <a:prstGeom prst="rect">
            <a:avLst/>
          </a:prstGeom>
          <a:blipFill rotWithShape="1">
            <a:blip r:embed="rId2" cstate="print"/>
            <a:srcRect/>
            <a:stretch>
              <a:fillRect l="-1081" t="-1466" r="-1801" b="-1030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Hydrometer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0"/>
          <a:stretch/>
        </p:blipFill>
        <p:spPr bwMode="auto">
          <a:xfrm>
            <a:off x="2667000" y="3607696"/>
            <a:ext cx="26431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239000" y="1219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34290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Hydrometer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86967"/>
            <a:ext cx="4082716" cy="25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8221068" cy="338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2438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W is the same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33400" y="646670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i="1" dirty="0"/>
              <a:t>Fig 5.3 Hydrometer  a) in water   b) in an unknown liquid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546" y="4015093"/>
            <a:ext cx="3361554" cy="23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0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165</Words>
  <Application>Microsoft Office PowerPoint</Application>
  <PresentationFormat>On-screen Show (4:3)</PresentationFormat>
  <Paragraphs>38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122</cp:revision>
  <dcterms:created xsi:type="dcterms:W3CDTF">2005-08-31T02:26:49Z</dcterms:created>
  <dcterms:modified xsi:type="dcterms:W3CDTF">2018-04-03T12:40:48Z</dcterms:modified>
</cp:coreProperties>
</file>