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257" r:id="rId3"/>
    <p:sldId id="268" r:id="rId4"/>
    <p:sldId id="258" r:id="rId5"/>
    <p:sldId id="269" r:id="rId6"/>
    <p:sldId id="270" r:id="rId7"/>
    <p:sldId id="280" r:id="rId8"/>
    <p:sldId id="271" r:id="rId9"/>
    <p:sldId id="274" r:id="rId10"/>
    <p:sldId id="285" r:id="rId11"/>
    <p:sldId id="272" r:id="rId12"/>
    <p:sldId id="273" r:id="rId13"/>
    <p:sldId id="281" r:id="rId14"/>
    <p:sldId id="275" r:id="rId15"/>
    <p:sldId id="276" r:id="rId16"/>
    <p:sldId id="277" r:id="rId17"/>
    <p:sldId id="282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Handia" initials="CH" lastIdx="1" clrIdx="0">
    <p:extLst>
      <p:ext uri="{19B8F6BF-5375-455C-9EA6-DF929625EA0E}">
        <p15:presenceInfo xmlns:p15="http://schemas.microsoft.com/office/powerpoint/2012/main" userId="S-1-5-21-1736132715-3221829228-73618809-1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0929"/>
  </p:normalViewPr>
  <p:slideViewPr>
    <p:cSldViewPr>
      <p:cViewPr varScale="1">
        <p:scale>
          <a:sx n="66" d="100"/>
          <a:sy n="66" d="100"/>
        </p:scale>
        <p:origin x="12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B41D6B-5264-4EE7-849A-6BCC0FE553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706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34B09-1297-4891-807C-352FEE02F06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DD21-1DB9-4F95-A112-0673C7424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DD21-1DB9-4F95-A112-0673C7424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3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D8C25-BD25-44C8-9219-412AAC6CEC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05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9919C-A0CD-4EB8-BB0E-0A80AB611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41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8CF8-6A07-48C1-A870-3F8D164312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59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AC29-7936-4519-8221-5BA2E5588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21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CC1CB-2149-4681-9C3E-0996FF1EC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90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B2CB4-DC69-41A0-8440-4B2387C7A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0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EE648-2DBB-490D-8E4D-3BE9A21CD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29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3591-29F8-4DA1-921E-894AA2FE2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24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90353-08F8-41AC-986D-2ACBDC3AB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25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CF53-7E0D-4A01-BF96-7CB6D2DB5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5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F918B-8513-4F3B-AA09-C09FF9199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46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A04287-1A17-470C-A632-EACB41390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4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160"/>
            <a:ext cx="9175298" cy="5949280"/>
          </a:xfrm>
          <a:prstGeom prst="rect">
            <a:avLst/>
          </a:prstGeom>
        </p:spPr>
      </p:pic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algn="ctr" eaLnBrk="1" hangingPunct="1"/>
            <a:endParaRPr lang="en-US" altLang="en-US" dirty="0"/>
          </a:p>
          <a:p>
            <a:pPr algn="ctr" eaLnBrk="1" hangingPunct="1"/>
            <a:endParaRPr lang="en-US" altLang="en-US" dirty="0"/>
          </a:p>
          <a:p>
            <a:pPr marL="0" indent="0" algn="ctr" eaLnBrk="1" hangingPunct="1"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Fluid Mechanics CEE 3311</a:t>
            </a:r>
          </a:p>
          <a:p>
            <a:pPr algn="ctr" eaLnBrk="1" hangingPunct="1">
              <a:buFontTx/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LECTURE 3</a:t>
            </a:r>
          </a:p>
          <a:p>
            <a:pPr algn="ctr" eaLnBrk="1" hangingPunct="1">
              <a:buFontTx/>
              <a:buNone/>
            </a:pPr>
            <a:endParaRPr lang="en-US" altLang="en-US" sz="3600" b="1" u="sng" dirty="0">
              <a:solidFill>
                <a:srgbClr val="FF9900"/>
              </a:solidFill>
              <a:cs typeface="Times New Roman" pitchFamily="18" charset="0"/>
            </a:endParaRPr>
          </a:p>
          <a:p>
            <a:pPr algn="ctr" eaLnBrk="1" hangingPunct="1">
              <a:buNone/>
              <a:defRPr/>
            </a:pPr>
            <a:r>
              <a:rPr lang="en-US" altLang="en-US" sz="3600" dirty="0">
                <a:solidFill>
                  <a:srgbClr val="FF9900"/>
                </a:solidFill>
              </a:rPr>
              <a:t>Forces on submerged surfaces</a:t>
            </a:r>
          </a:p>
          <a:p>
            <a:pPr algn="ctr" eaLnBrk="1" hangingPunct="1">
              <a:buNone/>
            </a:pPr>
            <a:endParaRPr lang="en-US" altLang="en-US" sz="3600" dirty="0">
              <a:solidFill>
                <a:srgbClr val="FF99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L. </a:t>
            </a:r>
            <a:r>
              <a:rPr lang="en-US" altLang="en-US" sz="3600" dirty="0" err="1">
                <a:solidFill>
                  <a:srgbClr val="FF9900"/>
                </a:solidFill>
              </a:rPr>
              <a:t>Handia</a:t>
            </a:r>
            <a:endParaRPr lang="en-US" altLang="en-US" sz="3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5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7761"/>
            <a:ext cx="6622611" cy="371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356495"/>
              </p:ext>
            </p:extLst>
          </p:nvPr>
        </p:nvGraphicFramePr>
        <p:xfrm>
          <a:off x="846138" y="1482725"/>
          <a:ext cx="71770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4" imgW="3543120" imgH="368280" progId="Equation.3">
                  <p:embed/>
                </p:oleObj>
              </mc:Choice>
              <mc:Fallback>
                <p:oleObj name="Equation" r:id="rId4" imgW="3543120" imgH="36828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6138" y="1482725"/>
                        <a:ext cx="7177087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849"/>
            <a:ext cx="7887714" cy="105571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534565"/>
              </p:ext>
            </p:extLst>
          </p:nvPr>
        </p:nvGraphicFramePr>
        <p:xfrm>
          <a:off x="3024188" y="493713"/>
          <a:ext cx="20574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7" imgW="1015920" imgH="368280" progId="Equation.3">
                  <p:embed/>
                </p:oleObj>
              </mc:Choice>
              <mc:Fallback>
                <p:oleObj name="Equation" r:id="rId7" imgW="1015920" imgH="36828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24188" y="493713"/>
                        <a:ext cx="205740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2477984"/>
            <a:ext cx="2590800" cy="40957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1691680" y="1916832"/>
            <a:ext cx="360040" cy="629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8304" y="2614089"/>
            <a:ext cx="6388115" cy="89164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280436" y="1059566"/>
            <a:ext cx="1698605" cy="4817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021801" y="978446"/>
            <a:ext cx="1290223" cy="3098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202896" y="978446"/>
            <a:ext cx="1422650" cy="3098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532440" y="1482725"/>
            <a:ext cx="553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ZM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339752" y="978446"/>
            <a:ext cx="2949352" cy="2810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59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473" y="3632301"/>
            <a:ext cx="4277695" cy="239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841175"/>
              </p:ext>
            </p:extLst>
          </p:nvPr>
        </p:nvGraphicFramePr>
        <p:xfrm>
          <a:off x="5169804" y="5364445"/>
          <a:ext cx="14716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4" imgW="965160" imgH="241200" progId="Equation.3">
                  <p:embed/>
                </p:oleObj>
              </mc:Choice>
              <mc:Fallback>
                <p:oleObj name="Equation" r:id="rId4" imgW="965160" imgH="241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69804" y="5364445"/>
                        <a:ext cx="1471613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07021" y="522658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7</a:t>
            </a:r>
            <a:endParaRPr lang="en-ZM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450" y="4967231"/>
            <a:ext cx="4019550" cy="361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63535"/>
            <a:ext cx="8627509" cy="375242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5475002" y="2492896"/>
            <a:ext cx="706209" cy="2918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496518"/>
              </p:ext>
            </p:extLst>
          </p:nvPr>
        </p:nvGraphicFramePr>
        <p:xfrm>
          <a:off x="2536520" y="6044152"/>
          <a:ext cx="64865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8" imgW="4254480" imgH="495000" progId="Equation.3">
                  <p:embed/>
                </p:oleObj>
              </mc:Choice>
              <mc:Fallback>
                <p:oleObj name="Equation" r:id="rId8" imgW="4254480" imgH="4950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36520" y="6044152"/>
                        <a:ext cx="6486525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3891732" y="3215923"/>
            <a:ext cx="1080120" cy="4163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68344" y="3215923"/>
            <a:ext cx="648072" cy="416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  <p:sp>
        <p:nvSpPr>
          <p:cNvPr id="26" name="TextBox 25"/>
          <p:cNvSpPr txBox="1"/>
          <p:nvPr/>
        </p:nvSpPr>
        <p:spPr>
          <a:xfrm>
            <a:off x="7589611" y="337069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</a:t>
            </a:r>
            <a:endParaRPr lang="en-ZM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16193" y="3049059"/>
                <a:ext cx="1440160" cy="803682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baseline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baseline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acc>
                      <m:r>
                        <a:rPr lang="en-US" b="0" i="0" baseline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baseline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193" y="3049059"/>
                <a:ext cx="1440160" cy="8036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M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3419872" y="2924945"/>
            <a:ext cx="1749932" cy="2623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124451" y="3015390"/>
            <a:ext cx="350550" cy="231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627784" y="3619618"/>
            <a:ext cx="1438818" cy="1417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" b="740"/>
          <a:stretch>
            <a:fillRect/>
          </a:stretch>
        </p:blipFill>
        <p:spPr bwMode="auto">
          <a:xfrm>
            <a:off x="1116013" y="2112963"/>
            <a:ext cx="7332662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332656"/>
            <a:ext cx="8136904" cy="6399509"/>
          </a:xfrm>
          <a:prstGeom prst="rect">
            <a:avLst/>
          </a:prstGeom>
          <a:blipFill rotWithShape="1">
            <a:blip r:embed="rId3"/>
            <a:stretch>
              <a:fillRect l="-1124" t="-763" b="-133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1149350" y="4879975"/>
            <a:ext cx="8197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Fig 3.2 Force on a plane area with top edge in a free surface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76114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(Insert Appendix C or refer to tables with formulas)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9552" y="1151152"/>
            <a:ext cx="8208912" cy="5534530"/>
            <a:chOff x="539552" y="1151152"/>
            <a:chExt cx="8208912" cy="5534530"/>
          </a:xfrm>
        </p:grpSpPr>
        <p:grpSp>
          <p:nvGrpSpPr>
            <p:cNvPr id="6" name="Group 5"/>
            <p:cNvGrpSpPr/>
            <p:nvPr/>
          </p:nvGrpSpPr>
          <p:grpSpPr>
            <a:xfrm>
              <a:off x="611560" y="1151152"/>
              <a:ext cx="8015163" cy="3703928"/>
              <a:chOff x="971600" y="3356992"/>
              <a:chExt cx="6984776" cy="3187132"/>
            </a:xfrm>
          </p:grpSpPr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3356992"/>
                <a:ext cx="4680520" cy="3187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652120" y="3356992"/>
                <a:ext cx="2304256" cy="29523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39552" y="4879975"/>
              <a:ext cx="8208912" cy="1805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" b="740"/>
          <a:stretch>
            <a:fillRect/>
          </a:stretch>
        </p:blipFill>
        <p:spPr bwMode="auto">
          <a:xfrm>
            <a:off x="1116013" y="2112963"/>
            <a:ext cx="7332662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332656"/>
            <a:ext cx="8136904" cy="6399509"/>
          </a:xfrm>
          <a:prstGeom prst="rect">
            <a:avLst/>
          </a:prstGeom>
          <a:blipFill rotWithShape="1">
            <a:blip r:embed="rId3"/>
            <a:stretch>
              <a:fillRect l="-1124" t="-763" b="-133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1149350" y="4879975"/>
            <a:ext cx="8197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Fig 3.2 Force on a plane area with top edge in a free surface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76114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(Insert Appendix C or refer to tables with formulas)</a:t>
            </a:r>
          </a:p>
        </p:txBody>
      </p:sp>
      <p:sp>
        <p:nvSpPr>
          <p:cNvPr id="3" name="Rectangle 2"/>
          <p:cNvSpPr/>
          <p:nvPr/>
        </p:nvSpPr>
        <p:spPr>
          <a:xfrm>
            <a:off x="670516" y="365100"/>
            <a:ext cx="7859390" cy="79208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15816" y="188038"/>
                <a:ext cx="1584176" cy="803938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baseline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baseline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acc>
                      <m:r>
                        <a:rPr lang="en-US" b="0" i="0" baseline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baseline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88038"/>
                <a:ext cx="1584176" cy="8039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2771800" y="991976"/>
            <a:ext cx="216024" cy="197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89591" y="46875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</a:t>
            </a:r>
            <a:endParaRPr lang="en-ZM" sz="2800" dirty="0"/>
          </a:p>
        </p:txBody>
      </p:sp>
    </p:spTree>
    <p:extLst>
      <p:ext uri="{BB962C8B-B14F-4D97-AF65-F5344CB8AC3E}">
        <p14:creationId xmlns:p14="http://schemas.microsoft.com/office/powerpoint/2010/main" val="260561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71600" y="404664"/>
            <a:ext cx="7416824" cy="6808980"/>
            <a:chOff x="971600" y="404664"/>
            <a:chExt cx="7416824" cy="6808980"/>
          </a:xfrm>
        </p:grpSpPr>
        <p:sp>
          <p:nvSpPr>
            <p:cNvPr id="2" name="TextBox 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971600" y="404664"/>
              <a:ext cx="7416824" cy="6808980"/>
            </a:xfrm>
            <a:prstGeom prst="rect">
              <a:avLst/>
            </a:prstGeom>
            <a:blipFill rotWithShape="1">
              <a:blip r:embed="rId2"/>
              <a:stretch>
                <a:fillRect l="-1233" t="-71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91880" y="4653136"/>
              <a:ext cx="7920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</a:t>
              </a:r>
              <a:r>
                <a:rPr lang="en-US" sz="2000" dirty="0"/>
                <a:t>&amp; 13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64088" y="4653136"/>
              <a:ext cx="7920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 &amp;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260648"/>
            <a:ext cx="8064896" cy="6903108"/>
          </a:xfrm>
          <a:prstGeom prst="rect">
            <a:avLst/>
          </a:prstGeom>
          <a:blipFill rotWithShape="1">
            <a:blip r:embed="rId2"/>
            <a:stretch>
              <a:fillRect l="-983" t="-707" r="-136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125538"/>
            <a:ext cx="7896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941388" y="4097338"/>
            <a:ext cx="8197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Fig 3.3 Pressure prism: (a) rectangular area (b) pressure distribution (c) pressure prism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8202" y="6309320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Note: not centroid of plane surface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476250"/>
            <a:ext cx="91233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 rot="3120000">
            <a:off x="8025605" y="3740236"/>
            <a:ext cx="37118" cy="219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80396" y="5043487"/>
            <a:ext cx="427097" cy="480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615877" y="5141627"/>
            <a:ext cx="556523" cy="618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30777" y="4669514"/>
            <a:ext cx="230560" cy="37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2724" y="5630312"/>
            <a:ext cx="230560" cy="37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" name="Oval 9"/>
          <p:cNvSpPr/>
          <p:nvPr/>
        </p:nvSpPr>
        <p:spPr>
          <a:xfrm flipH="1">
            <a:off x="8918607" y="4050278"/>
            <a:ext cx="92101" cy="101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3" y="1844824"/>
            <a:ext cx="6241708" cy="40471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8567737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6152"/>
            <a:ext cx="4392487" cy="298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41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7993063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34067"/>
            <a:ext cx="49688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4813"/>
            <a:ext cx="49688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287838"/>
            <a:ext cx="91313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84763"/>
            <a:ext cx="64928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3120000">
            <a:off x="7880872" y="1664555"/>
            <a:ext cx="37118" cy="219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087590" y="3389041"/>
            <a:ext cx="388898" cy="447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36405" y="2646959"/>
            <a:ext cx="384769" cy="409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45804" y="3755070"/>
            <a:ext cx="230560" cy="37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7030" y="2357106"/>
            <a:ext cx="230560" cy="37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" name="Oval 9"/>
          <p:cNvSpPr/>
          <p:nvPr/>
        </p:nvSpPr>
        <p:spPr>
          <a:xfrm>
            <a:off x="8752664" y="2041620"/>
            <a:ext cx="64128" cy="58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b="1" u="sng" dirty="0">
                <a:cs typeface="Times New Roman" pitchFamily="18" charset="0"/>
              </a:rPr>
              <a:t>Forces on submerged surfaces</a:t>
            </a:r>
          </a:p>
          <a:p>
            <a:pPr marL="1143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cs typeface="Times New Roman" pitchFamily="18" charset="0"/>
              </a:rPr>
              <a:t>In the design of devices and objects that are submerged, it is necessary to calculate the magnitudes and locations of forces that act on both plane and curved surfaces.</a:t>
            </a:r>
          </a:p>
          <a:p>
            <a:pPr marL="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cs typeface="Times New Roman" pitchFamily="18" charset="0"/>
              </a:rPr>
              <a:t>Examples:</a:t>
            </a:r>
          </a:p>
          <a:p>
            <a:pPr marL="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cs typeface="Times New Roman" pitchFamily="18" charset="0"/>
              </a:rPr>
              <a:t>dams</a:t>
            </a:r>
          </a:p>
          <a:p>
            <a:pPr marL="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cs typeface="Times New Roman" pitchFamily="18" charset="0"/>
              </a:rPr>
              <a:t>flow obstructions</a:t>
            </a:r>
          </a:p>
          <a:p>
            <a:pPr marL="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cs typeface="Times New Roman" pitchFamily="18" charset="0"/>
              </a:rPr>
              <a:t>surfaces on ships and submarines</a:t>
            </a:r>
          </a:p>
          <a:p>
            <a:pPr marL="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cs typeface="Times New Roman" pitchFamily="18" charset="0"/>
              </a:rPr>
              <a:t>holding tanks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cs typeface="Times New Roman" pitchFamily="18" charset="0"/>
              </a:rPr>
              <a:t>Forces on Plane surfaces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itchFamily="18" charset="0"/>
              </a:rPr>
              <a:t>The forces on one side of a plane surface is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cs typeface="Times New Roman" pitchFamily="18" charset="0"/>
              </a:rPr>
              <a:t>always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i="1" dirty="0">
                <a:cs typeface="Times New Roman" pitchFamily="18" charset="0"/>
              </a:rPr>
              <a:t>normal </a:t>
            </a:r>
            <a:r>
              <a:rPr lang="en-US" altLang="en-US" dirty="0">
                <a:cs typeface="Times New Roman" pitchFamily="18" charset="0"/>
              </a:rPr>
              <a:t>to the surface, no matter what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itchFamily="18" charset="0"/>
              </a:rPr>
              <a:t>inclination the surfaces takes to the surface of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itchFamily="18" charset="0"/>
              </a:rPr>
              <a:t>the fluid in which it is submerged.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33375"/>
            <a:ext cx="78105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900113" y="5648325"/>
            <a:ext cx="7272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Figure 3.1 Forces on an inclined plane area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2712" y="6027003"/>
            <a:ext cx="799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Centroid is the center of mass. If you cut a shape out of a piece of card it will balance perfectly on its centroid.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115888"/>
            <a:ext cx="35972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576" y="2564904"/>
            <a:ext cx="7272808" cy="5056321"/>
          </a:xfrm>
          <a:prstGeom prst="rect">
            <a:avLst/>
          </a:prstGeom>
          <a:blipFill rotWithShape="1">
            <a:blip r:embed="rId3"/>
            <a:stretch>
              <a:fillRect l="-1341" t="-965" r="-201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4091" y="57332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Since h = y sin</a:t>
            </a:r>
            <a:r>
              <a:rPr lang="el-GR" sz="1800" dirty="0"/>
              <a:t>α</a:t>
            </a:r>
            <a:endParaRPr lang="en-US" sz="1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07904" y="476548"/>
            <a:ext cx="1115616" cy="1728192"/>
            <a:chOff x="8028384" y="404664"/>
            <a:chExt cx="1115616" cy="1728192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8460432" y="404664"/>
              <a:ext cx="683568" cy="10801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8028384" y="1484784"/>
              <a:ext cx="1115616" cy="6480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923928" y="6701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9872" y="197390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404664"/>
            <a:ext cx="7416824" cy="5548122"/>
          </a:xfrm>
          <a:prstGeom prst="rect">
            <a:avLst/>
          </a:prstGeom>
          <a:blipFill rotWithShape="1">
            <a:blip r:embed="rId3"/>
            <a:stretch>
              <a:fillRect l="-1233" t="-878" r="-1315" b="-1537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35374" y="2902425"/>
            <a:ext cx="6984776" cy="3187132"/>
            <a:chOff x="971600" y="3356992"/>
            <a:chExt cx="6984776" cy="3187132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356992"/>
              <a:ext cx="4680520" cy="3187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652120" y="3356992"/>
              <a:ext cx="2304256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827584" y="2049417"/>
            <a:ext cx="525658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448745"/>
              </p:ext>
            </p:extLst>
          </p:nvPr>
        </p:nvGraphicFramePr>
        <p:xfrm>
          <a:off x="2839440" y="1538984"/>
          <a:ext cx="4862946" cy="74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5" imgW="2400120" imgH="368280" progId="Equation.3">
                  <p:embed/>
                </p:oleObj>
              </mc:Choice>
              <mc:Fallback>
                <p:oleObj name="Equation" r:id="rId5" imgW="2400120" imgH="36828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9440" y="1538984"/>
                        <a:ext cx="4862946" cy="747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051720" y="836712"/>
            <a:ext cx="751494" cy="252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572000" y="1196752"/>
            <a:ext cx="3168352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32440" y="158775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ZM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404664"/>
            <a:ext cx="7416824" cy="5548122"/>
          </a:xfrm>
          <a:prstGeom prst="rect">
            <a:avLst/>
          </a:prstGeom>
          <a:blipFill rotWithShape="1">
            <a:blip r:embed="rId3"/>
            <a:stretch>
              <a:fillRect l="-1233" t="-878" r="-1315" b="-153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8066" y="116632"/>
            <a:ext cx="7246342" cy="2723400"/>
            <a:chOff x="971600" y="3356992"/>
            <a:chExt cx="6984776" cy="318713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356992"/>
              <a:ext cx="4680520" cy="3187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652120" y="3356992"/>
              <a:ext cx="2304256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51920" y="284003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78770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0648"/>
            <a:ext cx="6467475" cy="29622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75656" y="3789040"/>
            <a:ext cx="7246342" cy="2723400"/>
            <a:chOff x="971600" y="3356992"/>
            <a:chExt cx="6984776" cy="318713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356992"/>
              <a:ext cx="4680520" cy="3187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652120" y="3356992"/>
              <a:ext cx="2304256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971550" y="404813"/>
            <a:ext cx="74168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dirty="0"/>
              <a:t>The force does </a:t>
            </a:r>
            <a:r>
              <a:rPr lang="en-US" altLang="en-US" sz="2400" i="1" dirty="0"/>
              <a:t>not</a:t>
            </a:r>
            <a:r>
              <a:rPr lang="en-US" altLang="en-US" sz="2400" dirty="0"/>
              <a:t>, in general, act at the </a:t>
            </a:r>
            <a:r>
              <a:rPr lang="en-US" altLang="en-US" sz="2400" i="1" dirty="0"/>
              <a:t>centroid</a:t>
            </a:r>
            <a:r>
              <a:rPr lang="en-US" altLang="en-US" sz="2400" dirty="0"/>
              <a:t> (but the </a:t>
            </a:r>
            <a:r>
              <a:rPr lang="en-US" altLang="en-US" sz="2400" i="1" dirty="0"/>
              <a:t>center of pressure</a:t>
            </a:r>
            <a:r>
              <a:rPr lang="en-US" altLang="en-US" sz="2400" dirty="0"/>
              <a:t>).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dirty="0"/>
              <a:t>To find the location of the resultant force F, we note that the sum of the </a:t>
            </a:r>
            <a:r>
              <a:rPr lang="en-US" altLang="en-US" sz="2400" b="1" i="1" dirty="0"/>
              <a:t>moments of all the infinitesimal pressure forces</a:t>
            </a:r>
            <a:r>
              <a:rPr lang="en-US" altLang="en-US" sz="2400" dirty="0"/>
              <a:t> (</a:t>
            </a:r>
            <a:r>
              <a:rPr lang="en-US" altLang="en-US" sz="2400" i="1" dirty="0"/>
              <a:t>p </a:t>
            </a:r>
            <a:r>
              <a:rPr lang="en-US" altLang="en-US" sz="2400" i="1" dirty="0" err="1"/>
              <a:t>dA</a:t>
            </a:r>
            <a:r>
              <a:rPr lang="en-US" altLang="en-US" sz="2400" dirty="0"/>
              <a:t>) acting on the area A (            ) must </a:t>
            </a:r>
            <a:r>
              <a:rPr lang="en-US" altLang="en-US" sz="2400" b="1" i="1" dirty="0"/>
              <a:t>equal</a:t>
            </a:r>
            <a:r>
              <a:rPr lang="en-US" altLang="en-US" sz="2400" dirty="0"/>
              <a:t> the </a:t>
            </a:r>
            <a:r>
              <a:rPr lang="en-US" altLang="en-US" sz="2400" b="1" i="1" dirty="0"/>
              <a:t>moment of the resultant force </a:t>
            </a:r>
            <a:r>
              <a:rPr lang="en-US" altLang="en-US" sz="2400" dirty="0"/>
              <a:t>(       ).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dirty="0"/>
              <a:t>Let the force F act at the point (</a:t>
            </a:r>
            <a:r>
              <a:rPr lang="en-US" altLang="en-US" sz="2400" dirty="0" err="1"/>
              <a:t>x</a:t>
            </a:r>
            <a:r>
              <a:rPr lang="en-US" altLang="en-US" sz="1400" dirty="0" err="1"/>
              <a:t>p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</a:t>
            </a:r>
            <a:r>
              <a:rPr lang="en-US" altLang="en-US" sz="1400" dirty="0" err="1"/>
              <a:t>p</a:t>
            </a:r>
            <a:r>
              <a:rPr lang="en-US" altLang="en-US" sz="2400" dirty="0"/>
              <a:t>), </a:t>
            </a:r>
            <a:r>
              <a:rPr lang="en-US" altLang="en-US" sz="2400" b="1" i="1" dirty="0"/>
              <a:t>the center of pressure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c.p</a:t>
            </a:r>
            <a:r>
              <a:rPr lang="en-US" altLang="en-US" sz="2400" dirty="0"/>
              <a:t>.).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75656" y="3789040"/>
            <a:ext cx="7246342" cy="2723400"/>
            <a:chOff x="971600" y="3356992"/>
            <a:chExt cx="6984776" cy="3187132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356992"/>
              <a:ext cx="4680520" cy="3187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652120" y="3356992"/>
              <a:ext cx="2304256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647" y="2306910"/>
            <a:ext cx="504056" cy="415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157" y="1939057"/>
            <a:ext cx="923546" cy="36785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627784" y="2306910"/>
            <a:ext cx="1008112" cy="213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341</Words>
  <Application>Microsoft Office PowerPoint</Application>
  <PresentationFormat>On-screen Show (4:3)</PresentationFormat>
  <Paragraphs>58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Cambria Math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139</cp:revision>
  <dcterms:created xsi:type="dcterms:W3CDTF">2005-08-28T00:45:48Z</dcterms:created>
  <dcterms:modified xsi:type="dcterms:W3CDTF">2018-03-28T08:41:14Z</dcterms:modified>
</cp:coreProperties>
</file>