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0929"/>
  </p:normalViewPr>
  <p:slideViewPr>
    <p:cSldViewPr>
      <p:cViewPr>
        <p:scale>
          <a:sx n="110" d="100"/>
          <a:sy n="110" d="100"/>
        </p:scale>
        <p:origin x="-2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1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61D6-4EEB-4B19-8717-199D646E824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293F-D953-48A0-B597-0358B8084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09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293F-D953-48A0-B597-0358B80840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07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293F-D953-48A0-B597-0358B80840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5334000"/>
          </a:xfrm>
        </p:spPr>
        <p:txBody>
          <a:bodyPr/>
          <a:lstStyle/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/>
              <a:t>Fluid Mechanics CEE 3311</a:t>
            </a:r>
          </a:p>
          <a:p>
            <a:pPr eaLnBrk="1" hangingPunct="1"/>
            <a:r>
              <a:rPr lang="en-US" altLang="en-US" sz="4000" dirty="0" smtClean="0"/>
              <a:t>LECTURE 9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b="1" dirty="0" smtClean="0"/>
              <a:t>Conservation of mass</a:t>
            </a:r>
          </a:p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 smtClean="0"/>
              <a:t>L. </a:t>
            </a:r>
            <a:r>
              <a:rPr lang="en-US" altLang="en-US" sz="4000" dirty="0" err="1" smtClean="0"/>
              <a:t>Handia</a:t>
            </a:r>
            <a:endParaRPr lang="en-US" altLang="en-US" sz="400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DIFFERENTIAL EQUATION OF CONTINUITY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984455"/>
            <a:ext cx="9067800" cy="541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"/>
            <a:ext cx="6661033" cy="4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572000" y="990600"/>
            <a:ext cx="1981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48400" y="838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91200" y="914400"/>
            <a:ext cx="2057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39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DIFFERENTIAL EQUATION OF CONTINUITY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1310"/>
            <a:ext cx="8915400" cy="43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048000"/>
            <a:ext cx="127652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3048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Since it is 2 dimensional  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53200" y="3048000"/>
            <a:ext cx="895523" cy="381000"/>
            <a:chOff x="914400" y="1143000"/>
            <a:chExt cx="895523" cy="381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58214" b="-2564"/>
            <a:stretch>
              <a:fillRect/>
            </a:stretch>
          </p:blipFill>
          <p:spPr bwMode="auto">
            <a:xfrm>
              <a:off x="914400" y="1143000"/>
              <a:ext cx="533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1632"/>
            <a:stretch>
              <a:fillRect/>
            </a:stretch>
          </p:blipFill>
          <p:spPr bwMode="auto">
            <a:xfrm>
              <a:off x="1447800" y="1143000"/>
              <a:ext cx="36212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28600" y="30480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800" i="1" dirty="0" smtClean="0">
                <a:solidFill>
                  <a:schemeClr val="bg1"/>
                </a:solidFill>
              </a:rPr>
              <a:t>δ</a:t>
            </a:r>
            <a:r>
              <a:rPr lang="en-US" sz="1800" i="1" dirty="0" smtClean="0">
                <a:solidFill>
                  <a:schemeClr val="bg1"/>
                </a:solidFill>
              </a:rPr>
              <a:t>v</a:t>
            </a:r>
            <a:endParaRPr lang="en-US" sz="1800" i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53400" y="2743200"/>
            <a:ext cx="895523" cy="381000"/>
            <a:chOff x="914400" y="1143000"/>
            <a:chExt cx="895523" cy="381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58214" b="-2564"/>
            <a:stretch>
              <a:fillRect/>
            </a:stretch>
          </p:blipFill>
          <p:spPr bwMode="auto">
            <a:xfrm>
              <a:off x="914400" y="1143000"/>
              <a:ext cx="533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1632"/>
            <a:stretch>
              <a:fillRect/>
            </a:stretch>
          </p:blipFill>
          <p:spPr bwMode="auto">
            <a:xfrm>
              <a:off x="1447800" y="1143000"/>
              <a:ext cx="36212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3790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The continuity principle is based on the conservation of mass. In this case extensive property N=mass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		intensive property </a:t>
            </a:r>
            <a:r>
              <a:rPr lang="el-GR" altLang="en-US" sz="2400" dirty="0" smtClean="0"/>
              <a:t>η</a:t>
            </a:r>
            <a:r>
              <a:rPr lang="en-ZA" altLang="en-US" sz="2400" dirty="0" smtClean="0"/>
              <a:t>=1</a:t>
            </a:r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Then control volume equation  becomes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</a:t>
            </a:r>
            <a:endParaRPr lang="en-US" alt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66988" y="4114800"/>
          <a:ext cx="3781425" cy="919163"/>
        </p:xfrm>
        <a:graphic>
          <a:graphicData uri="http://schemas.openxmlformats.org/presentationml/2006/ole">
            <p:oleObj spid="_x0000_s1037" name="Equation" r:id="rId3" imgW="1828800" imgH="444500" progId="Equation.3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3024188"/>
            <a:ext cx="40671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6477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None/>
            </a:pPr>
            <a:r>
              <a:rPr lang="en-ZA" altLang="en-US" sz="2400" dirty="0" smtClean="0"/>
              <a:t>If the flow is steady, there results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For one dimensional flow		can be written as		</a:t>
            </a:r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For steady one dimensional flow the formula diminishes to   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</a:t>
            </a:r>
            <a:endParaRPr lang="en-US" alt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63900" y="2209800"/>
          <a:ext cx="1916113" cy="814388"/>
        </p:xfrm>
        <a:graphic>
          <a:graphicData uri="http://schemas.openxmlformats.org/presentationml/2006/ole">
            <p:oleObj spid="_x0000_s2117" name="Equation" r:id="rId3" imgW="926698" imgH="393529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75025" y="3252788"/>
          <a:ext cx="1471613" cy="812800"/>
        </p:xfrm>
        <a:graphic>
          <a:graphicData uri="http://schemas.openxmlformats.org/presentationml/2006/ole">
            <p:oleObj spid="_x0000_s2118" name="Equation" r:id="rId4" imgW="710891" imgH="393529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38600" y="4038600"/>
          <a:ext cx="998537" cy="812800"/>
        </p:xfrm>
        <a:graphic>
          <a:graphicData uri="http://schemas.openxmlformats.org/presentationml/2006/ole">
            <p:oleObj spid="_x0000_s2119" name="Equation" r:id="rId5" imgW="482391" imgH="393529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467600" y="4038600"/>
          <a:ext cx="1050925" cy="577850"/>
        </p:xfrm>
        <a:graphic>
          <a:graphicData uri="http://schemas.openxmlformats.org/presentationml/2006/ole">
            <p:oleObj spid="_x0000_s2120" name="Equation" r:id="rId6" imgW="508000" imgH="2794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994523"/>
              </p:ext>
            </p:extLst>
          </p:nvPr>
        </p:nvGraphicFramePr>
        <p:xfrm>
          <a:off x="3441700" y="5334000"/>
          <a:ext cx="1497013" cy="762000"/>
        </p:xfrm>
        <a:graphic>
          <a:graphicData uri="http://schemas.openxmlformats.org/presentationml/2006/ole">
            <p:oleObj spid="_x0000_s2121" name="Equation" r:id="rId7" imgW="723586" imgH="368140" progId="Equation.3">
              <p:embed/>
            </p:oleObj>
          </a:graphicData>
        </a:graphic>
      </p:graphicFrame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2590800" y="304800"/>
          <a:ext cx="3781425" cy="919163"/>
        </p:xfrm>
        <a:graphic>
          <a:graphicData uri="http://schemas.openxmlformats.org/presentationml/2006/ole">
            <p:oleObj spid="_x0000_s2122" name="Equation" r:id="rId8" imgW="18288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517" y="3124200"/>
            <a:ext cx="4149483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ZA" altLang="en-US" sz="2400" dirty="0" smtClean="0"/>
              <a:t>For steady one dimensional flow the formula diminishes to 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This formula may be used, e.g., in a steady flow case in a conduit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The continuity equation takes the form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  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</a:t>
            </a:r>
            <a:endParaRPr lang="en-US" alt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0213" y="5486400"/>
          <a:ext cx="2151062" cy="444500"/>
        </p:xfrm>
        <a:graphic>
          <a:graphicData uri="http://schemas.openxmlformats.org/presentationml/2006/ole">
            <p:oleObj spid="_x0000_s3112" name="Equation" r:id="rId4" imgW="1040948" imgH="215806" progId="Equation.3">
              <p:embed/>
            </p:oleObj>
          </a:graphicData>
        </a:graphic>
      </p:graphicFrame>
      <p:graphicFrame>
        <p:nvGraphicFramePr>
          <p:cNvPr id="30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5661454"/>
              </p:ext>
            </p:extLst>
          </p:nvPr>
        </p:nvGraphicFramePr>
        <p:xfrm>
          <a:off x="709613" y="3276600"/>
          <a:ext cx="4298950" cy="1701800"/>
        </p:xfrm>
        <a:graphic>
          <a:graphicData uri="http://schemas.openxmlformats.org/presentationml/2006/ole">
            <p:oleObj spid="_x0000_s3113" name="Equation" r:id="rId5" imgW="2082600" imgH="825480" progId="Equation.3">
              <p:embed/>
            </p:oleObj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3276600" y="1524000"/>
          <a:ext cx="1497013" cy="762000"/>
        </p:xfrm>
        <a:graphic>
          <a:graphicData uri="http://schemas.openxmlformats.org/presentationml/2006/ole">
            <p:oleObj spid="_x0000_s3114" name="Equation" r:id="rId6" imgW="723586" imgH="36814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648200" y="19812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00400" y="2057400"/>
            <a:ext cx="685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71800" y="38100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962400" y="3733800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2" y="5410200"/>
            <a:ext cx="1519238" cy="10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57800"/>
            <a:ext cx="1143708" cy="11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ZA" altLang="en-US" sz="2400" dirty="0" smtClean="0"/>
              <a:t>The equation takes the form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If the density is constant </a:t>
            </a:r>
            <a:r>
              <a:rPr lang="en-ZA" altLang="en-US" sz="2400" i="1" dirty="0" smtClean="0"/>
              <a:t>in the control volume</a:t>
            </a:r>
            <a:r>
              <a:rPr lang="en-ZA" altLang="en-US" sz="2400" dirty="0" smtClean="0"/>
              <a:t>, the continuity equation then reduces to 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This form of the equation is used quite often, particularly with liquids and low speed gas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ZA" altLang="en-US" sz="2400" dirty="0" smtClean="0"/>
              <a:t>  </a:t>
            </a:r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endParaRPr lang="en-ZA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</a:t>
            </a:r>
            <a:endParaRPr lang="en-US" alt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98775" y="1676400"/>
          <a:ext cx="2151063" cy="444500"/>
        </p:xfrm>
        <a:graphic>
          <a:graphicData uri="http://schemas.openxmlformats.org/presentationml/2006/ole">
            <p:oleObj spid="_x0000_s4122" name="Equation" r:id="rId3" imgW="10411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32113" y="3429000"/>
          <a:ext cx="1617662" cy="444500"/>
        </p:xfrm>
        <a:graphic>
          <a:graphicData uri="http://schemas.openxmlformats.org/presentationml/2006/ole">
            <p:oleObj spid="_x0000_s4123" name="Equation" r:id="rId4" imgW="787058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533400" y="381000"/>
            <a:ext cx="84658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6102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DIFFERENTIAL EQUATION OF </a:t>
            </a:r>
            <a:r>
              <a:rPr lang="en-US" sz="2400" b="1" dirty="0" smtClean="0">
                <a:solidFill>
                  <a:srgbClr val="00B0F0"/>
                </a:solidFill>
              </a:rPr>
              <a:t>CONTINUITY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616" y="4748816"/>
            <a:ext cx="8682037" cy="139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798" y="3454544"/>
            <a:ext cx="8534401" cy="112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0957"/>
            <a:ext cx="8686799" cy="10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53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4" y="21934"/>
            <a:ext cx="77724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DIFFERENTIAL EQUATION OF CONTINUITY</a:t>
            </a:r>
            <a:endParaRPr lang="en-US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4191000"/>
            <a:ext cx="4705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021" y="1749471"/>
            <a:ext cx="9092821" cy="23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8716813"/>
              </p:ext>
            </p:extLst>
          </p:nvPr>
        </p:nvGraphicFramePr>
        <p:xfrm>
          <a:off x="6105525" y="4467704"/>
          <a:ext cx="2819400" cy="685321"/>
        </p:xfrm>
        <a:graphic>
          <a:graphicData uri="http://schemas.openxmlformats.org/presentationml/2006/ole">
            <p:oleObj spid="_x0000_s5126" name="Equation" r:id="rId5" imgW="1828800" imgH="444500" progId="Equation.3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3276600" y="3200400"/>
            <a:ext cx="5257800" cy="126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286375" y="3860126"/>
            <a:ext cx="2867025" cy="65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7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7" name="Equation" r:id="rId6" imgW="0" imgH="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675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746"/>
          <a:stretch>
            <a:fillRect/>
          </a:stretch>
        </p:blipFill>
        <p:spPr bwMode="auto">
          <a:xfrm rot="10800000">
            <a:off x="0" y="3581400"/>
            <a:ext cx="897822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DIFFERENTIAL EQUATION OF CONTINUITY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254"/>
          <a:stretch>
            <a:fillRect/>
          </a:stretch>
        </p:blipFill>
        <p:spPr bwMode="auto">
          <a:xfrm rot="10800000">
            <a:off x="0" y="1447800"/>
            <a:ext cx="897822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9040550"/>
              </p:ext>
            </p:extLst>
          </p:nvPr>
        </p:nvGraphicFramePr>
        <p:xfrm>
          <a:off x="5867400" y="796476"/>
          <a:ext cx="2819400" cy="685321"/>
        </p:xfrm>
        <a:graphic>
          <a:graphicData uri="http://schemas.openxmlformats.org/presentationml/2006/ole">
            <p:oleObj spid="_x0000_s6155" name="Equation" r:id="rId5" imgW="1828800" imgH="4445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6248400" y="1371600"/>
            <a:ext cx="16764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1295400" y="2954338"/>
          <a:ext cx="5257800" cy="571500"/>
        </p:xfrm>
        <a:graphic>
          <a:graphicData uri="http://schemas.openxmlformats.org/presentationml/2006/ole">
            <p:oleObj spid="_x0000_s6158" name="Equation" r:id="rId6" imgW="3860640" imgH="41904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019800" y="4343400"/>
            <a:ext cx="1066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05400" y="57150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81200" y="1296194"/>
            <a:ext cx="4039394" cy="175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45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7704</TotalTime>
  <Words>141</Words>
  <Application>Microsoft Office PowerPoint</Application>
  <PresentationFormat>On-screen Show (4:3)</PresentationFormat>
  <Paragraphs>74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DIFFERENTIAL EQUATION OF CONTINUITY</vt:lpstr>
      <vt:lpstr>DIFFERENTIAL EQUATION OF CONTINUITY</vt:lpstr>
      <vt:lpstr>DIFFERENTIAL EQUATION OF CONTINUITY</vt:lpstr>
      <vt:lpstr>DIFFERENTIAL EQUATION OF CONTINUITY</vt:lpstr>
      <vt:lpstr>DIFFERENTIAL EQUATION OF CONTINUITY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208</cp:revision>
  <dcterms:created xsi:type="dcterms:W3CDTF">2005-09-01T13:03:02Z</dcterms:created>
  <dcterms:modified xsi:type="dcterms:W3CDTF">2018-04-24T11:52:21Z</dcterms:modified>
</cp:coreProperties>
</file>