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7" r:id="rId4"/>
    <p:sldId id="318" r:id="rId5"/>
    <p:sldId id="317" r:id="rId6"/>
    <p:sldId id="308" r:id="rId7"/>
    <p:sldId id="328" r:id="rId8"/>
    <p:sldId id="325" r:id="rId9"/>
    <p:sldId id="270" r:id="rId10"/>
    <p:sldId id="267" r:id="rId11"/>
    <p:sldId id="268" r:id="rId12"/>
    <p:sldId id="319" r:id="rId13"/>
    <p:sldId id="320" r:id="rId14"/>
    <p:sldId id="321" r:id="rId15"/>
    <p:sldId id="322" r:id="rId16"/>
    <p:sldId id="310" r:id="rId17"/>
    <p:sldId id="279" r:id="rId18"/>
    <p:sldId id="324" r:id="rId19"/>
    <p:sldId id="327" r:id="rId20"/>
    <p:sldId id="326" r:id="rId21"/>
    <p:sldId id="312" r:id="rId22"/>
    <p:sldId id="313" r:id="rId23"/>
    <p:sldId id="315" r:id="rId24"/>
    <p:sldId id="314" r:id="rId25"/>
    <p:sldId id="330" r:id="rId26"/>
    <p:sldId id="32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binga" initials="l" lastIdx="8" clrIdx="0"/>
  <p:cmAuthor id="1" name="Caroline Handia" initials="CH" lastIdx="4" clrIdx="1">
    <p:extLst>
      <p:ext uri="{19B8F6BF-5375-455C-9EA6-DF929625EA0E}">
        <p15:presenceInfo xmlns="" xmlns:p15="http://schemas.microsoft.com/office/powerpoint/2012/main" userId="S-1-5-21-1736132715-3221829228-73618809-1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627" autoAdjust="0"/>
    <p:restoredTop sz="92639" autoAdjust="0"/>
  </p:normalViewPr>
  <p:slideViewPr>
    <p:cSldViewPr>
      <p:cViewPr>
        <p:scale>
          <a:sx n="100" d="100"/>
          <a:sy n="100" d="100"/>
        </p:scale>
        <p:origin x="-282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5F17B-6E55-4052-BAB1-BF9BC2122F32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C7867-C829-41F9-8EBF-F31FEB815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47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7867-C829-41F9-8EBF-F31FEB815C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37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E075-6F5F-4BB8-9513-4B0E83728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42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6757-48C6-4E68-89B3-E6A436D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83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748B-624D-4744-8A22-EC2B1B4F7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7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338A-6811-44D9-8CD4-781797FD9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74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BE01-69FB-4EEC-BDD4-3345624E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366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F024-97F3-4974-A378-74969573E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66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0864-CC4A-4838-B167-83DF654A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232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0AE6-FEC1-458F-9369-3B730E3E7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072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558C-D2A1-4CF2-BD6F-E66B5C123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618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D91-3342-4161-9BEC-99CEF7851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9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A782-5F48-4B63-A0C7-BB8B44005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973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3FE758-D6A4-4ECB-90AB-851E8433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609600"/>
            <a:ext cx="6400800" cy="5334000"/>
          </a:xfrm>
        </p:spPr>
        <p:txBody>
          <a:bodyPr/>
          <a:lstStyle/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/>
              <a:t>Fluid Mechanics CEE 3311</a:t>
            </a:r>
          </a:p>
          <a:p>
            <a:pPr eaLnBrk="1" hangingPunct="1"/>
            <a:r>
              <a:rPr lang="en-US" altLang="en-US" sz="4000" smtClean="0"/>
              <a:t>LECTURE </a:t>
            </a:r>
            <a:r>
              <a:rPr lang="en-US" altLang="en-US" sz="4000" dirty="0" smtClean="0"/>
              <a:t>8</a:t>
            </a:r>
          </a:p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b="1" dirty="0" smtClean="0"/>
              <a:t>Control volume equation</a:t>
            </a:r>
          </a:p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dirty="0" smtClean="0"/>
              <a:t>L. </a:t>
            </a:r>
            <a:r>
              <a:rPr lang="en-US" altLang="en-US" sz="4000" dirty="0" err="1" smtClean="0"/>
              <a:t>Handia</a:t>
            </a:r>
            <a:endParaRPr lang="en-US" altLang="en-US" sz="4000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12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219200"/>
                <a:ext cx="7772400" cy="5638800"/>
              </a:xfrm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Extensive properties (N) are mass M, momentum M V, and energy E.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Intensive properties (</a:t>
                </a:r>
                <a:r>
                  <a:rPr lang="el-GR" altLang="en-US" dirty="0" smtClean="0"/>
                  <a:t>η</a:t>
                </a:r>
                <a:r>
                  <a:rPr lang="en-US" altLang="en-US" dirty="0" smtClean="0"/>
                  <a:t>) are extensive properties per unit mass. </a:t>
                </a:r>
                <a:r>
                  <a:rPr lang="el-GR" altLang="en-US" dirty="0"/>
                  <a:t>η </a:t>
                </a:r>
                <a:r>
                  <a:rPr lang="en-US" altLang="en-US" dirty="0" smtClean="0"/>
                  <a:t>is eta.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Thus</a:t>
                </a:r>
              </a:p>
              <a:p>
                <a:pPr lvl="1" eaLnBrk="1" hangingPunct="1">
                  <a:buFont typeface="Wingdings" panose="05000000000000000000" pitchFamily="2" charset="2"/>
                  <a:buChar char="q"/>
                </a:pPr>
                <a:r>
                  <a:rPr lang="en-US" altLang="en-US" dirty="0" smtClean="0"/>
                  <a:t>Mass/unit mass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𝑢𝑛𝑖𝑡𝑦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lvl="1" eaLnBrk="1" hangingPunct="1">
                  <a:buFont typeface="Wingdings" panose="05000000000000000000" pitchFamily="2" charset="2"/>
                  <a:buChar char="q"/>
                </a:pPr>
                <a:r>
                  <a:rPr lang="en-US" altLang="en-US" dirty="0" smtClean="0"/>
                  <a:t>Momentum/unit mass	</a:t>
                </a:r>
                <a:r>
                  <a:rPr lang="en-US" altLang="en-US" dirty="0"/>
                  <a:t/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lvl="1" eaLnBrk="1" hangingPunct="1">
                  <a:buFont typeface="Wingdings" panose="05000000000000000000" pitchFamily="2" charset="2"/>
                  <a:buChar char="q"/>
                </a:pPr>
                <a:r>
                  <a:rPr lang="en-US" altLang="en-US" dirty="0" smtClean="0"/>
                  <a:t>Energy/unit mass		</a:t>
                </a:r>
                <a:r>
                  <a:rPr lang="en-US" altLang="en-US" dirty="0"/>
                  <a:t/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endParaRPr lang="en-US" altLang="en-US" dirty="0" smtClean="0"/>
              </a:p>
              <a:p>
                <a:pPr eaLnBrk="1" hangingPunct="1">
                  <a:buFontTx/>
                  <a:buNone/>
                </a:pPr>
                <a:endParaRPr lang="en-US" altLang="en-US" dirty="0" smtClean="0"/>
              </a:p>
            </p:txBody>
          </p:sp>
        </mc:Choice>
        <mc:Fallback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219200"/>
                <a:ext cx="7772400" cy="5638800"/>
              </a:xfrm>
              <a:blipFill rotWithShape="0">
                <a:blip r:embed="rId2" cstate="print"/>
                <a:stretch>
                  <a:fillRect l="-1804" t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B0F0"/>
                </a:solidFill>
              </a:rPr>
              <a:t>Derivation of the control volume equation</a:t>
            </a:r>
            <a:endParaRPr lang="en-US" alt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6146" name="TextBox 1"/>
              <p:cNvSpPr txBox="1">
                <a:spLocks noChangeArrowheads="1"/>
              </p:cNvSpPr>
              <p:nvPr/>
            </p:nvSpPr>
            <p:spPr bwMode="auto">
              <a:xfrm>
                <a:off x="381000" y="762000"/>
                <a:ext cx="8382000" cy="4385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342900" indent="-342900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 smtClean="0"/>
                  <a:t>The relationship between intensive and extensive properties is denoted by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/>
                        </a:rPr>
                        <m:t>N</m:t>
                      </m:r>
                      <m:r>
                        <a:rPr lang="en-US" altLang="en-US" sz="24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a:rPr lang="en-US" altLang="en-US" sz="24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/>
                              <a:ea typeface="Cambria Math"/>
                            </a:rPr>
                            <m:t>dm</m:t>
                          </m:r>
                          <m:r>
                            <a:rPr lang="en-US" altLang="en-US" sz="2400" b="0" i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altLang="en-US" sz="2400" i="0">
                                  <a:latin typeface="Cambria Math"/>
                                  <a:ea typeface="Cambria Math"/>
                                </a:rPr>
                                <m:t>η</m:t>
                              </m:r>
                              <m:r>
                                <a:rPr lang="en-US" altLang="en-US" sz="2400" i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400" i="0" smtClean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  <m:r>
                                <a:rPr lang="en-US" altLang="en-US" sz="24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400" i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400" b="0" i="0" smtClean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2400" dirty="0" smtClean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 smtClean="0"/>
                  <a:t>	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>
                        <a:latin typeface="Cambria Math"/>
                        <a:ea typeface="Cambria Math"/>
                      </a:rPr>
                      <m:t>dm</m:t>
                    </m:r>
                    <m:r>
                      <a:rPr lang="en-US" alt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= differential mass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/>
                </a:r>
                <a:r>
                  <a:rPr lang="en-US" altLang="en-US" sz="2400" dirty="0" smtClean="0"/>
                  <a:t/>
                </a:r>
                <a:r>
                  <a:rPr lang="en-US" altLang="en-US" sz="2400" dirty="0" smtClean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>
                        <a:latin typeface="Cambria Math"/>
                        <a:ea typeface="Cambria Math"/>
                      </a:rPr>
                      <m:t>dV</m:t>
                    </m:r>
                    <m:r>
                      <a:rPr lang="en-US" alt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= differential volume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 smtClean="0"/>
                  <a:t>The integral is over the </a:t>
                </a:r>
                <a:r>
                  <a:rPr lang="en-US" altLang="en-US" sz="2400" i="1" dirty="0" smtClean="0"/>
                  <a:t>volume occupied by the system </a:t>
                </a:r>
                <a:r>
                  <a:rPr lang="en-US" altLang="en-US" sz="2400" dirty="0" smtClean="0"/>
                  <a:t>at a given instant.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 smtClean="0"/>
                  <a:t>The cv equation is derived by considering the </a:t>
                </a:r>
                <a:r>
                  <a:rPr lang="en-US" altLang="en-US" sz="2400" i="1" dirty="0" smtClean="0"/>
                  <a:t>rate of change </a:t>
                </a:r>
                <a:r>
                  <a:rPr lang="en-US" altLang="en-US" sz="2400" dirty="0" smtClean="0"/>
                  <a:t>of an extensive property of the </a:t>
                </a:r>
                <a:r>
                  <a:rPr lang="en-US" altLang="en-US" sz="2400" i="1" dirty="0" smtClean="0">
                    <a:solidFill>
                      <a:srgbClr val="0070C0"/>
                    </a:solidFill>
                  </a:rPr>
                  <a:t>system</a:t>
                </a:r>
                <a:r>
                  <a:rPr lang="en-US" altLang="en-US" sz="2400" dirty="0" smtClean="0"/>
                  <a:t> of fluid that is </a:t>
                </a:r>
                <a:r>
                  <a:rPr lang="en-US" altLang="en-US" sz="2400" i="1" dirty="0" smtClean="0"/>
                  <a:t>flowing through</a:t>
                </a:r>
                <a:r>
                  <a:rPr lang="en-US" altLang="en-US" sz="2400" dirty="0" smtClean="0"/>
                  <a:t> the </a:t>
                </a:r>
                <a:r>
                  <a:rPr lang="en-US" altLang="en-US" sz="2400" i="1" dirty="0" smtClean="0">
                    <a:solidFill>
                      <a:srgbClr val="C00000"/>
                    </a:solidFill>
                  </a:rPr>
                  <a:t>cv</a:t>
                </a:r>
                <a:r>
                  <a:rPr lang="en-US" altLang="en-US" sz="2400" dirty="0" smtClean="0"/>
                  <a:t>.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614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762000"/>
                <a:ext cx="8382000" cy="438504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018" t="-1113" r="-364" b="-236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Derivation of the control volume equation</a:t>
            </a:r>
            <a:br>
              <a:rPr lang="en-US" altLang="en-US" sz="3200" b="1" dirty="0">
                <a:solidFill>
                  <a:srgbClr val="00B0F0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smtClean="0"/>
              <a:t>N </a:t>
            </a:r>
            <a:r>
              <a:rPr lang="en-US" dirty="0"/>
              <a:t>represent the total amount of some ﬂuid property, such as mass</a:t>
            </a:r>
            <a:r>
              <a:rPr lang="en-US" dirty="0" smtClean="0"/>
              <a:t>, energy</a:t>
            </a:r>
            <a:r>
              <a:rPr lang="en-US" dirty="0"/>
              <a:t>, or momentum, </a:t>
            </a:r>
            <a:r>
              <a:rPr lang="en-US" i="1" dirty="0"/>
              <a:t>contained within speciﬁed boundaries </a:t>
            </a:r>
            <a:r>
              <a:rPr lang="en-US" dirty="0"/>
              <a:t>at a </a:t>
            </a:r>
            <a:r>
              <a:rPr lang="en-US" i="1" dirty="0" smtClean="0"/>
              <a:t>speciﬁed time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speciﬁed boundaries will be either those of a system, indicated by </a:t>
            </a:r>
            <a:r>
              <a:rPr lang="en-US" dirty="0" smtClean="0"/>
              <a:t>a subscript SYS, </a:t>
            </a:r>
            <a:r>
              <a:rPr lang="en-US" dirty="0"/>
              <a:t>or those of a control volume, indicated by a subscript CV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68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5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6855"/>
            <a:ext cx="8991600" cy="4114800"/>
          </a:xfrm>
        </p:spPr>
        <p:txBody>
          <a:bodyPr/>
          <a:lstStyle/>
          <a:p>
            <a:r>
              <a:rPr lang="en-US" dirty="0" smtClean="0"/>
              <a:t>Consider </a:t>
            </a:r>
            <a:r>
              <a:rPr lang="en-US" dirty="0"/>
              <a:t>the general ﬂow situation </a:t>
            </a:r>
            <a:r>
              <a:rPr lang="en-US" dirty="0" smtClean="0"/>
              <a:t>in </a:t>
            </a:r>
            <a:r>
              <a:rPr lang="en-US" dirty="0"/>
              <a:t>Fig. </a:t>
            </a:r>
            <a:r>
              <a:rPr lang="en-US" dirty="0" smtClean="0"/>
              <a:t>below.</a:t>
            </a:r>
          </a:p>
          <a:p>
            <a:r>
              <a:rPr lang="en-US" dirty="0" smtClean="0"/>
              <a:t>At </a:t>
            </a:r>
            <a:r>
              <a:rPr lang="en-US" dirty="0"/>
              <a:t>time t, the boundaries </a:t>
            </a:r>
            <a:r>
              <a:rPr lang="en-US" dirty="0" smtClean="0"/>
              <a:t>of the </a:t>
            </a:r>
            <a:r>
              <a:rPr lang="en-US" dirty="0"/>
              <a:t>system and the control volume </a:t>
            </a:r>
            <a:r>
              <a:rPr lang="en-US" dirty="0" smtClean="0"/>
              <a:t>were </a:t>
            </a:r>
            <a:r>
              <a:rPr lang="en-US" i="1" dirty="0"/>
              <a:t>chosen to coincide</a:t>
            </a:r>
            <a:r>
              <a:rPr lang="en-US" dirty="0"/>
              <a:t>, so </a:t>
            </a:r>
            <a:r>
              <a:rPr lang="en-US" dirty="0" smtClean="0"/>
              <a:t>(N</a:t>
            </a:r>
            <a:r>
              <a:rPr lang="en-US" baseline="-25000" dirty="0" smtClean="0"/>
              <a:t>SYS</a:t>
            </a:r>
            <a:r>
              <a:rPr lang="en-US" dirty="0" smtClean="0"/>
              <a:t>)</a:t>
            </a:r>
            <a:r>
              <a:rPr lang="en-US" baseline="-25000" dirty="0" smtClean="0"/>
              <a:t>t</a:t>
            </a:r>
            <a:r>
              <a:rPr lang="en-US" dirty="0" smtClean="0"/>
              <a:t> =</a:t>
            </a:r>
            <a:r>
              <a:rPr lang="en-US" dirty="0"/>
              <a:t> (</a:t>
            </a:r>
            <a:r>
              <a:rPr lang="en-US" dirty="0" smtClean="0"/>
              <a:t>N</a:t>
            </a:r>
            <a:r>
              <a:rPr lang="en-US" baseline="-25000" dirty="0" smtClean="0"/>
              <a:t>CV</a:t>
            </a:r>
            <a:r>
              <a:rPr lang="en-US" dirty="0" smtClean="0"/>
              <a:t>)</a:t>
            </a:r>
            <a:r>
              <a:rPr lang="en-US" baseline="-25000" dirty="0" smtClean="0"/>
              <a:t>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8600"/>
            <a:ext cx="4302089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38600"/>
            <a:ext cx="2854369" cy="195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8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55"/>
            <a:ext cx="77724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Derivation of the control volume equation</a:t>
            </a:r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56855"/>
                <a:ext cx="9144000" cy="2195945"/>
              </a:xfrm>
            </p:spPr>
            <p:txBody>
              <a:bodyPr/>
              <a:lstStyle/>
              <a:p>
                <a:r>
                  <a:rPr lang="en-US" dirty="0" smtClean="0"/>
                  <a:t>At </a:t>
                </a:r>
                <a:r>
                  <a:rPr lang="en-US" dirty="0"/>
                  <a:t>instant </a:t>
                </a:r>
                <a:r>
                  <a:rPr lang="en-US" dirty="0" smtClean="0"/>
                  <a:t>∆t later, the </a:t>
                </a:r>
                <a:r>
                  <a:rPr lang="en-US" i="1" dirty="0"/>
                  <a:t>system has moved </a:t>
                </a:r>
                <a:r>
                  <a:rPr lang="en-US" dirty="0"/>
                  <a:t>a little </a:t>
                </a:r>
                <a:r>
                  <a:rPr lang="en-US" i="1" dirty="0"/>
                  <a:t>through the </a:t>
                </a:r>
                <a:r>
                  <a:rPr lang="en-US" i="1" dirty="0" smtClean="0"/>
                  <a:t>control volume </a:t>
                </a:r>
                <a:r>
                  <a:rPr lang="en-US" dirty="0"/>
                  <a:t>and possibly slightly </a:t>
                </a:r>
                <a:r>
                  <a:rPr lang="en-US" i="1" dirty="0"/>
                  <a:t>changed its </a:t>
                </a:r>
                <a:r>
                  <a:rPr lang="en-US" i="1" dirty="0" smtClean="0"/>
                  <a:t>shape</a:t>
                </a:r>
                <a:r>
                  <a:rPr lang="en-US" dirty="0"/>
                  <a:t>; a small amount of new </a:t>
                </a:r>
                <a:r>
                  <a:rPr lang="en-US" dirty="0" smtClean="0"/>
                  <a:t>ﬂuid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dirty="0" smtClean="0"/>
                  <a:t/>
                </a:r>
                <a:r>
                  <a:rPr lang="en-US" dirty="0"/>
                  <a:t>has entered the control </a:t>
                </a:r>
                <a:r>
                  <a:rPr lang="en-US" dirty="0" smtClean="0"/>
                  <a:t>volume, and another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56855"/>
                <a:ext cx="9144000" cy="2195945"/>
              </a:xfrm>
              <a:blipFill rotWithShape="0">
                <a:blip r:embed="rId3" cstate="print"/>
                <a:stretch>
                  <a:fillRect l="-1467" t="-3889" b="-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04800" y="3200400"/>
                <a:ext cx="3200400" cy="3924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+mn-lt"/>
                  </a:rPr>
                  <a:t>small amount of system fluid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</m:oMath>
                </a14:m>
                <a:r>
                  <a:rPr lang="en-US" sz="3200" dirty="0">
                    <a:latin typeface="+mn-lt"/>
                  </a:rPr>
                  <a:t> has left the control volume, where V represents volume.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00400"/>
                <a:ext cx="3200400" cy="392492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4762" t="-2174" r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733800"/>
            <a:ext cx="549474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93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55"/>
            <a:ext cx="77724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Derivation of the control volume equation</a:t>
            </a:r>
            <a:br>
              <a:rPr lang="en-US" altLang="en-US" sz="3200" b="1" dirty="0">
                <a:solidFill>
                  <a:srgbClr val="00B0F0"/>
                </a:solidFill>
              </a:rPr>
            </a:br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56855"/>
                <a:ext cx="8991600" cy="4114800"/>
              </a:xfrm>
            </p:spPr>
            <p:txBody>
              <a:bodyPr/>
              <a:lstStyle/>
              <a:p>
                <a:r>
                  <a:rPr lang="en-US" dirty="0" smtClean="0"/>
                  <a:t>These small volumes carry small amounts of property N with them, so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dirty="0"/>
                  <a:t/>
                </a:r>
                <a:r>
                  <a:rPr lang="en-US" dirty="0" smtClean="0"/>
                  <a:t>enters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</m:oMath>
                </a14:m>
                <a:r>
                  <a:rPr lang="en-US" dirty="0" smtClean="0"/>
                  <a:t> leaves the control volume.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56855"/>
                <a:ext cx="8991600" cy="4114800"/>
              </a:xfrm>
              <a:blipFill rotWithShape="0">
                <a:blip r:embed="rId2" cstate="print"/>
                <a:stretch>
                  <a:fillRect l="-1492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7543801" cy="337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98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7" y="152400"/>
            <a:ext cx="77724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Derivation of the control volume </a:t>
            </a:r>
            <a:r>
              <a:rPr lang="en-US" altLang="en-US" sz="3200" b="1" dirty="0" smtClean="0">
                <a:solidFill>
                  <a:srgbClr val="00B0F0"/>
                </a:solidFill>
              </a:rPr>
              <a:t>equation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1066800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 Fig </a:t>
            </a:r>
            <a:r>
              <a:rPr lang="en-US" sz="2800" dirty="0" smtClean="0"/>
              <a:t>8.1 </a:t>
            </a:r>
            <a:r>
              <a:rPr lang="en-US" sz="2800" dirty="0"/>
              <a:t>the velocity vectors and area vectors are also indicated.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/>
              <a:t>Area vectors </a:t>
            </a:r>
            <a:r>
              <a:rPr lang="en-US" sz="2800" dirty="0"/>
              <a:t>are always pointing in </a:t>
            </a:r>
            <a:r>
              <a:rPr lang="en-US" sz="2800" i="1" dirty="0"/>
              <a:t>outward direction</a:t>
            </a:r>
            <a:r>
              <a:rPr lang="en-US" sz="2800" dirty="0"/>
              <a:t> perpendicular to that </a:t>
            </a:r>
            <a:r>
              <a:rPr lang="en-US" sz="2800" dirty="0" smtClean="0"/>
              <a:t>area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 smtClean="0"/>
              <a:t>Fig </a:t>
            </a:r>
            <a:r>
              <a:rPr lang="en-US" altLang="en-US" sz="2800" dirty="0"/>
              <a:t>8.1 notation for derivation of cv equation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766487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27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1143000"/>
                <a:ext cx="8153400" cy="3525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rate of change with respect to time of an arbitrary extensive property N of the system will be given by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SYS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SYS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i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i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b="0" i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b="0" i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Rearranging terms yields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8153400" cy="352532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972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14600" y="2590800"/>
            <a:ext cx="2438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68982" y="2590800"/>
            <a:ext cx="741218" cy="102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62600" y="2590800"/>
            <a:ext cx="914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373582" y="2590800"/>
            <a:ext cx="34290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54387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94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74" y="152400"/>
            <a:ext cx="2807926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388067"/>
                <a:ext cx="8610600" cy="1588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8067"/>
                <a:ext cx="8610600" cy="15883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-20782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8545" y="1143000"/>
                <a:ext cx="8763000" cy="5555432"/>
              </a:xfrm>
              <a:prstGeom prst="rect">
                <a:avLst/>
              </a:prstGeom>
              <a:ln>
                <a:solidFill>
                  <a:srgbClr val="CC330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rate of change of the total amount of any extensive property N within the moving system. </a:t>
                </a:r>
              </a:p>
              <a:p>
                <a:pPr marL="342900" marR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rate of change of the same property, but contained within the ﬁxed control volume. </a:t>
                </a:r>
              </a:p>
              <a:p>
                <a:pPr marL="342900" marR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net rate of outﬂow of N passing through the control surface. </a:t>
                </a:r>
              </a:p>
              <a:p>
                <a:pPr marL="342900" marR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Equation states that the difference between the rate of change of N within the system and that within the control volume is equal to the net rate of outﬂow from the control volume.  </a:t>
                </a:r>
                <a:endPara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" y="1143000"/>
                <a:ext cx="8763000" cy="55554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903" r="-973"/>
                </a:stretch>
              </a:blipFill>
              <a:ln>
                <a:solidFill>
                  <a:srgbClr val="CC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rot="16200000" flipH="1">
            <a:off x="1500166" y="5500702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4000496" y="5286388"/>
            <a:ext cx="285752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14810" y="5643578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91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600" y="614065"/>
                <a:ext cx="8153400" cy="523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represents </a:t>
                </a:r>
                <a:r>
                  <a:rPr lang="en-US" dirty="0"/>
                  <a:t>the </a:t>
                </a:r>
                <a:r>
                  <a:rPr lang="en-US" i="1" dirty="0"/>
                  <a:t>rate of change</a:t>
                </a:r>
                <a:r>
                  <a:rPr lang="en-US" dirty="0"/>
                  <a:t> of the property N in </a:t>
                </a:r>
                <a:r>
                  <a:rPr lang="en-US" i="1" dirty="0"/>
                  <a:t>region 2</a:t>
                </a:r>
                <a:r>
                  <a:rPr lang="en-US" dirty="0"/>
                  <a:t>, but as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  <m:r>
                      <a:rPr lang="en-US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/>
                  <a:t>, region 2 approaches that of the cv i.e., negligible movement or change from </a:t>
                </a:r>
                <a:r>
                  <a:rPr lang="en-US" i="1" dirty="0"/>
                  <a:t>original cv </a:t>
                </a: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  <m:r>
                      <a:rPr lang="en-US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 other words, this term is the rate of change with respect to time of the extensive property N of the fluid </a:t>
                </a:r>
                <a:r>
                  <a:rPr lang="en-US" i="1" dirty="0"/>
                  <a:t>inside the cv </a:t>
                </a:r>
                <a:r>
                  <a:rPr lang="en-US" dirty="0"/>
                  <a:t>at time t.   </a:t>
                </a: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Therefore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2,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+∆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2,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den>
                          </m:f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dN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cv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dt</m:t>
                              </m:r>
                            </m:den>
                          </m:f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dt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v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η</m:t>
                              </m:r>
                              <m: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  <m: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dV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4065"/>
                <a:ext cx="8153400" cy="5239127"/>
              </a:xfrm>
              <a:prstGeom prst="rect">
                <a:avLst/>
              </a:prstGeom>
              <a:blipFill rotWithShape="0">
                <a:blip r:embed="rId2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3048000" cy="114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00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 smtClean="0"/>
              <a:t>Introduction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In Lecture 1 it has been stated that for a continuous medium 3 conservation laws are valid: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sz="2400" dirty="0"/>
              <a:t>Conservation of mass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sz="2400" dirty="0"/>
              <a:t>Conservation  of energy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sz="2400" dirty="0"/>
              <a:t>Conservation of </a:t>
            </a:r>
            <a:r>
              <a:rPr lang="en-US" altLang="en-US" sz="2400" dirty="0" smtClean="0"/>
              <a:t>momentum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600" y="614065"/>
                <a:ext cx="8153400" cy="3909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can </a:t>
                </a:r>
                <a:r>
                  <a:rPr lang="en-US" dirty="0"/>
                  <a:t>be </a:t>
                </a:r>
                <a:r>
                  <a:rPr lang="en-US" dirty="0" err="1"/>
                  <a:t>analysed</a:t>
                </a:r>
                <a:r>
                  <a:rPr lang="en-US" dirty="0"/>
                  <a:t> in the following manner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3,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  <m:r>
                          <a:rPr lang="en-US">
                            <a:latin typeface="Cambria Math"/>
                          </a:rPr>
                          <m:t>+∆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= amount of property N that has </a:t>
                </a:r>
                <a:r>
                  <a:rPr lang="en-US" i="1" dirty="0"/>
                  <a:t>passed out of the cv</a:t>
                </a:r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= amount of property N that has </a:t>
                </a:r>
                <a:r>
                  <a:rPr lang="en-US" i="1" dirty="0"/>
                  <a:t>passed into the cv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Thus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 is </a:t>
                </a:r>
                <a:r>
                  <a:rPr lang="en-US" dirty="0"/>
                  <a:t>the </a:t>
                </a:r>
                <a:r>
                  <a:rPr lang="en-US" i="1" dirty="0"/>
                  <a:t>net rate of outflow </a:t>
                </a:r>
                <a:r>
                  <a:rPr lang="en-US" dirty="0"/>
                  <a:t>of N from the cv at time t.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This term can be written in a more compact way.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4065"/>
                <a:ext cx="8153400" cy="390953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047" r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343400"/>
            <a:ext cx="4107357" cy="154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59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357430"/>
            <a:ext cx="3267650" cy="319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762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Consider a steady flow velocity field and a portion of a cs.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Fig (a)  </a:t>
            </a:r>
            <a:r>
              <a:rPr lang="en-US" dirty="0" err="1" smtClean="0"/>
              <a:t>dA</a:t>
            </a:r>
            <a:r>
              <a:rPr lang="en-US" dirty="0" smtClean="0"/>
              <a:t> is the interface of fluid that is just touching the </a:t>
            </a:r>
            <a:r>
              <a:rPr lang="en-US" dirty="0" err="1" smtClean="0"/>
              <a:t>cs</a:t>
            </a:r>
            <a:r>
              <a:rPr lang="en-US" dirty="0" smtClean="0"/>
              <a:t> at time 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Fig (b) the interface has moved </a:t>
            </a:r>
            <a:r>
              <a:rPr lang="en-US" dirty="0" err="1" smtClean="0"/>
              <a:t>v.dt</a:t>
            </a:r>
            <a:r>
              <a:rPr lang="en-US" dirty="0" smtClean="0"/>
              <a:t> along a direction tangent to the streamline at that point.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855" y="6248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Flow across the </a:t>
            </a:r>
            <a:r>
              <a:rPr lang="en-US" dirty="0" err="1" smtClean="0"/>
              <a:t>cs</a:t>
            </a:r>
            <a:r>
              <a:rPr lang="en-US" dirty="0" smtClean="0"/>
              <a:t> a) at time t, b) at time t + </a:t>
            </a:r>
            <a:r>
              <a:rPr lang="en-US" dirty="0" err="1" smtClean="0"/>
              <a:t>dt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500570"/>
            <a:ext cx="2703699" cy="16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24949"/>
            <a:ext cx="2810696" cy="258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8286776" y="5072074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8643966" y="5286388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443913" y="4494213"/>
          <a:ext cx="541337" cy="249237"/>
        </p:xfrm>
        <a:graphic>
          <a:graphicData uri="http://schemas.openxmlformats.org/presentationml/2006/ole">
            <p:oleObj spid="_x0000_s1026" name="Equation" r:id="rId6" imgW="469800" imgH="215640" progId="Equation.3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rot="5400000">
            <a:off x="8465371" y="4893479"/>
            <a:ext cx="285752" cy="714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20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71500" y="762000"/>
                <a:ext cx="8153400" cy="614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Volume </a:t>
                </a:r>
                <a:r>
                  <a:rPr lang="en-US" dirty="0"/>
                  <a:t>of the stream tube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dV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dt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dAcosθ</m:t>
                    </m:r>
                    <m:r>
                      <a:rPr lang="en-US">
                        <a:latin typeface="Cambria Math"/>
                        <a:ea typeface="Cambria Math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dt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ym typeface="Symbol" pitchFamily="18" charset="2"/>
                  </a:rPr>
                  <a:t></a:t>
                </a:r>
                <a:r>
                  <a:rPr lang="en-US" altLang="en-US" dirty="0"/>
                  <a:t> is the angle the velocity vector makes with a unit vector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normal</a:t>
                </a:r>
                <a:r>
                  <a:rPr lang="en-US" altLang="en-US" dirty="0"/>
                  <a:t> to the area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 is called the vector dot product of the velocity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and area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dV is the volume that has crossed </a:t>
                </a:r>
                <a:r>
                  <a:rPr lang="en-US" dirty="0" err="1" smtClean="0"/>
                  <a:t>dA</a:t>
                </a:r>
                <a:r>
                  <a:rPr lang="en-US" dirty="0" smtClean="0"/>
                  <a:t> of the </a:t>
                </a:r>
                <a:r>
                  <a:rPr lang="en-US" dirty="0" err="1" smtClean="0"/>
                  <a:t>cs</a:t>
                </a:r>
                <a:r>
                  <a:rPr lang="en-US" dirty="0" smtClean="0"/>
                  <a:t> in time </a:t>
                </a:r>
                <a:r>
                  <a:rPr lang="en-US" dirty="0" err="1" smtClean="0"/>
                  <a:t>dt.</a:t>
                </a:r>
                <a:endParaRPr lang="en-US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762000"/>
                <a:ext cx="8153400" cy="6143220"/>
              </a:xfrm>
              <a:prstGeom prst="rect">
                <a:avLst/>
              </a:prstGeom>
              <a:blipFill rotWithShape="0">
                <a:blip r:embed="rId2"/>
                <a:stretch>
                  <a:fillRect l="-1047" t="-794" b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3148989" cy="207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22074"/>
            <a:ext cx="2370612" cy="247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428868"/>
            <a:ext cx="3148989" cy="207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2536342"/>
            <a:ext cx="2370612" cy="247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31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71500" y="762000"/>
                <a:ext cx="8153400" cy="429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dV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dt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dAcosθ</m:t>
                    </m:r>
                    <m:r>
                      <a:rPr lang="en-US">
                        <a:latin typeface="Cambria Math"/>
                        <a:ea typeface="Cambria Math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dt</m:t>
                    </m:r>
                  </m:oMath>
                </a14:m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dt</m:t>
                        </m:r>
                      </m:den>
                    </m:f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Putting this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altLang="en-US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η</m:t>
                            </m:r>
                            <m: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ρ</m:t>
                            </m:r>
                            <m: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dV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dN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dt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η</m:t>
                            </m:r>
                            <m: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ρ</m:t>
                            </m:r>
                            <m: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dV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dt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η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 (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dV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dt</m:t>
                            </m:r>
                          </m:den>
                        </m:f>
                        <m:r>
                          <a:rPr lang="en-US" i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η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 (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acc>
                        <m:r>
                          <a:rPr lang="en-US" i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A</m:t>
                            </m:r>
                          </m:e>
                        </m:acc>
                        <m:r>
                          <a:rPr lang="en-US" i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= net rate of flow of an extensive property N out of the control volume through the control surface, which is precisely equal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/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762000"/>
                <a:ext cx="8153400" cy="4296241"/>
              </a:xfrm>
              <a:prstGeom prst="rect">
                <a:avLst/>
              </a:prstGeom>
              <a:blipFill rotWithShape="0">
                <a:blip r:embed="rId2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2057400"/>
            <a:ext cx="37338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645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5800" y="762000"/>
                <a:ext cx="8153400" cy="3176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Combining the equations of cv and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cs</a:t>
                </a:r>
                <a:r>
                  <a:rPr lang="en-US" dirty="0" smtClean="0">
                    <a:latin typeface="Cambria Math" panose="02040503050406030204" pitchFamily="18" charset="0"/>
                  </a:rPr>
                  <a:t> gives (</a:t>
                </a:r>
                <a:r>
                  <a:rPr lang="en-US" dirty="0">
                    <a:latin typeface="Cambria Math" panose="02040503050406030204" pitchFamily="18" charset="0"/>
                  </a:rPr>
                  <a:t>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)</a:t>
                </a:r>
                <a:endParaRPr lang="en-US" sz="1400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dN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sys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dt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en-US" i="0"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a:rPr lang="en-US" altLang="en-US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altLang="en-US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i="0">
                              <a:latin typeface="Cambria Math"/>
                              <a:ea typeface="Cambria Math"/>
                            </a:rPr>
                            <m:t>dV</m:t>
                          </m:r>
                        </m:e>
                      </m:nary>
                      <m:r>
                        <a:rPr lang="en-US" alt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sty m:val="p"/>
                            </m:rPr>
                            <a:rPr lang="el-GR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 (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the control volume equation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62000"/>
                <a:ext cx="8153400" cy="3176960"/>
              </a:xfrm>
              <a:prstGeom prst="rect">
                <a:avLst/>
              </a:prstGeom>
              <a:blipFill rotWithShape="0">
                <a:blip r:embed="rId2"/>
                <a:stretch>
                  <a:fillRect l="-1197" b="-3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795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Alternative derivation of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486400" cy="451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5219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Alternative derivation of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5731749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19200"/>
            <a:ext cx="5219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 smtClean="0"/>
              <a:t>System and control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86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In employing the basic laws, two modes of application may be adopted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System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Control volume approach </a:t>
            </a:r>
          </a:p>
        </p:txBody>
      </p:sp>
    </p:spTree>
    <p:extLst>
      <p:ext uri="{BB962C8B-B14F-4D97-AF65-F5344CB8AC3E}">
        <p14:creationId xmlns="" xmlns:p14="http://schemas.microsoft.com/office/powerpoint/2010/main" val="732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System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867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 </a:t>
            </a:r>
            <a:r>
              <a:rPr lang="en-US" sz="2400" dirty="0"/>
              <a:t>ﬂuid system refers to a speciﬁc mass of ﬂuid within the </a:t>
            </a:r>
            <a:r>
              <a:rPr lang="en-US" sz="2400" dirty="0" smtClean="0"/>
              <a:t>boundaries deﬁned </a:t>
            </a:r>
            <a:r>
              <a:rPr lang="en-US" sz="2400" dirty="0"/>
              <a:t>by a closed </a:t>
            </a:r>
            <a:r>
              <a:rPr lang="en-US" sz="2400" dirty="0" smtClean="0"/>
              <a:t>surface.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/>
              <a:t>The shape of </a:t>
            </a:r>
            <a:r>
              <a:rPr lang="en-US" sz="2400" dirty="0" smtClean="0"/>
              <a:t>the system</a:t>
            </a:r>
            <a:r>
              <a:rPr lang="en-US" sz="2400" dirty="0"/>
              <a:t>, and so the boundaries</a:t>
            </a:r>
            <a:r>
              <a:rPr lang="en-US" sz="2400" dirty="0" smtClean="0"/>
              <a:t>, may </a:t>
            </a:r>
            <a:r>
              <a:rPr lang="en-US" sz="2400" dirty="0"/>
              <a:t>change with time, as when liquid ﬂows through a </a:t>
            </a:r>
            <a:r>
              <a:rPr lang="en-US" sz="2400" dirty="0" smtClean="0"/>
              <a:t> constriction </a:t>
            </a:r>
            <a:r>
              <a:rPr lang="en-US" sz="2400" dirty="0"/>
              <a:t>or </a:t>
            </a:r>
            <a:r>
              <a:rPr lang="en-US" sz="2400" dirty="0" smtClean="0"/>
              <a:t>when </a:t>
            </a:r>
            <a:r>
              <a:rPr lang="en-US" sz="2400" dirty="0"/>
              <a:t>gas is </a:t>
            </a:r>
            <a:r>
              <a:rPr lang="en-US" sz="2400" dirty="0" smtClean="0"/>
              <a:t>compressed; </a:t>
            </a:r>
            <a:r>
              <a:rPr lang="en-US" sz="2400" dirty="0"/>
              <a:t>as a ﬂuid moves and deforms so </a:t>
            </a:r>
            <a:r>
              <a:rPr lang="en-US" sz="2400" dirty="0" smtClean="0"/>
              <a:t>the </a:t>
            </a:r>
            <a:r>
              <a:rPr lang="en-US" sz="2400" dirty="0"/>
              <a:t>system containing </a:t>
            </a:r>
            <a:r>
              <a:rPr lang="en-US" sz="2400" dirty="0" smtClean="0"/>
              <a:t>it moves </a:t>
            </a:r>
            <a:r>
              <a:rPr lang="en-US" sz="2400" dirty="0"/>
              <a:t>and deforms.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size and </a:t>
            </a:r>
            <a:r>
              <a:rPr lang="en-US" sz="2400" dirty="0" smtClean="0"/>
              <a:t>shape of </a:t>
            </a:r>
            <a:r>
              <a:rPr lang="en-US" sz="2400" dirty="0"/>
              <a:t>a system is entirely optional</a:t>
            </a:r>
            <a:r>
              <a:rPr lang="en-US" sz="2400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55027"/>
            <a:ext cx="3819540" cy="221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33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Control volume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867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 control volume refers to a </a:t>
            </a:r>
            <a:r>
              <a:rPr lang="en-US" sz="2400" i="1" dirty="0" smtClean="0"/>
              <a:t>ﬁxed</a:t>
            </a:r>
            <a:r>
              <a:rPr lang="en-US" sz="2400" dirty="0" smtClean="0"/>
              <a:t> region in space, which does not move or change shape.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It is usually chosen as a region that ﬂuid ﬂows into and out of.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Its </a:t>
            </a:r>
            <a:r>
              <a:rPr lang="en-US" sz="2400" i="1" dirty="0" smtClean="0"/>
              <a:t>closed boundaries </a:t>
            </a:r>
            <a:r>
              <a:rPr lang="en-US" sz="2400" dirty="0" smtClean="0"/>
              <a:t>are called the </a:t>
            </a:r>
            <a:r>
              <a:rPr lang="en-US" sz="2400" i="1" dirty="0" smtClean="0"/>
              <a:t>control surface</a:t>
            </a:r>
            <a:r>
              <a:rPr lang="en-US" sz="2400" dirty="0" smtClean="0"/>
              <a:t>. Again, the size and shape of a control volume is entirely optional, although the boundaries are often chosen to </a:t>
            </a:r>
            <a:r>
              <a:rPr lang="en-US" sz="2400" dirty="0" smtClean="0">
                <a:solidFill>
                  <a:srgbClr val="00B0F0"/>
                </a:solidFill>
              </a:rPr>
              <a:t>coincide</a:t>
            </a:r>
            <a:r>
              <a:rPr lang="en-US" sz="2400" dirty="0" smtClean="0"/>
              <a:t> with some solid or other natural ﬂow </a:t>
            </a:r>
            <a:r>
              <a:rPr lang="en-US" sz="2400" dirty="0" smtClean="0">
                <a:solidFill>
                  <a:srgbClr val="00B0F0"/>
                </a:solidFill>
              </a:rPr>
              <a:t>boundaries</a:t>
            </a:r>
            <a:r>
              <a:rPr lang="en-US" sz="24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Actually, the control surface may be in motion through space relative to an absolute frame of reference; this is acceptable provided the motion is limited to </a:t>
            </a:r>
            <a:r>
              <a:rPr lang="en-US" sz="2400" dirty="0" smtClean="0">
                <a:solidFill>
                  <a:srgbClr val="00B0F0"/>
                </a:solidFill>
              </a:rPr>
              <a:t>constant-velocity</a:t>
            </a:r>
            <a:r>
              <a:rPr lang="en-US" sz="2400" dirty="0" smtClean="0"/>
              <a:t> translation.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50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of defining system and control volume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0" y="2786058"/>
            <a:ext cx="8832690" cy="238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69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fire extinguisher</a:t>
            </a:r>
            <a:endParaRPr 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55721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4495800" cy="26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24000"/>
            <a:ext cx="22669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69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5029200" cy="164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3276600"/>
            <a:ext cx="5133975" cy="20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844" t="19161" r="6886" b="8277"/>
          <a:stretch/>
        </p:blipFill>
        <p:spPr bwMode="auto">
          <a:xfrm>
            <a:off x="0" y="1576226"/>
            <a:ext cx="3886200" cy="17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2276" r="41688" b="20000"/>
          <a:stretch>
            <a:fillRect/>
          </a:stretch>
        </p:blipFill>
        <p:spPr bwMode="auto">
          <a:xfrm>
            <a:off x="0" y="3352800"/>
            <a:ext cx="3429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57289"/>
          <a:stretch>
            <a:fillRect/>
          </a:stretch>
        </p:blipFill>
        <p:spPr bwMode="auto">
          <a:xfrm>
            <a:off x="0" y="3581400"/>
            <a:ext cx="31813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73846"/>
          <a:stretch>
            <a:fillRect/>
          </a:stretch>
        </p:blipFill>
        <p:spPr bwMode="auto">
          <a:xfrm>
            <a:off x="3124200" y="3581400"/>
            <a:ext cx="161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08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25500"/>
            <a:ext cx="7772400" cy="5638800"/>
          </a:xfrm>
        </p:spPr>
        <p:txBody>
          <a:bodyPr/>
          <a:lstStyle/>
          <a:p>
            <a:r>
              <a:rPr lang="en-US" sz="2800" dirty="0"/>
              <a:t>We shall now derive a general </a:t>
            </a:r>
            <a:r>
              <a:rPr lang="en-US" sz="2800" i="1" dirty="0"/>
              <a:t>relationship</a:t>
            </a:r>
            <a:r>
              <a:rPr lang="en-US" sz="2800" dirty="0"/>
              <a:t> between a </a:t>
            </a:r>
            <a:r>
              <a:rPr lang="en-US" sz="2800" i="1" dirty="0"/>
              <a:t>system and </a:t>
            </a:r>
            <a:r>
              <a:rPr lang="en-US" sz="2800" i="1" dirty="0" smtClean="0"/>
              <a:t>a control </a:t>
            </a:r>
            <a:r>
              <a:rPr lang="en-US" sz="2800" i="1" dirty="0"/>
              <a:t>volume </a:t>
            </a:r>
            <a:r>
              <a:rPr lang="en-US" sz="2800" dirty="0"/>
              <a:t>that </a:t>
            </a:r>
            <a:r>
              <a:rPr lang="en-US" sz="2800" dirty="0" smtClean="0"/>
              <a:t>provides </a:t>
            </a:r>
            <a:r>
              <a:rPr lang="en-US" sz="2800" dirty="0"/>
              <a:t>an important basis for the equations </a:t>
            </a:r>
            <a:r>
              <a:rPr lang="en-US" sz="2800" dirty="0" smtClean="0"/>
              <a:t>of continuity</a:t>
            </a:r>
            <a:r>
              <a:rPr lang="en-US" sz="2800" dirty="0"/>
              <a:t>, energy, and momentum for </a:t>
            </a:r>
            <a:r>
              <a:rPr lang="en-US" sz="2800" dirty="0" smtClean="0"/>
              <a:t>moving </a:t>
            </a:r>
            <a:r>
              <a:rPr lang="en-US" sz="2800" dirty="0"/>
              <a:t>ﬂuids. </a:t>
            </a: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relationship </a:t>
            </a:r>
            <a:r>
              <a:rPr lang="en-US" sz="2800" dirty="0" smtClean="0"/>
              <a:t>is derived </a:t>
            </a:r>
            <a:r>
              <a:rPr lang="en-US" sz="2800" dirty="0"/>
              <a:t>from what is </a:t>
            </a:r>
            <a:r>
              <a:rPr lang="en-US" sz="2800" dirty="0" smtClean="0"/>
              <a:t>commonly referred </a:t>
            </a:r>
            <a:r>
              <a:rPr lang="en-US" sz="2800" dirty="0"/>
              <a:t>to as the </a:t>
            </a:r>
            <a:r>
              <a:rPr lang="en-US" sz="2800" b="1" i="1" dirty="0"/>
              <a:t>control volume </a:t>
            </a:r>
            <a:r>
              <a:rPr lang="en-US" sz="2800" b="1" i="1" dirty="0" smtClean="0"/>
              <a:t>approach</a:t>
            </a:r>
            <a:r>
              <a:rPr lang="en-US" sz="2800" dirty="0" smtClean="0"/>
              <a:t>, </a:t>
            </a:r>
            <a:r>
              <a:rPr lang="en-US" sz="2800" dirty="0"/>
              <a:t>more formally known as the </a:t>
            </a:r>
            <a:r>
              <a:rPr lang="en-US" sz="2800" b="1" i="1" dirty="0"/>
              <a:t>Reynolds </a:t>
            </a:r>
            <a:r>
              <a:rPr lang="en-US" sz="2800" b="1" i="1" dirty="0" smtClean="0"/>
              <a:t>transport </a:t>
            </a:r>
            <a:r>
              <a:rPr lang="en-US" sz="2800" b="1" i="1" dirty="0"/>
              <a:t>theorem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/>
              <a:t>Addressing the motion of ﬂuid as it moves </a:t>
            </a:r>
            <a:r>
              <a:rPr lang="en-US" sz="2800" dirty="0" smtClean="0"/>
              <a:t>through </a:t>
            </a:r>
            <a:r>
              <a:rPr lang="en-US" sz="2800" dirty="0"/>
              <a:t>a given region, the control </a:t>
            </a:r>
            <a:r>
              <a:rPr lang="en-US" sz="2800" dirty="0" smtClean="0"/>
              <a:t>volume approach </a:t>
            </a:r>
            <a:r>
              <a:rPr lang="en-US" sz="2800" dirty="0"/>
              <a:t>is also called the </a:t>
            </a:r>
            <a:r>
              <a:rPr lang="en-US" sz="2800" b="1" i="1" dirty="0" err="1"/>
              <a:t>Eulerian</a:t>
            </a:r>
            <a:r>
              <a:rPr lang="en-US" sz="2800" b="1" i="1" dirty="0"/>
              <a:t> approach</a:t>
            </a:r>
            <a:r>
              <a:rPr lang="en-US" sz="2800" dirty="0"/>
              <a:t>, in contrast to the </a:t>
            </a:r>
            <a:r>
              <a:rPr lang="en-US" sz="2800" dirty="0" err="1" smtClean="0"/>
              <a:t>Lagrangian</a:t>
            </a:r>
            <a:r>
              <a:rPr lang="en-US" sz="2800" dirty="0" smtClean="0"/>
              <a:t> approach; </a:t>
            </a:r>
            <a:r>
              <a:rPr lang="en-US" sz="2000" dirty="0"/>
              <a:t>control volume does not move</a:t>
            </a:r>
            <a:endParaRPr lang="en-US" altLang="en-US" sz="2000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B0F0"/>
                </a:solidFill>
              </a:rPr>
              <a:t>Introduction</a:t>
            </a:r>
            <a:endParaRPr lang="en-US" alt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8209</TotalTime>
  <Words>655</Words>
  <Application>Microsoft Office PowerPoint</Application>
  <PresentationFormat>On-screen Show (4:3)</PresentationFormat>
  <Paragraphs>82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Microsoft Equation 3.0</vt:lpstr>
      <vt:lpstr>Slide 1</vt:lpstr>
      <vt:lpstr>Slide 2</vt:lpstr>
      <vt:lpstr>System and control volume</vt:lpstr>
      <vt:lpstr>System approach</vt:lpstr>
      <vt:lpstr>Control volume approach</vt:lpstr>
      <vt:lpstr>Another way of defining system and control volume</vt:lpstr>
      <vt:lpstr>Example: fire extinguisher</vt:lpstr>
      <vt:lpstr>Slide 8</vt:lpstr>
      <vt:lpstr>Slide 9</vt:lpstr>
      <vt:lpstr>Slide 10</vt:lpstr>
      <vt:lpstr>Slide 11</vt:lpstr>
      <vt:lpstr>Derivation of the control volume equation </vt:lpstr>
      <vt:lpstr>Derivation of the control volume equation</vt:lpstr>
      <vt:lpstr>Derivation of the control volume equation</vt:lpstr>
      <vt:lpstr>Derivation of the control volume equation </vt:lpstr>
      <vt:lpstr>Derivation of the control volume equation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Alternative derivation of</vt:lpstr>
      <vt:lpstr>Alternative derivation of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226</cp:revision>
  <dcterms:created xsi:type="dcterms:W3CDTF">2005-09-01T13:03:02Z</dcterms:created>
  <dcterms:modified xsi:type="dcterms:W3CDTF">2018-04-20T13:13:16Z</dcterms:modified>
</cp:coreProperties>
</file>