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8" r:id="rId3"/>
    <p:sldId id="329" r:id="rId4"/>
    <p:sldId id="308" r:id="rId5"/>
    <p:sldId id="322" r:id="rId6"/>
    <p:sldId id="309" r:id="rId7"/>
    <p:sldId id="310" r:id="rId8"/>
    <p:sldId id="311" r:id="rId9"/>
    <p:sldId id="312" r:id="rId10"/>
    <p:sldId id="313" r:id="rId11"/>
    <p:sldId id="307" r:id="rId12"/>
    <p:sldId id="258" r:id="rId13"/>
    <p:sldId id="314" r:id="rId14"/>
    <p:sldId id="323" r:id="rId15"/>
    <p:sldId id="315" r:id="rId16"/>
    <p:sldId id="261" r:id="rId17"/>
    <p:sldId id="260" r:id="rId18"/>
    <p:sldId id="324" r:id="rId19"/>
    <p:sldId id="265" r:id="rId20"/>
    <p:sldId id="332" r:id="rId21"/>
    <p:sldId id="264" r:id="rId22"/>
    <p:sldId id="266" r:id="rId23"/>
    <p:sldId id="279" r:id="rId24"/>
    <p:sldId id="280" r:id="rId25"/>
    <p:sldId id="281" r:id="rId26"/>
    <p:sldId id="282" r:id="rId27"/>
    <p:sldId id="267" r:id="rId28"/>
    <p:sldId id="268" r:id="rId29"/>
    <p:sldId id="269" r:id="rId30"/>
    <p:sldId id="270" r:id="rId31"/>
    <p:sldId id="318" r:id="rId32"/>
    <p:sldId id="294" r:id="rId33"/>
    <p:sldId id="331" r:id="rId34"/>
    <p:sldId id="295" r:id="rId35"/>
    <p:sldId id="325" r:id="rId36"/>
    <p:sldId id="326" r:id="rId37"/>
    <p:sldId id="330" r:id="rId38"/>
    <p:sldId id="296" r:id="rId39"/>
    <p:sldId id="297" r:id="rId40"/>
    <p:sldId id="298" r:id="rId41"/>
    <p:sldId id="299" r:id="rId42"/>
    <p:sldId id="300" r:id="rId43"/>
    <p:sldId id="301" r:id="rId44"/>
    <p:sldId id="302" r:id="rId45"/>
    <p:sldId id="304" r:id="rId46"/>
    <p:sldId id="305" r:id="rId47"/>
    <p:sldId id="306" r:id="rId4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binga" initials="l" lastIdx="18" clrIdx="0"/>
  <p:cmAuthor id="1" name="Caroline Handia" initials="CH" lastIdx="4" clrIdx="1">
    <p:extLst>
      <p:ext uri="{19B8F6BF-5375-455C-9EA6-DF929625EA0E}">
        <p15:presenceInfo xmlns:p15="http://schemas.microsoft.com/office/powerpoint/2012/main" userId="S-1-5-21-1736132715-3221829228-73618809-1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EF4EC"/>
    <a:srgbClr val="FDEFE3"/>
    <a:srgbClr val="FFFFFF"/>
    <a:srgbClr val="FBE2CC"/>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7" autoAdjust="0"/>
    <p:restoredTop sz="92460" autoAdjust="0"/>
  </p:normalViewPr>
  <p:slideViewPr>
    <p:cSldViewPr>
      <p:cViewPr varScale="1">
        <p:scale>
          <a:sx n="63" d="100"/>
          <a:sy n="63" d="100"/>
        </p:scale>
        <p:origin x="171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1-22T11:22:32.859" idx="4">
    <p:pos x="5760" y="480"/>
    <p:text>include definitions for e,</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5" Type="http://schemas.openxmlformats.org/officeDocument/2006/relationships/image" Target="../media/image44.wmf"/><Relationship Id="rId4"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9DE075-6F5F-4BB8-9513-4B0E83728AA0}" type="slidenum">
              <a:rPr lang="en-US" altLang="en-US"/>
              <a:pPr>
                <a:defRPr/>
              </a:pPr>
              <a:t>‹#›</a:t>
            </a:fld>
            <a:endParaRPr lang="en-US" altLang="en-US" dirty="0"/>
          </a:p>
        </p:txBody>
      </p:sp>
    </p:spTree>
    <p:extLst>
      <p:ext uri="{BB962C8B-B14F-4D97-AF65-F5344CB8AC3E}">
        <p14:creationId xmlns:p14="http://schemas.microsoft.com/office/powerpoint/2010/main" val="104223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6CA6757-48C6-4E68-89B3-E6A436D2E9B6}" type="slidenum">
              <a:rPr lang="en-US" altLang="en-US"/>
              <a:pPr>
                <a:defRPr/>
              </a:pPr>
              <a:t>‹#›</a:t>
            </a:fld>
            <a:endParaRPr lang="en-US" altLang="en-US" dirty="0"/>
          </a:p>
        </p:txBody>
      </p:sp>
    </p:spTree>
    <p:extLst>
      <p:ext uri="{BB962C8B-B14F-4D97-AF65-F5344CB8AC3E}">
        <p14:creationId xmlns:p14="http://schemas.microsoft.com/office/powerpoint/2010/main" val="358365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762748B-624D-4744-8A22-EC2B1B4F791F}" type="slidenum">
              <a:rPr lang="en-US" altLang="en-US"/>
              <a:pPr>
                <a:defRPr/>
              </a:pPr>
              <a:t>‹#›</a:t>
            </a:fld>
            <a:endParaRPr lang="en-US" altLang="en-US" dirty="0"/>
          </a:p>
        </p:txBody>
      </p:sp>
    </p:spTree>
    <p:extLst>
      <p:ext uri="{BB962C8B-B14F-4D97-AF65-F5344CB8AC3E}">
        <p14:creationId xmlns:p14="http://schemas.microsoft.com/office/powerpoint/2010/main" val="246179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E27338A-6811-44D9-8CD4-781797FD9515}" type="slidenum">
              <a:rPr lang="en-US" altLang="en-US"/>
              <a:pPr>
                <a:defRPr/>
              </a:pPr>
              <a:t>‹#›</a:t>
            </a:fld>
            <a:endParaRPr lang="en-US" altLang="en-US" dirty="0"/>
          </a:p>
        </p:txBody>
      </p:sp>
    </p:spTree>
    <p:extLst>
      <p:ext uri="{BB962C8B-B14F-4D97-AF65-F5344CB8AC3E}">
        <p14:creationId xmlns:p14="http://schemas.microsoft.com/office/powerpoint/2010/main" val="257453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C36BE01-69FB-4EEC-BDD4-3345624E65C3}" type="slidenum">
              <a:rPr lang="en-US" altLang="en-US"/>
              <a:pPr>
                <a:defRPr/>
              </a:pPr>
              <a:t>‹#›</a:t>
            </a:fld>
            <a:endParaRPr lang="en-US" altLang="en-US" dirty="0"/>
          </a:p>
        </p:txBody>
      </p:sp>
    </p:spTree>
    <p:extLst>
      <p:ext uri="{BB962C8B-B14F-4D97-AF65-F5344CB8AC3E}">
        <p14:creationId xmlns:p14="http://schemas.microsoft.com/office/powerpoint/2010/main" val="223669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4BAF024-97F3-4974-A378-74969573E73D}" type="slidenum">
              <a:rPr lang="en-US" altLang="en-US"/>
              <a:pPr>
                <a:defRPr/>
              </a:pPr>
              <a:t>‹#›</a:t>
            </a:fld>
            <a:endParaRPr lang="en-US" altLang="en-US" dirty="0"/>
          </a:p>
        </p:txBody>
      </p:sp>
    </p:spTree>
    <p:extLst>
      <p:ext uri="{BB962C8B-B14F-4D97-AF65-F5344CB8AC3E}">
        <p14:creationId xmlns:p14="http://schemas.microsoft.com/office/powerpoint/2010/main" val="366666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9460864-CC4A-4838-B167-83DF654A739F}" type="slidenum">
              <a:rPr lang="en-US" altLang="en-US"/>
              <a:pPr>
                <a:defRPr/>
              </a:pPr>
              <a:t>‹#›</a:t>
            </a:fld>
            <a:endParaRPr lang="en-US" altLang="en-US" dirty="0"/>
          </a:p>
        </p:txBody>
      </p:sp>
    </p:spTree>
    <p:extLst>
      <p:ext uri="{BB962C8B-B14F-4D97-AF65-F5344CB8AC3E}">
        <p14:creationId xmlns:p14="http://schemas.microsoft.com/office/powerpoint/2010/main" val="3523263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AC10AE6-FEC1-458F-9369-3B730E3E74DC}" type="slidenum">
              <a:rPr lang="en-US" altLang="en-US"/>
              <a:pPr>
                <a:defRPr/>
              </a:pPr>
              <a:t>‹#›</a:t>
            </a:fld>
            <a:endParaRPr lang="en-US" altLang="en-US" dirty="0"/>
          </a:p>
        </p:txBody>
      </p:sp>
    </p:spTree>
    <p:extLst>
      <p:ext uri="{BB962C8B-B14F-4D97-AF65-F5344CB8AC3E}">
        <p14:creationId xmlns:p14="http://schemas.microsoft.com/office/powerpoint/2010/main" val="3507293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4A6558C-D2A1-4CF2-BD6F-E66B5C123C9E}" type="slidenum">
              <a:rPr lang="en-US" altLang="en-US"/>
              <a:pPr>
                <a:defRPr/>
              </a:pPr>
              <a:t>‹#›</a:t>
            </a:fld>
            <a:endParaRPr lang="en-US" altLang="en-US" dirty="0"/>
          </a:p>
        </p:txBody>
      </p:sp>
    </p:spTree>
    <p:extLst>
      <p:ext uri="{BB962C8B-B14F-4D97-AF65-F5344CB8AC3E}">
        <p14:creationId xmlns:p14="http://schemas.microsoft.com/office/powerpoint/2010/main" val="66184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A2D5D91-3342-4161-9BEC-99CEF78517A3}" type="slidenum">
              <a:rPr lang="en-US" altLang="en-US"/>
              <a:pPr>
                <a:defRPr/>
              </a:pPr>
              <a:t>‹#›</a:t>
            </a:fld>
            <a:endParaRPr lang="en-US" altLang="en-US" dirty="0"/>
          </a:p>
        </p:txBody>
      </p:sp>
    </p:spTree>
    <p:extLst>
      <p:ext uri="{BB962C8B-B14F-4D97-AF65-F5344CB8AC3E}">
        <p14:creationId xmlns:p14="http://schemas.microsoft.com/office/powerpoint/2010/main" val="301965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6E0A782-5F48-4B63-A0C7-BB8B44005CEE}" type="slidenum">
              <a:rPr lang="en-US" altLang="en-US"/>
              <a:pPr>
                <a:defRPr/>
              </a:pPr>
              <a:t>‹#›</a:t>
            </a:fld>
            <a:endParaRPr lang="en-US" altLang="en-US" dirty="0"/>
          </a:p>
        </p:txBody>
      </p:sp>
    </p:spTree>
    <p:extLst>
      <p:ext uri="{BB962C8B-B14F-4D97-AF65-F5344CB8AC3E}">
        <p14:creationId xmlns:p14="http://schemas.microsoft.com/office/powerpoint/2010/main" val="3897364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E3FE758-D6A4-4ECB-90AB-851E8433F6E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3.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14.png"/><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6.wmf"/><Relationship Id="rId5" Type="http://schemas.openxmlformats.org/officeDocument/2006/relationships/oleObject" Target="../embeddings/oleObject3.bin"/><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20.wmf"/><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2.wmf"/><Relationship Id="rId5" Type="http://schemas.openxmlformats.org/officeDocument/2006/relationships/oleObject" Target="../embeddings/oleObject6.bin"/><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6.wm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44.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1.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43.wmf"/><Relationship Id="rId4" Type="http://schemas.openxmlformats.org/officeDocument/2006/relationships/image" Target="../media/image40.wmf"/><Relationship Id="rId9" Type="http://schemas.openxmlformats.org/officeDocument/2006/relationships/oleObject" Target="../embeddings/oleObject11.bin"/></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46.wmf"/><Relationship Id="rId5" Type="http://schemas.openxmlformats.org/officeDocument/2006/relationships/oleObject" Target="../embeddings/oleObject14.bin"/><Relationship Id="rId4" Type="http://schemas.openxmlformats.org/officeDocument/2006/relationships/image" Target="../media/image45.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comments" Target="../comments/comment1.xml"/><Relationship Id="rId4" Type="http://schemas.openxmlformats.org/officeDocument/2006/relationships/image" Target="../media/image48.wmf"/></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a:srcRect/>
          <a:stretch>
            <a:fillRect/>
          </a:stretch>
        </p:blipFill>
        <p:spPr bwMode="auto">
          <a:xfrm>
            <a:off x="381000" y="838200"/>
            <a:ext cx="8376001" cy="3381375"/>
          </a:xfrm>
          <a:prstGeom prst="rect">
            <a:avLst/>
          </a:prstGeom>
          <a:noFill/>
          <a:ln w="9525">
            <a:noFill/>
            <a:miter lim="800000"/>
            <a:headEnd/>
            <a:tailEnd/>
          </a:ln>
          <a:effectLst/>
        </p:spPr>
      </p:pic>
      <p:sp>
        <p:nvSpPr>
          <p:cNvPr id="2050" name="Rectangle 3"/>
          <p:cNvSpPr>
            <a:spLocks noGrp="1" noChangeArrowheads="1"/>
          </p:cNvSpPr>
          <p:nvPr>
            <p:ph type="subTitle" idx="1"/>
          </p:nvPr>
        </p:nvSpPr>
        <p:spPr>
          <a:xfrm>
            <a:off x="1066800" y="609600"/>
            <a:ext cx="6400800" cy="5334000"/>
          </a:xfrm>
        </p:spPr>
        <p:txBody>
          <a:bodyPr/>
          <a:lstStyle/>
          <a:p>
            <a:pPr eaLnBrk="1" hangingPunct="1"/>
            <a:endParaRPr lang="en-US" altLang="en-US" sz="4000" dirty="0"/>
          </a:p>
          <a:p>
            <a:pPr eaLnBrk="1" hangingPunct="1"/>
            <a:r>
              <a:rPr lang="en-US" altLang="en-US" sz="4000" dirty="0">
                <a:solidFill>
                  <a:srgbClr val="3333CC"/>
                </a:solidFill>
              </a:rPr>
              <a:t>Fluid Mechanics CEE 3311</a:t>
            </a:r>
          </a:p>
          <a:p>
            <a:pPr eaLnBrk="1" hangingPunct="1"/>
            <a:r>
              <a:rPr lang="en-US" altLang="en-US" sz="4000" dirty="0">
                <a:solidFill>
                  <a:srgbClr val="FF0000"/>
                </a:solidFill>
              </a:rPr>
              <a:t>LECTURE 17</a:t>
            </a:r>
          </a:p>
          <a:p>
            <a:pPr eaLnBrk="1" hangingPunct="1"/>
            <a:endParaRPr lang="en-US" altLang="en-US" sz="4000" dirty="0">
              <a:solidFill>
                <a:srgbClr val="FF0000"/>
              </a:solidFill>
            </a:endParaRPr>
          </a:p>
          <a:p>
            <a:pPr eaLnBrk="1" hangingPunct="1"/>
            <a:r>
              <a:rPr lang="en-US" altLang="en-US" sz="4800" b="1" dirty="0">
                <a:solidFill>
                  <a:srgbClr val="FF0000"/>
                </a:solidFill>
              </a:rPr>
              <a:t>Flow in Pipes</a:t>
            </a:r>
          </a:p>
          <a:p>
            <a:pPr eaLnBrk="1" hangingPunct="1"/>
            <a:r>
              <a:rPr lang="en-US" altLang="en-US" sz="4800" b="1" dirty="0">
                <a:solidFill>
                  <a:srgbClr val="FF0000"/>
                </a:solidFill>
              </a:rPr>
              <a:t>(Internal Flows)</a:t>
            </a:r>
          </a:p>
          <a:p>
            <a:pPr eaLnBrk="1" hangingPunct="1"/>
            <a:endParaRPr lang="en-US" altLang="en-US" sz="4000" dirty="0">
              <a:solidFill>
                <a:srgbClr val="3333CC"/>
              </a:solidFill>
            </a:endParaRPr>
          </a:p>
          <a:p>
            <a:pPr eaLnBrk="1" hangingPunct="1"/>
            <a:r>
              <a:rPr lang="en-US" altLang="en-US" sz="4000" dirty="0">
                <a:solidFill>
                  <a:srgbClr val="3333CC"/>
                </a:solidFill>
              </a:rPr>
              <a:t>L. Handia</a:t>
            </a:r>
          </a:p>
          <a:p>
            <a:pPr eaLnBrk="1" hangingPunct="1"/>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43000"/>
          </a:xfrm>
        </p:spPr>
        <p:txBody>
          <a:bodyPr/>
          <a:lstStyle/>
          <a:p>
            <a:r>
              <a:rPr lang="en-US" dirty="0">
                <a:solidFill>
                  <a:srgbClr val="00B0F0"/>
                </a:solidFill>
              </a:rPr>
              <a:t>Laminar and turbulent flow</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225" y="2924175"/>
            <a:ext cx="859155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76225" y="3933825"/>
            <a:ext cx="6296025"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1411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
            <a:ext cx="7772400" cy="1143000"/>
          </a:xfrm>
        </p:spPr>
        <p:txBody>
          <a:bodyPr/>
          <a:lstStyle/>
          <a:p>
            <a:r>
              <a:rPr lang="en-US" dirty="0">
                <a:solidFill>
                  <a:srgbClr val="00B0F0"/>
                </a:solidFill>
              </a:rPr>
              <a:t>Hydraulic radius</a:t>
            </a:r>
          </a:p>
        </p:txBody>
      </p:sp>
      <p:sp>
        <p:nvSpPr>
          <p:cNvPr id="4" name="TextBox 3"/>
          <p:cNvSpPr txBox="1"/>
          <p:nvPr/>
        </p:nvSpPr>
        <p:spPr>
          <a:xfrm>
            <a:off x="871075" y="838200"/>
            <a:ext cx="7891925" cy="3785652"/>
          </a:xfrm>
          <a:prstGeom prst="rect">
            <a:avLst/>
          </a:prstGeom>
          <a:noFill/>
        </p:spPr>
        <p:txBody>
          <a:bodyPr wrap="square" rtlCol="0">
            <a:spAutoFit/>
          </a:bodyPr>
          <a:lstStyle/>
          <a:p>
            <a:r>
              <a:rPr lang="en-US" dirty="0"/>
              <a:t>For conduits having </a:t>
            </a:r>
            <a:r>
              <a:rPr lang="en-US" i="1" dirty="0"/>
              <a:t>noncircular cross sections</a:t>
            </a:r>
            <a:r>
              <a:rPr lang="en-US" dirty="0"/>
              <a:t>, some value other than the diameter must be used for the linear dimension in the Reynolds number. Such a characteristic is the hydraulic radius, deﬁned as</a:t>
            </a:r>
          </a:p>
          <a:p>
            <a:endParaRPr lang="en-US" dirty="0"/>
          </a:p>
          <a:p>
            <a:endParaRPr lang="en-US" dirty="0"/>
          </a:p>
          <a:p>
            <a:r>
              <a:rPr lang="en-US" dirty="0"/>
              <a:t>where A is the cross-sectional area of the ﬂowing ﬂuid, and P is the wetted perimeter, that portion of the perimeter of the cross section where there is contact between ﬂuid and solid boundary. </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322" t="64366" r="41315" b="19955"/>
          <a:stretch/>
        </p:blipFill>
        <p:spPr bwMode="auto">
          <a:xfrm rot="10800000">
            <a:off x="3886200" y="2133600"/>
            <a:ext cx="152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277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10600" cy="646331"/>
          </a:xfrm>
          <a:prstGeom prst="rect">
            <a:avLst/>
          </a:prstGeom>
        </p:spPr>
        <p:txBody>
          <a:bodyPr wrap="square">
            <a:spAutoFit/>
          </a:bodyPr>
          <a:lstStyle/>
          <a:p>
            <a:r>
              <a:rPr lang="en-GB" sz="3600" b="1" dirty="0">
                <a:solidFill>
                  <a:srgbClr val="00B0F0"/>
                </a:solidFill>
              </a:rPr>
              <a:t>Laminar flow (Hagen-</a:t>
            </a:r>
            <a:r>
              <a:rPr lang="en-GB" sz="3600" b="1" dirty="0" err="1">
                <a:solidFill>
                  <a:srgbClr val="00B0F0"/>
                </a:solidFill>
              </a:rPr>
              <a:t>Poiseuille’s</a:t>
            </a:r>
            <a:r>
              <a:rPr lang="en-GB" sz="3600" b="1" dirty="0">
                <a:solidFill>
                  <a:srgbClr val="00B0F0"/>
                </a:solidFill>
              </a:rPr>
              <a:t> formula)</a:t>
            </a:r>
            <a:endParaRPr lang="en-US" sz="3600" b="1" dirty="0">
              <a:solidFill>
                <a:srgbClr val="00B0F0"/>
              </a:solidFil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0" y="4330477"/>
            <a:ext cx="5410200" cy="252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3400" y="914400"/>
            <a:ext cx="8153400" cy="2308324"/>
          </a:xfrm>
          <a:prstGeom prst="rect">
            <a:avLst/>
          </a:prstGeom>
          <a:noFill/>
        </p:spPr>
        <p:txBody>
          <a:bodyPr wrap="square" rtlCol="0">
            <a:spAutoFit/>
          </a:bodyPr>
          <a:lstStyle/>
          <a:p>
            <a:r>
              <a:rPr lang="en-US" dirty="0"/>
              <a:t>Consider steady flow in a conduit of uniform cross section A, not necessarily circular. The pressures at sections 1 and 2 are P1 and P2, respectively. The distance between them is L. for equilibrium in steady flow, the summation of forces acting on any fluid element must be equal to zero (i.e., </a:t>
            </a:r>
            <a:r>
              <a:rPr lang="el-GR" dirty="0"/>
              <a:t>Σ</a:t>
            </a:r>
            <a:r>
              <a:rPr lang="en-US" dirty="0"/>
              <a:t>F = ma = 0). Thus in the direction of flow</a:t>
            </a:r>
          </a:p>
        </p:txBody>
      </p:sp>
      <p:graphicFrame>
        <p:nvGraphicFramePr>
          <p:cNvPr id="13314" name="Object 2"/>
          <p:cNvGraphicFramePr>
            <a:graphicFrameLocks noChangeAspect="1"/>
          </p:cNvGraphicFramePr>
          <p:nvPr/>
        </p:nvGraphicFramePr>
        <p:xfrm>
          <a:off x="533400" y="3200400"/>
          <a:ext cx="6216650" cy="965200"/>
        </p:xfrm>
        <a:graphic>
          <a:graphicData uri="http://schemas.openxmlformats.org/presentationml/2006/ole">
            <mc:AlternateContent xmlns:mc="http://schemas.openxmlformats.org/markup-compatibility/2006">
              <mc:Choice xmlns:v="urn:schemas-microsoft-com:vml" Requires="v">
                <p:oleObj spid="_x0000_s13315" name="Equation" r:id="rId4" imgW="2781000" imgH="431640" progId="Equation.3">
                  <p:embed/>
                </p:oleObj>
              </mc:Choice>
              <mc:Fallback>
                <p:oleObj name="Equation" r:id="rId4" imgW="2781000" imgH="431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200400"/>
                        <a:ext cx="6216650"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315" name="Picture 3"/>
          <p:cNvPicPr>
            <a:picLocks noChangeAspect="1" noChangeArrowheads="1"/>
          </p:cNvPicPr>
          <p:nvPr/>
        </p:nvPicPr>
        <p:blipFill>
          <a:blip r:embed="rId6"/>
          <a:srcRect/>
          <a:stretch>
            <a:fillRect/>
          </a:stretch>
        </p:blipFill>
        <p:spPr bwMode="auto">
          <a:xfrm>
            <a:off x="5783019" y="5309974"/>
            <a:ext cx="3360981" cy="1548026"/>
          </a:xfrm>
          <a:prstGeom prst="rect">
            <a:avLst/>
          </a:prstGeom>
          <a:noFill/>
          <a:ln w="9525">
            <a:noFill/>
            <a:miter lim="800000"/>
            <a:headEnd/>
            <a:tailEnd/>
          </a:ln>
          <a:effectLst/>
        </p:spPr>
      </p:pic>
    </p:spTree>
    <p:extLst>
      <p:ext uri="{BB962C8B-B14F-4D97-AF65-F5344CB8AC3E}">
        <p14:creationId xmlns:p14="http://schemas.microsoft.com/office/powerpoint/2010/main" val="1803846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069676"/>
            <a:ext cx="8686800" cy="3046988"/>
          </a:xfrm>
          <a:prstGeom prst="rect">
            <a:avLst/>
          </a:prstGeom>
          <a:noFill/>
        </p:spPr>
        <p:txBody>
          <a:bodyPr wrap="square" rtlCol="0">
            <a:spAutoFit/>
          </a:bodyPr>
          <a:lstStyle/>
          <a:p>
            <a:endParaRPr lang="en-US" dirty="0"/>
          </a:p>
          <a:p>
            <a:endParaRPr lang="en-US" dirty="0"/>
          </a:p>
          <a:p>
            <a:endParaRPr lang="en-US" dirty="0"/>
          </a:p>
          <a:p>
            <a:r>
              <a:rPr lang="en-US" dirty="0"/>
              <a:t>Where                               and                    . Therefore equation 11.1 reduces to</a:t>
            </a:r>
          </a:p>
          <a:p>
            <a:endParaRPr lang="en-US" dirty="0"/>
          </a:p>
          <a:p>
            <a:endParaRPr lang="en-US" dirty="0"/>
          </a:p>
          <a:p>
            <a:endParaRPr lang="en-US" dirty="0"/>
          </a:p>
        </p:txBody>
      </p:sp>
      <p:sp>
        <p:nvSpPr>
          <p:cNvPr id="2" name="Rectangle 1"/>
          <p:cNvSpPr/>
          <p:nvPr/>
        </p:nvSpPr>
        <p:spPr>
          <a:xfrm>
            <a:off x="304800" y="152400"/>
            <a:ext cx="8610600" cy="646331"/>
          </a:xfrm>
          <a:prstGeom prst="rect">
            <a:avLst/>
          </a:prstGeom>
        </p:spPr>
        <p:txBody>
          <a:bodyPr wrap="square">
            <a:spAutoFit/>
          </a:bodyPr>
          <a:lstStyle/>
          <a:p>
            <a:r>
              <a:rPr lang="en-GB" sz="3600" b="1" dirty="0">
                <a:solidFill>
                  <a:srgbClr val="00B0F0"/>
                </a:solidFill>
              </a:rPr>
              <a:t>Laminar flow (Hagen-</a:t>
            </a:r>
            <a:r>
              <a:rPr lang="en-GB" sz="3600" b="1" dirty="0" err="1">
                <a:solidFill>
                  <a:srgbClr val="00B0F0"/>
                </a:solidFill>
              </a:rPr>
              <a:t>Poiseuille’s</a:t>
            </a:r>
            <a:r>
              <a:rPr lang="en-GB" sz="3600" b="1" dirty="0">
                <a:solidFill>
                  <a:srgbClr val="00B0F0"/>
                </a:solidFill>
              </a:rPr>
              <a:t> formula)</a:t>
            </a:r>
            <a:endParaRPr lang="en-US" sz="3600" b="1" dirty="0">
              <a:solidFill>
                <a:srgbClr val="00B0F0"/>
              </a:solidFill>
            </a:endParaRP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905000" y="4116664"/>
            <a:ext cx="5410200" cy="252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Rectangle 2"/>
              <p:cNvSpPr/>
              <p:nvPr/>
            </p:nvSpPr>
            <p:spPr>
              <a:xfrm>
                <a:off x="1295400" y="2177671"/>
                <a:ext cx="215113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W</m:t>
                      </m:r>
                      <m:r>
                        <a:rPr lang="en-US" b="0" i="0" smtClean="0">
                          <a:latin typeface="Cambria Math" panose="02040503050406030204" pitchFamily="18" charset="0"/>
                        </a:rPr>
                        <m:t>=</m:t>
                      </m:r>
                      <m:r>
                        <m:rPr>
                          <m:sty m:val="p"/>
                        </m:rPr>
                        <a:rPr lang="el-GR" b="0" i="0" smtClean="0">
                          <a:latin typeface="Cambria Math" panose="02040503050406030204" pitchFamily="18" charset="0"/>
                          <a:ea typeface="Cambria Math" panose="02040503050406030204" pitchFamily="18" charset="0"/>
                        </a:rPr>
                        <m:t>ρ</m:t>
                      </m:r>
                      <m:r>
                        <m:rPr>
                          <m:sty m:val="p"/>
                        </m:rPr>
                        <a:rPr lang="en-US" b="0" i="0" smtClean="0">
                          <a:latin typeface="Cambria Math" panose="02040503050406030204" pitchFamily="18" charset="0"/>
                          <a:ea typeface="Cambria Math" panose="02040503050406030204" pitchFamily="18" charset="0"/>
                        </a:rPr>
                        <m:t>g</m:t>
                      </m:r>
                      <m:r>
                        <a:rPr lang="en-US" b="0" i="0" smtClean="0">
                          <a:latin typeface="Cambria Math" panose="02040503050406030204" pitchFamily="18" charset="0"/>
                          <a:ea typeface="Cambria Math" panose="02040503050406030204" pitchFamily="18" charset="0"/>
                        </a:rPr>
                        <m:t> ∆</m:t>
                      </m:r>
                      <m:r>
                        <m:rPr>
                          <m:sty m:val="p"/>
                        </m:rPr>
                        <a:rPr lang="en-US" i="0">
                          <a:latin typeface="Cambria Math" panose="02040503050406030204" pitchFamily="18" charset="0"/>
                          <a:ea typeface="Cambria Math" panose="02040503050406030204" pitchFamily="18" charset="0"/>
                        </a:rPr>
                        <m:t>A</m:t>
                      </m:r>
                      <m:r>
                        <a:rPr lang="en-US" b="0" i="0" smtClean="0">
                          <a:latin typeface="Cambria Math" panose="02040503050406030204" pitchFamily="18" charset="0"/>
                          <a:ea typeface="Cambria Math" panose="02040503050406030204" pitchFamily="18" charset="0"/>
                        </a:rPr>
                        <m:t> </m:t>
                      </m:r>
                      <m:r>
                        <a:rPr lang="en-US" i="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m:t>
                      </m:r>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1295400" y="2177671"/>
                <a:ext cx="2151130" cy="461665"/>
              </a:xfrm>
              <a:prstGeom prst="rect">
                <a:avLst/>
              </a:prstGeom>
              <a:blipFill rotWithShape="0">
                <a:blip r:embed="rId4" cstate="print"/>
                <a:stretch>
                  <a:fillRect b="-11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118262" y="2056972"/>
                <a:ext cx="2109181" cy="634148"/>
              </a:xfrm>
              <a:prstGeom prst="rect">
                <a:avLst/>
              </a:prstGeom>
            </p:spPr>
            <p:txBody>
              <a:bodyPr wrap="square">
                <a:spAutoFit/>
              </a:bodyPr>
              <a:lstStyle/>
              <a:p>
                <a:r>
                  <a:rPr lang="en-US" dirty="0">
                    <a:ea typeface="Cambria Math" panose="02040503050406030204" pitchFamily="18" charset="0"/>
                  </a:rPr>
                  <a:t>sin</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θ</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r>
                          <m:rPr>
                            <m:sty m:val="p"/>
                          </m:rPr>
                          <a:rPr lang="en-US" b="0" i="0" smtClean="0">
                            <a:latin typeface="Cambria Math" panose="02040503050406030204" pitchFamily="18" charset="0"/>
                            <a:ea typeface="Cambria Math" panose="02040503050406030204" pitchFamily="18" charset="0"/>
                          </a:rPr>
                          <m:t>z</m:t>
                        </m:r>
                      </m:num>
                      <m:den>
                        <m:r>
                          <m:rPr>
                            <m:sty m:val="p"/>
                          </m:rPr>
                          <a:rPr lang="en-US">
                            <a:latin typeface="Cambria Math" panose="02040503050406030204" pitchFamily="18" charset="0"/>
                            <a:ea typeface="Cambria Math" panose="02040503050406030204" pitchFamily="18" charset="0"/>
                          </a:rPr>
                          <m:t>ds</m:t>
                        </m:r>
                      </m:den>
                    </m:f>
                  </m:oMath>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4118262" y="2056972"/>
                <a:ext cx="2109181" cy="634148"/>
              </a:xfrm>
              <a:prstGeom prst="rect">
                <a:avLst/>
              </a:prstGeom>
              <a:blipFill rotWithShape="0">
                <a:blip r:embed="rId5" cstate="print"/>
                <a:stretch>
                  <a:fillRect l="-4624" b="-8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277256" y="2884268"/>
                <a:ext cx="6876143" cy="79374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dP</m:t>
                          </m:r>
                        </m:num>
                        <m:den>
                          <m:r>
                            <m:rPr>
                              <m:sty m:val="p"/>
                            </m:rPr>
                            <a:rPr lang="en-US">
                              <a:latin typeface="Cambria Math" panose="02040503050406030204" pitchFamily="18" charset="0"/>
                              <a:ea typeface="Cambria Math" panose="02040503050406030204" pitchFamily="18" charset="0"/>
                            </a:rPr>
                            <m:t>ds</m:t>
                          </m:r>
                        </m:den>
                      </m:f>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s</m:t>
                      </m:r>
                      <m:r>
                        <a:rPr lang="en-US"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A</m:t>
                      </m:r>
                      <m:r>
                        <a:rPr lang="en-US" b="0" i="0" smtClean="0">
                          <a:latin typeface="Cambria Math" panose="02040503050406030204" pitchFamily="18" charset="0"/>
                          <a:ea typeface="Cambria Math" panose="02040503050406030204" pitchFamily="18" charset="0"/>
                        </a:rPr>
                        <m:t>−</m:t>
                      </m:r>
                      <m:r>
                        <m:rPr>
                          <m:sty m:val="p"/>
                        </m:rPr>
                        <a:rPr lang="el-GR">
                          <a:latin typeface="Cambria Math" panose="02040503050406030204" pitchFamily="18" charset="0"/>
                          <a:ea typeface="Cambria Math" panose="02040503050406030204" pitchFamily="18" charset="0"/>
                        </a:rPr>
                        <m:t>ρ</m:t>
                      </m:r>
                      <m:r>
                        <m:rPr>
                          <m:sty m:val="p"/>
                        </m:rPr>
                        <a:rPr lang="en-US">
                          <a:latin typeface="Cambria Math" panose="02040503050406030204" pitchFamily="18" charset="0"/>
                          <a:ea typeface="Cambria Math" panose="02040503050406030204" pitchFamily="18" charset="0"/>
                        </a:rPr>
                        <m:t>g</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A</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s</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dz</m:t>
                          </m:r>
                        </m:num>
                        <m:den>
                          <m:r>
                            <m:rPr>
                              <m:sty m:val="p"/>
                            </m:rPr>
                            <a:rPr lang="en-US">
                              <a:latin typeface="Cambria Math" panose="02040503050406030204" pitchFamily="18" charset="0"/>
                              <a:ea typeface="Cambria Math" panose="02040503050406030204" pitchFamily="18" charset="0"/>
                            </a:rPr>
                            <m:t>ds</m:t>
                          </m:r>
                        </m:den>
                      </m:f>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τ</m:t>
                      </m:r>
                      <m:r>
                        <a:rPr lang="en-US" b="0" i="0" smtClean="0">
                          <a:latin typeface="Cambria Math" panose="02040503050406030204" pitchFamily="18" charset="0"/>
                          <a:ea typeface="Cambria Math" panose="02040503050406030204" pitchFamily="18" charset="0"/>
                        </a:rPr>
                        <m:t>2</m:t>
                      </m:r>
                      <m:r>
                        <m:rPr>
                          <m:sty m:val="p"/>
                        </m:rPr>
                        <a:rPr lang="en-US" b="0" i="0" smtClean="0">
                          <a:latin typeface="Cambria Math" panose="02040503050406030204" pitchFamily="18" charset="0"/>
                          <a:ea typeface="Cambria Math" panose="02040503050406030204" pitchFamily="18" charset="0"/>
                        </a:rPr>
                        <m:t>πr</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m:t>
                      </m:r>
                      <m:r>
                        <a:rPr lang="en-US" b="0" i="0" smtClean="0">
                          <a:latin typeface="Cambria Math" panose="02040503050406030204" pitchFamily="18" charset="0"/>
                          <a:ea typeface="Cambria Math" panose="02040503050406030204" pitchFamily="18" charset="0"/>
                        </a:rPr>
                        <m:t>=0</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1277256" y="2884268"/>
                <a:ext cx="6876143" cy="793743"/>
              </a:xfrm>
              <a:prstGeom prst="rect">
                <a:avLst/>
              </a:prstGeom>
              <a:blipFill rotWithShape="0">
                <a:blip r:embed="rId6" cstate="print"/>
                <a:stretch>
                  <a:fillRect/>
                </a:stretch>
              </a:blipFill>
            </p:spPr>
            <p:txBody>
              <a:bodyPr/>
              <a:lstStyle/>
              <a:p>
                <a:r>
                  <a:rPr lang="en-US">
                    <a:noFill/>
                  </a:rPr>
                  <a:t> </a:t>
                </a:r>
              </a:p>
            </p:txBody>
          </p:sp>
        </mc:Fallback>
      </mc:AlternateContent>
      <p:graphicFrame>
        <p:nvGraphicFramePr>
          <p:cNvPr id="10" name="Object 9"/>
          <p:cNvGraphicFramePr>
            <a:graphicFrameLocks noChangeAspect="1"/>
          </p:cNvGraphicFramePr>
          <p:nvPr/>
        </p:nvGraphicFramePr>
        <p:xfrm>
          <a:off x="1524000" y="990600"/>
          <a:ext cx="6217024" cy="965200"/>
        </p:xfrm>
        <a:graphic>
          <a:graphicData uri="http://schemas.openxmlformats.org/presentationml/2006/ole">
            <mc:AlternateContent xmlns:mc="http://schemas.openxmlformats.org/markup-compatibility/2006">
              <mc:Choice xmlns:v="urn:schemas-microsoft-com:vml" Requires="v">
                <p:oleObj spid="_x0000_s1027" name="Equation" r:id="rId7" imgW="2781000" imgH="431640" progId="Equation.3">
                  <p:embed/>
                </p:oleObj>
              </mc:Choice>
              <mc:Fallback>
                <p:oleObj name="Equation" r:id="rId7" imgW="2781000" imgH="43164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990600"/>
                        <a:ext cx="6217024"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94636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p:cNvSpPr txBox="1"/>
              <p:nvPr/>
            </p:nvSpPr>
            <p:spPr>
              <a:xfrm>
                <a:off x="228600" y="1069676"/>
                <a:ext cx="8686800" cy="35359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dP</m:t>
                              </m:r>
                            </m:num>
                            <m:den>
                              <m:r>
                                <m:rPr>
                                  <m:sty m:val="p"/>
                                </m:rPr>
                                <a:rPr lang="en-US">
                                  <a:latin typeface="Cambria Math" panose="02040503050406030204" pitchFamily="18" charset="0"/>
                                  <a:ea typeface="Cambria Math" panose="02040503050406030204" pitchFamily="18" charset="0"/>
                                </a:rPr>
                                <m:t>ds</m:t>
                              </m:r>
                            </m:den>
                          </m:f>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s</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A</m:t>
                          </m:r>
                          <m:r>
                            <a:rPr lang="en-US">
                              <a:latin typeface="Cambria Math" panose="02040503050406030204" pitchFamily="18" charset="0"/>
                              <a:ea typeface="Cambria Math" panose="02040503050406030204" pitchFamily="18" charset="0"/>
                            </a:rPr>
                            <m:t>−</m:t>
                          </m:r>
                          <m:r>
                            <m:rPr>
                              <m:sty m:val="p"/>
                            </m:rPr>
                            <a:rPr lang="el-GR">
                              <a:latin typeface="Cambria Math" panose="02040503050406030204" pitchFamily="18" charset="0"/>
                              <a:ea typeface="Cambria Math" panose="02040503050406030204" pitchFamily="18" charset="0"/>
                            </a:rPr>
                            <m:t>ρ</m:t>
                          </m:r>
                          <m:r>
                            <m:rPr>
                              <m:sty m:val="p"/>
                            </m:rPr>
                            <a:rPr lang="en-US">
                              <a:latin typeface="Cambria Math" panose="02040503050406030204" pitchFamily="18" charset="0"/>
                              <a:ea typeface="Cambria Math" panose="02040503050406030204" pitchFamily="18" charset="0"/>
                            </a:rPr>
                            <m:t>g</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A</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s</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dz</m:t>
                              </m:r>
                            </m:num>
                            <m:den>
                              <m:r>
                                <m:rPr>
                                  <m:sty m:val="p"/>
                                </m:rPr>
                                <a:rPr lang="en-US">
                                  <a:latin typeface="Cambria Math" panose="02040503050406030204" pitchFamily="18" charset="0"/>
                                  <a:ea typeface="Cambria Math" panose="02040503050406030204" pitchFamily="18" charset="0"/>
                                </a:rPr>
                                <m:t>ds</m:t>
                              </m:r>
                            </m:den>
                          </m:f>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τ</m:t>
                          </m:r>
                          <m:r>
                            <a:rPr lang="en-US">
                              <a:latin typeface="Cambria Math" panose="02040503050406030204" pitchFamily="18" charset="0"/>
                              <a:ea typeface="Cambria Math" panose="02040503050406030204" pitchFamily="18" charset="0"/>
                            </a:rPr>
                            <m:t>2</m:t>
                          </m:r>
                          <m:r>
                            <m:rPr>
                              <m:sty m:val="p"/>
                            </m:rPr>
                            <a:rPr lang="en-US">
                              <a:latin typeface="Cambria Math" panose="02040503050406030204" pitchFamily="18" charset="0"/>
                              <a:ea typeface="Cambria Math" panose="02040503050406030204" pitchFamily="18" charset="0"/>
                            </a:rPr>
                            <m:t>πr</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s</m:t>
                          </m:r>
                          <m:r>
                            <a:rPr lang="en-US">
                              <a:latin typeface="Cambria Math" panose="02040503050406030204" pitchFamily="18" charset="0"/>
                              <a:ea typeface="Cambria Math" panose="02040503050406030204" pitchFamily="18" charset="0"/>
                            </a:rPr>
                            <m:t>=0</m:t>
                          </m:r>
                        </m:num>
                        <m:den>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A</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s</m:t>
                          </m:r>
                        </m:den>
                      </m:f>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τ</m:t>
                          </m:r>
                          <m:r>
                            <a:rPr lang="en-US">
                              <a:latin typeface="Cambria Math" panose="02040503050406030204" pitchFamily="18" charset="0"/>
                              <a:ea typeface="Cambria Math" panose="02040503050406030204" pitchFamily="18" charset="0"/>
                            </a:rPr>
                            <m:t>2</m:t>
                          </m:r>
                          <m:r>
                            <m:rPr>
                              <m:sty m:val="p"/>
                            </m:rPr>
                            <a:rPr lang="en-US">
                              <a:latin typeface="Cambria Math" panose="02040503050406030204" pitchFamily="18" charset="0"/>
                              <a:ea typeface="Cambria Math" panose="02040503050406030204" pitchFamily="18" charset="0"/>
                            </a:rPr>
                            <m:t>πr</m:t>
                          </m:r>
                        </m:num>
                        <m:den>
                          <m:sSup>
                            <m:sSupPr>
                              <m:ctrlPr>
                                <a:rPr lang="en-US" i="1" smtClean="0">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πr</m:t>
                              </m:r>
                            </m:e>
                            <m:sup>
                              <m:r>
                                <a:rPr lang="en-US" b="0" i="1" smtClean="0">
                                  <a:latin typeface="Cambria Math" panose="02040503050406030204" pitchFamily="18" charset="0"/>
                                  <a:ea typeface="Cambria Math" panose="02040503050406030204" pitchFamily="18" charset="0"/>
                                </a:rPr>
                                <m:t>2</m:t>
                              </m:r>
                            </m:sup>
                          </m:sSup>
                        </m:den>
                      </m:f>
                      <m:r>
                        <a:rPr lang="en-US">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num>
                            <m:den>
                              <m:r>
                                <m:rPr>
                                  <m:sty m:val="p"/>
                                </m:rPr>
                                <a:rPr lang="en-US">
                                  <a:latin typeface="Cambria Math" panose="02040503050406030204" pitchFamily="18" charset="0"/>
                                  <a:ea typeface="Cambria Math" panose="02040503050406030204" pitchFamily="18" charset="0"/>
                                </a:rPr>
                                <m:t>ds</m:t>
                              </m:r>
                            </m:den>
                          </m:f>
                          <m:d>
                            <m:dPr>
                              <m:ctrlPr>
                                <a:rPr lang="en-US" i="1">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ea typeface="Cambria Math" panose="02040503050406030204" pitchFamily="18" charset="0"/>
                                </a:rPr>
                                <m:t>P</m:t>
                              </m:r>
                              <m:r>
                                <a:rPr lang="en-US">
                                  <a:latin typeface="Cambria Math" panose="02040503050406030204" pitchFamily="18" charset="0"/>
                                  <a:ea typeface="Cambria Math" panose="02040503050406030204" pitchFamily="18" charset="0"/>
                                </a:rPr>
                                <m:t>+</m:t>
                              </m:r>
                              <m:r>
                                <m:rPr>
                                  <m:sty m:val="p"/>
                                </m:rPr>
                                <a:rPr lang="el-GR">
                                  <a:latin typeface="Cambria Math" panose="02040503050406030204" pitchFamily="18" charset="0"/>
                                  <a:ea typeface="Cambria Math" panose="02040503050406030204" pitchFamily="18" charset="0"/>
                                </a:rPr>
                                <m:t>ρ</m:t>
                              </m:r>
                              <m:r>
                                <m:rPr>
                                  <m:sty m:val="p"/>
                                </m:rPr>
                                <a:rPr lang="en-US">
                                  <a:latin typeface="Cambria Math" panose="02040503050406030204" pitchFamily="18" charset="0"/>
                                  <a:ea typeface="Cambria Math" panose="02040503050406030204" pitchFamily="18" charset="0"/>
                                </a:rPr>
                                <m:t>gz</m:t>
                              </m:r>
                            </m:e>
                          </m:d>
                        </m:e>
                      </m:d>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r</m:t>
                          </m:r>
                        </m:num>
                        <m:den>
                          <m:r>
                            <a:rPr lang="en-US">
                              <a:latin typeface="Cambria Math" panose="02040503050406030204" pitchFamily="18" charset="0"/>
                              <a:ea typeface="Cambria Math" panose="02040503050406030204" pitchFamily="18" charset="0"/>
                            </a:rPr>
                            <m:t>2</m:t>
                          </m:r>
                        </m:den>
                      </m:f>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num>
                            <m:den>
                              <m:r>
                                <m:rPr>
                                  <m:sty m:val="p"/>
                                </m:rPr>
                                <a:rPr lang="en-US">
                                  <a:latin typeface="Cambria Math" panose="02040503050406030204" pitchFamily="18" charset="0"/>
                                  <a:ea typeface="Cambria Math" panose="02040503050406030204" pitchFamily="18" charset="0"/>
                                </a:rPr>
                                <m:t>ds</m:t>
                              </m:r>
                            </m:den>
                          </m:f>
                        </m:e>
                      </m:d>
                    </m:oMath>
                  </m:oMathPara>
                </a14:m>
                <a:endParaRPr lang="en-US" dirty="0"/>
              </a:p>
              <a:p>
                <a:endParaRPr lang="en-US" dirty="0"/>
              </a:p>
              <a:p>
                <a14:m>
                  <m:oMath xmlns:m="http://schemas.openxmlformats.org/officeDocument/2006/math">
                    <m:r>
                      <m:rPr>
                        <m:sty m:val="p"/>
                      </m:rPr>
                      <a:rPr lang="en-US" i="0">
                        <a:latin typeface="Cambria Math" panose="02040503050406030204" pitchFamily="18" charset="0"/>
                        <a:ea typeface="Cambria Math" panose="02040503050406030204" pitchFamily="18" charset="0"/>
                      </a:rPr>
                      <m:t>τ</m:t>
                    </m:r>
                    <m:r>
                      <a:rPr lang="en-US" i="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m:rPr>
                            <m:sty m:val="p"/>
                          </m:rPr>
                          <a:rPr lang="en-US" b="0" i="0" smtClean="0">
                            <a:latin typeface="Cambria Math" panose="02040503050406030204" pitchFamily="18" charset="0"/>
                            <a:ea typeface="Cambria Math" panose="02040503050406030204" pitchFamily="18" charset="0"/>
                          </a:rPr>
                          <m:t>r</m:t>
                        </m:r>
                      </m:num>
                      <m:den>
                        <m:r>
                          <a:rPr lang="en-US" b="0" i="0" smtClean="0">
                            <a:latin typeface="Cambria Math" panose="02040503050406030204" pitchFamily="18" charset="0"/>
                            <a:ea typeface="Cambria Math" panose="02040503050406030204" pitchFamily="18" charset="0"/>
                          </a:rPr>
                          <m:t>2</m:t>
                        </m:r>
                      </m:den>
                    </m:f>
                    <m:d>
                      <m:dPr>
                        <m:begChr m:val="["/>
                        <m:endChr m:val="]"/>
                        <m:ctrlPr>
                          <a:rPr lang="en-US" i="1" smtClean="0">
                            <a:latin typeface="Cambria Math" panose="02040503050406030204" pitchFamily="18" charset="0"/>
                            <a:ea typeface="Cambria Math" panose="02040503050406030204" pitchFamily="18" charset="0"/>
                          </a:rPr>
                        </m:ctrlPr>
                      </m:dPr>
                      <m:e>
                        <m:r>
                          <a:rPr lang="en-US" b="0" i="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num>
                          <m:den>
                            <m:r>
                              <m:rPr>
                                <m:sty m:val="p"/>
                              </m:rPr>
                              <a:rPr lang="en-US" i="0">
                                <a:latin typeface="Cambria Math" panose="02040503050406030204" pitchFamily="18" charset="0"/>
                                <a:ea typeface="Cambria Math" panose="02040503050406030204" pitchFamily="18" charset="0"/>
                              </a:rPr>
                              <m:t>ds</m:t>
                            </m:r>
                          </m:den>
                        </m:f>
                        <m:d>
                          <m:dPr>
                            <m:ctrlPr>
                              <a:rPr lang="en-US" i="1" smtClean="0">
                                <a:latin typeface="Cambria Math" panose="02040503050406030204" pitchFamily="18" charset="0"/>
                                <a:ea typeface="Cambria Math" panose="02040503050406030204" pitchFamily="18" charset="0"/>
                              </a:rPr>
                            </m:ctrlPr>
                          </m:dPr>
                          <m:e>
                            <m:r>
                              <m:rPr>
                                <m:sty m:val="p"/>
                              </m:rPr>
                              <a:rPr lang="en-US" b="0" i="0" smtClean="0">
                                <a:latin typeface="Cambria Math" panose="02040503050406030204" pitchFamily="18" charset="0"/>
                                <a:ea typeface="Cambria Math" panose="02040503050406030204" pitchFamily="18" charset="0"/>
                              </a:rPr>
                              <m:t>P</m:t>
                            </m:r>
                            <m:r>
                              <a:rPr lang="en-US" b="0" i="0" smtClean="0">
                                <a:latin typeface="Cambria Math" panose="02040503050406030204" pitchFamily="18" charset="0"/>
                                <a:ea typeface="Cambria Math" panose="02040503050406030204" pitchFamily="18" charset="0"/>
                              </a:rPr>
                              <m:t>+</m:t>
                            </m:r>
                            <m:r>
                              <m:rPr>
                                <m:sty m:val="p"/>
                              </m:rPr>
                              <a:rPr lang="el-GR" i="0">
                                <a:latin typeface="Cambria Math" panose="02040503050406030204" pitchFamily="18" charset="0"/>
                                <a:ea typeface="Cambria Math" panose="02040503050406030204" pitchFamily="18" charset="0"/>
                              </a:rPr>
                              <m:t>ρ</m:t>
                            </m:r>
                            <m:r>
                              <m:rPr>
                                <m:sty m:val="p"/>
                              </m:rPr>
                              <a:rPr lang="en-US" i="0">
                                <a:latin typeface="Cambria Math" panose="02040503050406030204" pitchFamily="18" charset="0"/>
                                <a:ea typeface="Cambria Math" panose="02040503050406030204" pitchFamily="18" charset="0"/>
                              </a:rPr>
                              <m:t>g</m:t>
                            </m:r>
                            <m:r>
                              <m:rPr>
                                <m:sty m:val="p"/>
                              </m:rPr>
                              <a:rPr lang="en-US" b="0" i="0" smtClean="0">
                                <a:latin typeface="Cambria Math" panose="02040503050406030204" pitchFamily="18" charset="0"/>
                                <a:ea typeface="Cambria Math" panose="02040503050406030204" pitchFamily="18" charset="0"/>
                              </a:rPr>
                              <m:t>z</m:t>
                            </m:r>
                          </m:e>
                        </m:d>
                      </m:e>
                    </m:d>
                    <m:r>
                      <a:rPr lang="en-US" b="0" i="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r</m:t>
                        </m:r>
                      </m:num>
                      <m:den>
                        <m:r>
                          <a:rPr lang="en-US" i="0">
                            <a:latin typeface="Cambria Math" panose="02040503050406030204" pitchFamily="18" charset="0"/>
                            <a:ea typeface="Cambria Math" panose="02040503050406030204" pitchFamily="18" charset="0"/>
                          </a:rPr>
                          <m:t>2</m:t>
                        </m:r>
                      </m:den>
                    </m:f>
                    <m:d>
                      <m:dPr>
                        <m:ctrlPr>
                          <a:rPr lang="en-US" i="1" smtClean="0">
                            <a:latin typeface="Cambria Math" panose="02040503050406030204" pitchFamily="18" charset="0"/>
                            <a:ea typeface="Cambria Math" panose="02040503050406030204" pitchFamily="18" charset="0"/>
                          </a:rPr>
                        </m:ctrlPr>
                      </m:dPr>
                      <m:e>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r>
                      <a:rPr lang="en-US" b="0" i="1" smtClean="0">
                        <a:latin typeface="Cambria Math" panose="02040503050406030204" pitchFamily="18" charset="0"/>
                        <a:ea typeface="Cambria Math" panose="02040503050406030204" pitchFamily="18" charset="0"/>
                      </a:rPr>
                      <m:t> </m:t>
                    </m:r>
                  </m:oMath>
                </a14:m>
                <a:r>
                  <a:rPr lang="en-US" dirty="0"/>
                  <a:t>		11.3</a:t>
                </a:r>
              </a:p>
              <a:p>
                <a:r>
                  <a:rPr lang="en-US" dirty="0"/>
                  <a:t>where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P</m:t>
                    </m:r>
                    <m:r>
                      <a:rPr lang="en-US" b="0" i="0" smtClean="0">
                        <a:latin typeface="Cambria Math" panose="02040503050406030204" pitchFamily="18" charset="0"/>
                        <a:ea typeface="Cambria Math" panose="02040503050406030204" pitchFamily="18" charset="0"/>
                      </a:rPr>
                      <m:t>+</m:t>
                    </m:r>
                    <m:r>
                      <m:rPr>
                        <m:sty m:val="p"/>
                      </m:rPr>
                      <a:rPr lang="el-GR" i="0">
                        <a:latin typeface="Cambria Math" panose="02040503050406030204" pitchFamily="18" charset="0"/>
                        <a:ea typeface="Cambria Math" panose="02040503050406030204" pitchFamily="18" charset="0"/>
                      </a:rPr>
                      <m:t>ρ</m:t>
                    </m:r>
                    <m:r>
                      <m:rPr>
                        <m:sty m:val="p"/>
                      </m:rPr>
                      <a:rPr lang="en-US" i="0">
                        <a:latin typeface="Cambria Math" panose="02040503050406030204" pitchFamily="18" charset="0"/>
                        <a:ea typeface="Cambria Math" panose="02040503050406030204" pitchFamily="18" charset="0"/>
                      </a:rPr>
                      <m:t>gz</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piezometic</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pressure</m:t>
                    </m:r>
                  </m:oMath>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28600" y="1069676"/>
                <a:ext cx="8686800" cy="3535968"/>
              </a:xfrm>
              <a:prstGeom prst="rect">
                <a:avLst/>
              </a:prstGeom>
              <a:blipFill rotWithShape="0">
                <a:blip r:embed="rId3" cstate="print"/>
                <a:stretch>
                  <a:fillRect l="-1123" b="-2926"/>
                </a:stretch>
              </a:blipFill>
            </p:spPr>
            <p:txBody>
              <a:bodyPr/>
              <a:lstStyle/>
              <a:p>
                <a:r>
                  <a:rPr lang="en-US">
                    <a:noFill/>
                  </a:rPr>
                  <a:t> </a:t>
                </a:r>
              </a:p>
            </p:txBody>
          </p:sp>
        </mc:Fallback>
      </mc:AlternateContent>
      <p:sp>
        <p:nvSpPr>
          <p:cNvPr id="2" name="Rectangle 1"/>
          <p:cNvSpPr/>
          <p:nvPr/>
        </p:nvSpPr>
        <p:spPr>
          <a:xfrm>
            <a:off x="304800" y="152400"/>
            <a:ext cx="8610600" cy="646331"/>
          </a:xfrm>
          <a:prstGeom prst="rect">
            <a:avLst/>
          </a:prstGeom>
        </p:spPr>
        <p:txBody>
          <a:bodyPr wrap="square">
            <a:spAutoFit/>
          </a:bodyPr>
          <a:lstStyle/>
          <a:p>
            <a:r>
              <a:rPr lang="en-GB" sz="3600" b="1" dirty="0">
                <a:solidFill>
                  <a:srgbClr val="00B0F0"/>
                </a:solidFill>
              </a:rPr>
              <a:t>Laminar flow (Hagen-</a:t>
            </a:r>
            <a:r>
              <a:rPr lang="en-GB" sz="3600" b="1" dirty="0" err="1">
                <a:solidFill>
                  <a:srgbClr val="00B0F0"/>
                </a:solidFill>
              </a:rPr>
              <a:t>Poiseuille’s</a:t>
            </a:r>
            <a:r>
              <a:rPr lang="en-GB" sz="3600" b="1" dirty="0">
                <a:solidFill>
                  <a:srgbClr val="00B0F0"/>
                </a:solidFill>
              </a:rPr>
              <a:t> formula)</a:t>
            </a:r>
            <a:endParaRPr lang="en-US" sz="3600" b="1" dirty="0">
              <a:solidFill>
                <a:srgbClr val="00B0F0"/>
              </a:solidFill>
            </a:endParaRPr>
          </a:p>
        </p:txBody>
      </p:sp>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057400" y="4723027"/>
            <a:ext cx="4495800" cy="210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981200" y="2286000"/>
            <a:ext cx="5029200" cy="121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50" name="Object 2"/>
          <p:cNvGraphicFramePr>
            <a:graphicFrameLocks noChangeAspect="1"/>
          </p:cNvGraphicFramePr>
          <p:nvPr/>
        </p:nvGraphicFramePr>
        <p:xfrm>
          <a:off x="3175000" y="2238375"/>
          <a:ext cx="3065463" cy="879475"/>
        </p:xfrm>
        <a:graphic>
          <a:graphicData uri="http://schemas.openxmlformats.org/presentationml/2006/ole">
            <mc:AlternateContent xmlns:mc="http://schemas.openxmlformats.org/markup-compatibility/2006">
              <mc:Choice xmlns:v="urn:schemas-microsoft-com:vml" Requires="v">
                <p:oleObj spid="_x0000_s2051" name="Equation" r:id="rId5" imgW="1371600" imgH="393480" progId="Equation.3">
                  <p:embed/>
                </p:oleObj>
              </mc:Choice>
              <mc:Fallback>
                <p:oleObj name="Equation" r:id="rId5" imgW="1371600" imgH="39348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00" y="2238375"/>
                        <a:ext cx="3065463" cy="879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Straight Arrow Connector 16"/>
          <p:cNvCxnSpPr/>
          <p:nvPr/>
        </p:nvCxnSpPr>
        <p:spPr>
          <a:xfrm rot="10800000" flipV="1">
            <a:off x="3733800" y="1600200"/>
            <a:ext cx="2209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43200" y="1676400"/>
            <a:ext cx="23622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962400" y="1676400"/>
            <a:ext cx="17526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038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10600" cy="646331"/>
          </a:xfrm>
          <a:prstGeom prst="rect">
            <a:avLst/>
          </a:prstGeom>
        </p:spPr>
        <p:txBody>
          <a:bodyPr wrap="square">
            <a:spAutoFit/>
          </a:bodyPr>
          <a:lstStyle/>
          <a:p>
            <a:r>
              <a:rPr lang="en-GB" sz="3600" b="1" dirty="0">
                <a:solidFill>
                  <a:srgbClr val="00B0F0"/>
                </a:solidFill>
              </a:rPr>
              <a:t>Laminar flow (Hagen-</a:t>
            </a:r>
            <a:r>
              <a:rPr lang="en-GB" sz="3600" b="1" dirty="0" err="1">
                <a:solidFill>
                  <a:srgbClr val="00B0F0"/>
                </a:solidFill>
              </a:rPr>
              <a:t>Poiseuille’s</a:t>
            </a:r>
            <a:r>
              <a:rPr lang="en-GB" sz="3600" b="1" dirty="0">
                <a:solidFill>
                  <a:srgbClr val="00B0F0"/>
                </a:solidFill>
              </a:rPr>
              <a:t> formula)</a:t>
            </a:r>
            <a:endParaRPr lang="en-US" sz="3600" b="1" dirty="0">
              <a:solidFill>
                <a:srgbClr val="00B0F0"/>
              </a:solidFill>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752600" y="4495800"/>
            <a:ext cx="5410200" cy="252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TextBox 4"/>
              <p:cNvSpPr txBox="1"/>
              <p:nvPr/>
            </p:nvSpPr>
            <p:spPr>
              <a:xfrm>
                <a:off x="159327" y="798731"/>
                <a:ext cx="8783782" cy="3611566"/>
              </a:xfrm>
              <a:prstGeom prst="rect">
                <a:avLst/>
              </a:prstGeom>
              <a:noFill/>
            </p:spPr>
            <p:txBody>
              <a:bodyPr wrap="square" rtlCol="0">
                <a:spAutoFit/>
              </a:bodyPr>
              <a:lstStyle/>
              <a:p>
                <a:r>
                  <a:rPr lang="en-US" dirty="0"/>
                  <a:t>Since the gradient itself, </a:t>
                </a:r>
                <a:r>
                  <a:rPr lang="en-US" dirty="0" err="1"/>
                  <a:t>dP</a:t>
                </a:r>
                <a:r>
                  <a:rPr lang="en-US" baseline="30000" dirty="0"/>
                  <a:t>*</a:t>
                </a:r>
                <a:r>
                  <a:rPr lang="en-US" dirty="0"/>
                  <a:t>/ds, is negative (</a:t>
                </a:r>
                <a:r>
                  <a:rPr lang="en-US" dirty="0" err="1"/>
                  <a:t>piezometric</a:t>
                </a:r>
                <a:r>
                  <a:rPr lang="en-US" dirty="0"/>
                  <a:t> pressure decreases in the direction of flow) and constant across the section for uniform flow, it follows that - </a:t>
                </a:r>
                <a:r>
                  <a:rPr lang="en-US" dirty="0" err="1"/>
                  <a:t>dP</a:t>
                </a:r>
                <a:r>
                  <a:rPr lang="en-US" baseline="30000" dirty="0"/>
                  <a:t>*</a:t>
                </a:r>
                <a:r>
                  <a:rPr lang="en-US" dirty="0"/>
                  <a:t>/ds will be positive and constant across the pipe. </a:t>
                </a:r>
                <a:r>
                  <a:rPr lang="en-US" i="1" dirty="0"/>
                  <a:t>At the wall </a:t>
                </a:r>
                <a:r>
                  <a:rPr lang="en-US" dirty="0"/>
                  <a:t>of the pipe, r = R, the shear stress is</a:t>
                </a:r>
              </a:p>
              <a:p>
                <a:endParaRPr lang="en-US" dirty="0"/>
              </a:p>
              <a:p>
                <a14:m>
                  <m:oMath xmlns:m="http://schemas.openxmlformats.org/officeDocument/2006/math">
                    <m:r>
                      <m:rPr>
                        <m:sty m:val="p"/>
                      </m:rPr>
                      <a:rPr lang="en-US" sz="1600">
                        <a:latin typeface="Cambria Math" panose="02040503050406030204" pitchFamily="18" charset="0"/>
                        <a:ea typeface="Cambria Math" panose="02040503050406030204" pitchFamily="18" charset="0"/>
                      </a:rPr>
                      <m:t>τ</m:t>
                    </m:r>
                    <m:r>
                      <a:rPr lang="en-US" sz="160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m:rPr>
                            <m:sty m:val="p"/>
                          </m:rPr>
                          <a:rPr lang="en-US" sz="1600">
                            <a:latin typeface="Cambria Math" panose="02040503050406030204" pitchFamily="18" charset="0"/>
                            <a:ea typeface="Cambria Math" panose="02040503050406030204" pitchFamily="18" charset="0"/>
                          </a:rPr>
                          <m:t>r</m:t>
                        </m:r>
                      </m:num>
                      <m:den>
                        <m:r>
                          <a:rPr lang="en-US" sz="1600">
                            <a:latin typeface="Cambria Math" panose="02040503050406030204" pitchFamily="18" charset="0"/>
                            <a:ea typeface="Cambria Math" panose="02040503050406030204" pitchFamily="18" charset="0"/>
                          </a:rPr>
                          <m:t>2</m:t>
                        </m:r>
                      </m:den>
                    </m:f>
                    <m:d>
                      <m:dPr>
                        <m:begChr m:val="["/>
                        <m:endChr m:val="]"/>
                        <m:ctrlPr>
                          <a:rPr lang="en-US" sz="1600" i="1">
                            <a:latin typeface="Cambria Math" panose="02040503050406030204" pitchFamily="18" charset="0"/>
                            <a:ea typeface="Cambria Math" panose="02040503050406030204" pitchFamily="18" charset="0"/>
                          </a:rPr>
                        </m:ctrlPr>
                      </m:dPr>
                      <m:e>
                        <m:r>
                          <a:rPr lang="en-US" sz="160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m:rPr>
                                <m:sty m:val="p"/>
                              </m:rPr>
                              <a:rPr lang="en-US" sz="1600">
                                <a:latin typeface="Cambria Math" panose="02040503050406030204" pitchFamily="18" charset="0"/>
                                <a:ea typeface="Cambria Math" panose="02040503050406030204" pitchFamily="18" charset="0"/>
                              </a:rPr>
                              <m:t>d</m:t>
                            </m:r>
                          </m:num>
                          <m:den>
                            <m:r>
                              <m:rPr>
                                <m:sty m:val="p"/>
                              </m:rPr>
                              <a:rPr lang="en-US" sz="1600">
                                <a:latin typeface="Cambria Math" panose="02040503050406030204" pitchFamily="18" charset="0"/>
                                <a:ea typeface="Cambria Math" panose="02040503050406030204" pitchFamily="18" charset="0"/>
                              </a:rPr>
                              <m:t>ds</m:t>
                            </m:r>
                          </m:den>
                        </m:f>
                        <m:d>
                          <m:dPr>
                            <m:ctrlPr>
                              <a:rPr lang="en-US" sz="1600" i="1">
                                <a:latin typeface="Cambria Math" panose="02040503050406030204" pitchFamily="18" charset="0"/>
                                <a:ea typeface="Cambria Math" panose="02040503050406030204" pitchFamily="18" charset="0"/>
                              </a:rPr>
                            </m:ctrlPr>
                          </m:dPr>
                          <m:e>
                            <m:r>
                              <m:rPr>
                                <m:sty m:val="p"/>
                              </m:rPr>
                              <a:rPr lang="en-US" sz="1600">
                                <a:latin typeface="Cambria Math" panose="02040503050406030204" pitchFamily="18" charset="0"/>
                                <a:ea typeface="Cambria Math" panose="02040503050406030204" pitchFamily="18" charset="0"/>
                              </a:rPr>
                              <m:t>P</m:t>
                            </m:r>
                            <m:r>
                              <a:rPr lang="en-US" sz="1600">
                                <a:latin typeface="Cambria Math" panose="02040503050406030204" pitchFamily="18" charset="0"/>
                                <a:ea typeface="Cambria Math" panose="02040503050406030204" pitchFamily="18" charset="0"/>
                              </a:rPr>
                              <m:t>+</m:t>
                            </m:r>
                            <m:r>
                              <m:rPr>
                                <m:sty m:val="p"/>
                              </m:rPr>
                              <a:rPr lang="el-GR" sz="1600">
                                <a:latin typeface="Cambria Math" panose="02040503050406030204" pitchFamily="18" charset="0"/>
                                <a:ea typeface="Cambria Math" panose="02040503050406030204" pitchFamily="18" charset="0"/>
                              </a:rPr>
                              <m:t>ρ</m:t>
                            </m:r>
                            <m:r>
                              <m:rPr>
                                <m:sty m:val="p"/>
                              </m:rPr>
                              <a:rPr lang="en-US" sz="1600">
                                <a:latin typeface="Cambria Math" panose="02040503050406030204" pitchFamily="18" charset="0"/>
                                <a:ea typeface="Cambria Math" panose="02040503050406030204" pitchFamily="18" charset="0"/>
                              </a:rPr>
                              <m:t>gz</m:t>
                            </m:r>
                          </m:e>
                        </m:d>
                      </m:e>
                    </m:d>
                    <m:r>
                      <a:rPr lang="en-US" sz="160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m:rPr>
                            <m:sty m:val="p"/>
                          </m:rPr>
                          <a:rPr lang="en-US" sz="1600">
                            <a:latin typeface="Cambria Math" panose="02040503050406030204" pitchFamily="18" charset="0"/>
                            <a:ea typeface="Cambria Math" panose="02040503050406030204" pitchFamily="18" charset="0"/>
                          </a:rPr>
                          <m:t>r</m:t>
                        </m:r>
                      </m:num>
                      <m:den>
                        <m:r>
                          <a:rPr lang="en-US" sz="1600">
                            <a:latin typeface="Cambria Math" panose="02040503050406030204" pitchFamily="18" charset="0"/>
                            <a:ea typeface="Cambria Math" panose="02040503050406030204" pitchFamily="18" charset="0"/>
                          </a:rPr>
                          <m:t>2</m:t>
                        </m:r>
                      </m:den>
                    </m:f>
                    <m:d>
                      <m:dPr>
                        <m:ctrlPr>
                          <a:rPr lang="en-US" sz="1600" i="1">
                            <a:latin typeface="Cambria Math" panose="02040503050406030204" pitchFamily="18" charset="0"/>
                            <a:ea typeface="Cambria Math" panose="02040503050406030204" pitchFamily="18" charset="0"/>
                          </a:rPr>
                        </m:ctrlPr>
                      </m:dPr>
                      <m:e>
                        <m:r>
                          <a:rPr lang="en-US" sz="160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m:rPr>
                                <m:sty m:val="p"/>
                              </m:rPr>
                              <a:rPr lang="en-US" sz="1600">
                                <a:latin typeface="Cambria Math" panose="02040503050406030204" pitchFamily="18" charset="0"/>
                                <a:ea typeface="Cambria Math" panose="02040503050406030204" pitchFamily="18" charset="0"/>
                              </a:rPr>
                              <m:t>d</m:t>
                            </m:r>
                            <m:sSup>
                              <m:sSupPr>
                                <m:ctrlPr>
                                  <a:rPr lang="en-US" sz="1600" i="1">
                                    <a:latin typeface="Cambria Math" panose="02040503050406030204" pitchFamily="18" charset="0"/>
                                    <a:ea typeface="Cambria Math" panose="02040503050406030204" pitchFamily="18" charset="0"/>
                                  </a:rPr>
                                </m:ctrlPr>
                              </m:sSupPr>
                              <m:e>
                                <m:r>
                                  <m:rPr>
                                    <m:sty m:val="p"/>
                                  </m:rPr>
                                  <a:rPr lang="en-US" sz="1600">
                                    <a:latin typeface="Cambria Math" panose="02040503050406030204" pitchFamily="18" charset="0"/>
                                    <a:ea typeface="Cambria Math" panose="02040503050406030204" pitchFamily="18" charset="0"/>
                                  </a:rPr>
                                  <m:t>P</m:t>
                                </m:r>
                              </m:e>
                              <m:sup>
                                <m:r>
                                  <a:rPr lang="en-US" sz="1600">
                                    <a:latin typeface="Cambria Math" panose="02040503050406030204" pitchFamily="18" charset="0"/>
                                    <a:ea typeface="Cambria Math" panose="02040503050406030204" pitchFamily="18" charset="0"/>
                                  </a:rPr>
                                  <m:t>∗</m:t>
                                </m:r>
                              </m:sup>
                            </m:sSup>
                          </m:num>
                          <m:den>
                            <m:r>
                              <m:rPr>
                                <m:sty m:val="p"/>
                              </m:rPr>
                              <a:rPr lang="en-US" sz="1600">
                                <a:latin typeface="Cambria Math" panose="02040503050406030204" pitchFamily="18" charset="0"/>
                                <a:ea typeface="Cambria Math" panose="02040503050406030204" pitchFamily="18" charset="0"/>
                              </a:rPr>
                              <m:t>ds</m:t>
                            </m:r>
                          </m:den>
                        </m:f>
                      </m:e>
                    </m:d>
                    <m:r>
                      <a:rPr lang="en-US" sz="1600" i="1">
                        <a:latin typeface="Cambria Math" panose="02040503050406030204" pitchFamily="18" charset="0"/>
                        <a:ea typeface="Cambria Math" panose="02040503050406030204" pitchFamily="18" charset="0"/>
                      </a:rPr>
                      <m:t> </m:t>
                    </m:r>
                  </m:oMath>
                </a14:m>
                <a:r>
                  <a:rPr lang="en-US" sz="1600" dirty="0"/>
                  <a:t>	11.3</a:t>
                </a:r>
              </a:p>
              <a:p>
                <a:endParaRPr lang="en-US" dirty="0"/>
              </a:p>
              <a:p>
                <a:endParaRPr lang="en-US" dirty="0"/>
              </a:p>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m:rPr>
                            <m:sty m:val="p"/>
                          </m:rPr>
                          <a:rPr lang="en-US">
                            <a:latin typeface="Cambria Math" panose="02040503050406030204" pitchFamily="18" charset="0"/>
                            <a:ea typeface="Cambria Math" panose="02040503050406030204" pitchFamily="18" charset="0"/>
                          </a:rPr>
                          <m:t>τ</m:t>
                        </m:r>
                      </m:e>
                      <m:sub>
                        <m:r>
                          <a:rPr lang="en-US" b="0" i="1" smtClean="0">
                            <a:latin typeface="Cambria Math" panose="02040503050406030204" pitchFamily="18" charset="0"/>
                            <a:ea typeface="Cambria Math" panose="02040503050406030204" pitchFamily="18" charset="0"/>
                          </a:rPr>
                          <m:t>0</m:t>
                        </m:r>
                      </m:sub>
                    </m:sSub>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b="0" i="0" smtClean="0">
                            <a:latin typeface="Cambria Math" panose="02040503050406030204" pitchFamily="18" charset="0"/>
                            <a:ea typeface="Cambria Math" panose="02040503050406030204" pitchFamily="18" charset="0"/>
                          </a:rPr>
                          <m:t>R</m:t>
                        </m:r>
                      </m:num>
                      <m:den>
                        <m:r>
                          <a:rPr lang="en-US">
                            <a:latin typeface="Cambria Math" panose="02040503050406030204" pitchFamily="18" charset="0"/>
                            <a:ea typeface="Cambria Math" panose="02040503050406030204" pitchFamily="18" charset="0"/>
                          </a:rPr>
                          <m:t>2</m:t>
                        </m:r>
                      </m:den>
                    </m:f>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num>
                          <m:den>
                            <m:r>
                              <m:rPr>
                                <m:sty m:val="p"/>
                              </m:rPr>
                              <a:rPr lang="en-US">
                                <a:latin typeface="Cambria Math" panose="02040503050406030204" pitchFamily="18" charset="0"/>
                                <a:ea typeface="Cambria Math" panose="02040503050406030204" pitchFamily="18" charset="0"/>
                              </a:rPr>
                              <m:t>ds</m:t>
                            </m:r>
                          </m:den>
                        </m:f>
                      </m:e>
                    </m:d>
                  </m:oMath>
                </a14:m>
                <a:r>
                  <a:rPr lang="en-US" dirty="0"/>
                  <a:t>	11.4</a:t>
                </a:r>
              </a:p>
            </p:txBody>
          </p:sp>
        </mc:Choice>
        <mc:Fallback xmlns="">
          <p:sp>
            <p:nvSpPr>
              <p:cNvPr id="5" name="TextBox 4"/>
              <p:cNvSpPr txBox="1">
                <a:spLocks noRot="1" noChangeAspect="1" noMove="1" noResize="1" noEditPoints="1" noAdjustHandles="1" noChangeArrowheads="1" noChangeShapeType="1" noTextEdit="1"/>
              </p:cNvSpPr>
              <p:nvPr/>
            </p:nvSpPr>
            <p:spPr>
              <a:xfrm>
                <a:off x="159327" y="798731"/>
                <a:ext cx="8783782" cy="3611566"/>
              </a:xfrm>
              <a:prstGeom prst="rect">
                <a:avLst/>
              </a:prstGeom>
              <a:blipFill rotWithShape="0">
                <a:blip r:embed="rId3" cstate="print"/>
                <a:stretch>
                  <a:fillRect l="-1041" t="-1351" b="-507"/>
                </a:stretch>
              </a:blipFill>
            </p:spPr>
            <p:txBody>
              <a:bodyPr/>
              <a:lstStyle/>
              <a:p>
                <a:r>
                  <a:rPr lang="en-US">
                    <a:noFill/>
                  </a:rPr>
                  <a:t> </a:t>
                </a:r>
              </a:p>
            </p:txBody>
          </p:sp>
        </mc:Fallback>
      </mc:AlternateContent>
    </p:spTree>
    <p:extLst>
      <p:ext uri="{BB962C8B-B14F-4D97-AF65-F5344CB8AC3E}">
        <p14:creationId xmlns:p14="http://schemas.microsoft.com/office/powerpoint/2010/main" val="2775989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10600" cy="646331"/>
          </a:xfrm>
          <a:prstGeom prst="rect">
            <a:avLst/>
          </a:prstGeom>
        </p:spPr>
        <p:txBody>
          <a:bodyPr wrap="square">
            <a:spAutoFit/>
          </a:bodyPr>
          <a:lstStyle/>
          <a:p>
            <a:r>
              <a:rPr lang="en-GB" sz="3600" b="1" dirty="0">
                <a:solidFill>
                  <a:srgbClr val="00B0F0"/>
                </a:solidFill>
              </a:rPr>
              <a:t>Laminar flow (Hagen-</a:t>
            </a:r>
            <a:r>
              <a:rPr lang="en-GB" sz="3600" b="1" dirty="0" err="1">
                <a:solidFill>
                  <a:srgbClr val="00B0F0"/>
                </a:solidFill>
              </a:rPr>
              <a:t>Poiseuille’s</a:t>
            </a:r>
            <a:r>
              <a:rPr lang="en-GB" sz="3600" b="1" dirty="0">
                <a:solidFill>
                  <a:srgbClr val="00B0F0"/>
                </a:solidFill>
              </a:rPr>
              <a:t> formula)</a:t>
            </a:r>
            <a:endParaRPr lang="en-US" sz="3600" b="1" dirty="0">
              <a:solidFill>
                <a:srgbClr val="00B0F0"/>
              </a:solidFill>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394" b="26761"/>
          <a:stretch/>
        </p:blipFill>
        <p:spPr bwMode="auto">
          <a:xfrm>
            <a:off x="76200" y="3581400"/>
            <a:ext cx="88392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TextBox 2"/>
              <p:cNvSpPr txBox="1"/>
              <p:nvPr/>
            </p:nvSpPr>
            <p:spPr>
              <a:xfrm>
                <a:off x="110836" y="754598"/>
                <a:ext cx="8991600" cy="6103402"/>
              </a:xfrm>
              <a:prstGeom prst="rect">
                <a:avLst/>
              </a:prstGeom>
              <a:noFill/>
            </p:spPr>
            <p:txBody>
              <a:bodyPr wrap="square" rtlCol="0">
                <a:spAutoFit/>
              </a:bodyPr>
              <a:lstStyle/>
              <a:p>
                <a:r>
                  <a:rPr lang="en-US" dirty="0"/>
                  <a:t>Thus, dividing 11.3 by 11,4 gives</a:t>
                </a:r>
              </a:p>
              <a:p>
                <a14:m>
                  <m:oMath xmlns:m="http://schemas.openxmlformats.org/officeDocument/2006/math">
                    <m:f>
                      <m:fPr>
                        <m:ctrlPr>
                          <a:rPr lang="en-US" sz="3200" i="1" smtClean="0">
                            <a:latin typeface="Cambria Math" panose="02040503050406030204" pitchFamily="18" charset="0"/>
                            <a:ea typeface="Cambria Math" panose="02040503050406030204" pitchFamily="18" charset="0"/>
                          </a:rPr>
                        </m:ctrlPr>
                      </m:fPr>
                      <m:num>
                        <m:r>
                          <m:rPr>
                            <m:sty m:val="p"/>
                          </m:rPr>
                          <a:rPr lang="en-US" sz="3200">
                            <a:latin typeface="Cambria Math" panose="02040503050406030204" pitchFamily="18" charset="0"/>
                            <a:ea typeface="Cambria Math" panose="02040503050406030204" pitchFamily="18" charset="0"/>
                          </a:rPr>
                          <m:t>τ</m:t>
                        </m:r>
                        <m:r>
                          <a:rPr lang="en-US" sz="3200">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m:rPr>
                                <m:sty m:val="p"/>
                              </m:rPr>
                              <a:rPr lang="en-US" sz="3200">
                                <a:latin typeface="Cambria Math" panose="02040503050406030204" pitchFamily="18" charset="0"/>
                                <a:ea typeface="Cambria Math" panose="02040503050406030204" pitchFamily="18" charset="0"/>
                              </a:rPr>
                              <m:t>r</m:t>
                            </m:r>
                          </m:num>
                          <m:den>
                            <m:r>
                              <a:rPr lang="en-US" sz="3200">
                                <a:latin typeface="Cambria Math" panose="02040503050406030204" pitchFamily="18" charset="0"/>
                                <a:ea typeface="Cambria Math" panose="02040503050406030204" pitchFamily="18" charset="0"/>
                              </a:rPr>
                              <m:t>2</m:t>
                            </m:r>
                          </m:den>
                        </m:f>
                        <m:d>
                          <m:dPr>
                            <m:ctrlPr>
                              <a:rPr lang="en-US" sz="3200" i="1">
                                <a:latin typeface="Cambria Math" panose="02040503050406030204" pitchFamily="18" charset="0"/>
                                <a:ea typeface="Cambria Math" panose="02040503050406030204" pitchFamily="18" charset="0"/>
                              </a:rPr>
                            </m:ctrlPr>
                          </m:dPr>
                          <m:e>
                            <m:r>
                              <a:rPr lang="en-US" sz="3200">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m:rPr>
                                    <m:sty m:val="p"/>
                                  </m:rPr>
                                  <a:rPr lang="en-US" sz="3200">
                                    <a:latin typeface="Cambria Math" panose="02040503050406030204" pitchFamily="18" charset="0"/>
                                    <a:ea typeface="Cambria Math" panose="02040503050406030204" pitchFamily="18" charset="0"/>
                                  </a:rPr>
                                  <m:t>d</m:t>
                                </m:r>
                                <m:sSup>
                                  <m:sSupPr>
                                    <m:ctrlPr>
                                      <a:rPr lang="en-US" sz="3200" i="1">
                                        <a:latin typeface="Cambria Math" panose="02040503050406030204" pitchFamily="18" charset="0"/>
                                        <a:ea typeface="Cambria Math" panose="02040503050406030204" pitchFamily="18" charset="0"/>
                                      </a:rPr>
                                    </m:ctrlPr>
                                  </m:sSupPr>
                                  <m:e>
                                    <m:r>
                                      <m:rPr>
                                        <m:sty m:val="p"/>
                                      </m:rPr>
                                      <a:rPr lang="en-US" sz="3200">
                                        <a:latin typeface="Cambria Math" panose="02040503050406030204" pitchFamily="18" charset="0"/>
                                        <a:ea typeface="Cambria Math" panose="02040503050406030204" pitchFamily="18" charset="0"/>
                                      </a:rPr>
                                      <m:t>P</m:t>
                                    </m:r>
                                  </m:e>
                                  <m:sup>
                                    <m:r>
                                      <a:rPr lang="en-US" sz="3200">
                                        <a:latin typeface="Cambria Math" panose="02040503050406030204" pitchFamily="18" charset="0"/>
                                        <a:ea typeface="Cambria Math" panose="02040503050406030204" pitchFamily="18" charset="0"/>
                                      </a:rPr>
                                      <m:t>∗</m:t>
                                    </m:r>
                                  </m:sup>
                                </m:sSup>
                              </m:num>
                              <m:den>
                                <m:r>
                                  <m:rPr>
                                    <m:sty m:val="p"/>
                                  </m:rPr>
                                  <a:rPr lang="en-US" sz="3200">
                                    <a:latin typeface="Cambria Math" panose="02040503050406030204" pitchFamily="18" charset="0"/>
                                    <a:ea typeface="Cambria Math" panose="02040503050406030204" pitchFamily="18" charset="0"/>
                                  </a:rPr>
                                  <m:t>ds</m:t>
                                </m:r>
                              </m:den>
                            </m:f>
                          </m:e>
                        </m:d>
                      </m:num>
                      <m:den>
                        <m:sSub>
                          <m:sSubPr>
                            <m:ctrlPr>
                              <a:rPr lang="en-US" sz="3200" i="1">
                                <a:latin typeface="Cambria Math" panose="02040503050406030204" pitchFamily="18" charset="0"/>
                                <a:ea typeface="Cambria Math" panose="02040503050406030204" pitchFamily="18" charset="0"/>
                              </a:rPr>
                            </m:ctrlPr>
                          </m:sSubPr>
                          <m:e>
                            <m:r>
                              <m:rPr>
                                <m:sty m:val="p"/>
                              </m:rPr>
                              <a:rPr lang="en-US" sz="3200">
                                <a:latin typeface="Cambria Math" panose="02040503050406030204" pitchFamily="18" charset="0"/>
                                <a:ea typeface="Cambria Math" panose="02040503050406030204" pitchFamily="18" charset="0"/>
                              </a:rPr>
                              <m:t>τ</m:t>
                            </m:r>
                          </m:e>
                          <m:sub>
                            <m:r>
                              <a:rPr lang="en-US" sz="3200" i="1">
                                <a:latin typeface="Cambria Math" panose="02040503050406030204" pitchFamily="18" charset="0"/>
                                <a:ea typeface="Cambria Math" panose="02040503050406030204" pitchFamily="18" charset="0"/>
                              </a:rPr>
                              <m:t>0</m:t>
                            </m:r>
                          </m:sub>
                        </m:sSub>
                        <m:r>
                          <a:rPr lang="en-US" sz="3200">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m:rPr>
                                <m:sty m:val="p"/>
                              </m:rPr>
                              <a:rPr lang="en-US" sz="3200">
                                <a:latin typeface="Cambria Math" panose="02040503050406030204" pitchFamily="18" charset="0"/>
                                <a:ea typeface="Cambria Math" panose="02040503050406030204" pitchFamily="18" charset="0"/>
                              </a:rPr>
                              <m:t>R</m:t>
                            </m:r>
                          </m:num>
                          <m:den>
                            <m:r>
                              <a:rPr lang="en-US" sz="3200">
                                <a:latin typeface="Cambria Math" panose="02040503050406030204" pitchFamily="18" charset="0"/>
                                <a:ea typeface="Cambria Math" panose="02040503050406030204" pitchFamily="18" charset="0"/>
                              </a:rPr>
                              <m:t>2</m:t>
                            </m:r>
                          </m:den>
                        </m:f>
                        <m:d>
                          <m:dPr>
                            <m:ctrlPr>
                              <a:rPr lang="en-US" sz="3200" i="1">
                                <a:latin typeface="Cambria Math" panose="02040503050406030204" pitchFamily="18" charset="0"/>
                                <a:ea typeface="Cambria Math" panose="02040503050406030204" pitchFamily="18" charset="0"/>
                              </a:rPr>
                            </m:ctrlPr>
                          </m:dPr>
                          <m:e>
                            <m:r>
                              <a:rPr lang="en-US" sz="3200">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m:rPr>
                                    <m:sty m:val="p"/>
                                  </m:rPr>
                                  <a:rPr lang="en-US" sz="3200">
                                    <a:latin typeface="Cambria Math" panose="02040503050406030204" pitchFamily="18" charset="0"/>
                                    <a:ea typeface="Cambria Math" panose="02040503050406030204" pitchFamily="18" charset="0"/>
                                  </a:rPr>
                                  <m:t>d</m:t>
                                </m:r>
                                <m:sSup>
                                  <m:sSupPr>
                                    <m:ctrlPr>
                                      <a:rPr lang="en-US" sz="3200" i="1">
                                        <a:latin typeface="Cambria Math" panose="02040503050406030204" pitchFamily="18" charset="0"/>
                                        <a:ea typeface="Cambria Math" panose="02040503050406030204" pitchFamily="18" charset="0"/>
                                      </a:rPr>
                                    </m:ctrlPr>
                                  </m:sSupPr>
                                  <m:e>
                                    <m:r>
                                      <m:rPr>
                                        <m:sty m:val="p"/>
                                      </m:rPr>
                                      <a:rPr lang="en-US" sz="3200">
                                        <a:latin typeface="Cambria Math" panose="02040503050406030204" pitchFamily="18" charset="0"/>
                                        <a:ea typeface="Cambria Math" panose="02040503050406030204" pitchFamily="18" charset="0"/>
                                      </a:rPr>
                                      <m:t>P</m:t>
                                    </m:r>
                                  </m:e>
                                  <m:sup>
                                    <m:r>
                                      <a:rPr lang="en-US" sz="3200">
                                        <a:latin typeface="Cambria Math" panose="02040503050406030204" pitchFamily="18" charset="0"/>
                                        <a:ea typeface="Cambria Math" panose="02040503050406030204" pitchFamily="18" charset="0"/>
                                      </a:rPr>
                                      <m:t>∗</m:t>
                                    </m:r>
                                  </m:sup>
                                </m:sSup>
                              </m:num>
                              <m:den>
                                <m:r>
                                  <m:rPr>
                                    <m:sty m:val="p"/>
                                  </m:rPr>
                                  <a:rPr lang="en-US" sz="3200">
                                    <a:latin typeface="Cambria Math" panose="02040503050406030204" pitchFamily="18" charset="0"/>
                                    <a:ea typeface="Cambria Math" panose="02040503050406030204" pitchFamily="18" charset="0"/>
                                  </a:rPr>
                                  <m:t>ds</m:t>
                                </m:r>
                              </m:den>
                            </m:f>
                          </m:e>
                        </m:d>
                      </m:den>
                    </m:f>
                    <m:r>
                      <a:rPr lang="en-US" sz="3200" i="1">
                        <a:latin typeface="Cambria Math" panose="02040503050406030204" pitchFamily="18" charset="0"/>
                        <a:ea typeface="Cambria Math" panose="02040503050406030204" pitchFamily="18" charset="0"/>
                      </a:rPr>
                      <m:t> </m:t>
                    </m:r>
                    <m:f>
                      <m:fPr>
                        <m:ctrlPr>
                          <a:rPr lang="en-US" sz="3200" i="1">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𝜏</m:t>
                        </m:r>
                      </m:num>
                      <m:den>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𝜏</m:t>
                            </m:r>
                          </m:e>
                          <m:sub>
                            <m:r>
                              <a:rPr lang="en-US" sz="3200" i="1">
                                <a:latin typeface="Cambria Math" panose="02040503050406030204" pitchFamily="18" charset="0"/>
                                <a:ea typeface="Cambria Math" panose="02040503050406030204" pitchFamily="18" charset="0"/>
                              </a:rPr>
                              <m:t>0</m:t>
                            </m:r>
                          </m:sub>
                        </m:sSub>
                      </m:den>
                    </m:f>
                    <m:r>
                      <a:rPr lang="en-US" sz="3200" i="1">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𝑟</m:t>
                        </m:r>
                      </m:num>
                      <m:den>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𝑅</m:t>
                            </m:r>
                          </m:e>
                          <m:sub>
                            <m:r>
                              <a:rPr lang="en-US" sz="3200" i="1">
                                <a:latin typeface="Cambria Math" panose="02040503050406030204" pitchFamily="18" charset="0"/>
                                <a:ea typeface="Cambria Math" panose="02040503050406030204" pitchFamily="18" charset="0"/>
                              </a:rPr>
                              <m:t>0</m:t>
                            </m:r>
                          </m:sub>
                        </m:sSub>
                      </m:den>
                    </m:f>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𝑟</m:t>
                        </m:r>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0</m:t>
                            </m:r>
                          </m:sub>
                        </m:sSub>
                      </m:den>
                    </m:f>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0</m:t>
                        </m:r>
                      </m:sub>
                    </m:sSub>
                  </m:oMath>
                </a14:m>
                <a:r>
                  <a:rPr lang="en-US" dirty="0"/>
                  <a:t>		11.5</a:t>
                </a:r>
              </a:p>
              <a:p>
                <a:r>
                  <a:rPr lang="en-US" dirty="0"/>
                  <a:t>Consequently </a:t>
                </a:r>
                <a14:m>
                  <m:oMath xmlns:m="http://schemas.openxmlformats.org/officeDocument/2006/math">
                    <m:r>
                      <m:rPr>
                        <m:sty m:val="p"/>
                      </m:rPr>
                      <a:rPr lang="en-US" i="0">
                        <a:latin typeface="Cambria Math" panose="02040503050406030204" pitchFamily="18" charset="0"/>
                        <a:ea typeface="Cambria Math" panose="02040503050406030204" pitchFamily="18" charset="0"/>
                      </a:rPr>
                      <m:t>τ</m:t>
                    </m:r>
                  </m:oMath>
                </a14:m>
                <a:r>
                  <a:rPr lang="en-US" dirty="0">
                    <a:ea typeface="Cambria Math" panose="02040503050406030204" pitchFamily="18" charset="0"/>
                  </a:rPr>
                  <a:t> varies linearly with r from a value of </a:t>
                </a:r>
                <a:r>
                  <a:rPr lang="en-US" i="1" dirty="0">
                    <a:ea typeface="Cambria Math" panose="02040503050406030204" pitchFamily="18" charset="0"/>
                  </a:rPr>
                  <a:t>zero at the centerline</a:t>
                </a:r>
                <a:r>
                  <a:rPr lang="en-US" dirty="0">
                    <a:ea typeface="Cambria Math" panose="02040503050406030204" pitchFamily="18" charset="0"/>
                  </a:rPr>
                  <a:t> of the pipe to a </a:t>
                </a:r>
                <a:r>
                  <a:rPr lang="en-US" i="1" dirty="0">
                    <a:ea typeface="Cambria Math" panose="02040503050406030204" pitchFamily="18" charset="0"/>
                  </a:rPr>
                  <a:t>maximum at the wall</a:t>
                </a:r>
                <a:r>
                  <a:rPr lang="en-US" dirty="0">
                    <a:ea typeface="Cambria Math" panose="02040503050406030204" pitchFamily="18" charset="0"/>
                  </a:rPr>
                  <a:t>. This distribution of stress is represented graphically in Fig 11.2</a:t>
                </a:r>
              </a:p>
              <a:p>
                <a:endParaRPr lang="en-US" dirty="0"/>
              </a:p>
              <a:p>
                <a:endParaRPr lang="en-US" dirty="0"/>
              </a:p>
              <a:p>
                <a:endParaRPr lang="en-US" dirty="0"/>
              </a:p>
              <a:p>
                <a:endParaRPr lang="en-US" dirty="0"/>
              </a:p>
              <a:p>
                <a:endParaRPr lang="en-US" dirty="0"/>
              </a:p>
              <a:p>
                <a:r>
                  <a:rPr lang="en-US" dirty="0"/>
                  <a:t>Note: in the derivation of 11.5 no restrictions concerning laminar or turbulent flow have been made. Therefore, the law of linear distribution of shear stress over a circular section, represented by 11,5, holds for both flow conditions</a:t>
                </a:r>
              </a:p>
            </p:txBody>
          </p:sp>
        </mc:Choice>
        <mc:Fallback xmlns="">
          <p:sp>
            <p:nvSpPr>
              <p:cNvPr id="3" name="TextBox 2"/>
              <p:cNvSpPr txBox="1">
                <a:spLocks noRot="1" noChangeAspect="1" noMove="1" noResize="1" noEditPoints="1" noAdjustHandles="1" noChangeArrowheads="1" noChangeShapeType="1" noTextEdit="1"/>
              </p:cNvSpPr>
              <p:nvPr/>
            </p:nvSpPr>
            <p:spPr>
              <a:xfrm>
                <a:off x="110836" y="754598"/>
                <a:ext cx="8991600" cy="6103402"/>
              </a:xfrm>
              <a:prstGeom prst="rect">
                <a:avLst/>
              </a:prstGeom>
              <a:blipFill rotWithShape="0">
                <a:blip r:embed="rId3" cstate="print"/>
                <a:stretch>
                  <a:fillRect l="-1017" t="-799" r="-1085" b="-1399"/>
                </a:stretch>
              </a:blipFill>
            </p:spPr>
            <p:txBody>
              <a:bodyPr/>
              <a:lstStyle/>
              <a:p>
                <a:r>
                  <a:rPr lang="en-US">
                    <a:noFill/>
                  </a:rPr>
                  <a:t> </a:t>
                </a:r>
              </a:p>
            </p:txBody>
          </p:sp>
        </mc:Fallback>
      </mc:AlternateContent>
      <p:sp>
        <p:nvSpPr>
          <p:cNvPr id="4" name="Right Arrow 3"/>
          <p:cNvSpPr/>
          <p:nvPr/>
        </p:nvSpPr>
        <p:spPr>
          <a:xfrm>
            <a:off x="2057400" y="1752600"/>
            <a:ext cx="685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267200" y="1714500"/>
            <a:ext cx="685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575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13855"/>
            <a:ext cx="8458200" cy="707886"/>
          </a:xfrm>
          <a:prstGeom prst="rect">
            <a:avLst/>
          </a:prstGeom>
          <a:noFill/>
        </p:spPr>
        <p:txBody>
          <a:bodyPr wrap="square" rtlCol="0">
            <a:spAutoFit/>
          </a:bodyPr>
          <a:lstStyle/>
          <a:p>
            <a:r>
              <a:rPr lang="en-US" sz="4000" dirty="0">
                <a:solidFill>
                  <a:srgbClr val="00B0F0"/>
                </a:solidFill>
              </a:rPr>
              <a:t>Steady laminar flow in circular pipes</a:t>
            </a:r>
          </a:p>
        </p:txBody>
      </p:sp>
      <mc:AlternateContent xmlns:mc="http://schemas.openxmlformats.org/markup-compatibility/2006" xmlns:a14="http://schemas.microsoft.com/office/drawing/2010/main">
        <mc:Choice Requires="a14">
          <p:sp>
            <p:nvSpPr>
              <p:cNvPr id="3" name="TextBox 2"/>
              <p:cNvSpPr txBox="1"/>
              <p:nvPr/>
            </p:nvSpPr>
            <p:spPr>
              <a:xfrm>
                <a:off x="152400" y="694031"/>
                <a:ext cx="8991600" cy="5891421"/>
              </a:xfrm>
              <a:prstGeom prst="rect">
                <a:avLst/>
              </a:prstGeom>
              <a:noFill/>
            </p:spPr>
            <p:txBody>
              <a:bodyPr wrap="square" rtlCol="0">
                <a:spAutoFit/>
              </a:bodyPr>
              <a:lstStyle/>
              <a:p>
                <a:r>
                  <a:rPr lang="en-US" dirty="0"/>
                  <a:t>From Newton’s law of viscosity </a:t>
                </a:r>
                <a14:m>
                  <m:oMath xmlns:m="http://schemas.openxmlformats.org/officeDocument/2006/math">
                    <m:r>
                      <m:rPr>
                        <m:sty m:val="p"/>
                      </m:rPr>
                      <a:rPr lang="en-US" i="0">
                        <a:latin typeface="Cambria Math" panose="02040503050406030204" pitchFamily="18" charset="0"/>
                        <a:ea typeface="Cambria Math" panose="02040503050406030204" pitchFamily="18" charset="0"/>
                      </a:rPr>
                      <m:t>τ</m:t>
                    </m:r>
                    <m:r>
                      <a:rPr lang="en-US" i="0">
                        <a:latin typeface="Cambria Math" panose="02040503050406030204" pitchFamily="18" charset="0"/>
                        <a:ea typeface="Cambria Math" panose="02040503050406030204" pitchFamily="18" charset="0"/>
                      </a:rPr>
                      <m:t>=</m:t>
                    </m:r>
                    <m:r>
                      <m:rPr>
                        <m:sty m:val="p"/>
                      </m:rPr>
                      <a:rPr lang="en-US" i="0" smtClean="0">
                        <a:latin typeface="Cambria Math" panose="02040503050406030204" pitchFamily="18" charset="0"/>
                        <a:ea typeface="Cambria Math" panose="02040503050406030204" pitchFamily="18" charset="0"/>
                      </a:rPr>
                      <m:t>μ</m:t>
                    </m:r>
                    <m:f>
                      <m:fPr>
                        <m:ctrlPr>
                          <a:rPr lang="en-US" i="1">
                            <a:latin typeface="Cambria Math" panose="02040503050406030204" pitchFamily="18" charset="0"/>
                            <a:ea typeface="Cambria Math" panose="02040503050406030204" pitchFamily="18" charset="0"/>
                          </a:rPr>
                        </m:ctrlPr>
                      </m:fPr>
                      <m:num>
                        <m:r>
                          <m:rPr>
                            <m:sty m:val="p"/>
                          </m:rPr>
                          <a:rPr lang="en-US" b="0" i="0" smtClean="0">
                            <a:latin typeface="Cambria Math" panose="02040503050406030204" pitchFamily="18" charset="0"/>
                            <a:ea typeface="Cambria Math" panose="02040503050406030204" pitchFamily="18" charset="0"/>
                          </a:rPr>
                          <m:t>dV</m:t>
                        </m:r>
                      </m:num>
                      <m:den>
                        <m:r>
                          <m:rPr>
                            <m:sty m:val="p"/>
                          </m:rPr>
                          <a:rPr lang="en-US" b="0" i="0" smtClean="0">
                            <a:latin typeface="Cambria Math" panose="02040503050406030204" pitchFamily="18" charset="0"/>
                            <a:ea typeface="Cambria Math" panose="02040503050406030204" pitchFamily="18" charset="0"/>
                          </a:rPr>
                          <m:t>dy</m:t>
                        </m:r>
                      </m:den>
                    </m:f>
                  </m:oMath>
                </a14:m>
                <a:r>
                  <a:rPr lang="en-US" dirty="0"/>
                  <a:t>. Substituting this into 11.3 gives</a:t>
                </a:r>
              </a:p>
              <a:p>
                <a:pPr algn="ctr"/>
                <a14:m>
                  <m:oMath xmlns:m="http://schemas.openxmlformats.org/officeDocument/2006/math">
                    <m:r>
                      <m:rPr>
                        <m:sty m:val="p"/>
                      </m:rPr>
                      <a:rPr lang="en-US">
                        <a:latin typeface="Cambria Math" panose="02040503050406030204" pitchFamily="18" charset="0"/>
                        <a:ea typeface="Cambria Math" panose="02040503050406030204" pitchFamily="18" charset="0"/>
                      </a:rPr>
                      <m:t>μ</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dV</m:t>
                        </m:r>
                      </m:num>
                      <m:den>
                        <m:r>
                          <m:rPr>
                            <m:sty m:val="p"/>
                          </m:rPr>
                          <a:rPr lang="en-US">
                            <a:latin typeface="Cambria Math" panose="02040503050406030204" pitchFamily="18" charset="0"/>
                            <a:ea typeface="Cambria Math" panose="02040503050406030204" pitchFamily="18" charset="0"/>
                          </a:rPr>
                          <m:t>dy</m:t>
                        </m:r>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r</m:t>
                        </m:r>
                      </m:num>
                      <m:den>
                        <m:r>
                          <a:rPr lang="en-US">
                            <a:latin typeface="Cambria Math" panose="02040503050406030204" pitchFamily="18" charset="0"/>
                            <a:ea typeface="Cambria Math" panose="02040503050406030204" pitchFamily="18" charset="0"/>
                          </a:rPr>
                          <m:t>2</m:t>
                        </m:r>
                      </m:den>
                    </m:f>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num>
                          <m:den>
                            <m:r>
                              <m:rPr>
                                <m:sty m:val="p"/>
                              </m:rPr>
                              <a:rPr lang="en-US">
                                <a:latin typeface="Cambria Math" panose="02040503050406030204" pitchFamily="18" charset="0"/>
                                <a:ea typeface="Cambria Math" panose="02040503050406030204" pitchFamily="18" charset="0"/>
                              </a:rPr>
                              <m:t>ds</m:t>
                            </m:r>
                          </m:den>
                        </m:f>
                      </m:e>
                    </m:d>
                  </m:oMath>
                </a14:m>
                <a:r>
                  <a:rPr lang="en-US" dirty="0"/>
                  <a:t>	11.6</a:t>
                </a:r>
              </a:p>
              <a:p>
                <a:endParaRPr lang="en-US" dirty="0"/>
              </a:p>
              <a:p>
                <a:r>
                  <a:rPr lang="en-US" dirty="0"/>
                  <a:t>Noting that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dV</m:t>
                        </m:r>
                      </m:num>
                      <m:den>
                        <m:r>
                          <m:rPr>
                            <m:sty m:val="p"/>
                          </m:rPr>
                          <a:rPr lang="en-US" i="0">
                            <a:latin typeface="Cambria Math" panose="02040503050406030204" pitchFamily="18" charset="0"/>
                            <a:ea typeface="Cambria Math" panose="02040503050406030204" pitchFamily="18" charset="0"/>
                          </a:rPr>
                          <m:t>dy</m:t>
                        </m:r>
                      </m:den>
                    </m:f>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dV</m:t>
                        </m:r>
                      </m:num>
                      <m:den>
                        <m:r>
                          <m:rPr>
                            <m:sty m:val="p"/>
                          </m:rPr>
                          <a:rPr lang="en-US" i="0">
                            <a:latin typeface="Cambria Math" panose="02040503050406030204" pitchFamily="18" charset="0"/>
                            <a:ea typeface="Cambria Math" panose="02040503050406030204" pitchFamily="18" charset="0"/>
                          </a:rPr>
                          <m:t>dr</m:t>
                        </m:r>
                      </m:den>
                    </m:f>
                  </m:oMath>
                </a14:m>
                <a:r>
                  <a:rPr lang="en-US" dirty="0"/>
                  <a:t> (since velocity decreases in the direction of r Fig 11.3), 11.6 becomes</a:t>
                </a:r>
              </a:p>
              <a:p>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dV</m:t>
                        </m:r>
                      </m:num>
                      <m:den>
                        <m:r>
                          <m:rPr>
                            <m:sty m:val="p"/>
                          </m:rPr>
                          <a:rPr lang="en-US">
                            <a:latin typeface="Cambria Math" panose="02040503050406030204" pitchFamily="18" charset="0"/>
                            <a:ea typeface="Cambria Math" panose="02040503050406030204" pitchFamily="18" charset="0"/>
                          </a:rPr>
                          <m:t>d</m:t>
                        </m:r>
                        <m:r>
                          <m:rPr>
                            <m:sty m:val="p"/>
                          </m:rPr>
                          <a:rPr lang="en-US" b="0" i="0" smtClean="0">
                            <a:latin typeface="Cambria Math" panose="02040503050406030204" pitchFamily="18" charset="0"/>
                            <a:ea typeface="Cambria Math" panose="02040503050406030204" pitchFamily="18" charset="0"/>
                          </a:rPr>
                          <m:t>r</m:t>
                        </m:r>
                      </m:den>
                    </m:f>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r</m:t>
                        </m:r>
                      </m:num>
                      <m:den>
                        <m:r>
                          <a:rPr lang="en-US">
                            <a:latin typeface="Cambria Math" panose="02040503050406030204" pitchFamily="18" charset="0"/>
                            <a:ea typeface="Cambria Math" panose="02040503050406030204" pitchFamily="18" charset="0"/>
                          </a:rPr>
                          <m:t>2</m:t>
                        </m:r>
                        <m:r>
                          <m:rPr>
                            <m:sty m:val="p"/>
                          </m:rPr>
                          <a:rPr lang="en-US">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num>
                          <m:den>
                            <m:r>
                              <m:rPr>
                                <m:sty m:val="p"/>
                              </m:rPr>
                              <a:rPr lang="en-US">
                                <a:latin typeface="Cambria Math" panose="02040503050406030204" pitchFamily="18" charset="0"/>
                                <a:ea typeface="Cambria Math" panose="02040503050406030204" pitchFamily="18" charset="0"/>
                              </a:rPr>
                              <m:t>ds</m:t>
                            </m:r>
                          </m:den>
                        </m:f>
                      </m:e>
                    </m:d>
                  </m:oMath>
                </a14:m>
                <a:r>
                  <a:rPr lang="en-US" dirty="0"/>
                  <a:t>11.7</a:t>
                </a:r>
              </a:p>
              <a:p>
                <a:r>
                  <a:rPr lang="en-US" dirty="0"/>
                  <a:t>Separating variables and assuming a Newtonian fluid (</a:t>
                </a:r>
                <a14:m>
                  <m:oMath xmlns:m="http://schemas.openxmlformats.org/officeDocument/2006/math">
                    <m:r>
                      <m:rPr>
                        <m:sty m:val="p"/>
                      </m:rPr>
                      <a:rPr lang="en-US">
                        <a:latin typeface="Cambria Math" panose="02040503050406030204" pitchFamily="18" charset="0"/>
                        <a:ea typeface="Cambria Math" panose="02040503050406030204" pitchFamily="18" charset="0"/>
                      </a:rPr>
                      <m:t>μ</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constant</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then</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integrating</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across</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the</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section</m:t>
                    </m:r>
                    <m:r>
                      <a:rPr lang="en-US" b="0" i="0" smtClean="0">
                        <a:latin typeface="Cambria Math" panose="02040503050406030204" pitchFamily="18" charset="0"/>
                        <a:ea typeface="Cambria Math" panose="02040503050406030204" pitchFamily="18" charset="0"/>
                      </a:rPr>
                      <m:t> </m:t>
                    </m:r>
                  </m:oMath>
                </a14:m>
                <a:endParaRPr lang="en-US" dirty="0"/>
              </a:p>
              <a:p>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latin typeface="Cambria Math" panose="02040503050406030204" pitchFamily="18" charset="0"/>
                              <a:ea typeface="Cambria Math" panose="02040503050406030204" pitchFamily="18" charset="0"/>
                            </a:rPr>
                          </m:ctrlPr>
                        </m:naryPr>
                        <m:sub/>
                        <m:sup/>
                        <m:e>
                          <m:r>
                            <m:rPr>
                              <m:sty m:val="p"/>
                            </m:rPr>
                            <a:rPr lang="en-US">
                              <a:latin typeface="Cambria Math" panose="02040503050406030204" pitchFamily="18" charset="0"/>
                              <a:ea typeface="Cambria Math" panose="02040503050406030204" pitchFamily="18" charset="0"/>
                            </a:rPr>
                            <m:t>dV</m:t>
                          </m:r>
                        </m:e>
                      </m:nary>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b="0" i="0" smtClean="0">
                              <a:latin typeface="Cambria Math" panose="02040503050406030204" pitchFamily="18" charset="0"/>
                              <a:ea typeface="Cambria Math" panose="02040503050406030204" pitchFamily="18" charset="0"/>
                            </a:rPr>
                            <m:t>1</m:t>
                          </m:r>
                        </m:num>
                        <m:den>
                          <m:r>
                            <a:rPr lang="en-US">
                              <a:latin typeface="Cambria Math" panose="02040503050406030204" pitchFamily="18" charset="0"/>
                              <a:ea typeface="Cambria Math" panose="02040503050406030204" pitchFamily="18" charset="0"/>
                            </a:rPr>
                            <m:t>2</m:t>
                          </m:r>
                          <m:r>
                            <m:rPr>
                              <m:sty m:val="p"/>
                            </m:rPr>
                            <a:rPr lang="en-US">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num>
                            <m:den>
                              <m:r>
                                <m:rPr>
                                  <m:sty m:val="p"/>
                                </m:rPr>
                                <a:rPr lang="en-US">
                                  <a:latin typeface="Cambria Math" panose="02040503050406030204" pitchFamily="18" charset="0"/>
                                  <a:ea typeface="Cambria Math" panose="02040503050406030204" pitchFamily="18" charset="0"/>
                                </a:rPr>
                                <m:t>ds</m:t>
                              </m:r>
                            </m:den>
                          </m:f>
                        </m:e>
                      </m:d>
                      <m:nary>
                        <m:naryPr>
                          <m:limLoc m:val="undOvr"/>
                          <m:subHide m:val="on"/>
                          <m:supHide m:val="on"/>
                          <m:ctrlPr>
                            <a:rPr lang="en-US" i="1" smtClean="0">
                              <a:latin typeface="Cambria Math" panose="02040503050406030204" pitchFamily="18" charset="0"/>
                              <a:ea typeface="Cambria Math" panose="02040503050406030204" pitchFamily="18" charset="0"/>
                            </a:rPr>
                          </m:ctrlPr>
                        </m:naryPr>
                        <m:sub/>
                        <m:sup/>
                        <m:e>
                          <m:r>
                            <m:rPr>
                              <m:sty m:val="p"/>
                            </m:rPr>
                            <a:rPr lang="en-US" b="0" i="0" smtClean="0">
                              <a:latin typeface="Cambria Math" panose="02040503050406030204" pitchFamily="18" charset="0"/>
                              <a:ea typeface="Cambria Math" panose="02040503050406030204" pitchFamily="18" charset="0"/>
                            </a:rPr>
                            <m:t>r</m:t>
                          </m:r>
                        </m:e>
                      </m:nary>
                      <m:r>
                        <m:rPr>
                          <m:sty m:val="p"/>
                        </m:rPr>
                        <a:rPr lang="en-US">
                          <a:latin typeface="Cambria Math" panose="02040503050406030204" pitchFamily="18" charset="0"/>
                          <a:ea typeface="Cambria Math" panose="02040503050406030204" pitchFamily="18" charset="0"/>
                        </a:rPr>
                        <m:t>dr</m:t>
                      </m:r>
                    </m:oMath>
                  </m:oMathPara>
                </a14:m>
                <a:endParaRPr lang="en-US" dirty="0"/>
              </a:p>
              <a:p>
                <a:endParaRPr lang="en-US" dirty="0"/>
              </a:p>
              <a:p>
                <a14:m>
                  <m:oMath xmlns:m="http://schemas.openxmlformats.org/officeDocument/2006/math">
                    <m:r>
                      <m:rPr>
                        <m:sty m:val="p"/>
                      </m:rPr>
                      <a:rPr lang="en-US" i="0">
                        <a:latin typeface="Cambria Math" panose="02040503050406030204" pitchFamily="18" charset="0"/>
                        <a:ea typeface="Cambria Math" panose="02040503050406030204" pitchFamily="18" charset="0"/>
                      </a:rPr>
                      <m:t>V</m:t>
                    </m:r>
                    <m:r>
                      <a:rPr lang="en-US" b="0" i="0"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2</m:t>
                            </m:r>
                          </m:sup>
                        </m:sSup>
                      </m:num>
                      <m:den>
                        <m:r>
                          <a:rPr lang="en-US" b="0" i="0" smtClean="0">
                            <a:latin typeface="Cambria Math" panose="02040503050406030204" pitchFamily="18" charset="0"/>
                            <a:ea typeface="Cambria Math" panose="02040503050406030204" pitchFamily="18" charset="0"/>
                          </a:rPr>
                          <m:t>4</m:t>
                        </m:r>
                        <m:r>
                          <m:rPr>
                            <m:sty m:val="p"/>
                          </m:rPr>
                          <a:rPr lang="en-US" b="0" i="0" smtClean="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m:t>
                    </m:r>
                  </m:oMath>
                </a14:m>
                <a:r>
                  <a:rPr lang="en-US" dirty="0"/>
                  <a:t>		11.8</a:t>
                </a:r>
              </a:p>
            </p:txBody>
          </p:sp>
        </mc:Choice>
        <mc:Fallback xmlns="">
          <p:sp>
            <p:nvSpPr>
              <p:cNvPr id="3" name="TextBox 2"/>
              <p:cNvSpPr txBox="1">
                <a:spLocks noRot="1" noChangeAspect="1" noMove="1" noResize="1" noEditPoints="1" noAdjustHandles="1" noChangeArrowheads="1" noChangeShapeType="1" noTextEdit="1"/>
              </p:cNvSpPr>
              <p:nvPr/>
            </p:nvSpPr>
            <p:spPr>
              <a:xfrm>
                <a:off x="152400" y="694031"/>
                <a:ext cx="8991600" cy="5891421"/>
              </a:xfrm>
              <a:prstGeom prst="rect">
                <a:avLst/>
              </a:prstGeom>
              <a:blipFill rotWithShape="0">
                <a:blip r:embed="rId3" cstate="print"/>
                <a:stretch>
                  <a:fillRect l="-1017" r="-881"/>
                </a:stretch>
              </a:blipFill>
            </p:spPr>
            <p:txBody>
              <a:bodyPr/>
              <a:lstStyle/>
              <a:p>
                <a:r>
                  <a:rPr lang="en-US">
                    <a:noFill/>
                  </a:rPr>
                  <a:t> </a:t>
                </a:r>
              </a:p>
            </p:txBody>
          </p:sp>
        </mc:Fallback>
      </mc:AlternateContent>
      <p:graphicFrame>
        <p:nvGraphicFramePr>
          <p:cNvPr id="3074" name="Object 2"/>
          <p:cNvGraphicFramePr>
            <a:graphicFrameLocks noChangeAspect="1"/>
          </p:cNvGraphicFramePr>
          <p:nvPr/>
        </p:nvGraphicFramePr>
        <p:xfrm>
          <a:off x="8077200" y="1295400"/>
          <a:ext cx="1066800" cy="571650"/>
        </p:xfrm>
        <a:graphic>
          <a:graphicData uri="http://schemas.openxmlformats.org/presentationml/2006/ole">
            <mc:AlternateContent xmlns:mc="http://schemas.openxmlformats.org/markup-compatibility/2006">
              <mc:Choice xmlns:v="urn:schemas-microsoft-com:vml" Requires="v">
                <p:oleObj spid="_x0000_s3076" name="Equation" r:id="rId4" imgW="901440" imgH="482400" progId="Equation.3">
                  <p:embed/>
                </p:oleObj>
              </mc:Choice>
              <mc:Fallback>
                <p:oleObj name="Equation" r:id="rId4" imgW="901440" imgH="4824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1295400"/>
                        <a:ext cx="1066800" cy="57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Arrow Connector 5"/>
          <p:cNvCxnSpPr/>
          <p:nvPr/>
        </p:nvCxnSpPr>
        <p:spPr>
          <a:xfrm>
            <a:off x="8153400" y="1219200"/>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5791200"/>
            <a:ext cx="3048000" cy="914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75" name="Object 3"/>
          <p:cNvGraphicFramePr>
            <a:graphicFrameLocks noChangeAspect="1"/>
          </p:cNvGraphicFramePr>
          <p:nvPr/>
        </p:nvGraphicFramePr>
        <p:xfrm>
          <a:off x="381000" y="5715000"/>
          <a:ext cx="2730500" cy="952500"/>
        </p:xfrm>
        <a:graphic>
          <a:graphicData uri="http://schemas.openxmlformats.org/presentationml/2006/ole">
            <mc:AlternateContent xmlns:mc="http://schemas.openxmlformats.org/markup-compatibility/2006">
              <mc:Choice xmlns:v="urn:schemas-microsoft-com:vml" Requires="v">
                <p:oleObj spid="_x0000_s3077" name="Equation" r:id="rId6" imgW="1384200" imgH="482400" progId="Equation.3">
                  <p:embed/>
                </p:oleObj>
              </mc:Choice>
              <mc:Fallback>
                <p:oleObj name="Equation" r:id="rId6" imgW="1384200" imgH="4824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715000"/>
                        <a:ext cx="2730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4479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13855"/>
            <a:ext cx="8458200" cy="707886"/>
          </a:xfrm>
          <a:prstGeom prst="rect">
            <a:avLst/>
          </a:prstGeom>
          <a:noFill/>
        </p:spPr>
        <p:txBody>
          <a:bodyPr wrap="square" rtlCol="0">
            <a:spAutoFit/>
          </a:bodyPr>
          <a:lstStyle/>
          <a:p>
            <a:r>
              <a:rPr lang="en-US" sz="4000" dirty="0">
                <a:solidFill>
                  <a:srgbClr val="00B0F0"/>
                </a:solidFill>
              </a:rPr>
              <a:t>Steady laminar flow in circular pipes</a:t>
            </a:r>
          </a:p>
        </p:txBody>
      </p:sp>
      <mc:AlternateContent xmlns:mc="http://schemas.openxmlformats.org/markup-compatibility/2006" xmlns:a14="http://schemas.microsoft.com/office/drawing/2010/main">
        <mc:Choice Requires="a14">
          <p:sp>
            <p:nvSpPr>
              <p:cNvPr id="3" name="TextBox 2"/>
              <p:cNvSpPr txBox="1"/>
              <p:nvPr/>
            </p:nvSpPr>
            <p:spPr>
              <a:xfrm>
                <a:off x="152400" y="694031"/>
                <a:ext cx="8991600" cy="5072158"/>
              </a:xfrm>
              <a:prstGeom prst="rect">
                <a:avLst/>
              </a:prstGeom>
              <a:noFill/>
            </p:spPr>
            <p:txBody>
              <a:bodyPr wrap="square" rtlCol="0">
                <a:spAutoFit/>
              </a:bodyPr>
              <a:lstStyle/>
              <a:p>
                <a14:m>
                  <m:oMath xmlns:m="http://schemas.openxmlformats.org/officeDocument/2006/math">
                    <m:r>
                      <m:rPr>
                        <m:sty m:val="p"/>
                      </m:rPr>
                      <a:rPr lang="en-US" sz="1800" i="0" smtClean="0">
                        <a:latin typeface="Cambria Math" panose="02040503050406030204" pitchFamily="18" charset="0"/>
                        <a:ea typeface="Cambria Math" panose="02040503050406030204" pitchFamily="18" charset="0"/>
                      </a:rPr>
                      <m:t>V</m:t>
                    </m:r>
                    <m:r>
                      <a:rPr lang="en-US" sz="1800" b="0" i="0"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sSup>
                          <m:sSupPr>
                            <m:ctrlPr>
                              <a:rPr lang="en-US" sz="1800" b="0" i="1" smtClean="0">
                                <a:latin typeface="Cambria Math" panose="02040503050406030204" pitchFamily="18" charset="0"/>
                                <a:ea typeface="Cambria Math" panose="02040503050406030204" pitchFamily="18" charset="0"/>
                              </a:rPr>
                            </m:ctrlPr>
                          </m:sSupPr>
                          <m:e>
                            <m:r>
                              <m:rPr>
                                <m:sty m:val="p"/>
                              </m:rPr>
                              <a:rPr lang="en-US" sz="1800" b="0" i="0" smtClean="0">
                                <a:latin typeface="Cambria Math" panose="02040503050406030204" pitchFamily="18" charset="0"/>
                                <a:ea typeface="Cambria Math" panose="02040503050406030204" pitchFamily="18" charset="0"/>
                              </a:rPr>
                              <m:t>R</m:t>
                            </m:r>
                          </m:e>
                          <m:sup>
                            <m:r>
                              <a:rPr lang="en-US" sz="1800" b="0" i="0" smtClean="0">
                                <a:latin typeface="Cambria Math" panose="02040503050406030204" pitchFamily="18" charset="0"/>
                                <a:ea typeface="Cambria Math" panose="02040503050406030204" pitchFamily="18" charset="0"/>
                              </a:rPr>
                              <m:t>2</m:t>
                            </m:r>
                          </m:sup>
                        </m:sSup>
                      </m:num>
                      <m:den>
                        <m:r>
                          <a:rPr lang="en-US" sz="1800" b="0" i="0" smtClean="0">
                            <a:latin typeface="Cambria Math" panose="02040503050406030204" pitchFamily="18" charset="0"/>
                            <a:ea typeface="Cambria Math" panose="02040503050406030204" pitchFamily="18" charset="0"/>
                          </a:rPr>
                          <m:t>4</m:t>
                        </m:r>
                        <m:r>
                          <m:rPr>
                            <m:sty m:val="p"/>
                          </m:rPr>
                          <a:rPr lang="en-US" sz="1800" b="0" i="0" smtClean="0">
                            <a:latin typeface="Cambria Math" panose="02040503050406030204" pitchFamily="18" charset="0"/>
                            <a:ea typeface="Cambria Math" panose="02040503050406030204" pitchFamily="18" charset="0"/>
                          </a:rPr>
                          <m:t>μ</m:t>
                        </m:r>
                      </m:den>
                    </m:f>
                    <m:d>
                      <m:dPr>
                        <m:ctrlPr>
                          <a:rPr lang="en-US" sz="1800" i="1">
                            <a:latin typeface="Cambria Math" panose="02040503050406030204" pitchFamily="18" charset="0"/>
                            <a:ea typeface="Cambria Math" panose="02040503050406030204" pitchFamily="18" charset="0"/>
                          </a:rPr>
                        </m:ctrlPr>
                      </m:dPr>
                      <m:e>
                        <m:r>
                          <a:rPr lang="en-US" sz="1800" i="0">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r>
                              <m:rPr>
                                <m:sty m:val="p"/>
                              </m:rPr>
                              <a:rPr lang="en-US" sz="1800" i="0">
                                <a:latin typeface="Cambria Math" panose="02040503050406030204" pitchFamily="18" charset="0"/>
                                <a:ea typeface="Cambria Math" panose="02040503050406030204" pitchFamily="18" charset="0"/>
                              </a:rPr>
                              <m:t>d</m:t>
                            </m:r>
                            <m:sSup>
                              <m:sSupPr>
                                <m:ctrlPr>
                                  <a:rPr lang="en-US" sz="1800" i="1">
                                    <a:latin typeface="Cambria Math" panose="02040503050406030204" pitchFamily="18" charset="0"/>
                                    <a:ea typeface="Cambria Math" panose="02040503050406030204" pitchFamily="18" charset="0"/>
                                  </a:rPr>
                                </m:ctrlPr>
                              </m:sSupPr>
                              <m:e>
                                <m:r>
                                  <m:rPr>
                                    <m:sty m:val="p"/>
                                  </m:rPr>
                                  <a:rPr lang="en-US" sz="1800" i="0">
                                    <a:latin typeface="Cambria Math" panose="02040503050406030204" pitchFamily="18" charset="0"/>
                                    <a:ea typeface="Cambria Math" panose="02040503050406030204" pitchFamily="18" charset="0"/>
                                  </a:rPr>
                                  <m:t>P</m:t>
                                </m:r>
                              </m:e>
                              <m:sup>
                                <m:r>
                                  <a:rPr lang="en-US" sz="1800" i="0">
                                    <a:latin typeface="Cambria Math" panose="02040503050406030204" pitchFamily="18" charset="0"/>
                                    <a:ea typeface="Cambria Math" panose="02040503050406030204" pitchFamily="18" charset="0"/>
                                  </a:rPr>
                                  <m:t>∗</m:t>
                                </m:r>
                              </m:sup>
                            </m:sSup>
                          </m:num>
                          <m:den>
                            <m:r>
                              <m:rPr>
                                <m:sty m:val="p"/>
                              </m:rPr>
                              <a:rPr lang="en-US" sz="1800" i="0">
                                <a:latin typeface="Cambria Math" panose="02040503050406030204" pitchFamily="18" charset="0"/>
                                <a:ea typeface="Cambria Math" panose="02040503050406030204" pitchFamily="18" charset="0"/>
                              </a:rPr>
                              <m:t>ds</m:t>
                            </m:r>
                          </m:den>
                        </m:f>
                      </m:e>
                    </m:d>
                    <m:r>
                      <a:rPr lang="en-US" sz="1800" b="0" i="0" smtClean="0">
                        <a:latin typeface="Cambria Math" panose="02040503050406030204" pitchFamily="18" charset="0"/>
                        <a:ea typeface="Cambria Math" panose="02040503050406030204" pitchFamily="18" charset="0"/>
                      </a:rPr>
                      <m:t>+</m:t>
                    </m:r>
                    <m:r>
                      <m:rPr>
                        <m:sty m:val="p"/>
                      </m:rPr>
                      <a:rPr lang="en-US" sz="1800" b="0" i="0" smtClean="0">
                        <a:latin typeface="Cambria Math" panose="02040503050406030204" pitchFamily="18" charset="0"/>
                        <a:ea typeface="Cambria Math" panose="02040503050406030204" pitchFamily="18" charset="0"/>
                      </a:rPr>
                      <m:t>C</m:t>
                    </m:r>
                  </m:oMath>
                </a14:m>
                <a:r>
                  <a:rPr lang="en-US" sz="1800" dirty="0"/>
                  <a:t>		11.8</a:t>
                </a:r>
              </a:p>
              <a:p>
                <a:r>
                  <a:rPr lang="en-US" dirty="0"/>
                  <a:t>Boundary condition: at </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=0</m:t>
                    </m:r>
                  </m:oMath>
                </a14:m>
                <a:r>
                  <a:rPr lang="en-US" dirty="0"/>
                  <a:t> (no slip)</a:t>
                </a:r>
              </a:p>
              <a:p>
                <a:endParaRPr lang="en-US" dirty="0"/>
              </a:p>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0</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R</m:t>
                              </m:r>
                            </m:e>
                            <m:sup>
                              <m:r>
                                <a:rPr lang="en-US">
                                  <a:latin typeface="Cambria Math" panose="02040503050406030204" pitchFamily="18" charset="0"/>
                                  <a:ea typeface="Cambria Math" panose="02040503050406030204" pitchFamily="18" charset="0"/>
                                </a:rPr>
                                <m:t>2</m:t>
                              </m:r>
                            </m:sup>
                          </m:sSup>
                        </m:num>
                        <m:den>
                          <m:r>
                            <a:rPr lang="en-US">
                              <a:latin typeface="Cambria Math" panose="02040503050406030204" pitchFamily="18" charset="0"/>
                              <a:ea typeface="Cambria Math" panose="02040503050406030204" pitchFamily="18" charset="0"/>
                            </a:rPr>
                            <m:t>4</m:t>
                          </m:r>
                          <m:r>
                            <m:rPr>
                              <m:sty m:val="p"/>
                            </m:rPr>
                            <a:rPr lang="en-US">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num>
                            <m:den>
                              <m:r>
                                <m:rPr>
                                  <m:sty m:val="p"/>
                                </m:rPr>
                                <a:rPr lang="en-US">
                                  <a:latin typeface="Cambria Math" panose="02040503050406030204" pitchFamily="18" charset="0"/>
                                  <a:ea typeface="Cambria Math" panose="02040503050406030204" pitchFamily="18" charset="0"/>
                                </a:rPr>
                                <m:t>ds</m:t>
                              </m:r>
                            </m:den>
                          </m:f>
                        </m:e>
                      </m:d>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m:t>
                      </m:r>
                      <m:r>
                        <a:rPr lang="en-US"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R</m:t>
                              </m:r>
                            </m:e>
                            <m:sup>
                              <m:r>
                                <a:rPr lang="en-US">
                                  <a:latin typeface="Cambria Math" panose="02040503050406030204" pitchFamily="18" charset="0"/>
                                  <a:ea typeface="Cambria Math" panose="02040503050406030204" pitchFamily="18" charset="0"/>
                                </a:rPr>
                                <m:t>2</m:t>
                              </m:r>
                            </m:sup>
                          </m:sSup>
                        </m:num>
                        <m:den>
                          <m:r>
                            <a:rPr lang="en-US">
                              <a:latin typeface="Cambria Math" panose="02040503050406030204" pitchFamily="18" charset="0"/>
                              <a:ea typeface="Cambria Math" panose="02040503050406030204" pitchFamily="18" charset="0"/>
                            </a:rPr>
                            <m:t>4</m:t>
                          </m:r>
                          <m:r>
                            <m:rPr>
                              <m:sty m:val="p"/>
                            </m:rPr>
                            <a:rPr lang="en-US">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num>
                            <m:den>
                              <m:r>
                                <m:rPr>
                                  <m:sty m:val="p"/>
                                </m:rPr>
                                <a:rPr lang="en-US">
                                  <a:latin typeface="Cambria Math" panose="02040503050406030204" pitchFamily="18" charset="0"/>
                                  <a:ea typeface="Cambria Math" panose="02040503050406030204" pitchFamily="18" charset="0"/>
                                </a:rPr>
                                <m:t>ds</m:t>
                              </m:r>
                            </m:den>
                          </m:f>
                        </m:e>
                      </m:d>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m:t>
                      </m:r>
                    </m:oMath>
                  </m:oMathPara>
                </a14:m>
                <a:endParaRPr lang="en-US" dirty="0">
                  <a:ea typeface="Cambria Math" panose="02040503050406030204" pitchFamily="18" charset="0"/>
                </a:endParaRPr>
              </a:p>
              <a:p>
                <a:endParaRPr lang="en-US" dirty="0"/>
              </a:p>
              <a:p>
                <a:pPr algn="ctr"/>
                <a14:m>
                  <m:oMath xmlns:m="http://schemas.openxmlformats.org/officeDocument/2006/math">
                    <m:r>
                      <m:rPr>
                        <m:sty m:val="p"/>
                      </m:rPr>
                      <a:rPr lang="en-US" sz="2800" b="0" i="0" smtClean="0">
                        <a:latin typeface="Cambria Math" panose="02040503050406030204" pitchFamily="18" charset="0"/>
                        <a:ea typeface="Cambria Math" panose="02040503050406030204" pitchFamily="18" charset="0"/>
                      </a:rPr>
                      <m:t>V</m:t>
                    </m:r>
                    <m:r>
                      <a:rPr lang="en-US" sz="2800">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sSup>
                          <m:sSupPr>
                            <m:ctrlPr>
                              <a:rPr lang="en-US" sz="2800" i="1">
                                <a:latin typeface="Cambria Math" panose="02040503050406030204" pitchFamily="18" charset="0"/>
                                <a:ea typeface="Cambria Math" panose="02040503050406030204" pitchFamily="18" charset="0"/>
                              </a:rPr>
                            </m:ctrlPr>
                          </m:sSupPr>
                          <m:e>
                            <m:r>
                              <m:rPr>
                                <m:sty m:val="p"/>
                              </m:rPr>
                              <a:rPr lang="en-US" sz="2800">
                                <a:latin typeface="Cambria Math" panose="02040503050406030204" pitchFamily="18" charset="0"/>
                                <a:ea typeface="Cambria Math" panose="02040503050406030204" pitchFamily="18" charset="0"/>
                              </a:rPr>
                              <m:t>R</m:t>
                            </m:r>
                          </m:e>
                          <m:sup>
                            <m:r>
                              <a:rPr lang="en-US" sz="280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𝑟</m:t>
                            </m:r>
                          </m:e>
                          <m:sup>
                            <m:r>
                              <a:rPr lang="en-US" sz="2800" b="0" i="1" smtClean="0">
                                <a:latin typeface="Cambria Math" panose="02040503050406030204" pitchFamily="18" charset="0"/>
                                <a:ea typeface="Cambria Math" panose="02040503050406030204" pitchFamily="18" charset="0"/>
                              </a:rPr>
                              <m:t>2</m:t>
                            </m:r>
                          </m:sup>
                        </m:sSup>
                      </m:num>
                      <m:den>
                        <m:r>
                          <a:rPr lang="en-US" sz="2800">
                            <a:latin typeface="Cambria Math" panose="02040503050406030204" pitchFamily="18" charset="0"/>
                            <a:ea typeface="Cambria Math" panose="02040503050406030204" pitchFamily="18" charset="0"/>
                          </a:rPr>
                          <m:t>4</m:t>
                        </m:r>
                        <m:r>
                          <m:rPr>
                            <m:sty m:val="p"/>
                          </m:rPr>
                          <a:rPr lang="en-US" sz="2800">
                            <a:latin typeface="Cambria Math" panose="02040503050406030204" pitchFamily="18" charset="0"/>
                            <a:ea typeface="Cambria Math" panose="02040503050406030204" pitchFamily="18" charset="0"/>
                          </a:rPr>
                          <m:t>μ</m:t>
                        </m:r>
                      </m:den>
                    </m:f>
                    <m:d>
                      <m:dPr>
                        <m:ctrlPr>
                          <a:rPr lang="en-US" sz="2800" i="1">
                            <a:latin typeface="Cambria Math" panose="02040503050406030204" pitchFamily="18" charset="0"/>
                            <a:ea typeface="Cambria Math" panose="02040503050406030204" pitchFamily="18" charset="0"/>
                          </a:rPr>
                        </m:ctrlPr>
                      </m:dPr>
                      <m:e>
                        <m:r>
                          <a:rPr lang="en-US" sz="2800">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m:rPr>
                                <m:sty m:val="p"/>
                              </m:rPr>
                              <a:rPr lang="en-US" sz="2800">
                                <a:latin typeface="Cambria Math" panose="02040503050406030204" pitchFamily="18" charset="0"/>
                                <a:ea typeface="Cambria Math" panose="02040503050406030204" pitchFamily="18" charset="0"/>
                              </a:rPr>
                              <m:t>d</m:t>
                            </m:r>
                            <m:sSup>
                              <m:sSupPr>
                                <m:ctrlPr>
                                  <a:rPr lang="en-US" sz="2800" i="1">
                                    <a:latin typeface="Cambria Math" panose="02040503050406030204" pitchFamily="18" charset="0"/>
                                    <a:ea typeface="Cambria Math" panose="02040503050406030204" pitchFamily="18" charset="0"/>
                                  </a:rPr>
                                </m:ctrlPr>
                              </m:sSupPr>
                              <m:e>
                                <m:r>
                                  <m:rPr>
                                    <m:sty m:val="p"/>
                                  </m:rPr>
                                  <a:rPr lang="en-US" sz="2800">
                                    <a:latin typeface="Cambria Math" panose="02040503050406030204" pitchFamily="18" charset="0"/>
                                    <a:ea typeface="Cambria Math" panose="02040503050406030204" pitchFamily="18" charset="0"/>
                                  </a:rPr>
                                  <m:t>P</m:t>
                                </m:r>
                              </m:e>
                              <m:sup>
                                <m:r>
                                  <a:rPr lang="en-US" sz="2800">
                                    <a:latin typeface="Cambria Math" panose="02040503050406030204" pitchFamily="18" charset="0"/>
                                    <a:ea typeface="Cambria Math" panose="02040503050406030204" pitchFamily="18" charset="0"/>
                                  </a:rPr>
                                  <m:t>∗</m:t>
                                </m:r>
                              </m:sup>
                            </m:sSup>
                          </m:num>
                          <m:den>
                            <m:r>
                              <m:rPr>
                                <m:sty m:val="p"/>
                              </m:rPr>
                              <a:rPr lang="en-US" sz="2800">
                                <a:latin typeface="Cambria Math" panose="02040503050406030204" pitchFamily="18" charset="0"/>
                                <a:ea typeface="Cambria Math" panose="02040503050406030204" pitchFamily="18" charset="0"/>
                              </a:rPr>
                              <m:t>ds</m:t>
                            </m:r>
                          </m:den>
                        </m:f>
                      </m:e>
                    </m:d>
                  </m:oMath>
                </a14:m>
                <a:r>
                  <a:rPr lang="en-US" dirty="0"/>
                  <a:t>		11.9</a:t>
                </a:r>
              </a:p>
              <a:p>
                <a:r>
                  <a:rPr lang="en-US" dirty="0"/>
                  <a:t>11.9 indicates that the velocity distribution for </a:t>
                </a:r>
                <a:r>
                  <a:rPr lang="en-US" i="1" dirty="0"/>
                  <a:t>laminar flow </a:t>
                </a:r>
                <a:r>
                  <a:rPr lang="en-US" dirty="0"/>
                  <a:t>in a pipe is </a:t>
                </a:r>
                <a:r>
                  <a:rPr lang="en-US" i="1" dirty="0"/>
                  <a:t>parabolic</a:t>
                </a:r>
                <a:r>
                  <a:rPr lang="en-US" dirty="0"/>
                  <a:t> across the section with the maximum velocity at the </a:t>
                </a:r>
                <a:r>
                  <a:rPr lang="en-US" dirty="0" err="1"/>
                  <a:t>centre</a:t>
                </a:r>
                <a:r>
                  <a:rPr lang="en-US" dirty="0"/>
                  <a:t> of the pipe Fig 11.3</a:t>
                </a:r>
              </a:p>
              <a:p>
                <a:endParaRPr lang="en-US" dirty="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52400" y="694031"/>
                <a:ext cx="8991600" cy="5072158"/>
              </a:xfrm>
              <a:prstGeom prst="rect">
                <a:avLst/>
              </a:prstGeom>
              <a:blipFill rotWithShape="0">
                <a:blip r:embed="rId3" cstate="print"/>
                <a:stretch>
                  <a:fillRect l="-1017" r="-1017"/>
                </a:stretch>
              </a:blipFill>
            </p:spPr>
            <p:txBody>
              <a:bodyPr/>
              <a:lstStyle/>
              <a:p>
                <a:r>
                  <a:rPr lang="en-US">
                    <a:noFill/>
                  </a:rPr>
                  <a:t> </a:t>
                </a:r>
              </a:p>
            </p:txBody>
          </p:sp>
        </mc:Fallback>
      </mc:AlternateContent>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066800" y="4953000"/>
            <a:ext cx="759142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162800" y="2057400"/>
            <a:ext cx="609600" cy="4572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85800"/>
            <a:ext cx="2438400"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099" name="Object 3"/>
          <p:cNvGraphicFramePr>
            <a:graphicFrameLocks noChangeAspect="1"/>
          </p:cNvGraphicFramePr>
          <p:nvPr/>
        </p:nvGraphicFramePr>
        <p:xfrm>
          <a:off x="457200" y="609600"/>
          <a:ext cx="1905000" cy="664535"/>
        </p:xfrm>
        <a:graphic>
          <a:graphicData uri="http://schemas.openxmlformats.org/presentationml/2006/ole">
            <mc:AlternateContent xmlns:mc="http://schemas.openxmlformats.org/markup-compatibility/2006">
              <mc:Choice xmlns:v="urn:schemas-microsoft-com:vml" Requires="v">
                <p:oleObj spid="_x0000_s4100" name="Equation" r:id="rId5" imgW="1384200" imgH="482400" progId="Equation.3">
                  <p:embed/>
                </p:oleObj>
              </mc:Choice>
              <mc:Fallback>
                <p:oleObj name="Equation" r:id="rId5" imgW="1384200" imgH="482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09600"/>
                        <a:ext cx="1905000" cy="6645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6204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897" y="0"/>
            <a:ext cx="8458200" cy="707886"/>
          </a:xfrm>
          <a:prstGeom prst="rect">
            <a:avLst/>
          </a:prstGeom>
          <a:noFill/>
        </p:spPr>
        <p:txBody>
          <a:bodyPr wrap="square" rtlCol="0">
            <a:spAutoFit/>
          </a:bodyPr>
          <a:lstStyle/>
          <a:p>
            <a:r>
              <a:rPr lang="en-US" sz="4000" dirty="0">
                <a:solidFill>
                  <a:srgbClr val="00B0F0"/>
                </a:solidFill>
              </a:rPr>
              <a:t>Steady laminar flow in circular pipes</a:t>
            </a:r>
          </a:p>
        </p:txBody>
      </p:sp>
      <mc:AlternateContent xmlns:mc="http://schemas.openxmlformats.org/markup-compatibility/2006" xmlns:a14="http://schemas.microsoft.com/office/drawing/2010/main">
        <mc:Choice Requires="a14">
          <p:sp>
            <p:nvSpPr>
              <p:cNvPr id="4" name="TextBox 3"/>
              <p:cNvSpPr txBox="1"/>
              <p:nvPr/>
            </p:nvSpPr>
            <p:spPr>
              <a:xfrm>
                <a:off x="76086" y="707886"/>
                <a:ext cx="8915514" cy="6919651"/>
              </a:xfrm>
              <a:prstGeom prst="rect">
                <a:avLst/>
              </a:prstGeom>
              <a:noFill/>
            </p:spPr>
            <p:txBody>
              <a:bodyPr wrap="square" rtlCol="0">
                <a:spAutoFit/>
              </a:bodyPr>
              <a:lstStyle/>
              <a:p>
                <a:r>
                  <a:rPr lang="en-US" dirty="0"/>
                  <a:t>Of far more interest than the velocity at a particular point is the total discharge through it. The discharge </a:t>
                </a:r>
                <a:r>
                  <a:rPr lang="en-US" dirty="0" err="1"/>
                  <a:t>dQ</a:t>
                </a:r>
                <a:r>
                  <a:rPr lang="en-US" dirty="0"/>
                  <a:t> through the annular space between radii r and r + </a:t>
                </a:r>
                <a:r>
                  <a:rPr lang="en-US" dirty="0" err="1"/>
                  <a:t>dr</a:t>
                </a:r>
                <a:r>
                  <a:rPr lang="en-US" dirty="0"/>
                  <a:t> is</a:t>
                </a:r>
              </a:p>
              <a:p>
                <a:endParaRPr lang="en-US" dirty="0"/>
              </a:p>
              <a:p>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ea typeface="Cambria Math" panose="02040503050406030204" pitchFamily="18" charset="0"/>
                        </a:rPr>
                        <m:t>dQ</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v</m:t>
                      </m:r>
                      <m:r>
                        <a:rPr lang="en-US" b="0" i="0" smtClean="0">
                          <a:latin typeface="Cambria Math" panose="02040503050406030204" pitchFamily="18" charset="0"/>
                          <a:ea typeface="Cambria Math" panose="02040503050406030204" pitchFamily="18" charset="0"/>
                        </a:rPr>
                        <m:t>2</m:t>
                      </m:r>
                      <m:r>
                        <m:rPr>
                          <m:sty m:val="p"/>
                        </m:rPr>
                        <a:rPr lang="el-GR" b="0" i="0" smtClean="0">
                          <a:latin typeface="Cambria Math" panose="02040503050406030204" pitchFamily="18" charset="0"/>
                          <a:ea typeface="Cambria Math" panose="02040503050406030204" pitchFamily="18" charset="0"/>
                        </a:rPr>
                        <m:t>π</m:t>
                      </m:r>
                      <m:r>
                        <m:rPr>
                          <m:sty m:val="p"/>
                        </m:rPr>
                        <a:rPr lang="en-US" b="0" i="0" smtClean="0">
                          <a:latin typeface="Cambria Math" panose="02040503050406030204" pitchFamily="18" charset="0"/>
                          <a:ea typeface="Cambria Math" panose="02040503050406030204" pitchFamily="18" charset="0"/>
                        </a:rPr>
                        <m:t>rdr</m:t>
                      </m:r>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r>
                            <a:rPr lang="en-US" i="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num>
                        <m:den>
                          <m:r>
                            <a:rPr lang="en-US" i="0">
                              <a:latin typeface="Cambria Math" panose="02040503050406030204" pitchFamily="18" charset="0"/>
                              <a:ea typeface="Cambria Math" panose="02040503050406030204" pitchFamily="18" charset="0"/>
                            </a:rPr>
                            <m:t>4</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r>
                        <a:rPr lang="en-US" i="0">
                          <a:latin typeface="Cambria Math" panose="02040503050406030204" pitchFamily="18" charset="0"/>
                          <a:ea typeface="Cambria Math" panose="02040503050406030204" pitchFamily="18" charset="0"/>
                        </a:rPr>
                        <m:t>2</m:t>
                      </m:r>
                      <m:r>
                        <m:rPr>
                          <m:sty m:val="p"/>
                        </m:rPr>
                        <a:rPr lang="el-GR" i="0">
                          <a:latin typeface="Cambria Math" panose="02040503050406030204" pitchFamily="18" charset="0"/>
                          <a:ea typeface="Cambria Math" panose="02040503050406030204" pitchFamily="18" charset="0"/>
                        </a:rPr>
                        <m:t>π</m:t>
                      </m:r>
                      <m:r>
                        <m:rPr>
                          <m:sty m:val="p"/>
                        </m:rPr>
                        <a:rPr lang="en-US" i="0">
                          <a:latin typeface="Cambria Math" panose="02040503050406030204" pitchFamily="18" charset="0"/>
                          <a:ea typeface="Cambria Math" panose="02040503050406030204" pitchFamily="18" charset="0"/>
                        </a:rPr>
                        <m:t>rdr</m:t>
                      </m:r>
                      <m:r>
                        <a:rPr lang="en-US" b="0" i="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smtClean="0">
                              <a:latin typeface="Cambria Math" panose="02040503050406030204" pitchFamily="18" charset="0"/>
                              <a:ea typeface="Cambria Math" panose="02040503050406030204" pitchFamily="18" charset="0"/>
                            </a:rPr>
                            <m:t>π</m:t>
                          </m:r>
                        </m:num>
                        <m:den>
                          <m:r>
                            <a:rPr lang="en-US" b="0" i="0" smtClean="0">
                              <a:latin typeface="Cambria Math" panose="02040503050406030204" pitchFamily="18" charset="0"/>
                              <a:ea typeface="Cambria Math" panose="02040503050406030204" pitchFamily="18" charset="0"/>
                            </a:rPr>
                            <m:t>2</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d>
                        <m:dPr>
                          <m:ctrlPr>
                            <a:rPr lang="en-US" i="1" smtClean="0">
                              <a:latin typeface="Cambria Math" panose="02040503050406030204" pitchFamily="18" charset="0"/>
                              <a:ea typeface="Cambria Math" panose="02040503050406030204" pitchFamily="18" charset="0"/>
                            </a:rPr>
                          </m:ctrlPr>
                        </m:dPr>
                        <m:e>
                          <m:sSup>
                            <m:sSupPr>
                              <m:ctrlPr>
                                <a:rPr lang="en-US"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2</m:t>
                              </m:r>
                            </m:sup>
                          </m:sSup>
                          <m:r>
                            <m:rPr>
                              <m:sty m:val="p"/>
                            </m:rPr>
                            <a:rPr lang="en-US" b="0" i="0" smtClean="0">
                              <a:latin typeface="Cambria Math" panose="02040503050406030204" pitchFamily="18" charset="0"/>
                              <a:ea typeface="Cambria Math" panose="02040503050406030204" pitchFamily="18" charset="0"/>
                            </a:rPr>
                            <m:t>r</m:t>
                          </m:r>
                          <m:r>
                            <a:rPr lang="en-US" b="0" i="0"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3</m:t>
                              </m:r>
                            </m:sup>
                          </m:sSup>
                        </m:e>
                      </m:d>
                      <m:r>
                        <m:rPr>
                          <m:sty m:val="p"/>
                        </m:rPr>
                        <a:rPr lang="en-US" i="0">
                          <a:latin typeface="Cambria Math" panose="02040503050406030204" pitchFamily="18" charset="0"/>
                          <a:ea typeface="Cambria Math" panose="02040503050406030204" pitchFamily="18" charset="0"/>
                        </a:rPr>
                        <m:t>dr</m:t>
                      </m:r>
                    </m:oMath>
                  </m:oMathPara>
                </a14:m>
                <a:endParaRPr lang="en-US" dirty="0"/>
              </a:p>
              <a:p>
                <a:r>
                  <a:rPr lang="en-US" dirty="0"/>
                  <a:t>The discharge through the entire cross section is therefore</a:t>
                </a:r>
              </a:p>
              <a:p>
                <a:pPr/>
                <a14:m>
                  <m:oMathPara xmlns:m="http://schemas.openxmlformats.org/officeDocument/2006/math">
                    <m:oMathParaPr>
                      <m:jc m:val="centerGroup"/>
                    </m:oMathParaPr>
                    <m:oMath xmlns:m="http://schemas.openxmlformats.org/officeDocument/2006/math">
                      <m:r>
                        <m:rPr>
                          <m:sty m:val="p"/>
                        </m:rPr>
                        <a:rPr lang="en-US" i="0">
                          <a:latin typeface="Cambria Math" panose="02040503050406030204" pitchFamily="18" charset="0"/>
                          <a:ea typeface="Cambria Math" panose="02040503050406030204" pitchFamily="18" charset="0"/>
                        </a:rPr>
                        <m:t>Q</m:t>
                      </m:r>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π</m:t>
                          </m:r>
                        </m:num>
                        <m:den>
                          <m:r>
                            <a:rPr lang="en-US" i="0">
                              <a:latin typeface="Cambria Math" panose="02040503050406030204" pitchFamily="18" charset="0"/>
                              <a:ea typeface="Cambria Math" panose="02040503050406030204" pitchFamily="18" charset="0"/>
                            </a:rPr>
                            <m:t>2</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nary>
                        <m:naryPr>
                          <m:ctrlPr>
                            <a:rPr lang="en-US" i="1" smtClean="0">
                              <a:latin typeface="Cambria Math" panose="02040503050406030204" pitchFamily="18" charset="0"/>
                              <a:ea typeface="Cambria Math" panose="02040503050406030204" pitchFamily="18" charset="0"/>
                            </a:rPr>
                          </m:ctrlPr>
                        </m:naryPr>
                        <m:sub>
                          <m:r>
                            <m:rPr>
                              <m:brk m:alnAt="23"/>
                            </m:rPr>
                            <a:rPr lang="en-US" b="0" i="0" smtClean="0">
                              <a:latin typeface="Cambria Math" panose="02040503050406030204" pitchFamily="18" charset="0"/>
                              <a:ea typeface="Cambria Math" panose="02040503050406030204" pitchFamily="18" charset="0"/>
                            </a:rPr>
                            <m:t>0</m:t>
                          </m:r>
                        </m:sub>
                        <m:sup>
                          <m:r>
                            <m:rPr>
                              <m:sty m:val="p"/>
                            </m:rPr>
                            <a:rPr lang="en-US" b="0" i="0" smtClean="0">
                              <a:latin typeface="Cambria Math" panose="02040503050406030204" pitchFamily="18" charset="0"/>
                              <a:ea typeface="Cambria Math" panose="02040503050406030204" pitchFamily="18" charset="0"/>
                            </a:rPr>
                            <m:t>R</m:t>
                          </m:r>
                        </m:sup>
                        <m:e>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r>
                                <m:rPr>
                                  <m:sty m:val="p"/>
                                </m:rPr>
                                <a:rPr lang="en-US" i="0">
                                  <a:latin typeface="Cambria Math" panose="02040503050406030204" pitchFamily="18" charset="0"/>
                                  <a:ea typeface="Cambria Math" panose="02040503050406030204" pitchFamily="18" charset="0"/>
                                </a:rPr>
                                <m:t>r</m:t>
                              </m:r>
                              <m:r>
                                <a:rPr lang="en-US" i="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3</m:t>
                                  </m:r>
                                </m:sup>
                              </m:sSup>
                            </m:e>
                          </m:d>
                          <m:r>
                            <m:rPr>
                              <m:sty m:val="p"/>
                            </m:rPr>
                            <a:rPr lang="en-US" i="0">
                              <a:latin typeface="Cambria Math" panose="02040503050406030204" pitchFamily="18" charset="0"/>
                              <a:ea typeface="Cambria Math" panose="02040503050406030204" pitchFamily="18" charset="0"/>
                            </a:rPr>
                            <m:t>dr</m:t>
                          </m:r>
                          <m:r>
                            <a:rPr lang="en-US" b="0" i="0" smtClean="0">
                              <a:latin typeface="Cambria Math" panose="02040503050406030204" pitchFamily="18" charset="0"/>
                              <a:ea typeface="Cambria Math" panose="02040503050406030204" pitchFamily="18" charset="0"/>
                            </a:rPr>
                            <m:t>=</m:t>
                          </m:r>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π</m:t>
                              </m:r>
                            </m:num>
                            <m:den>
                              <m:r>
                                <a:rPr lang="en-US" i="0">
                                  <a:latin typeface="Cambria Math" panose="02040503050406030204" pitchFamily="18" charset="0"/>
                                  <a:ea typeface="Cambria Math" panose="02040503050406030204" pitchFamily="18" charset="0"/>
                                </a:rPr>
                                <m:t>2</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f>
                                <m:fPr>
                                  <m:ctrlPr>
                                    <a:rPr lang="en-US" i="1" smtClean="0">
                                      <a:latin typeface="Cambria Math" panose="02040503050406030204" pitchFamily="18" charset="0"/>
                                      <a:ea typeface="Cambria Math" panose="02040503050406030204" pitchFamily="18" charset="0"/>
                                    </a:rPr>
                                  </m:ctrlPr>
                                </m:fPr>
                                <m:num>
                                  <m:sSup>
                                    <m:sSupPr>
                                      <m:ctrlPr>
                                        <a:rPr lang="en-US"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2</m:t>
                                      </m:r>
                                    </m:sup>
                                  </m:sSup>
                                </m:num>
                                <m:den>
                                  <m:r>
                                    <a:rPr lang="en-US" b="0" i="0" smtClean="0">
                                      <a:latin typeface="Cambria Math" panose="02040503050406030204" pitchFamily="18" charset="0"/>
                                      <a:ea typeface="Cambria Math" panose="02040503050406030204" pitchFamily="18" charset="0"/>
                                    </a:rPr>
                                    <m:t>2</m:t>
                                  </m:r>
                                </m:den>
                              </m:f>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4</m:t>
                                      </m:r>
                                    </m:sup>
                                  </m:sSup>
                                </m:num>
                                <m:den>
                                  <m:r>
                                    <a:rPr lang="en-US" b="0" i="0" smtClean="0">
                                      <a:latin typeface="Cambria Math" panose="02040503050406030204" pitchFamily="18" charset="0"/>
                                      <a:ea typeface="Cambria Math" panose="02040503050406030204" pitchFamily="18" charset="0"/>
                                    </a:rPr>
                                    <m:t>4</m:t>
                                  </m:r>
                                </m:den>
                              </m:f>
                            </m:e>
                          </m:d>
                        </m:e>
                      </m:nary>
                    </m:oMath>
                  </m:oMathPara>
                </a14:m>
                <a:endParaRPr lang="en-US" dirty="0"/>
              </a:p>
              <a:p>
                <a:endParaRPr lang="en-US" dirty="0"/>
              </a:p>
              <a:p>
                <a:r>
                  <a:rPr lang="en-US" dirty="0"/>
                  <a:t>Thus </a:t>
                </a:r>
                <a14:m>
                  <m:oMath xmlns:m="http://schemas.openxmlformats.org/officeDocument/2006/math">
                    <m:r>
                      <m:rPr>
                        <m:sty m:val="p"/>
                      </m:rPr>
                      <a:rPr lang="en-US" i="0">
                        <a:latin typeface="Cambria Math" panose="02040503050406030204" pitchFamily="18" charset="0"/>
                        <a:ea typeface="Cambria Math" panose="02040503050406030204" pitchFamily="18" charset="0"/>
                      </a:rPr>
                      <m:t>Q</m:t>
                    </m:r>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π</m:t>
                        </m:r>
                        <m:sSup>
                          <m:sSupPr>
                            <m:ctrlPr>
                              <a:rPr lang="en-US"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4</m:t>
                            </m:r>
                          </m:sup>
                        </m:sSup>
                      </m:num>
                      <m:den>
                        <m:r>
                          <a:rPr lang="en-US" b="0" i="0" smtClean="0">
                            <a:latin typeface="Cambria Math" panose="02040503050406030204" pitchFamily="18" charset="0"/>
                            <a:ea typeface="Cambria Math" panose="02040503050406030204" pitchFamily="18" charset="0"/>
                          </a:rPr>
                          <m:t>8</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oMath>
                </a14:m>
                <a:r>
                  <a:rPr lang="en-US" dirty="0"/>
                  <a:t>		11.11	 </a:t>
                </a:r>
                <a:r>
                  <a:rPr lang="en-US" b="1" dirty="0"/>
                  <a:t>Hagen-</a:t>
                </a:r>
                <a:r>
                  <a:rPr lang="en-US" b="1" dirty="0" err="1"/>
                  <a:t>Poiseuille</a:t>
                </a:r>
                <a:r>
                  <a:rPr lang="en-US" b="1" dirty="0"/>
                  <a:t> Formula</a:t>
                </a:r>
              </a:p>
              <a:p>
                <a:r>
                  <a:rPr lang="en-US" dirty="0"/>
                  <a:t>For a length L of the pipe over which the </a:t>
                </a:r>
                <a:r>
                  <a:rPr lang="en-US" dirty="0" err="1"/>
                  <a:t>piezometric</a:t>
                </a:r>
                <a:r>
                  <a:rPr lang="en-US" dirty="0"/>
                  <a:t> pressure drops from P</a:t>
                </a:r>
                <a:r>
                  <a:rPr lang="en-US" baseline="-25000" dirty="0"/>
                  <a:t>1</a:t>
                </a:r>
                <a:r>
                  <a:rPr lang="en-US" dirty="0"/>
                  <a:t> to P</a:t>
                </a:r>
                <a:r>
                  <a:rPr lang="en-US" baseline="-25000" dirty="0"/>
                  <a:t>2</a:t>
                </a:r>
                <a:r>
                  <a:rPr lang="en-US" dirty="0"/>
                  <a:t>, the equation may be written as</a:t>
                </a:r>
              </a:p>
              <a:p>
                <a14:m>
                  <m:oMath xmlns:m="http://schemas.openxmlformats.org/officeDocument/2006/math">
                    <m:r>
                      <m:rPr>
                        <m:sty m:val="p"/>
                      </m:rPr>
                      <a:rPr lang="en-US">
                        <a:latin typeface="Cambria Math" panose="02040503050406030204" pitchFamily="18" charset="0"/>
                        <a:ea typeface="Cambria Math" panose="02040503050406030204" pitchFamily="18" charset="0"/>
                      </a:rPr>
                      <m:t>Q</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π</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R</m:t>
                            </m:r>
                          </m:e>
                          <m:sup>
                            <m:r>
                              <a:rPr lang="en-US">
                                <a:latin typeface="Cambria Math" panose="02040503050406030204" pitchFamily="18" charset="0"/>
                                <a:ea typeface="Cambria Math" panose="02040503050406030204" pitchFamily="18" charset="0"/>
                              </a:rPr>
                              <m:t>4</m:t>
                            </m:r>
                          </m:sup>
                        </m:sSup>
                      </m:num>
                      <m:den>
                        <m:r>
                          <a:rPr lang="en-US">
                            <a:latin typeface="Cambria Math" panose="02040503050406030204" pitchFamily="18" charset="0"/>
                            <a:ea typeface="Cambria Math" panose="02040503050406030204" pitchFamily="18" charset="0"/>
                          </a:rPr>
                          <m:t>8</m:t>
                        </m:r>
                        <m:r>
                          <m:rPr>
                            <m:sty m:val="p"/>
                          </m:rPr>
                          <a:rPr lang="en-US">
                            <a:latin typeface="Cambria Math" panose="02040503050406030204" pitchFamily="18" charset="0"/>
                            <a:ea typeface="Cambria Math" panose="02040503050406030204" pitchFamily="18" charset="0"/>
                          </a:rPr>
                          <m:t>μ</m:t>
                        </m:r>
                        <m:r>
                          <a:rPr lang="en-US" b="0" i="1" smtClean="0">
                            <a:latin typeface="Cambria Math" panose="02040503050406030204" pitchFamily="18" charset="0"/>
                            <a:ea typeface="Cambria Math" panose="02040503050406030204" pitchFamily="18" charset="0"/>
                          </a:rPr>
                          <m:t>𝐿</m:t>
                        </m:r>
                      </m:den>
                    </m:f>
                    <m:d>
                      <m:dPr>
                        <m:ctrlPr>
                          <a:rPr lang="en-US" i="1">
                            <a:latin typeface="Cambria Math" panose="02040503050406030204" pitchFamily="18" charset="0"/>
                            <a:ea typeface="Cambria Math" panose="02040503050406030204" pitchFamily="18" charset="0"/>
                          </a:rPr>
                        </m:ctrlPr>
                      </m:dPr>
                      <m:e>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m:t>
                            </m:r>
                          </m:sup>
                        </m:sSubSup>
                        <m:r>
                          <a:rPr lang="en-US" b="0"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m:t>
                            </m:r>
                          </m:sub>
                          <m:sup>
                            <m:r>
                              <a:rPr lang="en-US" i="1">
                                <a:latin typeface="Cambria Math" panose="02040503050406030204" pitchFamily="18" charset="0"/>
                                <a:ea typeface="Cambria Math" panose="02040503050406030204" pitchFamily="18" charset="0"/>
                              </a:rPr>
                              <m:t>∗</m:t>
                            </m:r>
                          </m:sup>
                        </m:sSubSup>
                      </m:e>
                    </m:d>
                  </m:oMath>
                </a14:m>
                <a:r>
                  <a:rPr lang="en-US" dirty="0"/>
                  <a:t> or more suitable</a:t>
                </a:r>
              </a:p>
              <a:p>
                <a14:m>
                  <m:oMath xmlns:m="http://schemas.openxmlformats.org/officeDocument/2006/math">
                    <m:r>
                      <m:rPr>
                        <m:sty m:val="p"/>
                      </m:rPr>
                      <a:rPr lang="en-US">
                        <a:latin typeface="Cambria Math" panose="02040503050406030204" pitchFamily="18" charset="0"/>
                        <a:ea typeface="Cambria Math" panose="02040503050406030204" pitchFamily="18" charset="0"/>
                      </a:rPr>
                      <m:t>Q</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π</m:t>
                        </m:r>
                        <m:sSup>
                          <m:sSupPr>
                            <m:ctrlPr>
                              <a:rPr lang="en-US" i="1">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D</m:t>
                            </m:r>
                          </m:e>
                          <m:sup>
                            <m:r>
                              <a:rPr lang="en-US">
                                <a:latin typeface="Cambria Math" panose="02040503050406030204" pitchFamily="18" charset="0"/>
                                <a:ea typeface="Cambria Math" panose="02040503050406030204" pitchFamily="18" charset="0"/>
                              </a:rPr>
                              <m:t>4</m:t>
                            </m:r>
                          </m:sup>
                        </m:sSup>
                      </m:num>
                      <m:den>
                        <m:r>
                          <a:rPr lang="en-US" b="0" i="0" smtClean="0">
                            <a:latin typeface="Cambria Math" panose="02040503050406030204" pitchFamily="18" charset="0"/>
                            <a:ea typeface="Cambria Math" panose="02040503050406030204" pitchFamily="18" charset="0"/>
                          </a:rPr>
                          <m:t>12</m:t>
                        </m:r>
                        <m:r>
                          <a:rPr lang="en-US">
                            <a:latin typeface="Cambria Math" panose="02040503050406030204" pitchFamily="18" charset="0"/>
                            <a:ea typeface="Cambria Math" panose="02040503050406030204" pitchFamily="18" charset="0"/>
                          </a:rPr>
                          <m:t>8</m:t>
                        </m:r>
                        <m:r>
                          <m:rPr>
                            <m:sty m:val="p"/>
                          </m:rPr>
                          <a:rPr lang="en-US">
                            <a:latin typeface="Cambria Math" panose="02040503050406030204" pitchFamily="18" charset="0"/>
                            <a:ea typeface="Cambria Math" panose="02040503050406030204" pitchFamily="18" charset="0"/>
                          </a:rPr>
                          <m:t>μ</m:t>
                        </m:r>
                        <m:r>
                          <a:rPr lang="en-US" i="1">
                            <a:latin typeface="Cambria Math" panose="02040503050406030204" pitchFamily="18" charset="0"/>
                            <a:ea typeface="Cambria Math" panose="02040503050406030204" pitchFamily="18" charset="0"/>
                          </a:rPr>
                          <m:t>𝐿</m:t>
                        </m:r>
                      </m:den>
                    </m:f>
                    <m:d>
                      <m:dPr>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m:t>
                            </m:r>
                          </m:sup>
                        </m:sSubSup>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Cambria Math" panose="02040503050406030204" pitchFamily="18" charset="0"/>
                              </a:rPr>
                              <m:t>2</m:t>
                            </m:r>
                          </m:sub>
                          <m:sup>
                            <m:r>
                              <a:rPr lang="en-US" i="1">
                                <a:latin typeface="Cambria Math" panose="02040503050406030204" pitchFamily="18" charset="0"/>
                                <a:ea typeface="Cambria Math" panose="02040503050406030204" pitchFamily="18" charset="0"/>
                              </a:rPr>
                              <m:t>∗</m:t>
                            </m:r>
                          </m:sup>
                        </m:sSubSup>
                      </m:e>
                    </m:d>
                  </m:oMath>
                </a14:m>
                <a:r>
                  <a:rPr lang="en-US" dirty="0"/>
                  <a:t>	11.12 where D is the diameter</a:t>
                </a:r>
              </a:p>
              <a:p>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76086" y="707886"/>
                <a:ext cx="8915514" cy="6919651"/>
              </a:xfrm>
              <a:prstGeom prst="rect">
                <a:avLst/>
              </a:prstGeom>
              <a:blipFill rotWithShape="0">
                <a:blip r:embed="rId2" cstate="print"/>
                <a:stretch>
                  <a:fillRect l="-1025" t="-705"/>
                </a:stretch>
              </a:blipFill>
            </p:spPr>
            <p:txBody>
              <a:bodyPr/>
              <a:lstStyle/>
              <a:p>
                <a:r>
                  <a:rPr lang="en-US">
                    <a:noFill/>
                  </a:rPr>
                  <a:t> </a:t>
                </a:r>
              </a:p>
            </p:txBody>
          </p:sp>
        </mc:Fallback>
      </mc:AlternateContent>
      <p:sp>
        <p:nvSpPr>
          <p:cNvPr id="6" name="Oval 5"/>
          <p:cNvSpPr>
            <a:spLocks noChangeAspect="1"/>
          </p:cNvSpPr>
          <p:nvPr/>
        </p:nvSpPr>
        <p:spPr>
          <a:xfrm>
            <a:off x="6477000" y="1447800"/>
            <a:ext cx="914400" cy="883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629400" y="1600200"/>
            <a:ext cx="609600" cy="6096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6934200" y="1828800"/>
            <a:ext cx="228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7391400" y="1676400"/>
            <a:ext cx="228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0" y="1600200"/>
            <a:ext cx="533400" cy="457200"/>
          </a:xfrm>
          <a:prstGeom prst="rect">
            <a:avLst/>
          </a:prstGeom>
          <a:noFill/>
        </p:spPr>
        <p:txBody>
          <a:bodyPr wrap="square" rtlCol="0">
            <a:spAutoFit/>
          </a:bodyPr>
          <a:lstStyle/>
          <a:p>
            <a:r>
              <a:rPr lang="en-US" dirty="0" err="1"/>
              <a:t>dr</a:t>
            </a:r>
            <a:endParaRPr lang="en-US" dirty="0"/>
          </a:p>
        </p:txBody>
      </p:sp>
    </p:spTree>
    <p:extLst>
      <p:ext uri="{BB962C8B-B14F-4D97-AF65-F5344CB8AC3E}">
        <p14:creationId xmlns:p14="http://schemas.microsoft.com/office/powerpoint/2010/main" val="365190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041" y="38100"/>
            <a:ext cx="7772400" cy="1143000"/>
          </a:xfrm>
        </p:spPr>
        <p:txBody>
          <a:bodyPr/>
          <a:lstStyle/>
          <a:p>
            <a:r>
              <a:rPr lang="en-US" dirty="0">
                <a:solidFill>
                  <a:srgbClr val="00B0F0"/>
                </a:solidFill>
              </a:rPr>
              <a:t>Boundary layer: Laminar flow</a:t>
            </a:r>
          </a:p>
        </p:txBody>
      </p:sp>
      <p:sp>
        <p:nvSpPr>
          <p:cNvPr id="3" name="Content Placeholder 2"/>
          <p:cNvSpPr>
            <a:spLocks noGrp="1"/>
          </p:cNvSpPr>
          <p:nvPr>
            <p:ph idx="1"/>
          </p:nvPr>
        </p:nvSpPr>
        <p:spPr>
          <a:xfrm>
            <a:off x="609600" y="990600"/>
            <a:ext cx="7772400" cy="4114800"/>
          </a:xfrm>
        </p:spPr>
        <p:txBody>
          <a:bodyPr/>
          <a:lstStyle/>
          <a:p>
            <a:endParaRPr lang="en-US" sz="2400" dirty="0"/>
          </a:p>
          <a:p>
            <a:endParaRPr lang="en-US" sz="2400" dirty="0"/>
          </a:p>
          <a:p>
            <a:endParaRPr lang="en-US" sz="2400" dirty="0"/>
          </a:p>
          <a:p>
            <a:endParaRPr lang="en-US" sz="2400" dirty="0"/>
          </a:p>
        </p:txBody>
      </p:sp>
      <p:pic>
        <p:nvPicPr>
          <p:cNvPr id="3073" name="Picture 1"/>
          <p:cNvPicPr>
            <a:picLocks noChangeAspect="1" noChangeArrowheads="1"/>
          </p:cNvPicPr>
          <p:nvPr/>
        </p:nvPicPr>
        <p:blipFill>
          <a:blip r:embed="rId2" cstate="print"/>
          <a:srcRect/>
          <a:stretch>
            <a:fillRect/>
          </a:stretch>
        </p:blipFill>
        <p:spPr bwMode="auto">
          <a:xfrm>
            <a:off x="571472" y="4357694"/>
            <a:ext cx="4724400" cy="2297014"/>
          </a:xfrm>
          <a:prstGeom prst="rect">
            <a:avLst/>
          </a:prstGeom>
          <a:noFill/>
          <a:ln w="9525">
            <a:noFill/>
            <a:miter lim="800000"/>
            <a:headEnd/>
            <a:tailEnd/>
          </a:ln>
        </p:spPr>
      </p:pic>
      <p:pic>
        <p:nvPicPr>
          <p:cNvPr id="25603" name="Picture 3"/>
          <p:cNvPicPr>
            <a:picLocks noChangeAspect="1" noChangeArrowheads="1"/>
          </p:cNvPicPr>
          <p:nvPr/>
        </p:nvPicPr>
        <p:blipFill>
          <a:blip r:embed="rId3"/>
          <a:srcRect/>
          <a:stretch>
            <a:fillRect/>
          </a:stretch>
        </p:blipFill>
        <p:spPr bwMode="auto">
          <a:xfrm>
            <a:off x="285720" y="1000108"/>
            <a:ext cx="8715403" cy="3171958"/>
          </a:xfrm>
          <a:prstGeom prst="rect">
            <a:avLst/>
          </a:prstGeom>
          <a:noFill/>
          <a:ln w="9525">
            <a:noFill/>
            <a:miter lim="800000"/>
            <a:headEnd/>
            <a:tailEnd/>
          </a:ln>
          <a:effectLst/>
        </p:spPr>
      </p:pic>
    </p:spTree>
    <p:extLst>
      <p:ext uri="{BB962C8B-B14F-4D97-AF65-F5344CB8AC3E}">
        <p14:creationId xmlns:p14="http://schemas.microsoft.com/office/powerpoint/2010/main" val="2830414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srcRect/>
          <a:stretch>
            <a:fillRect/>
          </a:stretch>
        </p:blipFill>
        <p:spPr bwMode="auto">
          <a:xfrm>
            <a:off x="0" y="1676400"/>
            <a:ext cx="9144000" cy="1819965"/>
          </a:xfrm>
          <a:prstGeom prst="rect">
            <a:avLst/>
          </a:prstGeom>
          <a:noFill/>
          <a:ln w="9525">
            <a:noFill/>
            <a:miter lim="800000"/>
            <a:headEnd/>
            <a:tailEnd/>
          </a:ln>
          <a:effectLst/>
        </p:spPr>
      </p:pic>
      <p:sp>
        <p:nvSpPr>
          <p:cNvPr id="5" name="Rectangle 4"/>
          <p:cNvSpPr/>
          <p:nvPr/>
        </p:nvSpPr>
        <p:spPr>
          <a:xfrm>
            <a:off x="304800" y="152400"/>
            <a:ext cx="8610600" cy="646331"/>
          </a:xfrm>
          <a:prstGeom prst="rect">
            <a:avLst/>
          </a:prstGeom>
        </p:spPr>
        <p:txBody>
          <a:bodyPr wrap="square">
            <a:spAutoFit/>
          </a:bodyPr>
          <a:lstStyle/>
          <a:p>
            <a:r>
              <a:rPr lang="en-GB" sz="3600" b="1" dirty="0">
                <a:solidFill>
                  <a:srgbClr val="00B0F0"/>
                </a:solidFill>
              </a:rPr>
              <a:t>Laminar flow (Hagen-</a:t>
            </a:r>
            <a:r>
              <a:rPr lang="en-GB" sz="3600" b="1" dirty="0" err="1">
                <a:solidFill>
                  <a:srgbClr val="00B0F0"/>
                </a:solidFill>
              </a:rPr>
              <a:t>Poiseuille’s</a:t>
            </a:r>
            <a:r>
              <a:rPr lang="en-GB" sz="3600" b="1" dirty="0">
                <a:solidFill>
                  <a:srgbClr val="00B0F0"/>
                </a:solidFill>
              </a:rPr>
              <a:t> formula)</a:t>
            </a:r>
            <a:endParaRPr lang="en-US" sz="3600" b="1" dirty="0">
              <a:solidFill>
                <a:srgbClr val="00B0F0"/>
              </a:solidFill>
            </a:endParaRPr>
          </a:p>
        </p:txBody>
      </p:sp>
      <p:sp>
        <p:nvSpPr>
          <p:cNvPr id="6" name="Rectangle 5"/>
          <p:cNvSpPr/>
          <p:nvPr/>
        </p:nvSpPr>
        <p:spPr>
          <a:xfrm>
            <a:off x="0" y="1676400"/>
            <a:ext cx="7696200" cy="381000"/>
          </a:xfrm>
          <a:prstGeom prst="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8458200" cy="707886"/>
          </a:xfrm>
          <a:prstGeom prst="rect">
            <a:avLst/>
          </a:prstGeom>
          <a:noFill/>
        </p:spPr>
        <p:txBody>
          <a:bodyPr wrap="square" rtlCol="0">
            <a:spAutoFit/>
          </a:bodyPr>
          <a:lstStyle/>
          <a:p>
            <a:r>
              <a:rPr lang="en-US" sz="4000" dirty="0">
                <a:solidFill>
                  <a:srgbClr val="00B0F0"/>
                </a:solidFill>
              </a:rPr>
              <a:t>Steady laminar flow in circular pipes</a:t>
            </a:r>
          </a:p>
        </p:txBody>
      </p:sp>
      <p:sp>
        <p:nvSpPr>
          <p:cNvPr id="3" name="Rectangle 2"/>
          <p:cNvSpPr/>
          <p:nvPr/>
        </p:nvSpPr>
        <p:spPr>
          <a:xfrm>
            <a:off x="228600" y="685800"/>
            <a:ext cx="8686800" cy="6271140"/>
          </a:xfrm>
          <a:prstGeom prst="rect">
            <a:avLst/>
          </a:prstGeom>
        </p:spPr>
        <p:txBody>
          <a:bodyPr wrap="square">
            <a:spAutoFit/>
          </a:bodyPr>
          <a:lstStyle/>
          <a:p>
            <a:pPr marL="0" marR="0">
              <a:lnSpc>
                <a:spcPct val="115000"/>
              </a:lnSpc>
              <a:spcBef>
                <a:spcPts val="0"/>
              </a:spcBef>
              <a:spcAft>
                <a:spcPts val="1000"/>
              </a:spcAft>
            </a:pPr>
            <a:r>
              <a:rPr lang="en-US" sz="2300" dirty="0"/>
              <a:t>Eq. 11.12 is strictly applicable only to the laminar flow of constant density fluids and laminar flow which is "fully developed". From the entrance of the pipe the fluid has to traverse a certain distance before the parabolic velocity distribution is established.</a:t>
            </a:r>
          </a:p>
          <a:p>
            <a:pPr marL="0" marR="0">
              <a:lnSpc>
                <a:spcPct val="115000"/>
              </a:lnSpc>
              <a:spcBef>
                <a:spcPts val="0"/>
              </a:spcBef>
              <a:spcAft>
                <a:spcPts val="1000"/>
              </a:spcAft>
            </a:pPr>
            <a:r>
              <a:rPr lang="en-US" sz="2300" dirty="0"/>
              <a:t>The formula of Eq.11.12 is applied for many types of viscometer, a device for determining the viscosity of a fluid.</a:t>
            </a:r>
          </a:p>
          <a:p>
            <a:pPr marL="0" marR="0">
              <a:lnSpc>
                <a:spcPct val="115000"/>
              </a:lnSpc>
              <a:spcBef>
                <a:spcPts val="0"/>
              </a:spcBef>
              <a:spcAft>
                <a:spcPts val="1000"/>
              </a:spcAft>
            </a:pPr>
            <a:r>
              <a:rPr lang="en-US" sz="2300" dirty="0">
                <a:highlight>
                  <a:srgbClr val="FFFF00"/>
                </a:highlight>
              </a:rPr>
              <a:t>Rearranging the Hagen-</a:t>
            </a:r>
            <a:r>
              <a:rPr lang="en-US" sz="2300" dirty="0" err="1">
                <a:highlight>
                  <a:srgbClr val="FFFF00"/>
                </a:highlight>
              </a:rPr>
              <a:t>Poiseuille</a:t>
            </a:r>
            <a:r>
              <a:rPr lang="en-US" sz="2300" dirty="0">
                <a:highlight>
                  <a:srgbClr val="FFFF00"/>
                </a:highlight>
              </a:rPr>
              <a:t> law as</a:t>
            </a:r>
          </a:p>
          <a:p>
            <a:pPr marL="0" marR="0">
              <a:lnSpc>
                <a:spcPct val="115000"/>
              </a:lnSpc>
              <a:spcBef>
                <a:spcPts val="0"/>
              </a:spcBef>
              <a:spcAft>
                <a:spcPts val="1000"/>
              </a:spcAft>
            </a:pPr>
            <a:endParaRPr lang="en-US" sz="2300" dirty="0"/>
          </a:p>
          <a:p>
            <a:pPr marL="0" marR="0">
              <a:lnSpc>
                <a:spcPct val="115000"/>
              </a:lnSpc>
              <a:spcBef>
                <a:spcPts val="0"/>
              </a:spcBef>
              <a:spcAft>
                <a:spcPts val="1000"/>
              </a:spcAft>
            </a:pPr>
            <a:r>
              <a:rPr lang="en-US" sz="2300" dirty="0"/>
              <a:t>shows that for a laminar flow in a circular tube, the viscosity can easily be determined after the difference of </a:t>
            </a:r>
            <a:r>
              <a:rPr lang="en-US" sz="2300" dirty="0" err="1"/>
              <a:t>piezometric</a:t>
            </a:r>
            <a:r>
              <a:rPr lang="en-US" sz="2300" dirty="0"/>
              <a:t> pressure between the ends of a capillary tube has been measured by a manometer. When the fluid is a liquid, the volume flow rate Q may be determined simply by collecting and measuring the quantity passing through the tube in a certain time.</a:t>
            </a:r>
          </a:p>
        </p:txBody>
      </p:sp>
      <p:graphicFrame>
        <p:nvGraphicFramePr>
          <p:cNvPr id="5122" name="Object 2"/>
          <p:cNvGraphicFramePr>
            <a:graphicFrameLocks noChangeAspect="1"/>
          </p:cNvGraphicFramePr>
          <p:nvPr/>
        </p:nvGraphicFramePr>
        <p:xfrm>
          <a:off x="381000" y="3810000"/>
          <a:ext cx="1964478" cy="765175"/>
        </p:xfrm>
        <a:graphic>
          <a:graphicData uri="http://schemas.openxmlformats.org/presentationml/2006/ole">
            <mc:AlternateContent xmlns:mc="http://schemas.openxmlformats.org/markup-compatibility/2006">
              <mc:Choice xmlns:v="urn:schemas-microsoft-com:vml" Requires="v">
                <p:oleObj spid="_x0000_s5123" name="Equation" r:id="rId3" imgW="1143000" imgH="444240" progId="Equation.3">
                  <p:embed/>
                </p:oleObj>
              </mc:Choice>
              <mc:Fallback>
                <p:oleObj name="Equation" r:id="rId3" imgW="1143000" imgH="4442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0"/>
                        <a:ext cx="1964478" cy="765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38870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0"/>
            <a:ext cx="8458200" cy="707886"/>
          </a:xfrm>
          <a:prstGeom prst="rect">
            <a:avLst/>
          </a:prstGeom>
          <a:noFill/>
        </p:spPr>
        <p:txBody>
          <a:bodyPr wrap="square" rtlCol="0">
            <a:spAutoFit/>
          </a:bodyPr>
          <a:lstStyle/>
          <a:p>
            <a:r>
              <a:rPr lang="en-US" sz="4000" dirty="0">
                <a:solidFill>
                  <a:srgbClr val="00B0F0"/>
                </a:solidFill>
              </a:rPr>
              <a:t>Steady laminar flow in circular pipes</a:t>
            </a:r>
          </a:p>
        </p:txBody>
      </p:sp>
      <mc:AlternateContent xmlns:mc="http://schemas.openxmlformats.org/markup-compatibility/2006" xmlns:a14="http://schemas.microsoft.com/office/drawing/2010/main">
        <mc:Choice Requires="a14">
          <p:sp>
            <p:nvSpPr>
              <p:cNvPr id="4" name="TextBox 3"/>
              <p:cNvSpPr txBox="1"/>
              <p:nvPr/>
            </p:nvSpPr>
            <p:spPr>
              <a:xfrm>
                <a:off x="72736" y="838200"/>
                <a:ext cx="9071264" cy="5974841"/>
              </a:xfrm>
              <a:prstGeom prst="rect">
                <a:avLst/>
              </a:prstGeom>
              <a:noFill/>
            </p:spPr>
            <p:txBody>
              <a:bodyPr wrap="square" rtlCol="0">
                <a:spAutoFit/>
              </a:bodyPr>
              <a:lstStyle/>
              <a:p>
                <a:r>
                  <a:rPr lang="en-US" dirty="0"/>
                  <a:t>From 11.11 the mean velocity </a:t>
                </a:r>
                <a14:m>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m:rPr>
                            <m:sty m:val="p"/>
                          </m:rPr>
                          <a:rPr lang="en-US" b="0" i="0" smtClean="0">
                            <a:latin typeface="Cambria Math" panose="02040503050406030204" pitchFamily="18" charset="0"/>
                            <a:ea typeface="Cambria Math" panose="02040503050406030204" pitchFamily="18" charset="0"/>
                          </a:rPr>
                          <m:t>v</m:t>
                        </m:r>
                      </m:e>
                    </m:acc>
                  </m:oMath>
                </a14:m>
                <a:r>
                  <a:rPr lang="en-US" dirty="0"/>
                  <a:t> may be calculated</a:t>
                </a:r>
              </a:p>
              <a:p>
                <a14:m>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m:rPr>
                            <m:sty m:val="p"/>
                          </m:rPr>
                          <a:rPr lang="en-US" i="0">
                            <a:latin typeface="Cambria Math" panose="02040503050406030204" pitchFamily="18" charset="0"/>
                            <a:ea typeface="Cambria Math" panose="02040503050406030204" pitchFamily="18" charset="0"/>
                          </a:rPr>
                          <m:t>v</m:t>
                        </m:r>
                      </m:e>
                    </m:acc>
                    <m:r>
                      <a:rPr lang="en-US" i="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m:rPr>
                            <m:sty m:val="p"/>
                          </m:rPr>
                          <a:rPr lang="en-US" b="0" i="0" smtClean="0">
                            <a:latin typeface="Cambria Math" panose="02040503050406030204" pitchFamily="18" charset="0"/>
                            <a:ea typeface="Cambria Math" panose="02040503050406030204" pitchFamily="18" charset="0"/>
                          </a:rPr>
                          <m:t>Q</m:t>
                        </m:r>
                      </m:num>
                      <m:den>
                        <m:r>
                          <m:rPr>
                            <m:sty m:val="p"/>
                          </m:rPr>
                          <a:rPr lang="en-US" b="0" i="0" smtClean="0">
                            <a:latin typeface="Cambria Math" panose="02040503050406030204" pitchFamily="18" charset="0"/>
                            <a:ea typeface="Cambria Math" panose="02040503050406030204" pitchFamily="18" charset="0"/>
                          </a:rPr>
                          <m:t>A</m:t>
                        </m:r>
                      </m:den>
                    </m:f>
                    <m:r>
                      <a:rPr lang="en-US" b="0" i="0" smtClean="0">
                        <a:latin typeface="Cambria Math" panose="02040503050406030204" pitchFamily="18" charset="0"/>
                        <a:ea typeface="Cambria Math" panose="02040503050406030204" pitchFamily="18" charset="0"/>
                      </a:rPr>
                      <m:t>=</m:t>
                    </m:r>
                    <m:f>
                      <m:fPr>
                        <m:type m:val="skw"/>
                        <m:ctrlPr>
                          <a:rPr lang="en-US" i="1" smtClean="0">
                            <a:latin typeface="Cambria Math" panose="02040503050406030204" pitchFamily="18" charset="0"/>
                            <a:ea typeface="Cambria Math" panose="02040503050406030204" pitchFamily="18" charset="0"/>
                          </a:rPr>
                        </m:ctrlPr>
                      </m:fPr>
                      <m:num>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π</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4</m:t>
                                </m:r>
                              </m:sup>
                            </m:sSup>
                          </m:num>
                          <m:den>
                            <m:r>
                              <a:rPr lang="en-US" i="0">
                                <a:latin typeface="Cambria Math" panose="02040503050406030204" pitchFamily="18" charset="0"/>
                                <a:ea typeface="Cambria Math" panose="02040503050406030204" pitchFamily="18" charset="0"/>
                              </a:rPr>
                              <m:t>8</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num>
                      <m:den>
                        <m:r>
                          <m:rPr>
                            <m:sty m:val="p"/>
                          </m:rPr>
                          <a:rPr lang="en-US" i="0" smtClean="0">
                            <a:latin typeface="Cambria Math" panose="02040503050406030204" pitchFamily="18" charset="0"/>
                            <a:ea typeface="Cambria Math" panose="02040503050406030204" pitchFamily="18" charset="0"/>
                          </a:rPr>
                          <m:t>π</m:t>
                        </m:r>
                        <m:sSup>
                          <m:sSupPr>
                            <m:ctrlPr>
                              <a:rPr lang="en-US"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2</m:t>
                            </m:r>
                          </m:sup>
                        </m:sSup>
                      </m:den>
                    </m:f>
                    <m:r>
                      <a:rPr lang="en-US" b="0" i="0" smtClean="0">
                        <a:latin typeface="Cambria Math" panose="02040503050406030204" pitchFamily="18" charset="0"/>
                        <a:ea typeface="Cambria Math" panose="02040503050406030204" pitchFamily="18" charset="0"/>
                      </a:rPr>
                      <m:t>=</m:t>
                    </m:r>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2</m:t>
                            </m:r>
                          </m:sup>
                        </m:sSup>
                      </m:num>
                      <m:den>
                        <m:r>
                          <a:rPr lang="en-US" i="0">
                            <a:latin typeface="Cambria Math" panose="02040503050406030204" pitchFamily="18" charset="0"/>
                            <a:ea typeface="Cambria Math" panose="02040503050406030204" pitchFamily="18" charset="0"/>
                          </a:rPr>
                          <m:t>8</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oMath>
                </a14:m>
                <a:r>
                  <a:rPr lang="en-US" dirty="0"/>
                  <a:t>		11.13</a:t>
                </a:r>
              </a:p>
              <a:p>
                <a:r>
                  <a:rPr lang="en-US" dirty="0"/>
                  <a:t>From 11.9  </a:t>
                </a:r>
                <a14:m>
                  <m:oMath xmlns:m="http://schemas.openxmlformats.org/officeDocument/2006/math">
                    <m:r>
                      <m:rPr>
                        <m:sty m:val="p"/>
                      </m:rPr>
                      <a:rPr lang="en-US" sz="1800">
                        <a:latin typeface="Cambria Math" panose="02040503050406030204" pitchFamily="18" charset="0"/>
                        <a:ea typeface="Cambria Math" panose="02040503050406030204" pitchFamily="18" charset="0"/>
                      </a:rPr>
                      <m:t>V</m:t>
                    </m:r>
                    <m:r>
                      <a:rPr lang="en-US" sz="1800">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sSup>
                          <m:sSupPr>
                            <m:ctrlPr>
                              <a:rPr lang="en-US" sz="1800" i="1">
                                <a:latin typeface="Cambria Math" panose="02040503050406030204" pitchFamily="18" charset="0"/>
                                <a:ea typeface="Cambria Math" panose="02040503050406030204" pitchFamily="18" charset="0"/>
                              </a:rPr>
                            </m:ctrlPr>
                          </m:sSupPr>
                          <m:e>
                            <m:r>
                              <m:rPr>
                                <m:sty m:val="p"/>
                              </m:rPr>
                              <a:rPr lang="en-US" sz="1800">
                                <a:latin typeface="Cambria Math" panose="02040503050406030204" pitchFamily="18" charset="0"/>
                                <a:ea typeface="Cambria Math" panose="02040503050406030204" pitchFamily="18" charset="0"/>
                              </a:rPr>
                              <m:t>R</m:t>
                            </m:r>
                          </m:e>
                          <m:sup>
                            <m:r>
                              <a:rPr lang="en-US" sz="1800">
                                <a:latin typeface="Cambria Math" panose="02040503050406030204" pitchFamily="18" charset="0"/>
                                <a:ea typeface="Cambria Math" panose="02040503050406030204" pitchFamily="18" charset="0"/>
                              </a:rPr>
                              <m:t>2</m:t>
                            </m:r>
                          </m:sup>
                        </m:sSup>
                        <m:r>
                          <a:rPr lang="en-US" sz="1800" i="1">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𝑟</m:t>
                            </m:r>
                          </m:e>
                          <m:sup>
                            <m:r>
                              <a:rPr lang="en-US" sz="1800" i="1">
                                <a:latin typeface="Cambria Math" panose="02040503050406030204" pitchFamily="18" charset="0"/>
                                <a:ea typeface="Cambria Math" panose="02040503050406030204" pitchFamily="18" charset="0"/>
                              </a:rPr>
                              <m:t>2</m:t>
                            </m:r>
                          </m:sup>
                        </m:sSup>
                      </m:num>
                      <m:den>
                        <m:r>
                          <a:rPr lang="en-US" sz="1800">
                            <a:latin typeface="Cambria Math" panose="02040503050406030204" pitchFamily="18" charset="0"/>
                            <a:ea typeface="Cambria Math" panose="02040503050406030204" pitchFamily="18" charset="0"/>
                          </a:rPr>
                          <m:t>4</m:t>
                        </m:r>
                        <m:r>
                          <m:rPr>
                            <m:sty m:val="p"/>
                          </m:rPr>
                          <a:rPr lang="en-US" sz="1800">
                            <a:latin typeface="Cambria Math" panose="02040503050406030204" pitchFamily="18" charset="0"/>
                            <a:ea typeface="Cambria Math" panose="02040503050406030204" pitchFamily="18" charset="0"/>
                          </a:rPr>
                          <m:t>μ</m:t>
                        </m:r>
                      </m:den>
                    </m:f>
                    <m:d>
                      <m:dPr>
                        <m:ctrlPr>
                          <a:rPr lang="en-US" sz="1800" i="1">
                            <a:latin typeface="Cambria Math" panose="02040503050406030204" pitchFamily="18" charset="0"/>
                            <a:ea typeface="Cambria Math" panose="02040503050406030204" pitchFamily="18" charset="0"/>
                          </a:rPr>
                        </m:ctrlPr>
                      </m:dPr>
                      <m:e>
                        <m:r>
                          <a:rPr lang="en-US" sz="1800">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r>
                              <m:rPr>
                                <m:sty m:val="p"/>
                              </m:rPr>
                              <a:rPr lang="en-US" sz="1800">
                                <a:latin typeface="Cambria Math" panose="02040503050406030204" pitchFamily="18" charset="0"/>
                                <a:ea typeface="Cambria Math" panose="02040503050406030204" pitchFamily="18" charset="0"/>
                              </a:rPr>
                              <m:t>d</m:t>
                            </m:r>
                            <m:sSup>
                              <m:sSupPr>
                                <m:ctrlPr>
                                  <a:rPr lang="en-US" sz="1800" i="1">
                                    <a:latin typeface="Cambria Math" panose="02040503050406030204" pitchFamily="18" charset="0"/>
                                    <a:ea typeface="Cambria Math" panose="02040503050406030204" pitchFamily="18" charset="0"/>
                                  </a:rPr>
                                </m:ctrlPr>
                              </m:sSupPr>
                              <m:e>
                                <m:r>
                                  <m:rPr>
                                    <m:sty m:val="p"/>
                                  </m:rPr>
                                  <a:rPr lang="en-US" sz="1800">
                                    <a:latin typeface="Cambria Math" panose="02040503050406030204" pitchFamily="18" charset="0"/>
                                    <a:ea typeface="Cambria Math" panose="02040503050406030204" pitchFamily="18" charset="0"/>
                                  </a:rPr>
                                  <m:t>P</m:t>
                                </m:r>
                              </m:e>
                              <m:sup>
                                <m:r>
                                  <a:rPr lang="en-US" sz="1800">
                                    <a:latin typeface="Cambria Math" panose="02040503050406030204" pitchFamily="18" charset="0"/>
                                    <a:ea typeface="Cambria Math" panose="02040503050406030204" pitchFamily="18" charset="0"/>
                                  </a:rPr>
                                  <m:t>∗</m:t>
                                </m:r>
                              </m:sup>
                            </m:sSup>
                          </m:num>
                          <m:den>
                            <m:r>
                              <m:rPr>
                                <m:sty m:val="p"/>
                              </m:rPr>
                              <a:rPr lang="en-US" sz="1800">
                                <a:latin typeface="Cambria Math" panose="02040503050406030204" pitchFamily="18" charset="0"/>
                                <a:ea typeface="Cambria Math" panose="02040503050406030204" pitchFamily="18" charset="0"/>
                              </a:rPr>
                              <m:t>ds</m:t>
                            </m:r>
                          </m:den>
                        </m:f>
                      </m:e>
                    </m:d>
                  </m:oMath>
                </a14:m>
                <a:r>
                  <a:rPr lang="en-US" dirty="0"/>
                  <a:t> it can be seen that the maximum velocity v</a:t>
                </a:r>
                <a:r>
                  <a:rPr lang="en-US" baseline="-25000" dirty="0"/>
                  <a:t>max</a:t>
                </a:r>
                <a:r>
                  <a:rPr lang="en-US" dirty="0"/>
                  <a:t> occurs in the </a:t>
                </a:r>
                <a:r>
                  <a:rPr lang="en-US" dirty="0" err="1"/>
                  <a:t>centre</a:t>
                </a:r>
                <a:r>
                  <a:rPr lang="en-US" dirty="0"/>
                  <a:t> of the pipe, where r = 0. Thus</a:t>
                </a:r>
              </a:p>
              <a:p>
                <a:pPr algn="ct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v</m:t>
                        </m:r>
                      </m:e>
                      <m:sub>
                        <m:r>
                          <m:rPr>
                            <m:sty m:val="p"/>
                          </m:rPr>
                          <a:rPr lang="en-US" b="0" i="0" smtClean="0">
                            <a:latin typeface="Cambria Math" panose="02040503050406030204" pitchFamily="18" charset="0"/>
                            <a:ea typeface="Cambria Math" panose="02040503050406030204" pitchFamily="18" charset="0"/>
                          </a:rPr>
                          <m:t>max</m:t>
                        </m:r>
                      </m:sub>
                    </m:sSub>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num>
                      <m:den>
                        <m:r>
                          <a:rPr lang="en-US" b="0" i="0" smtClean="0">
                            <a:latin typeface="Cambria Math" panose="02040503050406030204" pitchFamily="18" charset="0"/>
                            <a:ea typeface="Cambria Math" panose="02040503050406030204" pitchFamily="18" charset="0"/>
                          </a:rPr>
                          <m:t>4</m:t>
                        </m:r>
                        <m:r>
                          <m:rPr>
                            <m:sty m:val="p"/>
                          </m:rPr>
                          <a:rPr lang="en-US" i="0">
                            <a:latin typeface="Cambria Math" panose="02040503050406030204" pitchFamily="18" charset="0"/>
                            <a:ea typeface="Cambria Math" panose="02040503050406030204" pitchFamily="18" charset="0"/>
                          </a:rPr>
                          <m:t>μ</m:t>
                        </m:r>
                      </m:den>
                    </m:f>
                  </m:oMath>
                </a14:m>
                <a:r>
                  <a:rPr lang="en-US" dirty="0"/>
                  <a:t>	11.14</a:t>
                </a:r>
              </a:p>
              <a:p>
                <a:r>
                  <a:rPr lang="en-US" dirty="0"/>
                  <a:t>Hence, from 11.13 and 11.14 it may be concluded that v = v</a:t>
                </a:r>
                <a:r>
                  <a:rPr lang="en-US" baseline="-25000" dirty="0"/>
                  <a:t>max</a:t>
                </a:r>
                <a:r>
                  <a:rPr lang="en-US" dirty="0"/>
                  <a:t> / 2. </a:t>
                </a:r>
              </a:p>
              <a:p>
                <a:r>
                  <a:rPr lang="en-US" dirty="0"/>
                  <a:t>For a length L of the pipe, it follows from 11.13 that</a:t>
                </a:r>
              </a:p>
              <a:p>
                <a:pPr algn="ctr"/>
                <a14:m>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m:rPr>
                            <m:sty m:val="p"/>
                          </m:rPr>
                          <a:rPr lang="en-US" i="0">
                            <a:latin typeface="Cambria Math" panose="02040503050406030204" pitchFamily="18" charset="0"/>
                            <a:ea typeface="Cambria Math" panose="02040503050406030204" pitchFamily="18" charset="0"/>
                          </a:rPr>
                          <m:t>v</m:t>
                        </m:r>
                      </m:e>
                    </m:acc>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2</m:t>
                            </m:r>
                          </m:sup>
                        </m:sSup>
                      </m:num>
                      <m:den>
                        <m:r>
                          <a:rPr lang="en-US" i="0">
                            <a:latin typeface="Cambria Math" panose="02040503050406030204" pitchFamily="18" charset="0"/>
                            <a:ea typeface="Cambria Math" panose="02040503050406030204" pitchFamily="18" charset="0"/>
                          </a:rPr>
                          <m:t>8</m:t>
                        </m:r>
                        <m:r>
                          <m:rPr>
                            <m:sty m:val="p"/>
                          </m:rPr>
                          <a:rPr lang="en-US" i="0">
                            <a:latin typeface="Cambria Math" panose="02040503050406030204" pitchFamily="18" charset="0"/>
                            <a:ea typeface="Cambria Math" panose="02040503050406030204" pitchFamily="18" charset="0"/>
                          </a:rPr>
                          <m:t>μL</m:t>
                        </m:r>
                      </m:den>
                    </m:f>
                    <m:d>
                      <m:dPr>
                        <m:ctrlPr>
                          <a:rPr lang="en-US" i="1">
                            <a:latin typeface="Cambria Math" panose="02040503050406030204" pitchFamily="18" charset="0"/>
                            <a:ea typeface="Cambria Math" panose="02040503050406030204" pitchFamily="18" charset="0"/>
                          </a:rPr>
                        </m:ctrlPr>
                      </m:dPr>
                      <m:e>
                        <m:sSubSup>
                          <m:sSubSupPr>
                            <m:ctrlPr>
                              <a:rPr lang="en-US" i="1" smtClean="0">
                                <a:latin typeface="Cambria Math" panose="02040503050406030204" pitchFamily="18" charset="0"/>
                                <a:ea typeface="Cambria Math" panose="02040503050406030204" pitchFamily="18" charset="0"/>
                              </a:rPr>
                            </m:ctrlPr>
                          </m:sSubSupPr>
                          <m:e>
                            <m:r>
                              <m:rPr>
                                <m:sty m:val="p"/>
                              </m:rPr>
                              <a:rPr lang="en-US" b="0" i="0" smtClean="0">
                                <a:latin typeface="Cambria Math" panose="02040503050406030204" pitchFamily="18" charset="0"/>
                                <a:ea typeface="Cambria Math" panose="02040503050406030204" pitchFamily="18" charset="0"/>
                              </a:rPr>
                              <m:t>P</m:t>
                            </m:r>
                          </m:e>
                          <m:sub>
                            <m:r>
                              <a:rPr lang="en-US" b="0" i="0" smtClean="0">
                                <a:latin typeface="Cambria Math" panose="02040503050406030204" pitchFamily="18" charset="0"/>
                                <a:ea typeface="Cambria Math" panose="02040503050406030204" pitchFamily="18" charset="0"/>
                              </a:rPr>
                              <m:t>1</m:t>
                            </m:r>
                          </m:sub>
                          <m:sup>
                            <m:r>
                              <a:rPr lang="en-US" b="0" i="0" smtClean="0">
                                <a:latin typeface="Cambria Math" panose="02040503050406030204" pitchFamily="18" charset="0"/>
                                <a:ea typeface="Cambria Math" panose="02040503050406030204" pitchFamily="18" charset="0"/>
                              </a:rPr>
                              <m:t>∗</m:t>
                            </m:r>
                          </m:sup>
                        </m:sSubSup>
                        <m:r>
                          <a:rPr lang="en-US" b="0" i="0"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m:rPr>
                                <m:sty m:val="p"/>
                              </m:rPr>
                              <a:rPr lang="en-US" i="0">
                                <a:latin typeface="Cambria Math" panose="02040503050406030204" pitchFamily="18" charset="0"/>
                                <a:ea typeface="Cambria Math" panose="02040503050406030204" pitchFamily="18" charset="0"/>
                              </a:rPr>
                              <m:t>P</m:t>
                            </m:r>
                          </m:e>
                          <m:sub>
                            <m:r>
                              <a:rPr lang="en-US" b="0" i="0" smtClean="0">
                                <a:latin typeface="Cambria Math" panose="02040503050406030204" pitchFamily="18" charset="0"/>
                                <a:ea typeface="Cambria Math" panose="02040503050406030204" pitchFamily="18" charset="0"/>
                              </a:rPr>
                              <m:t>2</m:t>
                            </m:r>
                          </m:sub>
                          <m:sup>
                            <m:r>
                              <a:rPr lang="en-US" i="0">
                                <a:latin typeface="Cambria Math" panose="02040503050406030204" pitchFamily="18" charset="0"/>
                                <a:ea typeface="Cambria Math" panose="02040503050406030204" pitchFamily="18" charset="0"/>
                              </a:rPr>
                              <m:t>∗</m:t>
                            </m:r>
                          </m:sup>
                        </m:sSubSup>
                      </m:e>
                    </m:d>
                    <m:r>
                      <a:rPr lang="en-US" i="0"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m:rPr>
                            <m:sty m:val="p"/>
                          </m:rPr>
                          <a:rPr lang="en-US" i="0">
                            <a:latin typeface="Cambria Math" panose="02040503050406030204" pitchFamily="18" charset="0"/>
                            <a:ea typeface="Cambria Math" panose="02040503050406030204" pitchFamily="18" charset="0"/>
                          </a:rPr>
                          <m:t>P</m:t>
                        </m:r>
                      </m:e>
                      <m:sub>
                        <m:r>
                          <a:rPr lang="en-US" i="0">
                            <a:latin typeface="Cambria Math" panose="02040503050406030204" pitchFamily="18" charset="0"/>
                            <a:ea typeface="Cambria Math" panose="02040503050406030204" pitchFamily="18" charset="0"/>
                          </a:rPr>
                          <m:t>1</m:t>
                        </m:r>
                      </m:sub>
                      <m:sup>
                        <m:r>
                          <a:rPr lang="en-US" i="0">
                            <a:latin typeface="Cambria Math" panose="02040503050406030204" pitchFamily="18" charset="0"/>
                            <a:ea typeface="Cambria Math" panose="02040503050406030204" pitchFamily="18" charset="0"/>
                          </a:rPr>
                          <m:t>∗</m:t>
                        </m:r>
                      </m:sup>
                    </m:sSubSup>
                    <m:r>
                      <a:rPr lang="en-US" i="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m:rPr>
                            <m:sty m:val="p"/>
                          </m:rPr>
                          <a:rPr lang="en-US" i="0">
                            <a:latin typeface="Cambria Math" panose="02040503050406030204" pitchFamily="18" charset="0"/>
                            <a:ea typeface="Cambria Math" panose="02040503050406030204" pitchFamily="18" charset="0"/>
                          </a:rPr>
                          <m:t>P</m:t>
                        </m:r>
                      </m:e>
                      <m:sub>
                        <m:r>
                          <a:rPr lang="en-US" i="0">
                            <a:latin typeface="Cambria Math" panose="02040503050406030204" pitchFamily="18" charset="0"/>
                            <a:ea typeface="Cambria Math" panose="02040503050406030204" pitchFamily="18" charset="0"/>
                          </a:rPr>
                          <m:t>2</m:t>
                        </m:r>
                      </m:sub>
                      <m:sup>
                        <m:r>
                          <a:rPr lang="en-US" i="0">
                            <a:latin typeface="Cambria Math" panose="02040503050406030204" pitchFamily="18" charset="0"/>
                            <a:ea typeface="Cambria Math" panose="02040503050406030204" pitchFamily="18" charset="0"/>
                          </a:rPr>
                          <m:t>∗</m:t>
                        </m:r>
                      </m:sup>
                    </m:sSubSup>
                    <m:r>
                      <a:rPr lang="en-US" b="0" i="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0">
                            <a:latin typeface="Cambria Math" panose="02040503050406030204" pitchFamily="18" charset="0"/>
                            <a:ea typeface="Cambria Math" panose="02040503050406030204" pitchFamily="18" charset="0"/>
                          </a:rPr>
                          <m:t>8</m:t>
                        </m:r>
                        <m:r>
                          <m:rPr>
                            <m:sty m:val="p"/>
                          </m:rPr>
                          <a:rPr lang="en-US" i="0">
                            <a:latin typeface="Cambria Math" panose="02040503050406030204" pitchFamily="18" charset="0"/>
                            <a:ea typeface="Cambria Math" panose="02040503050406030204" pitchFamily="18" charset="0"/>
                          </a:rPr>
                          <m:t>μL</m:t>
                        </m:r>
                        <m:acc>
                          <m:accPr>
                            <m:chr m:val="̅"/>
                            <m:ctrlPr>
                              <a:rPr lang="en-US" i="1">
                                <a:latin typeface="Cambria Math" panose="02040503050406030204" pitchFamily="18" charset="0"/>
                                <a:ea typeface="Cambria Math" panose="02040503050406030204" pitchFamily="18" charset="0"/>
                              </a:rPr>
                            </m:ctrlPr>
                          </m:accPr>
                          <m:e>
                            <m:r>
                              <m:rPr>
                                <m:sty m:val="p"/>
                              </m:rPr>
                              <a:rPr lang="en-US" i="0">
                                <a:latin typeface="Cambria Math" panose="02040503050406030204" pitchFamily="18" charset="0"/>
                                <a:ea typeface="Cambria Math" panose="02040503050406030204" pitchFamily="18" charset="0"/>
                              </a:rPr>
                              <m:t>v</m:t>
                            </m:r>
                          </m:e>
                        </m:acc>
                      </m:num>
                      <m:den>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den>
                    </m:f>
                  </m:oMath>
                </a14:m>
                <a:r>
                  <a:rPr lang="en-US" dirty="0"/>
                  <a:t>		11.15</a:t>
                </a:r>
              </a:p>
              <a:p>
                <a:r>
                  <a:rPr lang="en-US" dirty="0"/>
                  <a:t>In terms of “heads”  (with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P</m:t>
                    </m:r>
                    <m:r>
                      <a:rPr lang="en-US">
                        <a:latin typeface="Cambria Math" panose="02040503050406030204" pitchFamily="18" charset="0"/>
                        <a:ea typeface="Cambria Math" panose="02040503050406030204" pitchFamily="18" charset="0"/>
                      </a:rPr>
                      <m:t>+</m:t>
                    </m:r>
                    <m:r>
                      <m:rPr>
                        <m:sty m:val="p"/>
                      </m:rPr>
                      <a:rPr lang="el-GR">
                        <a:latin typeface="Cambria Math" panose="02040503050406030204" pitchFamily="18" charset="0"/>
                        <a:ea typeface="Cambria Math" panose="02040503050406030204" pitchFamily="18" charset="0"/>
                      </a:rPr>
                      <m:t>ρ</m:t>
                    </m:r>
                    <m:r>
                      <m:rPr>
                        <m:sty m:val="p"/>
                      </m:rPr>
                      <a:rPr lang="en-US">
                        <a:latin typeface="Cambria Math" panose="02040503050406030204" pitchFamily="18" charset="0"/>
                        <a:ea typeface="Cambria Math" panose="02040503050406030204" pitchFamily="18" charset="0"/>
                      </a:rPr>
                      <m:t>gz</m:t>
                    </m:r>
                  </m:oMath>
                </a14:m>
                <a:r>
                  <a:rPr lang="en-US" dirty="0"/>
                  <a:t>)</a:t>
                </a:r>
              </a:p>
              <a:p>
                <a:pPr algn="ct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i="0">
                                <a:latin typeface="Cambria Math"/>
                              </a:rPr>
                              <m:t>p</m:t>
                            </m:r>
                          </m:e>
                          <m:sub>
                            <m:r>
                              <a:rPr lang="en-US" i="0">
                                <a:latin typeface="Cambria Math"/>
                              </a:rPr>
                              <m:t>1</m:t>
                            </m:r>
                          </m:sub>
                        </m:sSub>
                      </m:num>
                      <m:den>
                        <m:r>
                          <m:rPr>
                            <m:sty m:val="p"/>
                          </m:rPr>
                          <a:rPr lang="en-US" i="0">
                            <a:latin typeface="Cambria Math"/>
                            <a:ea typeface="Cambria Math"/>
                          </a:rPr>
                          <m:t>ρ</m:t>
                        </m:r>
                        <m:r>
                          <m:rPr>
                            <m:sty m:val="p"/>
                          </m:rPr>
                          <a:rPr lang="en-US" i="0">
                            <a:latin typeface="Cambria Math"/>
                          </a:rPr>
                          <m:t>g</m:t>
                        </m:r>
                      </m:den>
                    </m:f>
                    <m:r>
                      <a:rPr lang="en-US" i="0">
                        <a:latin typeface="Cambria Math"/>
                      </a:rPr>
                      <m:t>+</m:t>
                    </m:r>
                    <m:sSub>
                      <m:sSubPr>
                        <m:ctrlPr>
                          <a:rPr lang="en-US" i="1">
                            <a:latin typeface="Cambria Math" panose="02040503050406030204" pitchFamily="18" charset="0"/>
                          </a:rPr>
                        </m:ctrlPr>
                      </m:sSubPr>
                      <m:e>
                        <m:r>
                          <m:rPr>
                            <m:sty m:val="p"/>
                          </m:rPr>
                          <a:rPr lang="en-US" i="0">
                            <a:latin typeface="Cambria Math"/>
                          </a:rPr>
                          <m:t>z</m:t>
                        </m:r>
                      </m:e>
                      <m:sub>
                        <m:r>
                          <a:rPr lang="en-US" i="0">
                            <a:latin typeface="Cambria Math"/>
                          </a:rPr>
                          <m:t>1</m:t>
                        </m:r>
                      </m:sub>
                    </m:sSub>
                    <m:r>
                      <a:rPr lang="en-US" i="0">
                        <a:latin typeface="Cambria Math"/>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i="0">
                                <a:latin typeface="Cambria Math"/>
                              </a:rPr>
                              <m:t>p</m:t>
                            </m:r>
                          </m:e>
                          <m:sub>
                            <m:r>
                              <a:rPr lang="en-US" i="0">
                                <a:latin typeface="Cambria Math"/>
                              </a:rPr>
                              <m:t>2</m:t>
                            </m:r>
                          </m:sub>
                        </m:sSub>
                      </m:num>
                      <m:den>
                        <m:r>
                          <m:rPr>
                            <m:sty m:val="p"/>
                          </m:rPr>
                          <a:rPr lang="en-US" i="0">
                            <a:latin typeface="Cambria Math"/>
                            <a:ea typeface="Cambria Math"/>
                          </a:rPr>
                          <m:t>ρ</m:t>
                        </m:r>
                        <m:r>
                          <m:rPr>
                            <m:sty m:val="p"/>
                          </m:rPr>
                          <a:rPr lang="en-US" i="0">
                            <a:latin typeface="Cambria Math"/>
                          </a:rPr>
                          <m:t>g</m:t>
                        </m:r>
                      </m:den>
                    </m:f>
                    <m:r>
                      <a:rPr lang="en-US" i="0">
                        <a:latin typeface="Cambria Math"/>
                      </a:rPr>
                      <m:t>+</m:t>
                    </m:r>
                    <m:sSub>
                      <m:sSubPr>
                        <m:ctrlPr>
                          <a:rPr lang="en-US" i="1">
                            <a:latin typeface="Cambria Math" panose="02040503050406030204" pitchFamily="18" charset="0"/>
                          </a:rPr>
                        </m:ctrlPr>
                      </m:sSubPr>
                      <m:e>
                        <m:r>
                          <m:rPr>
                            <m:sty m:val="p"/>
                          </m:rPr>
                          <a:rPr lang="en-US" i="0">
                            <a:latin typeface="Cambria Math"/>
                          </a:rPr>
                          <m:t>z</m:t>
                        </m:r>
                      </m:e>
                      <m:sub>
                        <m:r>
                          <a:rPr lang="en-US" i="0">
                            <a:latin typeface="Cambria Math"/>
                          </a:rPr>
                          <m:t>2</m:t>
                        </m:r>
                      </m:sub>
                    </m:sSub>
                    <m:r>
                      <a:rPr lang="en-US" b="0" i="0" smtClean="0">
                        <a:latin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0">
                            <a:latin typeface="Cambria Math" panose="02040503050406030204" pitchFamily="18" charset="0"/>
                            <a:ea typeface="Cambria Math" panose="02040503050406030204" pitchFamily="18" charset="0"/>
                          </a:rPr>
                          <m:t>8</m:t>
                        </m:r>
                        <m:r>
                          <m:rPr>
                            <m:sty m:val="p"/>
                          </m:rPr>
                          <a:rPr lang="en-US" i="0">
                            <a:latin typeface="Cambria Math" panose="02040503050406030204" pitchFamily="18" charset="0"/>
                            <a:ea typeface="Cambria Math" panose="02040503050406030204" pitchFamily="18" charset="0"/>
                          </a:rPr>
                          <m:t>μL</m:t>
                        </m:r>
                        <m:acc>
                          <m:accPr>
                            <m:chr m:val="̅"/>
                            <m:ctrlPr>
                              <a:rPr lang="en-US" i="1">
                                <a:latin typeface="Cambria Math" panose="02040503050406030204" pitchFamily="18" charset="0"/>
                                <a:ea typeface="Cambria Math" panose="02040503050406030204" pitchFamily="18" charset="0"/>
                              </a:rPr>
                            </m:ctrlPr>
                          </m:accPr>
                          <m:e>
                            <m:r>
                              <m:rPr>
                                <m:sty m:val="p"/>
                              </m:rPr>
                              <a:rPr lang="en-US" i="0">
                                <a:latin typeface="Cambria Math" panose="02040503050406030204" pitchFamily="18" charset="0"/>
                                <a:ea typeface="Cambria Math" panose="02040503050406030204" pitchFamily="18" charset="0"/>
                              </a:rPr>
                              <m:t>v</m:t>
                            </m:r>
                          </m:e>
                        </m:acc>
                      </m:num>
                      <m:den>
                        <m:sSup>
                          <m:sSupPr>
                            <m:ctrlPr>
                              <a:rPr lang="en-US" i="1">
                                <a:latin typeface="Cambria Math" panose="02040503050406030204" pitchFamily="18" charset="0"/>
                                <a:ea typeface="Cambria Math" panose="02040503050406030204" pitchFamily="18" charset="0"/>
                              </a:rPr>
                            </m:ctrlPr>
                          </m:sSupPr>
                          <m:e>
                            <m:r>
                              <m:rPr>
                                <m:sty m:val="p"/>
                              </m:rPr>
                              <a:rPr lang="el-GR" i="0" smtClean="0">
                                <a:latin typeface="Cambria Math" panose="02040503050406030204" pitchFamily="18" charset="0"/>
                                <a:ea typeface="Cambria Math" panose="02040503050406030204" pitchFamily="18" charset="0"/>
                              </a:rPr>
                              <m:t>ρ</m:t>
                            </m:r>
                            <m:r>
                              <m:rPr>
                                <m:sty m:val="p"/>
                              </m:rPr>
                              <a:rPr lang="en-US" b="0" i="0" smtClean="0">
                                <a:latin typeface="Cambria Math" panose="02040503050406030204" pitchFamily="18" charset="0"/>
                                <a:ea typeface="Cambria Math" panose="02040503050406030204" pitchFamily="18" charset="0"/>
                              </a:rPr>
                              <m:t>g</m:t>
                            </m:r>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den>
                    </m:f>
                    <m:r>
                      <a:rPr lang="en-US" b="0" i="0"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i="0">
                                <a:latin typeface="Cambria Math"/>
                              </a:rPr>
                              <m:t>p</m:t>
                            </m:r>
                          </m:e>
                          <m:sub>
                            <m:r>
                              <a:rPr lang="en-US" i="0">
                                <a:latin typeface="Cambria Math"/>
                              </a:rPr>
                              <m:t>2</m:t>
                            </m:r>
                          </m:sub>
                        </m:sSub>
                      </m:num>
                      <m:den>
                        <m:r>
                          <m:rPr>
                            <m:sty m:val="p"/>
                          </m:rPr>
                          <a:rPr lang="en-US" i="0">
                            <a:latin typeface="Cambria Math"/>
                            <a:ea typeface="Cambria Math"/>
                          </a:rPr>
                          <m:t>ρ</m:t>
                        </m:r>
                        <m:r>
                          <m:rPr>
                            <m:sty m:val="p"/>
                          </m:rPr>
                          <a:rPr lang="en-US" i="0">
                            <a:latin typeface="Cambria Math"/>
                          </a:rPr>
                          <m:t>g</m:t>
                        </m:r>
                      </m:den>
                    </m:f>
                    <m:r>
                      <a:rPr lang="en-US" i="0">
                        <a:latin typeface="Cambria Math"/>
                      </a:rPr>
                      <m:t>+</m:t>
                    </m:r>
                    <m:sSub>
                      <m:sSubPr>
                        <m:ctrlPr>
                          <a:rPr lang="en-US" i="1">
                            <a:latin typeface="Cambria Math" panose="02040503050406030204" pitchFamily="18" charset="0"/>
                          </a:rPr>
                        </m:ctrlPr>
                      </m:sSubPr>
                      <m:e>
                        <m:r>
                          <m:rPr>
                            <m:sty m:val="p"/>
                          </m:rPr>
                          <a:rPr lang="en-US" i="0">
                            <a:latin typeface="Cambria Math"/>
                          </a:rPr>
                          <m:t>z</m:t>
                        </m:r>
                      </m:e>
                      <m:sub>
                        <m:r>
                          <a:rPr lang="en-US" i="0">
                            <a:latin typeface="Cambria Math"/>
                          </a:rPr>
                          <m:t>2</m:t>
                        </m:r>
                      </m:sub>
                    </m:sSub>
                    <m:r>
                      <a:rPr lang="en-US" i="0">
                        <a:latin typeface="Cambria Math"/>
                      </a:rPr>
                      <m:t>+</m:t>
                    </m:r>
                    <m:sSub>
                      <m:sSubPr>
                        <m:ctrlPr>
                          <a:rPr lang="en-US" i="1">
                            <a:latin typeface="Cambria Math" panose="02040503050406030204" pitchFamily="18" charset="0"/>
                          </a:rPr>
                        </m:ctrlPr>
                      </m:sSubPr>
                      <m:e>
                        <m:r>
                          <m:rPr>
                            <m:sty m:val="p"/>
                          </m:rPr>
                          <a:rPr lang="en-US" i="0">
                            <a:latin typeface="Cambria Math"/>
                          </a:rPr>
                          <m:t>h</m:t>
                        </m:r>
                      </m:e>
                      <m:sub>
                        <m:r>
                          <m:rPr>
                            <m:sty m:val="p"/>
                          </m:rPr>
                          <a:rPr lang="en-US" b="0" i="0" smtClean="0">
                            <a:latin typeface="Cambria Math" panose="02040503050406030204" pitchFamily="18" charset="0"/>
                          </a:rPr>
                          <m:t>f</m:t>
                        </m:r>
                      </m:sub>
                    </m:sSub>
                  </m:oMath>
                </a14:m>
                <a:r>
                  <a:rPr lang="en-US" dirty="0"/>
                  <a:t>	11.16</a:t>
                </a:r>
              </a:p>
              <a:p>
                <a:r>
                  <a:rPr lang="en-US" dirty="0"/>
                  <a:t>Where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a:rPr>
                          <m:t>h</m:t>
                        </m:r>
                      </m:e>
                      <m:sub>
                        <m:r>
                          <m:rPr>
                            <m:sty m:val="p"/>
                          </m:rPr>
                          <a:rPr lang="en-US">
                            <a:latin typeface="Cambria Math" panose="02040503050406030204" pitchFamily="18" charset="0"/>
                          </a:rPr>
                          <m:t>f</m:t>
                        </m:r>
                      </m:sub>
                    </m:sSub>
                    <m:r>
                      <a:rPr lang="en-US" b="0" i="1" smtClean="0">
                        <a:latin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a:latin typeface="Cambria Math" panose="02040503050406030204" pitchFamily="18" charset="0"/>
                            <a:ea typeface="Cambria Math" panose="02040503050406030204" pitchFamily="18" charset="0"/>
                          </a:rPr>
                          <m:t>8</m:t>
                        </m:r>
                        <m:r>
                          <m:rPr>
                            <m:sty m:val="p"/>
                          </m:rPr>
                          <a:rPr lang="en-US">
                            <a:latin typeface="Cambria Math" panose="02040503050406030204" pitchFamily="18" charset="0"/>
                            <a:ea typeface="Cambria Math" panose="02040503050406030204" pitchFamily="18" charset="0"/>
                          </a:rPr>
                          <m:t>μL</m:t>
                        </m:r>
                        <m:acc>
                          <m:accPr>
                            <m:chr m:val="̅"/>
                            <m:ctrlPr>
                              <a:rPr lang="en-US" i="1">
                                <a:latin typeface="Cambria Math" panose="02040503050406030204" pitchFamily="18" charset="0"/>
                                <a:ea typeface="Cambria Math" panose="02040503050406030204" pitchFamily="18" charset="0"/>
                              </a:rPr>
                            </m:ctrlPr>
                          </m:accPr>
                          <m:e>
                            <m:r>
                              <m:rPr>
                                <m:sty m:val="p"/>
                              </m:rPr>
                              <a:rPr lang="en-US">
                                <a:latin typeface="Cambria Math" panose="02040503050406030204" pitchFamily="18" charset="0"/>
                                <a:ea typeface="Cambria Math" panose="02040503050406030204" pitchFamily="18" charset="0"/>
                              </a:rPr>
                              <m:t>v</m:t>
                            </m:r>
                          </m:e>
                        </m:acc>
                      </m:num>
                      <m:den>
                        <m:sSup>
                          <m:sSupPr>
                            <m:ctrlPr>
                              <a:rPr lang="en-US" i="1">
                                <a:latin typeface="Cambria Math" panose="02040503050406030204" pitchFamily="18" charset="0"/>
                                <a:ea typeface="Cambria Math" panose="02040503050406030204" pitchFamily="18" charset="0"/>
                              </a:rPr>
                            </m:ctrlPr>
                          </m:sSupPr>
                          <m:e>
                            <m:r>
                              <m:rPr>
                                <m:sty m:val="p"/>
                              </m:rPr>
                              <a:rPr lang="el-GR">
                                <a:latin typeface="Cambria Math" panose="02040503050406030204" pitchFamily="18" charset="0"/>
                                <a:ea typeface="Cambria Math" panose="02040503050406030204" pitchFamily="18" charset="0"/>
                              </a:rPr>
                              <m:t>ρ</m:t>
                            </m:r>
                            <m:r>
                              <m:rPr>
                                <m:sty m:val="p"/>
                              </m:rPr>
                              <a:rPr lang="en-US">
                                <a:latin typeface="Cambria Math" panose="02040503050406030204" pitchFamily="18" charset="0"/>
                                <a:ea typeface="Cambria Math" panose="02040503050406030204" pitchFamily="18" charset="0"/>
                              </a:rPr>
                              <m:t>gR</m:t>
                            </m:r>
                          </m:e>
                          <m:sup>
                            <m:r>
                              <a:rPr lang="en-US">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oMath>
                </a14:m>
                <a:r>
                  <a:rPr lang="en-US" dirty="0"/>
                  <a:t> head loss due to frictional resistance of the pipe.</a:t>
                </a:r>
              </a:p>
              <a:p>
                <a:pPr algn="ct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72736" y="838200"/>
                <a:ext cx="9071264" cy="5974841"/>
              </a:xfrm>
              <a:prstGeom prst="rect">
                <a:avLst/>
              </a:prstGeom>
              <a:blipFill rotWithShape="0">
                <a:blip r:embed="rId2" cstate="print"/>
                <a:stretch>
                  <a:fillRect l="-1075" t="-816"/>
                </a:stretch>
              </a:blipFill>
            </p:spPr>
            <p:txBody>
              <a:bodyPr/>
              <a:lstStyle/>
              <a:p>
                <a:r>
                  <a:rPr lang="en-US">
                    <a:noFill/>
                  </a:rPr>
                  <a:t> </a:t>
                </a:r>
              </a:p>
            </p:txBody>
          </p:sp>
        </mc:Fallback>
      </mc:AlternateContent>
      <p:pic>
        <p:nvPicPr>
          <p:cNvPr id="6146" name="Picture 2"/>
          <p:cNvPicPr>
            <a:picLocks noChangeAspect="1" noChangeArrowheads="1"/>
          </p:cNvPicPr>
          <p:nvPr/>
        </p:nvPicPr>
        <p:blipFill>
          <a:blip r:embed="rId3"/>
          <a:srcRect/>
          <a:stretch>
            <a:fillRect/>
          </a:stretch>
        </p:blipFill>
        <p:spPr bwMode="auto">
          <a:xfrm>
            <a:off x="7772400" y="914400"/>
            <a:ext cx="1219200" cy="409022"/>
          </a:xfrm>
          <a:prstGeom prst="rect">
            <a:avLst/>
          </a:prstGeom>
          <a:noFill/>
          <a:ln w="9525">
            <a:noFill/>
            <a:miter lim="800000"/>
            <a:headEnd/>
            <a:tailEnd/>
          </a:ln>
          <a:effectLst/>
        </p:spPr>
      </p:pic>
      <p:cxnSp>
        <p:nvCxnSpPr>
          <p:cNvPr id="6" name="Straight Arrow Connector 5"/>
          <p:cNvCxnSpPr/>
          <p:nvPr/>
        </p:nvCxnSpPr>
        <p:spPr>
          <a:xfrm rot="10800000" flipV="1">
            <a:off x="2209800" y="4724400"/>
            <a:ext cx="1905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3352800" y="4724400"/>
            <a:ext cx="1524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4724400" y="4724400"/>
            <a:ext cx="914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604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950" y="2362200"/>
            <a:ext cx="68961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952697">
            <a:off x="35633" y="47497"/>
            <a:ext cx="9058275"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1651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4516">
            <a:off x="223838" y="395288"/>
            <a:ext cx="8696325"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3550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25" y="757238"/>
            <a:ext cx="8667750"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3276600"/>
            <a:ext cx="5486400" cy="670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83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66688" y="1404938"/>
            <a:ext cx="8810625"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7506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00" y="3962400"/>
            <a:ext cx="4556311" cy="2895600"/>
          </a:xfrm>
          <a:prstGeom prst="rect">
            <a:avLst/>
          </a:prstGeom>
          <a:noFill/>
          <a:ln w="9525">
            <a:noFill/>
            <a:miter lim="800000"/>
            <a:headEnd/>
            <a:tailEnd/>
          </a:ln>
        </p:spPr>
      </p:pic>
      <p:sp>
        <p:nvSpPr>
          <p:cNvPr id="2" name="TextBox 1"/>
          <p:cNvSpPr txBox="1"/>
          <p:nvPr/>
        </p:nvSpPr>
        <p:spPr>
          <a:xfrm>
            <a:off x="304800" y="0"/>
            <a:ext cx="8458200" cy="677108"/>
          </a:xfrm>
          <a:prstGeom prst="rect">
            <a:avLst/>
          </a:prstGeom>
          <a:noFill/>
        </p:spPr>
        <p:txBody>
          <a:bodyPr wrap="square" rtlCol="0">
            <a:spAutoFit/>
          </a:bodyPr>
          <a:lstStyle/>
          <a:p>
            <a:r>
              <a:rPr lang="en-GB" sz="3800" dirty="0">
                <a:solidFill>
                  <a:srgbClr val="00B0F0"/>
                </a:solidFill>
              </a:rPr>
              <a:t>Turbulent flow (Darcy-</a:t>
            </a:r>
            <a:r>
              <a:rPr lang="en-GB" sz="3800" dirty="0" err="1">
                <a:solidFill>
                  <a:srgbClr val="00B0F0"/>
                </a:solidFill>
              </a:rPr>
              <a:t>Weisbach</a:t>
            </a:r>
            <a:r>
              <a:rPr lang="en-GB" sz="3800" dirty="0">
                <a:solidFill>
                  <a:srgbClr val="00B0F0"/>
                </a:solidFill>
              </a:rPr>
              <a:t> formula</a:t>
            </a:r>
            <a:endParaRPr lang="en-US" sz="3800" dirty="0">
              <a:solidFill>
                <a:srgbClr val="00B0F0"/>
              </a:solidFill>
            </a:endParaRPr>
          </a:p>
        </p:txBody>
      </p:sp>
      <p:sp>
        <p:nvSpPr>
          <p:cNvPr id="4" name="TextBox 3"/>
          <p:cNvSpPr txBox="1"/>
          <p:nvPr/>
        </p:nvSpPr>
        <p:spPr>
          <a:xfrm>
            <a:off x="0" y="609600"/>
            <a:ext cx="9144000" cy="4154984"/>
          </a:xfrm>
          <a:prstGeom prst="rect">
            <a:avLst/>
          </a:prstGeom>
          <a:noFill/>
        </p:spPr>
        <p:txBody>
          <a:bodyPr wrap="square" rtlCol="0">
            <a:spAutoFit/>
          </a:bodyPr>
          <a:lstStyle/>
          <a:p>
            <a:r>
              <a:rPr lang="en-US" b="1" dirty="0"/>
              <a:t>Velocity profile in turbulent flow</a:t>
            </a:r>
          </a:p>
          <a:p>
            <a:endParaRPr lang="en-US" dirty="0"/>
          </a:p>
          <a:p>
            <a:r>
              <a:rPr lang="en-US" dirty="0"/>
              <a:t>In Fig. 8.10 may be seen profiles for both a smooth and a rough pipe. </a:t>
            </a:r>
          </a:p>
          <a:p>
            <a:r>
              <a:rPr lang="en-US" dirty="0"/>
              <a:t>Comparing the turbulent-flow velocity profiles with the laminar-flow</a:t>
            </a:r>
          </a:p>
          <a:p>
            <a:r>
              <a:rPr lang="en-US" dirty="0"/>
              <a:t>velocity </a:t>
            </a:r>
            <a:r>
              <a:rPr lang="en-US" dirty="0" err="1"/>
              <a:t>proﬁle</a:t>
            </a:r>
            <a:r>
              <a:rPr lang="en-US" dirty="0"/>
              <a:t> (Fig. 8.10) shows the turbulent-</a:t>
            </a:r>
            <a:r>
              <a:rPr lang="en-US" dirty="0" err="1"/>
              <a:t>ﬂow</a:t>
            </a:r>
            <a:r>
              <a:rPr lang="en-US" dirty="0"/>
              <a:t> </a:t>
            </a:r>
            <a:r>
              <a:rPr lang="en-US" dirty="0" err="1"/>
              <a:t>proﬁles</a:t>
            </a:r>
            <a:r>
              <a:rPr lang="en-US" dirty="0"/>
              <a:t> to be much </a:t>
            </a:r>
            <a:r>
              <a:rPr lang="en-US" dirty="0" err="1"/>
              <a:t>ﬂatter</a:t>
            </a:r>
            <a:r>
              <a:rPr lang="en-US" dirty="0"/>
              <a:t> near the central portion of the pipe and steeper near the wall. </a:t>
            </a:r>
          </a:p>
          <a:p>
            <a:r>
              <a:rPr lang="en-US" dirty="0"/>
              <a:t>It is also noticeable that the turbulent </a:t>
            </a:r>
            <a:r>
              <a:rPr lang="en-US" dirty="0" err="1"/>
              <a:t>proﬁle</a:t>
            </a:r>
            <a:r>
              <a:rPr lang="en-US" dirty="0"/>
              <a:t> for the smooth pipe is </a:t>
            </a:r>
            <a:r>
              <a:rPr lang="en-US" dirty="0" err="1"/>
              <a:t>ﬂatter</a:t>
            </a:r>
            <a:r>
              <a:rPr lang="en-US" dirty="0"/>
              <a:t> near the central section (i.e., blunter) than for the rough pipe. </a:t>
            </a:r>
          </a:p>
          <a:p>
            <a:r>
              <a:rPr lang="en-US" dirty="0"/>
              <a:t>In contrast, the velocity </a:t>
            </a:r>
            <a:r>
              <a:rPr lang="en-US" dirty="0" err="1"/>
              <a:t>proﬁle</a:t>
            </a:r>
            <a:r>
              <a:rPr lang="en-US" dirty="0"/>
              <a:t> in laminar </a:t>
            </a:r>
            <a:r>
              <a:rPr lang="en-US" dirty="0" err="1"/>
              <a:t>ﬂow</a:t>
            </a:r>
            <a:r>
              <a:rPr lang="en-US" dirty="0"/>
              <a:t> is independent of pipe roughness.</a:t>
            </a:r>
          </a:p>
          <a:p>
            <a:endParaRPr lang="en-US" dirty="0"/>
          </a:p>
        </p:txBody>
      </p:sp>
    </p:spTree>
    <p:extLst>
      <p:ext uri="{BB962C8B-B14F-4D97-AF65-F5344CB8AC3E}">
        <p14:creationId xmlns:p14="http://schemas.microsoft.com/office/powerpoint/2010/main" val="1905639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458200" cy="677108"/>
          </a:xfrm>
          <a:prstGeom prst="rect">
            <a:avLst/>
          </a:prstGeom>
          <a:noFill/>
        </p:spPr>
        <p:txBody>
          <a:bodyPr wrap="square" rtlCol="0">
            <a:spAutoFit/>
          </a:bodyPr>
          <a:lstStyle/>
          <a:p>
            <a:r>
              <a:rPr lang="en-GB" sz="3800" dirty="0">
                <a:solidFill>
                  <a:srgbClr val="00B0F0"/>
                </a:solidFill>
              </a:rPr>
              <a:t>Turbulent flow (Darcy-</a:t>
            </a:r>
            <a:r>
              <a:rPr lang="en-GB" sz="3800" dirty="0" err="1">
                <a:solidFill>
                  <a:srgbClr val="00B0F0"/>
                </a:solidFill>
              </a:rPr>
              <a:t>Weisbach</a:t>
            </a:r>
            <a:r>
              <a:rPr lang="en-GB" sz="3800" dirty="0">
                <a:solidFill>
                  <a:srgbClr val="00B0F0"/>
                </a:solidFill>
              </a:rPr>
              <a:t> formula</a:t>
            </a:r>
            <a:endParaRPr lang="en-US" sz="3800" dirty="0">
              <a:solidFill>
                <a:srgbClr val="00B0F0"/>
              </a:solidFill>
            </a:endParaRPr>
          </a:p>
        </p:txBody>
      </p:sp>
      <p:sp>
        <p:nvSpPr>
          <p:cNvPr id="5" name="Rectangle 4"/>
          <p:cNvSpPr/>
          <p:nvPr/>
        </p:nvSpPr>
        <p:spPr>
          <a:xfrm>
            <a:off x="152400" y="1295400"/>
            <a:ext cx="8839200" cy="4524315"/>
          </a:xfrm>
          <a:prstGeom prst="rect">
            <a:avLst/>
          </a:prstGeom>
        </p:spPr>
        <p:txBody>
          <a:bodyPr wrap="square">
            <a:spAutoFit/>
          </a:bodyPr>
          <a:lstStyle/>
          <a:p>
            <a:r>
              <a:rPr lang="en-US" dirty="0"/>
              <a:t>In the previous lecture 16, the shear force on a flat plate, friction drag, was expressed as</a:t>
            </a:r>
          </a:p>
          <a:p>
            <a:endParaRPr lang="en-US" dirty="0"/>
          </a:p>
          <a:p>
            <a:endParaRPr lang="en-US" dirty="0"/>
          </a:p>
          <a:p>
            <a:endParaRPr lang="en-US" dirty="0"/>
          </a:p>
          <a:p>
            <a:endParaRPr lang="en-US" dirty="0"/>
          </a:p>
          <a:p>
            <a:r>
              <a:rPr lang="en-US" dirty="0"/>
              <a:t>The shear stress on a flat plate is then                   .</a:t>
            </a:r>
          </a:p>
          <a:p>
            <a:r>
              <a:rPr lang="en-US" dirty="0"/>
              <a:t>For pipe flow it is customary to express </a:t>
            </a:r>
            <a:r>
              <a:rPr lang="el-GR" dirty="0"/>
              <a:t>τ</a:t>
            </a:r>
            <a:r>
              <a:rPr lang="en-US" baseline="-25000" dirty="0"/>
              <a:t>0</a:t>
            </a:r>
            <a:r>
              <a:rPr lang="en-US" dirty="0"/>
              <a:t> in a similar manner; however, we use the </a:t>
            </a:r>
            <a:r>
              <a:rPr lang="en-US" i="1" dirty="0"/>
              <a:t>mean velocity </a:t>
            </a:r>
            <a:r>
              <a:rPr lang="en-US" dirty="0"/>
              <a:t>as the reference velocity, and the coefficient of proportionality is given as f/4 instead of C</a:t>
            </a:r>
            <a:r>
              <a:rPr lang="en-US" baseline="-25000" dirty="0"/>
              <a:t>f</a:t>
            </a:r>
            <a:r>
              <a:rPr lang="en-US" dirty="0"/>
              <a:t>. Here f is called the resistance coefficient, or more usual, the </a:t>
            </a:r>
            <a:r>
              <a:rPr lang="en-US" i="1" dirty="0">
                <a:solidFill>
                  <a:srgbClr val="00B0F0"/>
                </a:solidFill>
              </a:rPr>
              <a:t>friction factor </a:t>
            </a:r>
            <a:r>
              <a:rPr lang="en-US" dirty="0"/>
              <a:t>of the pipe.</a:t>
            </a:r>
          </a:p>
        </p:txBody>
      </p:sp>
      <p:pic>
        <p:nvPicPr>
          <p:cNvPr id="7170" name="Picture 2"/>
          <p:cNvPicPr>
            <a:picLocks noChangeAspect="1" noChangeArrowheads="1"/>
          </p:cNvPicPr>
          <p:nvPr/>
        </p:nvPicPr>
        <p:blipFill>
          <a:blip r:embed="rId2"/>
          <a:srcRect/>
          <a:stretch>
            <a:fillRect/>
          </a:stretch>
        </p:blipFill>
        <p:spPr bwMode="auto">
          <a:xfrm>
            <a:off x="5029200" y="3352800"/>
            <a:ext cx="1790700" cy="59055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3352800" y="1828800"/>
            <a:ext cx="2133600" cy="916446"/>
          </a:xfrm>
          <a:prstGeom prst="rect">
            <a:avLst/>
          </a:prstGeom>
          <a:noFill/>
          <a:ln w="9525">
            <a:noFill/>
            <a:miter lim="800000"/>
            <a:headEnd/>
            <a:tailEnd/>
          </a:ln>
          <a:effectLst/>
        </p:spPr>
      </p:pic>
    </p:spTree>
    <p:extLst>
      <p:ext uri="{BB962C8B-B14F-4D97-AF65-F5344CB8AC3E}">
        <p14:creationId xmlns:p14="http://schemas.microsoft.com/office/powerpoint/2010/main" val="1824583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458200" cy="677108"/>
          </a:xfrm>
          <a:prstGeom prst="rect">
            <a:avLst/>
          </a:prstGeom>
          <a:noFill/>
        </p:spPr>
        <p:txBody>
          <a:bodyPr wrap="square" rtlCol="0">
            <a:spAutoFit/>
          </a:bodyPr>
          <a:lstStyle/>
          <a:p>
            <a:r>
              <a:rPr lang="en-GB" sz="3800" dirty="0"/>
              <a:t>Turbulent flow (Darcy-</a:t>
            </a:r>
            <a:r>
              <a:rPr lang="en-GB" sz="3800" dirty="0" err="1"/>
              <a:t>Weisbach</a:t>
            </a:r>
            <a:r>
              <a:rPr lang="en-GB" sz="3800" dirty="0"/>
              <a:t> formula</a:t>
            </a:r>
            <a:endParaRPr lang="en-US" sz="3800" dirty="0"/>
          </a:p>
        </p:txBody>
      </p:sp>
      <p:sp>
        <p:nvSpPr>
          <p:cNvPr id="4" name="Rectangle 3"/>
          <p:cNvSpPr/>
          <p:nvPr/>
        </p:nvSpPr>
        <p:spPr>
          <a:xfrm>
            <a:off x="152400" y="856357"/>
            <a:ext cx="8763000" cy="5632311"/>
          </a:xfrm>
          <a:prstGeom prst="rect">
            <a:avLst/>
          </a:prstGeom>
        </p:spPr>
        <p:txBody>
          <a:bodyPr wrap="square">
            <a:spAutoFit/>
          </a:bodyPr>
          <a:lstStyle/>
          <a:p>
            <a:r>
              <a:rPr lang="en-US" dirty="0"/>
              <a:t>Thus we have </a:t>
            </a:r>
          </a:p>
          <a:p>
            <a:r>
              <a:rPr lang="en-US" dirty="0"/>
              <a:t>							12.5		</a:t>
            </a:r>
          </a:p>
          <a:p>
            <a:r>
              <a:rPr lang="en-US" dirty="0"/>
              <a:t>In section on Laminar Flow it was found that the shear stress at the wall of the pipe</a:t>
            </a:r>
          </a:p>
          <a:p>
            <a:r>
              <a:rPr lang="en-US" dirty="0"/>
              <a:t>							11.4</a:t>
            </a:r>
          </a:p>
          <a:p>
            <a:endParaRPr lang="en-US" dirty="0"/>
          </a:p>
          <a:p>
            <a:r>
              <a:rPr lang="en-US" dirty="0"/>
              <a:t>Equating 12.5 and 11.4</a:t>
            </a:r>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p:txBody>
      </p:sp>
      <p:graphicFrame>
        <p:nvGraphicFramePr>
          <p:cNvPr id="5" name="Object 4"/>
          <p:cNvGraphicFramePr>
            <a:graphicFrameLocks noChangeAspect="1"/>
          </p:cNvGraphicFramePr>
          <p:nvPr/>
        </p:nvGraphicFramePr>
        <p:xfrm>
          <a:off x="3505200" y="914400"/>
          <a:ext cx="1177636" cy="647700"/>
        </p:xfrm>
        <a:graphic>
          <a:graphicData uri="http://schemas.openxmlformats.org/presentationml/2006/ole">
            <mc:AlternateContent xmlns:mc="http://schemas.openxmlformats.org/markup-compatibility/2006">
              <mc:Choice xmlns:v="urn:schemas-microsoft-com:vml" Requires="v">
                <p:oleObj spid="_x0000_s8200" name="Equation" r:id="rId3" imgW="761760" imgH="419040" progId="Equation.3">
                  <p:embed/>
                </p:oleObj>
              </mc:Choice>
              <mc:Fallback>
                <p:oleObj name="Equation" r:id="rId3" imgW="761760" imgH="419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914400"/>
                        <a:ext cx="1177636"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3405188" y="2312988"/>
          <a:ext cx="1531937" cy="746125"/>
        </p:xfrm>
        <a:graphic>
          <a:graphicData uri="http://schemas.openxmlformats.org/presentationml/2006/ole">
            <mc:AlternateContent xmlns:mc="http://schemas.openxmlformats.org/markup-compatibility/2006">
              <mc:Choice xmlns:v="urn:schemas-microsoft-com:vml" Requires="v">
                <p:oleObj spid="_x0000_s8201" name="Equation" r:id="rId5" imgW="990360" imgH="482400" progId="Equation.3">
                  <p:embed/>
                </p:oleObj>
              </mc:Choice>
              <mc:Fallback>
                <p:oleObj name="Equation" r:id="rId5" imgW="990360" imgH="4824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5188" y="2312988"/>
                        <a:ext cx="1531937"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936625" y="3429000"/>
          <a:ext cx="5233988" cy="1309688"/>
        </p:xfrm>
        <a:graphic>
          <a:graphicData uri="http://schemas.openxmlformats.org/presentationml/2006/ole">
            <mc:AlternateContent xmlns:mc="http://schemas.openxmlformats.org/markup-compatibility/2006">
              <mc:Choice xmlns:v="urn:schemas-microsoft-com:vml" Requires="v">
                <p:oleObj spid="_x0000_s8202" name="Equation" r:id="rId7" imgW="2793960" imgH="698400" progId="Equation.3">
                  <p:embed/>
                </p:oleObj>
              </mc:Choice>
              <mc:Fallback>
                <p:oleObj name="Equation" r:id="rId7" imgW="2793960" imgH="69840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625" y="3429000"/>
                        <a:ext cx="5233988" cy="1309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2"/>
          <p:cNvGraphicFramePr>
            <a:graphicFrameLocks noChangeAspect="1"/>
          </p:cNvGraphicFramePr>
          <p:nvPr/>
        </p:nvGraphicFramePr>
        <p:xfrm>
          <a:off x="533400" y="4800600"/>
          <a:ext cx="7373938" cy="833438"/>
        </p:xfrm>
        <a:graphic>
          <a:graphicData uri="http://schemas.openxmlformats.org/presentationml/2006/ole">
            <mc:AlternateContent xmlns:mc="http://schemas.openxmlformats.org/markup-compatibility/2006">
              <mc:Choice xmlns:v="urn:schemas-microsoft-com:vml" Requires="v">
                <p:oleObj spid="_x0000_s8203" name="Equation" r:id="rId9" imgW="3936960" imgH="444240" progId="Equation.3">
                  <p:embed/>
                </p:oleObj>
              </mc:Choice>
              <mc:Fallback>
                <p:oleObj name="Equation" r:id="rId9" imgW="3936960" imgH="444240" progId="Equation.3">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4800600"/>
                        <a:ext cx="7373938" cy="833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2"/>
          <p:cNvGraphicFramePr>
            <a:graphicFrameLocks noChangeAspect="1"/>
          </p:cNvGraphicFramePr>
          <p:nvPr/>
        </p:nvGraphicFramePr>
        <p:xfrm>
          <a:off x="1289050" y="5791200"/>
          <a:ext cx="5708650" cy="833438"/>
        </p:xfrm>
        <a:graphic>
          <a:graphicData uri="http://schemas.openxmlformats.org/presentationml/2006/ole">
            <mc:AlternateContent xmlns:mc="http://schemas.openxmlformats.org/markup-compatibility/2006">
              <mc:Choice xmlns:v="urn:schemas-microsoft-com:vml" Requires="v">
                <p:oleObj spid="_x0000_s8204" name="Equation" r:id="rId11" imgW="3047760" imgH="444240" progId="Equation.3">
                  <p:embed/>
                </p:oleObj>
              </mc:Choice>
              <mc:Fallback>
                <p:oleObj name="Equation" r:id="rId11" imgW="3047760" imgH="444240" progId="Equation.3">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9050" y="5791200"/>
                        <a:ext cx="5708650" cy="833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96163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041" y="38100"/>
            <a:ext cx="7772400" cy="1143000"/>
          </a:xfrm>
        </p:spPr>
        <p:txBody>
          <a:bodyPr/>
          <a:lstStyle/>
          <a:p>
            <a:r>
              <a:rPr lang="en-US" dirty="0">
                <a:solidFill>
                  <a:srgbClr val="00B0F0"/>
                </a:solidFill>
              </a:rPr>
              <a:t>Boundary layer: Turbulent flow</a:t>
            </a:r>
          </a:p>
        </p:txBody>
      </p:sp>
      <p:sp>
        <p:nvSpPr>
          <p:cNvPr id="3" name="Content Placeholder 2"/>
          <p:cNvSpPr>
            <a:spLocks noGrp="1"/>
          </p:cNvSpPr>
          <p:nvPr>
            <p:ph idx="1"/>
          </p:nvPr>
        </p:nvSpPr>
        <p:spPr>
          <a:xfrm>
            <a:off x="609600" y="990600"/>
            <a:ext cx="7772400" cy="4114800"/>
          </a:xfrm>
        </p:spPr>
        <p:txBody>
          <a:bodyPr/>
          <a:lstStyle/>
          <a:p>
            <a:endParaRPr lang="en-US" sz="2400" dirty="0"/>
          </a:p>
          <a:p>
            <a:endParaRPr lang="en-US" sz="2400" dirty="0"/>
          </a:p>
          <a:p>
            <a:endParaRPr lang="en-US" sz="2400" dirty="0"/>
          </a:p>
          <a:p>
            <a:endParaRPr lang="en-US" sz="2400" dirty="0"/>
          </a:p>
        </p:txBody>
      </p:sp>
      <p:pic>
        <p:nvPicPr>
          <p:cNvPr id="11" name="Picture 2"/>
          <p:cNvPicPr>
            <a:picLocks noChangeAspect="1" noChangeArrowheads="1"/>
          </p:cNvPicPr>
          <p:nvPr/>
        </p:nvPicPr>
        <p:blipFill>
          <a:blip r:embed="rId2" cstate="print"/>
          <a:srcRect/>
          <a:stretch>
            <a:fillRect/>
          </a:stretch>
        </p:blipFill>
        <p:spPr bwMode="auto">
          <a:xfrm>
            <a:off x="5276850" y="3357562"/>
            <a:ext cx="3867150" cy="2470679"/>
          </a:xfrm>
          <a:prstGeom prst="rect">
            <a:avLst/>
          </a:prstGeom>
          <a:noFill/>
          <a:ln w="9525">
            <a:noFill/>
            <a:miter lim="800000"/>
            <a:headEnd/>
            <a:tailEnd/>
          </a:ln>
        </p:spPr>
      </p:pic>
      <p:pic>
        <p:nvPicPr>
          <p:cNvPr id="26627" name="Picture 3"/>
          <p:cNvPicPr>
            <a:picLocks noChangeAspect="1" noChangeArrowheads="1"/>
          </p:cNvPicPr>
          <p:nvPr/>
        </p:nvPicPr>
        <p:blipFill>
          <a:blip r:embed="rId3"/>
          <a:srcRect/>
          <a:stretch>
            <a:fillRect/>
          </a:stretch>
        </p:blipFill>
        <p:spPr bwMode="auto">
          <a:xfrm>
            <a:off x="285720" y="1214422"/>
            <a:ext cx="8486775" cy="1990725"/>
          </a:xfrm>
          <a:prstGeom prst="rect">
            <a:avLst/>
          </a:prstGeom>
          <a:noFill/>
          <a:ln w="9525">
            <a:noFill/>
            <a:miter lim="800000"/>
            <a:headEnd/>
            <a:tailEnd/>
          </a:ln>
          <a:effectLst/>
        </p:spPr>
      </p:pic>
      <p:sp>
        <p:nvSpPr>
          <p:cNvPr id="13" name="TextBox 12"/>
          <p:cNvSpPr txBox="1"/>
          <p:nvPr/>
        </p:nvSpPr>
        <p:spPr>
          <a:xfrm>
            <a:off x="285720" y="3286124"/>
            <a:ext cx="4786346" cy="3046988"/>
          </a:xfrm>
          <a:prstGeom prst="rect">
            <a:avLst/>
          </a:prstGeom>
          <a:noFill/>
        </p:spPr>
        <p:txBody>
          <a:bodyPr wrap="square" rtlCol="0">
            <a:spAutoFit/>
          </a:bodyPr>
          <a:lstStyle/>
          <a:p>
            <a:r>
              <a:rPr lang="en-US" dirty="0"/>
              <a:t>The </a:t>
            </a:r>
            <a:r>
              <a:rPr lang="en-US" b="1" dirty="0"/>
              <a:t>viscous </a:t>
            </a:r>
            <a:r>
              <a:rPr lang="en-US" b="1" dirty="0" err="1"/>
              <a:t>sublayer</a:t>
            </a:r>
            <a:r>
              <a:rPr lang="en-US" b="1" dirty="0"/>
              <a:t> </a:t>
            </a:r>
            <a:r>
              <a:rPr lang="en-US" dirty="0"/>
              <a:t>is a layer where shear is predominantly due to viscosity alone. It is extremely thin, usually only a few hundredths of a mm, but its effect is great because of the very steep velocity gradient within it and because </a:t>
            </a:r>
            <a:r>
              <a:rPr lang="el-GR" i="1" dirty="0"/>
              <a:t>τ</a:t>
            </a:r>
            <a:r>
              <a:rPr lang="en-US" i="1" dirty="0"/>
              <a:t> = </a:t>
            </a:r>
            <a:r>
              <a:rPr lang="el-GR" i="1" dirty="0"/>
              <a:t>μ</a:t>
            </a:r>
            <a:r>
              <a:rPr lang="en-US" i="1" dirty="0"/>
              <a:t> du/</a:t>
            </a:r>
            <a:r>
              <a:rPr lang="en-US" i="1" dirty="0" err="1"/>
              <a:t>dy</a:t>
            </a:r>
            <a:r>
              <a:rPr lang="en-US" i="1" dirty="0"/>
              <a:t> </a:t>
            </a:r>
            <a:r>
              <a:rPr lang="en-US" dirty="0"/>
              <a:t>in that region</a:t>
            </a:r>
          </a:p>
        </p:txBody>
      </p:sp>
    </p:spTree>
    <p:extLst>
      <p:ext uri="{BB962C8B-B14F-4D97-AF65-F5344CB8AC3E}">
        <p14:creationId xmlns:p14="http://schemas.microsoft.com/office/powerpoint/2010/main" val="2830414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458200" cy="677108"/>
          </a:xfrm>
          <a:prstGeom prst="rect">
            <a:avLst/>
          </a:prstGeom>
          <a:noFill/>
        </p:spPr>
        <p:txBody>
          <a:bodyPr wrap="square" rtlCol="0">
            <a:spAutoFit/>
          </a:bodyPr>
          <a:lstStyle/>
          <a:p>
            <a:r>
              <a:rPr lang="en-GB" sz="3800" dirty="0">
                <a:solidFill>
                  <a:srgbClr val="00B0F0"/>
                </a:solidFill>
              </a:rPr>
              <a:t>Turbulent flow (Darcy-</a:t>
            </a:r>
            <a:r>
              <a:rPr lang="en-GB" sz="3800" dirty="0" err="1">
                <a:solidFill>
                  <a:srgbClr val="00B0F0"/>
                </a:solidFill>
              </a:rPr>
              <a:t>Weisbach</a:t>
            </a:r>
            <a:r>
              <a:rPr lang="en-GB" sz="3800" dirty="0">
                <a:solidFill>
                  <a:srgbClr val="00B0F0"/>
                </a:solidFill>
              </a:rPr>
              <a:t> formula</a:t>
            </a:r>
            <a:endParaRPr lang="en-US" sz="3800" dirty="0">
              <a:solidFill>
                <a:srgbClr val="00B0F0"/>
              </a:solidFill>
            </a:endParaRPr>
          </a:p>
        </p:txBody>
      </p:sp>
      <p:sp>
        <p:nvSpPr>
          <p:cNvPr id="6" name="Rectangle 5"/>
          <p:cNvSpPr/>
          <p:nvPr/>
        </p:nvSpPr>
        <p:spPr>
          <a:xfrm>
            <a:off x="228600" y="990600"/>
            <a:ext cx="8763000" cy="6001643"/>
          </a:xfrm>
          <a:prstGeom prst="rect">
            <a:avLst/>
          </a:prstGeom>
        </p:spPr>
        <p:txBody>
          <a:bodyPr wrap="square">
            <a:spAutoFit/>
          </a:bodyPr>
          <a:lstStyle/>
          <a:p>
            <a:endParaRPr lang="en-US" dirty="0"/>
          </a:p>
          <a:p>
            <a:endParaRPr lang="en-US" dirty="0"/>
          </a:p>
          <a:p>
            <a:endParaRPr lang="en-US" dirty="0"/>
          </a:p>
          <a:p>
            <a:r>
              <a:rPr lang="en-US" dirty="0"/>
              <a:t>				12.6	</a:t>
            </a:r>
            <a:r>
              <a:rPr lang="en-US" b="1" dirty="0">
                <a:highlight>
                  <a:srgbClr val="FFFF00"/>
                </a:highlight>
              </a:rPr>
              <a:t>Darcy </a:t>
            </a:r>
            <a:r>
              <a:rPr lang="en-US" b="1" dirty="0" err="1">
                <a:highlight>
                  <a:srgbClr val="FFFF00"/>
                </a:highlight>
              </a:rPr>
              <a:t>Weisbach</a:t>
            </a:r>
            <a:r>
              <a:rPr lang="en-US" b="1" dirty="0">
                <a:highlight>
                  <a:srgbClr val="FFFF00"/>
                </a:highlight>
              </a:rPr>
              <a:t> Equation</a:t>
            </a:r>
          </a:p>
          <a:p>
            <a:endParaRPr lang="en-US" dirty="0"/>
          </a:p>
          <a:p>
            <a:r>
              <a:rPr lang="en-US" dirty="0"/>
              <a:t>where </a:t>
            </a:r>
            <a:r>
              <a:rPr lang="en-US" dirty="0" err="1"/>
              <a:t>h</a:t>
            </a:r>
            <a:r>
              <a:rPr lang="en-US" baseline="-25000" dirty="0" err="1"/>
              <a:t>L</a:t>
            </a:r>
            <a:r>
              <a:rPr lang="en-US" dirty="0"/>
              <a:t> = head loss created by viscous effects and is equal to the change of </a:t>
            </a:r>
            <a:r>
              <a:rPr lang="en-US" dirty="0" err="1"/>
              <a:t>piezometric</a:t>
            </a:r>
            <a:r>
              <a:rPr lang="en-US" dirty="0"/>
              <a:t> head.</a:t>
            </a:r>
          </a:p>
          <a:p>
            <a:endParaRPr lang="en-US" dirty="0"/>
          </a:p>
          <a:p>
            <a:r>
              <a:rPr lang="en-US" dirty="0"/>
              <a:t>Although the Darcy </a:t>
            </a:r>
            <a:r>
              <a:rPr lang="en-US" dirty="0" err="1"/>
              <a:t>Weisbach</a:t>
            </a:r>
            <a:r>
              <a:rPr lang="en-US" dirty="0"/>
              <a:t> Equation is for turbulent flow, it can still be used for laminar flow. For laminar flow, where                   (Eq.11.16), it can easily be shown that</a:t>
            </a:r>
          </a:p>
          <a:p>
            <a:endParaRPr lang="en-US" dirty="0"/>
          </a:p>
          <a:p>
            <a:r>
              <a:rPr lang="en-US" dirty="0"/>
              <a:t>f = 64/Re 						12.7</a:t>
            </a:r>
          </a:p>
          <a:p>
            <a:endParaRPr lang="en-US" dirty="0"/>
          </a:p>
          <a:p>
            <a:r>
              <a:rPr lang="en-US" dirty="0"/>
              <a:t>Hence, if Re is less than 2,000 (laminar flow), one may use Eq. 12.6 with the value of f as given by Eq. 12.7</a:t>
            </a:r>
          </a:p>
        </p:txBody>
      </p:sp>
      <p:graphicFrame>
        <p:nvGraphicFramePr>
          <p:cNvPr id="9218" name="Object 2"/>
          <p:cNvGraphicFramePr>
            <a:graphicFrameLocks noChangeAspect="1"/>
          </p:cNvGraphicFramePr>
          <p:nvPr/>
        </p:nvGraphicFramePr>
        <p:xfrm>
          <a:off x="544513" y="1905000"/>
          <a:ext cx="2546350" cy="833438"/>
        </p:xfrm>
        <a:graphic>
          <a:graphicData uri="http://schemas.openxmlformats.org/presentationml/2006/ole">
            <mc:AlternateContent xmlns:mc="http://schemas.openxmlformats.org/markup-compatibility/2006">
              <mc:Choice xmlns:v="urn:schemas-microsoft-com:vml" Requires="v">
                <p:oleObj spid="_x0000_s9220" name="Equation" r:id="rId3" imgW="1358640" imgH="444240" progId="Equation.3">
                  <p:embed/>
                </p:oleObj>
              </mc:Choice>
              <mc:Fallback>
                <p:oleObj name="Equation" r:id="rId3" imgW="1358640" imgH="4442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3" y="1905000"/>
                        <a:ext cx="2546350" cy="833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9" name="Object 2"/>
          <p:cNvGraphicFramePr>
            <a:graphicFrameLocks noChangeAspect="1"/>
          </p:cNvGraphicFramePr>
          <p:nvPr/>
        </p:nvGraphicFramePr>
        <p:xfrm>
          <a:off x="533400" y="914400"/>
          <a:ext cx="4614863" cy="833438"/>
        </p:xfrm>
        <a:graphic>
          <a:graphicData uri="http://schemas.openxmlformats.org/presentationml/2006/ole">
            <mc:AlternateContent xmlns:mc="http://schemas.openxmlformats.org/markup-compatibility/2006">
              <mc:Choice xmlns:v="urn:schemas-microsoft-com:vml" Requires="v">
                <p:oleObj spid="_x0000_s9221" name="Equation" r:id="rId5" imgW="2463480" imgH="444240" progId="Equation.3">
                  <p:embed/>
                </p:oleObj>
              </mc:Choice>
              <mc:Fallback>
                <p:oleObj name="Equation" r:id="rId5" imgW="2463480" imgH="4442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914400"/>
                        <a:ext cx="4614863" cy="833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220" name="Picture 4"/>
          <p:cNvPicPr>
            <a:picLocks noChangeAspect="1" noChangeArrowheads="1"/>
          </p:cNvPicPr>
          <p:nvPr/>
        </p:nvPicPr>
        <p:blipFill>
          <a:blip r:embed="rId7"/>
          <a:srcRect/>
          <a:stretch>
            <a:fillRect/>
          </a:stretch>
        </p:blipFill>
        <p:spPr bwMode="auto">
          <a:xfrm>
            <a:off x="7086600" y="4343400"/>
            <a:ext cx="952500" cy="428625"/>
          </a:xfrm>
          <a:prstGeom prst="rect">
            <a:avLst/>
          </a:prstGeom>
          <a:noFill/>
          <a:ln w="9525">
            <a:noFill/>
            <a:miter lim="800000"/>
            <a:headEnd/>
            <a:tailEnd/>
          </a:ln>
          <a:effectLst/>
        </p:spPr>
      </p:pic>
    </p:spTree>
    <p:extLst>
      <p:ext uri="{BB962C8B-B14F-4D97-AF65-F5344CB8AC3E}">
        <p14:creationId xmlns:p14="http://schemas.microsoft.com/office/powerpoint/2010/main" val="1044601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982176"/>
            <a:ext cx="8686800" cy="5632311"/>
          </a:xfrm>
          <a:prstGeom prst="rect">
            <a:avLst/>
          </a:prstGeom>
        </p:spPr>
        <p:txBody>
          <a:bodyPr wrap="square">
            <a:spAutoFit/>
          </a:bodyPr>
          <a:lstStyle/>
          <a:p>
            <a:r>
              <a:rPr lang="en-US" dirty="0"/>
              <a:t>The friction factor f depends on the various quantities that affect the </a:t>
            </a:r>
            <a:r>
              <a:rPr lang="en-US" dirty="0" err="1"/>
              <a:t>ﬂow</a:t>
            </a:r>
            <a:r>
              <a:rPr lang="en-US" dirty="0"/>
              <a:t>, written as</a:t>
            </a:r>
          </a:p>
          <a:p>
            <a:r>
              <a:rPr lang="en-US" dirty="0"/>
              <a:t>f = f(</a:t>
            </a:r>
            <a:r>
              <a:rPr lang="el-GR" dirty="0"/>
              <a:t>ρ</a:t>
            </a:r>
            <a:r>
              <a:rPr lang="en-US" dirty="0"/>
              <a:t>, </a:t>
            </a:r>
            <a:r>
              <a:rPr lang="el-GR" dirty="0"/>
              <a:t>μ</a:t>
            </a:r>
            <a:r>
              <a:rPr lang="en-US" dirty="0"/>
              <a:t>, V, D, e)			 (7.6.24)</a:t>
            </a:r>
          </a:p>
          <a:p>
            <a:r>
              <a:rPr lang="en-US" dirty="0"/>
              <a:t>where the average wall roughness height e accounts for the influence of the wall roughness elements. A dimensional analysis, not covered in this course, provides us with</a:t>
            </a:r>
          </a:p>
          <a:p>
            <a:endParaRPr lang="en-US" dirty="0"/>
          </a:p>
          <a:p>
            <a:endParaRPr lang="en-US" dirty="0"/>
          </a:p>
          <a:p>
            <a:r>
              <a:rPr lang="en-US" dirty="0"/>
              <a:t>where e/D is the relative roughness.</a:t>
            </a:r>
          </a:p>
          <a:p>
            <a:endParaRPr lang="en-US" dirty="0"/>
          </a:p>
          <a:p>
            <a:r>
              <a:rPr lang="en-US" dirty="0"/>
              <a:t>Experimental data that relate the friction factor to the Reynolds number have been obtained for fully developed pipe </a:t>
            </a:r>
            <a:r>
              <a:rPr lang="en-US" dirty="0" err="1"/>
              <a:t>ﬂow</a:t>
            </a:r>
            <a:r>
              <a:rPr lang="en-US" dirty="0"/>
              <a:t> over a wide range of wall </a:t>
            </a:r>
            <a:r>
              <a:rPr lang="en-US" dirty="0" err="1"/>
              <a:t>roughnesses</a:t>
            </a:r>
            <a:r>
              <a:rPr lang="en-US" dirty="0"/>
              <a:t>. The results of these data are presented in Fig. 7.13, which is commonly referred to as the </a:t>
            </a:r>
            <a:r>
              <a:rPr lang="en-US" dirty="0">
                <a:solidFill>
                  <a:srgbClr val="00B0F0"/>
                </a:solidFill>
              </a:rPr>
              <a:t>Moody diagram</a:t>
            </a:r>
            <a:r>
              <a:rPr lang="en-US" dirty="0"/>
              <a:t>. </a:t>
            </a:r>
          </a:p>
          <a:p>
            <a:endParaRPr lang="en-US" dirty="0"/>
          </a:p>
        </p:txBody>
      </p:sp>
      <p:graphicFrame>
        <p:nvGraphicFramePr>
          <p:cNvPr id="4" name="Object 3"/>
          <p:cNvGraphicFramePr>
            <a:graphicFrameLocks noChangeAspect="1"/>
          </p:cNvGraphicFramePr>
          <p:nvPr/>
        </p:nvGraphicFramePr>
        <p:xfrm>
          <a:off x="4038600" y="3276600"/>
          <a:ext cx="1676400" cy="718457"/>
        </p:xfrm>
        <a:graphic>
          <a:graphicData uri="http://schemas.openxmlformats.org/presentationml/2006/ole">
            <mc:AlternateContent xmlns:mc="http://schemas.openxmlformats.org/markup-compatibility/2006">
              <mc:Choice xmlns:v="urn:schemas-microsoft-com:vml" Requires="v">
                <p:oleObj spid="_x0000_s10243" name="Equation" r:id="rId3" imgW="1066680" imgH="457200" progId="Equation.3">
                  <p:embed/>
                </p:oleObj>
              </mc:Choice>
              <mc:Fallback>
                <p:oleObj name="Equation" r:id="rId3" imgW="1066680" imgH="457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276600"/>
                        <a:ext cx="1676400" cy="7184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04800" y="0"/>
            <a:ext cx="8153400" cy="677108"/>
          </a:xfrm>
          <a:prstGeom prst="rect">
            <a:avLst/>
          </a:prstGeom>
          <a:noFill/>
        </p:spPr>
        <p:txBody>
          <a:bodyPr wrap="square" rtlCol="0">
            <a:spAutoFit/>
          </a:bodyPr>
          <a:lstStyle/>
          <a:p>
            <a:r>
              <a:rPr lang="en-US" sz="3800" dirty="0">
                <a:solidFill>
                  <a:srgbClr val="00B0F0"/>
                </a:solidFill>
              </a:rPr>
              <a:t>Chart (and equations) for friction factor</a:t>
            </a:r>
          </a:p>
        </p:txBody>
      </p:sp>
    </p:spTree>
    <p:extLst>
      <p:ext uri="{BB962C8B-B14F-4D97-AF65-F5344CB8AC3E}">
        <p14:creationId xmlns:p14="http://schemas.microsoft.com/office/powerpoint/2010/main" val="4272184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171450" y="533400"/>
            <a:ext cx="8972550" cy="6324600"/>
          </a:xfrm>
          <a:prstGeom prst="rect">
            <a:avLst/>
          </a:prstGeom>
          <a:noFill/>
          <a:ln w="9525">
            <a:noFill/>
            <a:miter lim="800000"/>
            <a:headEnd/>
            <a:tailEnd/>
          </a:ln>
          <a:effectLst/>
        </p:spPr>
      </p:pic>
    </p:spTree>
    <p:extLst>
      <p:ext uri="{BB962C8B-B14F-4D97-AF65-F5344CB8AC3E}">
        <p14:creationId xmlns:p14="http://schemas.microsoft.com/office/powerpoint/2010/main" val="580800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rot="16200000">
            <a:off x="1241460" y="-1012861"/>
            <a:ext cx="6629400" cy="9112321"/>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8839200" cy="9140964"/>
          </a:xfrm>
          <a:prstGeom prst="rect">
            <a:avLst/>
          </a:prstGeom>
        </p:spPr>
        <p:txBody>
          <a:bodyPr wrap="square">
            <a:spAutoFit/>
          </a:bodyPr>
          <a:lstStyle/>
          <a:p>
            <a:r>
              <a:rPr lang="en-US" sz="2000" dirty="0"/>
              <a:t>There are several features of the Moody diagram that should be noted.</a:t>
            </a:r>
          </a:p>
          <a:p>
            <a:pPr marL="800100" lvl="2" indent="-342900">
              <a:buFont typeface="Wingdings" pitchFamily="2" charset="2"/>
              <a:buChar char="§"/>
              <a:defRPr/>
            </a:pPr>
            <a:r>
              <a:rPr lang="en-US" sz="2000" dirty="0"/>
              <a:t>For a given wall roughness, measured by the relative roughness e/D, there is a sufficiently large value of Re above which the </a:t>
            </a:r>
            <a:r>
              <a:rPr lang="en-US" sz="2000" i="1" dirty="0"/>
              <a:t>friction factor is constant</a:t>
            </a:r>
            <a:r>
              <a:rPr lang="en-US" sz="2000" dirty="0"/>
              <a:t>, thereby </a:t>
            </a:r>
            <a:r>
              <a:rPr lang="en-US" sz="2000" i="1" dirty="0"/>
              <a:t>defining the completely turbulent regime</a:t>
            </a:r>
            <a:r>
              <a:rPr lang="en-US" sz="2000" dirty="0"/>
              <a:t>. The average roughness element size e is substantially greater than the viscous wall layer thickness </a:t>
            </a:r>
            <a:r>
              <a:rPr lang="el-GR" sz="2000" dirty="0"/>
              <a:t>δ</a:t>
            </a:r>
            <a:r>
              <a:rPr lang="en-US" sz="2000" baseline="-25000" dirty="0"/>
              <a:t>v</a:t>
            </a:r>
            <a:r>
              <a:rPr lang="en-US" sz="2000" dirty="0"/>
              <a:t>, so that viscous effects are not significant; the resistance to the flow is produced primarily by the drag of the roughness elements that  protrude into the flow.</a:t>
            </a:r>
          </a:p>
          <a:p>
            <a:pPr marL="800100" lvl="2" indent="-342900">
              <a:buFont typeface="Wingdings" pitchFamily="2" charset="2"/>
              <a:buChar char="§"/>
              <a:defRPr/>
            </a:pPr>
            <a:r>
              <a:rPr lang="en-US" sz="2000" dirty="0"/>
              <a:t> For the smaller relative roughness e/D values it is observed that, as Re decreases, the friction factor increases in the transition zone and eventually becomes the same as that of a smooth pipe. The roughness elements become submerged in the viscous wall layer so that they produce little effect on the main flow.</a:t>
            </a:r>
          </a:p>
          <a:p>
            <a:pPr marL="800100" lvl="2" indent="-342900">
              <a:buFont typeface="Wingdings" pitchFamily="2" charset="2"/>
              <a:buChar char="§"/>
              <a:defRPr/>
            </a:pPr>
            <a:r>
              <a:rPr lang="en-US" sz="2000" dirty="0"/>
              <a:t>For Reynolds numbers less than 2000, the friction factor of laminar flow is shown. The critical zone couples the turbulent flow to the laminar flow and may represent an oscillating flow that alternately exists between turbulent and laminar flow.</a:t>
            </a:r>
          </a:p>
          <a:p>
            <a:pPr marL="800100" lvl="2" indent="-342900">
              <a:buFont typeface="Wingdings" pitchFamily="2" charset="2"/>
              <a:buChar char="§"/>
              <a:defRPr/>
            </a:pPr>
            <a:r>
              <a:rPr lang="en-US" sz="2000" dirty="0"/>
              <a:t>The e values in this diagram are for new pipes. </a:t>
            </a:r>
            <a:r>
              <a:rPr lang="en-US" sz="2000" i="1" dirty="0"/>
              <a:t>With age a pipe will corrode and become fouled, changing both the roughness and the pipe diameter, with a resulting increase in the friction factor</a:t>
            </a:r>
            <a:r>
              <a:rPr lang="en-US" sz="2000" dirty="0"/>
              <a:t>. Such factors should be included in design considerations; they will not be reviewed here.</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2988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0"/>
            <a:ext cx="8763000" cy="6370975"/>
          </a:xfrm>
          <a:prstGeom prst="rect">
            <a:avLst/>
          </a:prstGeom>
        </p:spPr>
        <p:txBody>
          <a:bodyPr wrap="square">
            <a:spAutoFit/>
          </a:bodyPr>
          <a:lstStyle/>
          <a:p>
            <a:r>
              <a:rPr lang="en-US" dirty="0"/>
              <a:t>The following </a:t>
            </a:r>
            <a:r>
              <a:rPr lang="en-US" dirty="0">
                <a:solidFill>
                  <a:srgbClr val="00B0F0"/>
                </a:solidFill>
              </a:rPr>
              <a:t>empirical</a:t>
            </a:r>
            <a:r>
              <a:rPr lang="en-US" dirty="0"/>
              <a:t> equations represent the Moody diagram for Re &gt; 4000:</a:t>
            </a:r>
          </a:p>
          <a:p>
            <a:endParaRPr lang="en-US" dirty="0"/>
          </a:p>
          <a:p>
            <a:endParaRPr lang="en-US" dirty="0"/>
          </a:p>
          <a:p>
            <a:endParaRPr lang="en-US" dirty="0"/>
          </a:p>
          <a:p>
            <a:endParaRPr lang="en-US" dirty="0"/>
          </a:p>
          <a:p>
            <a:endParaRPr lang="en-US" dirty="0"/>
          </a:p>
          <a:p>
            <a:endParaRPr lang="en-US" dirty="0"/>
          </a:p>
          <a:p>
            <a:r>
              <a:rPr lang="en-US" dirty="0">
                <a:solidFill>
                  <a:srgbClr val="00B0F0"/>
                </a:solidFill>
              </a:rPr>
              <a:t>Good approximations </a:t>
            </a:r>
            <a:r>
              <a:rPr lang="en-US" dirty="0"/>
              <a:t>can be made for the head loss in conduits with </a:t>
            </a:r>
            <a:r>
              <a:rPr lang="en-US" dirty="0">
                <a:solidFill>
                  <a:srgbClr val="00B0F0"/>
                </a:solidFill>
              </a:rPr>
              <a:t>noncircular cross sections </a:t>
            </a:r>
            <a:r>
              <a:rPr lang="en-US" dirty="0"/>
              <a:t>by using the hydraulic radius R. </a:t>
            </a:r>
          </a:p>
          <a:p>
            <a:endParaRPr lang="en-US" dirty="0"/>
          </a:p>
          <a:p>
            <a:r>
              <a:rPr lang="en-US" dirty="0"/>
              <a:t>The transition zone equation (7.6.28) that couples the smooth pipe equation to the completely turbulent regime equation is known as the Colebrook equation. Note that Eq.7.6.26 is the </a:t>
            </a:r>
            <a:r>
              <a:rPr lang="en-US" b="1" i="1" dirty="0"/>
              <a:t>Colebrook equation </a:t>
            </a:r>
            <a:r>
              <a:rPr lang="en-US" dirty="0"/>
              <a:t>with e = 0, and Eq. 7.6.27 is the Colebrook equation</a:t>
            </a:r>
          </a:p>
          <a:p>
            <a:r>
              <a:rPr lang="en-US" dirty="0"/>
              <a:t>with Re = ∞.</a:t>
            </a:r>
          </a:p>
          <a:p>
            <a:endParaRPr lang="en-US" dirty="0"/>
          </a:p>
        </p:txBody>
      </p:sp>
      <p:pic>
        <p:nvPicPr>
          <p:cNvPr id="3" name="Picture 2"/>
          <p:cNvPicPr>
            <a:picLocks noChangeAspect="1" noChangeArrowheads="1"/>
          </p:cNvPicPr>
          <p:nvPr/>
        </p:nvPicPr>
        <p:blipFill>
          <a:blip r:embed="rId2" cstate="print"/>
          <a:srcRect/>
          <a:stretch>
            <a:fillRect/>
          </a:stretch>
        </p:blipFill>
        <p:spPr bwMode="auto">
          <a:xfrm>
            <a:off x="1524000" y="1600200"/>
            <a:ext cx="5772150" cy="17907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09600"/>
            <a:ext cx="8763000" cy="7478970"/>
          </a:xfrm>
          <a:prstGeom prst="rect">
            <a:avLst/>
          </a:prstGeom>
        </p:spPr>
        <p:txBody>
          <a:bodyPr wrap="square">
            <a:spAutoFit/>
          </a:bodyPr>
          <a:lstStyle/>
          <a:p>
            <a:r>
              <a:rPr lang="en-US" dirty="0"/>
              <a:t>Three categories of problems can be identified for developed turbulent flow in a pipe length L:</a:t>
            </a:r>
          </a:p>
          <a:p>
            <a:endParaRPr lang="en-US" dirty="0"/>
          </a:p>
          <a:p>
            <a:endParaRPr lang="en-US" dirty="0"/>
          </a:p>
          <a:p>
            <a:endParaRPr lang="en-US" dirty="0"/>
          </a:p>
          <a:p>
            <a:endParaRPr lang="en-US" dirty="0"/>
          </a:p>
          <a:p>
            <a:r>
              <a:rPr lang="en-US" dirty="0"/>
              <a:t>A category 1 problem is straightforward and requires no iteration procedure when using the Moody diagram. </a:t>
            </a:r>
          </a:p>
          <a:p>
            <a:r>
              <a:rPr lang="en-US" dirty="0"/>
              <a:t>Category 2 and 3 problems are more like problems encountered in</a:t>
            </a:r>
          </a:p>
          <a:p>
            <a:r>
              <a:rPr lang="en-US" dirty="0"/>
              <a:t>engineering design situations and require an iterative trial-and-error process when using the Moody diagram. </a:t>
            </a:r>
          </a:p>
          <a:p>
            <a:r>
              <a:rPr lang="en-US" dirty="0"/>
              <a:t>An alternative to using the Moody diagram that avoids any trial-and-error process is made possible by empirically derived formulas. Perhaps the best of such formulas were presented by </a:t>
            </a:r>
            <a:r>
              <a:rPr lang="en-US" dirty="0" err="1"/>
              <a:t>Swamee</a:t>
            </a:r>
            <a:r>
              <a:rPr lang="en-US" dirty="0"/>
              <a:t> and Jain (1976) for pipe </a:t>
            </a:r>
            <a:r>
              <a:rPr lang="en-US" dirty="0" err="1"/>
              <a:t>ﬂow</a:t>
            </a:r>
            <a:r>
              <a:rPr lang="en-US" dirty="0"/>
              <a:t>; an explicit expression that provides</a:t>
            </a:r>
          </a:p>
          <a:p>
            <a:r>
              <a:rPr lang="en-US" dirty="0"/>
              <a:t>an approximate value for the unknown in each category above is as follows:</a:t>
            </a:r>
          </a:p>
          <a:p>
            <a:endParaRPr lang="en-US" dirty="0"/>
          </a:p>
          <a:p>
            <a:endParaRPr lang="en-US" dirty="0"/>
          </a:p>
          <a:p>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2819400" y="1371600"/>
            <a:ext cx="3554449" cy="1533525"/>
          </a:xfrm>
          <a:prstGeom prst="rect">
            <a:avLst/>
          </a:prstGeom>
          <a:noFill/>
          <a:ln w="9525">
            <a:noFill/>
            <a:miter lim="800000"/>
            <a:headEnd/>
            <a:tailEnd/>
          </a:ln>
        </p:spPr>
      </p:pic>
      <p:sp>
        <p:nvSpPr>
          <p:cNvPr id="4" name="TextBox 3"/>
          <p:cNvSpPr txBox="1"/>
          <p:nvPr/>
        </p:nvSpPr>
        <p:spPr>
          <a:xfrm>
            <a:off x="152400" y="0"/>
            <a:ext cx="8839200" cy="646331"/>
          </a:xfrm>
          <a:prstGeom prst="rect">
            <a:avLst/>
          </a:prstGeom>
          <a:noFill/>
        </p:spPr>
        <p:txBody>
          <a:bodyPr wrap="square" rtlCol="0">
            <a:spAutoFit/>
          </a:bodyPr>
          <a:lstStyle/>
          <a:p>
            <a:r>
              <a:rPr lang="en-US" sz="3600" dirty="0">
                <a:solidFill>
                  <a:srgbClr val="00B0F0"/>
                </a:solidFill>
              </a:rPr>
              <a:t>Solution of pipe flow problems by trials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6370084" y="1371600"/>
            <a:ext cx="2773916" cy="1196773"/>
          </a:xfrm>
          <a:prstGeom prst="rect">
            <a:avLst/>
          </a:prstGeom>
          <a:noFill/>
          <a:ln w="9525">
            <a:noFill/>
            <a:miter lim="800000"/>
            <a:headEnd/>
            <a:tailEnd/>
          </a:ln>
        </p:spPr>
      </p:pic>
      <p:sp>
        <p:nvSpPr>
          <p:cNvPr id="2" name="Rectangle 1"/>
          <p:cNvSpPr/>
          <p:nvPr/>
        </p:nvSpPr>
        <p:spPr>
          <a:xfrm>
            <a:off x="228600" y="1295400"/>
            <a:ext cx="6400800" cy="4154984"/>
          </a:xfrm>
          <a:prstGeom prst="rect">
            <a:avLst/>
          </a:prstGeom>
        </p:spPr>
        <p:txBody>
          <a:bodyPr wrap="square">
            <a:spAutoFit/>
          </a:bodyPr>
          <a:lstStyle/>
          <a:p>
            <a:pPr>
              <a:buFont typeface="Wingdings" pitchFamily="2" charset="2"/>
              <a:buChar char="Ø"/>
            </a:pPr>
            <a:r>
              <a:rPr lang="en-US" dirty="0"/>
              <a:t>An alternative to using the Moody diagram that avoids any trial-and-error process is made possible by empirically derived formulas. </a:t>
            </a:r>
          </a:p>
          <a:p>
            <a:pPr>
              <a:buFont typeface="Wingdings" pitchFamily="2" charset="2"/>
              <a:buChar char="Ø"/>
            </a:pPr>
            <a:r>
              <a:rPr lang="en-US" dirty="0"/>
              <a:t>Perhaps the best of such formulas were presented by </a:t>
            </a:r>
            <a:r>
              <a:rPr lang="en-US" dirty="0" err="1"/>
              <a:t>Swamee</a:t>
            </a:r>
            <a:r>
              <a:rPr lang="en-US" dirty="0"/>
              <a:t> and Jain (1976) for pipe </a:t>
            </a:r>
            <a:r>
              <a:rPr lang="en-US" dirty="0" err="1"/>
              <a:t>ﬂow</a:t>
            </a:r>
            <a:r>
              <a:rPr lang="en-US" dirty="0"/>
              <a:t>; an explicit expression that provides an approximate value for the unknown in each category above is as follows:</a:t>
            </a:r>
          </a:p>
          <a:p>
            <a:endParaRPr lang="en-US" dirty="0"/>
          </a:p>
          <a:p>
            <a:endParaRPr lang="en-US" dirty="0"/>
          </a:p>
          <a:p>
            <a:endParaRPr lang="en-US" dirty="0"/>
          </a:p>
        </p:txBody>
      </p:sp>
      <p:sp>
        <p:nvSpPr>
          <p:cNvPr id="4" name="TextBox 3"/>
          <p:cNvSpPr txBox="1"/>
          <p:nvPr/>
        </p:nvSpPr>
        <p:spPr>
          <a:xfrm>
            <a:off x="152400" y="0"/>
            <a:ext cx="8839200" cy="1200329"/>
          </a:xfrm>
          <a:prstGeom prst="rect">
            <a:avLst/>
          </a:prstGeom>
          <a:noFill/>
        </p:spPr>
        <p:txBody>
          <a:bodyPr wrap="square" rtlCol="0">
            <a:spAutoFit/>
          </a:bodyPr>
          <a:lstStyle/>
          <a:p>
            <a:pPr algn="ctr"/>
            <a:r>
              <a:rPr lang="en-US" sz="3600" dirty="0">
                <a:solidFill>
                  <a:srgbClr val="00B0F0"/>
                </a:solidFill>
              </a:rPr>
              <a:t>Solution of pipe flow problems using empirical equations</a:t>
            </a:r>
          </a:p>
        </p:txBody>
      </p:sp>
      <p:pic>
        <p:nvPicPr>
          <p:cNvPr id="5" name="Picture 2"/>
          <p:cNvPicPr>
            <a:picLocks noChangeAspect="1" noChangeArrowheads="1"/>
          </p:cNvPicPr>
          <p:nvPr/>
        </p:nvPicPr>
        <p:blipFill>
          <a:blip r:embed="rId3" cstate="print"/>
          <a:srcRect/>
          <a:stretch>
            <a:fillRect/>
          </a:stretch>
        </p:blipFill>
        <p:spPr bwMode="auto">
          <a:xfrm rot="10800000">
            <a:off x="304800" y="4343400"/>
            <a:ext cx="8541859" cy="2335994"/>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219200"/>
            <a:ext cx="8763000" cy="3416320"/>
          </a:xfrm>
          <a:prstGeom prst="rect">
            <a:avLst/>
          </a:prstGeom>
        </p:spPr>
        <p:txBody>
          <a:bodyPr wrap="square">
            <a:spAutoFit/>
          </a:bodyPr>
          <a:lstStyle/>
          <a:p>
            <a:pPr>
              <a:buFont typeface="Wingdings" pitchFamily="2" charset="2"/>
              <a:buChar char="Ø"/>
            </a:pPr>
            <a:r>
              <a:rPr lang="en-US" dirty="0"/>
              <a:t>Equation 7.6.32 is as accurate as the Moody diagram, and </a:t>
            </a:r>
            <a:r>
              <a:rPr lang="en-US" dirty="0" err="1"/>
              <a:t>Eqs</a:t>
            </a:r>
            <a:r>
              <a:rPr lang="en-US" dirty="0"/>
              <a:t>. 7.6.31 and 7.6.33 are accurate to within approximately 2% of the Moody diagram. These tolerances are acceptable for engineering calculations. It is important to realize that the Moody diagram is based on experimental data that likely is accurate to within no more than 5%. </a:t>
            </a:r>
          </a:p>
          <a:p>
            <a:pPr>
              <a:buFont typeface="Wingdings" pitchFamily="2" charset="2"/>
              <a:buChar char="Ø"/>
            </a:pPr>
            <a:r>
              <a:rPr lang="en-US" dirty="0"/>
              <a:t>Hence the foregoing three formulas of </a:t>
            </a:r>
            <a:r>
              <a:rPr lang="en-US" dirty="0" err="1"/>
              <a:t>Swamee</a:t>
            </a:r>
            <a:r>
              <a:rPr lang="en-US" dirty="0"/>
              <a:t> and Jain, which can easily be input on a programmable hand-held calculator, are often used by design engineers. </a:t>
            </a:r>
          </a:p>
        </p:txBody>
      </p:sp>
      <p:sp>
        <p:nvSpPr>
          <p:cNvPr id="5" name="TextBox 4"/>
          <p:cNvSpPr txBox="1"/>
          <p:nvPr/>
        </p:nvSpPr>
        <p:spPr>
          <a:xfrm>
            <a:off x="152400" y="0"/>
            <a:ext cx="8839200" cy="1200329"/>
          </a:xfrm>
          <a:prstGeom prst="rect">
            <a:avLst/>
          </a:prstGeom>
          <a:noFill/>
        </p:spPr>
        <p:txBody>
          <a:bodyPr wrap="square" rtlCol="0">
            <a:spAutoFit/>
          </a:bodyPr>
          <a:lstStyle/>
          <a:p>
            <a:pPr algn="ctr"/>
            <a:r>
              <a:rPr lang="en-US" sz="3600" dirty="0">
                <a:solidFill>
                  <a:srgbClr val="00B0F0"/>
                </a:solidFill>
              </a:rPr>
              <a:t>Solution of pipe flow problems using empirical equations</a:t>
            </a:r>
          </a:p>
        </p:txBody>
      </p:sp>
      <p:pic>
        <p:nvPicPr>
          <p:cNvPr id="6" name="Picture 2"/>
          <p:cNvPicPr>
            <a:picLocks noChangeAspect="1" noChangeArrowheads="1"/>
          </p:cNvPicPr>
          <p:nvPr/>
        </p:nvPicPr>
        <p:blipFill>
          <a:blip r:embed="rId2" cstate="print"/>
          <a:srcRect/>
          <a:stretch>
            <a:fillRect/>
          </a:stretch>
        </p:blipFill>
        <p:spPr bwMode="auto">
          <a:xfrm rot="10800000">
            <a:off x="838200" y="4572000"/>
            <a:ext cx="7772400" cy="2125565"/>
          </a:xfrm>
          <a:prstGeom prst="rect">
            <a:avLst/>
          </a:prstGeom>
          <a:noFill/>
          <a:ln w="9525">
            <a:noFill/>
            <a:miter lim="800000"/>
            <a:headEnd/>
            <a:tailEnd/>
          </a:ln>
        </p:spPr>
      </p:pic>
    </p:spTree>
    <p:extLst>
      <p:ext uri="{BB962C8B-B14F-4D97-AF65-F5344CB8AC3E}">
        <p14:creationId xmlns:p14="http://schemas.microsoft.com/office/powerpoint/2010/main" val="1283609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74284" y="2714625"/>
            <a:ext cx="5087030" cy="3998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513" y="76200"/>
            <a:ext cx="7038975"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1680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486" y="737175"/>
            <a:ext cx="5142914" cy="5029200"/>
          </a:xfrm>
        </p:spPr>
        <p:txBody>
          <a:bodyPr/>
          <a:lstStyle/>
          <a:p>
            <a:r>
              <a:rPr lang="en-US" sz="2400" dirty="0"/>
              <a:t>If the head loss in a given length of uniform pipe is measured at different velocities, it will be found that, as long as the velocity is low enough to secure laminar ﬂow, the </a:t>
            </a:r>
            <a:r>
              <a:rPr lang="en-US" sz="2400" i="1" dirty="0"/>
              <a:t>head loss</a:t>
            </a:r>
            <a:r>
              <a:rPr lang="en-US" sz="2400" dirty="0"/>
              <a:t>, due to friction, will be directly </a:t>
            </a:r>
            <a:r>
              <a:rPr lang="en-US" sz="2400" i="1" dirty="0"/>
              <a:t>proportional to the velocity</a:t>
            </a:r>
            <a:r>
              <a:rPr lang="en-US" sz="2400" dirty="0"/>
              <a:t>, as shown in the Fig. </a:t>
            </a:r>
          </a:p>
          <a:p>
            <a:r>
              <a:rPr lang="en-US" sz="2400" dirty="0"/>
              <a:t>But with increasing velocity, at some point B, where visual observation of dye injected in a transparent tube would show that the ﬂow changes from laminar to turbulent, there will be an </a:t>
            </a:r>
            <a:r>
              <a:rPr lang="en-US" sz="2400" i="1" dirty="0"/>
              <a:t>abrupt increase </a:t>
            </a:r>
            <a:r>
              <a:rPr lang="en-US" sz="2400" dirty="0"/>
              <a:t>in the rate at which the head loss varies. </a:t>
            </a:r>
          </a:p>
        </p:txBody>
      </p:sp>
      <p:sp>
        <p:nvSpPr>
          <p:cNvPr id="2" name="TextBox 1"/>
          <p:cNvSpPr txBox="1"/>
          <p:nvPr/>
        </p:nvSpPr>
        <p:spPr>
          <a:xfrm>
            <a:off x="685800" y="152400"/>
            <a:ext cx="7772400" cy="584775"/>
          </a:xfrm>
          <a:prstGeom prst="rect">
            <a:avLst/>
          </a:prstGeom>
          <a:noFill/>
        </p:spPr>
        <p:txBody>
          <a:bodyPr wrap="square" rtlCol="0">
            <a:spAutoFit/>
          </a:bodyPr>
          <a:lstStyle/>
          <a:p>
            <a:r>
              <a:rPr lang="en-US" sz="3200" dirty="0">
                <a:solidFill>
                  <a:srgbClr val="00B0F0"/>
                </a:solidFill>
              </a:rPr>
              <a:t>Laminar and turbulent flow</a:t>
            </a:r>
          </a:p>
        </p:txBody>
      </p:sp>
      <p:grpSp>
        <p:nvGrpSpPr>
          <p:cNvPr id="4" name="Group 3"/>
          <p:cNvGrpSpPr/>
          <p:nvPr/>
        </p:nvGrpSpPr>
        <p:grpSpPr>
          <a:xfrm>
            <a:off x="6019800" y="2209800"/>
            <a:ext cx="2971800" cy="4261884"/>
            <a:chOff x="6107168" y="2905766"/>
            <a:chExt cx="2294260" cy="3576084"/>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820" b="79063"/>
            <a:stretch/>
          </p:blipFill>
          <p:spPr bwMode="auto">
            <a:xfrm rot="10800000">
              <a:off x="6107168" y="5856301"/>
              <a:ext cx="2248486" cy="62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a:stretch/>
          </p:blipFill>
          <p:spPr bwMode="auto">
            <a:xfrm rot="10800000">
              <a:off x="6115428" y="2905766"/>
              <a:ext cx="2286000" cy="298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33182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52400" y="457200"/>
            <a:ext cx="8935906"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951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6250"/>
          <a:stretch>
            <a:fillRect/>
          </a:stretch>
        </p:blipFill>
        <p:spPr bwMode="auto">
          <a:xfrm>
            <a:off x="122955" y="533400"/>
            <a:ext cx="902104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0"/>
            <a:ext cx="8686800" cy="646331"/>
          </a:xfrm>
          <a:prstGeom prst="rect">
            <a:avLst/>
          </a:prstGeom>
          <a:noFill/>
        </p:spPr>
        <p:txBody>
          <a:bodyPr wrap="square" rtlCol="0">
            <a:spAutoFit/>
          </a:bodyPr>
          <a:lstStyle/>
          <a:p>
            <a:r>
              <a:rPr lang="en-US" sz="3600" dirty="0">
                <a:solidFill>
                  <a:srgbClr val="00B0F0"/>
                </a:solidFill>
              </a:rPr>
              <a:t>Minor losses in pipe flow</a:t>
            </a:r>
          </a:p>
        </p:txBody>
      </p:sp>
    </p:spTree>
    <p:extLst>
      <p:ext uri="{BB962C8B-B14F-4D97-AF65-F5344CB8AC3E}">
        <p14:creationId xmlns:p14="http://schemas.microsoft.com/office/powerpoint/2010/main" val="3225462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0"/>
            <a:ext cx="8918824"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0" y="2667000"/>
            <a:ext cx="89154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2400" y="0"/>
            <a:ext cx="8686800" cy="646331"/>
          </a:xfrm>
          <a:prstGeom prst="rect">
            <a:avLst/>
          </a:prstGeom>
          <a:noFill/>
        </p:spPr>
        <p:txBody>
          <a:bodyPr wrap="square" rtlCol="0">
            <a:spAutoFit/>
          </a:bodyPr>
          <a:lstStyle/>
          <a:p>
            <a:r>
              <a:rPr lang="en-US" sz="3600" dirty="0">
                <a:solidFill>
                  <a:srgbClr val="00B0F0"/>
                </a:solidFill>
              </a:rPr>
              <a:t>Minor losses in pipe flow</a:t>
            </a:r>
          </a:p>
        </p:txBody>
      </p:sp>
    </p:spTree>
    <p:extLst>
      <p:ext uri="{BB962C8B-B14F-4D97-AF65-F5344CB8AC3E}">
        <p14:creationId xmlns:p14="http://schemas.microsoft.com/office/powerpoint/2010/main" val="3376945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442224"/>
            <a:ext cx="6972300" cy="641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cstate="print"/>
          <a:stretch>
            <a:fillRect/>
          </a:stretch>
        </p:blipFill>
        <p:spPr>
          <a:xfrm>
            <a:off x="1371600" y="2209800"/>
            <a:ext cx="923925" cy="495300"/>
          </a:xfrm>
          <a:prstGeom prst="rect">
            <a:avLst/>
          </a:prstGeom>
        </p:spPr>
      </p:pic>
      <p:cxnSp>
        <p:nvCxnSpPr>
          <p:cNvPr id="4" name="Straight Arrow Connector 3"/>
          <p:cNvCxnSpPr/>
          <p:nvPr/>
        </p:nvCxnSpPr>
        <p:spPr>
          <a:xfrm rot="10800000" flipV="1">
            <a:off x="2362200" y="2133600"/>
            <a:ext cx="144780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stretch>
            <a:fillRect/>
          </a:stretch>
        </p:blipFill>
        <p:spPr>
          <a:xfrm>
            <a:off x="6324600" y="1981200"/>
            <a:ext cx="990600" cy="541734"/>
          </a:xfrm>
          <a:prstGeom prst="rect">
            <a:avLst/>
          </a:prstGeom>
        </p:spPr>
      </p:pic>
      <p:cxnSp>
        <p:nvCxnSpPr>
          <p:cNvPr id="7" name="Straight Arrow Connector 6"/>
          <p:cNvCxnSpPr/>
          <p:nvPr/>
        </p:nvCxnSpPr>
        <p:spPr>
          <a:xfrm>
            <a:off x="5486400" y="2133600"/>
            <a:ext cx="914400" cy="129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2400" y="0"/>
            <a:ext cx="8686800" cy="523220"/>
          </a:xfrm>
          <a:prstGeom prst="rect">
            <a:avLst/>
          </a:prstGeom>
          <a:noFill/>
        </p:spPr>
        <p:txBody>
          <a:bodyPr wrap="square" rtlCol="0">
            <a:spAutoFit/>
          </a:bodyPr>
          <a:lstStyle/>
          <a:p>
            <a:r>
              <a:rPr lang="en-US" sz="2800" dirty="0">
                <a:solidFill>
                  <a:srgbClr val="00B0F0"/>
                </a:solidFill>
              </a:rPr>
              <a:t>Minor losses in pipe flow</a:t>
            </a:r>
          </a:p>
        </p:txBody>
      </p:sp>
      <p:cxnSp>
        <p:nvCxnSpPr>
          <p:cNvPr id="10" name="Straight Connector 9"/>
          <p:cNvCxnSpPr/>
          <p:nvPr/>
        </p:nvCxnSpPr>
        <p:spPr>
          <a:xfrm>
            <a:off x="0" y="1676400"/>
            <a:ext cx="89154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122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286000" y="107145"/>
            <a:ext cx="4795839" cy="678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5578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320"/>
            <a:ext cx="8686800" cy="169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80999" y="1447800"/>
            <a:ext cx="8665688"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srcRect/>
          <a:stretch>
            <a:fillRect/>
          </a:stretch>
        </p:blipFill>
        <p:spPr bwMode="auto">
          <a:xfrm>
            <a:off x="0" y="6019800"/>
            <a:ext cx="3505200" cy="499861"/>
          </a:xfrm>
          <a:prstGeom prst="rect">
            <a:avLst/>
          </a:prstGeom>
          <a:noFill/>
          <a:ln w="9525">
            <a:noFill/>
            <a:miter lim="800000"/>
            <a:headEnd/>
            <a:tailEnd/>
          </a:ln>
          <a:effectLst/>
        </p:spPr>
      </p:pic>
    </p:spTree>
    <p:extLst>
      <p:ext uri="{BB962C8B-B14F-4D97-AF65-F5344CB8AC3E}">
        <p14:creationId xmlns:p14="http://schemas.microsoft.com/office/powerpoint/2010/main" val="1591923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28600" y="685800"/>
            <a:ext cx="8906066" cy="6043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371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304800" y="533399"/>
            <a:ext cx="8582183"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45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52400"/>
            <a:ext cx="7772400" cy="584775"/>
          </a:xfrm>
          <a:prstGeom prst="rect">
            <a:avLst/>
          </a:prstGeom>
          <a:noFill/>
        </p:spPr>
        <p:txBody>
          <a:bodyPr wrap="square" rtlCol="0">
            <a:spAutoFit/>
          </a:bodyPr>
          <a:lstStyle/>
          <a:p>
            <a:r>
              <a:rPr lang="en-US" sz="3200" dirty="0">
                <a:solidFill>
                  <a:srgbClr val="00B0F0"/>
                </a:solidFill>
              </a:rPr>
              <a:t>Laminar and turbulent flow</a:t>
            </a:r>
          </a:p>
        </p:txBody>
      </p:sp>
      <p:grpSp>
        <p:nvGrpSpPr>
          <p:cNvPr id="4" name="Group 3"/>
          <p:cNvGrpSpPr/>
          <p:nvPr/>
        </p:nvGrpSpPr>
        <p:grpSpPr>
          <a:xfrm>
            <a:off x="5714306" y="2209800"/>
            <a:ext cx="2743893" cy="4634345"/>
            <a:chOff x="6107168" y="2905766"/>
            <a:chExt cx="2294260" cy="3576084"/>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820" b="79063"/>
            <a:stretch/>
          </p:blipFill>
          <p:spPr bwMode="auto">
            <a:xfrm rot="10800000">
              <a:off x="6107168" y="5856301"/>
              <a:ext cx="2248486" cy="62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a:stretch/>
          </p:blipFill>
          <p:spPr bwMode="auto">
            <a:xfrm rot="10800000">
              <a:off x="6115428" y="2905766"/>
              <a:ext cx="2286000" cy="298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381000" y="2209800"/>
            <a:ext cx="5284816" cy="4930581"/>
          </a:xfrm>
          <a:prstGeom prst="rect">
            <a:avLst/>
          </a:prstGeom>
        </p:spPr>
        <p:txBody>
          <a:bodyPr wrap="square">
            <a:spAutoFit/>
          </a:bodyPr>
          <a:lstStyle/>
          <a:p>
            <a:pPr marL="342900" indent="-342900" eaLnBrk="0" hangingPunct="0">
              <a:spcBef>
                <a:spcPct val="20000"/>
              </a:spcBef>
              <a:buChar char="•"/>
            </a:pPr>
            <a:r>
              <a:rPr lang="en-US" dirty="0">
                <a:latin typeface="+mn-lt"/>
              </a:rPr>
              <a:t>It is thus seen that for </a:t>
            </a:r>
            <a:r>
              <a:rPr lang="en-US" i="1" dirty="0">
                <a:latin typeface="+mn-lt"/>
              </a:rPr>
              <a:t>laminar ﬂow </a:t>
            </a:r>
            <a:r>
              <a:rPr lang="en-US" dirty="0">
                <a:latin typeface="+mn-lt"/>
              </a:rPr>
              <a:t>the drop in energy due to </a:t>
            </a:r>
            <a:r>
              <a:rPr lang="en-US" i="1" dirty="0">
                <a:latin typeface="+mn-lt"/>
              </a:rPr>
              <a:t>friction varies as V</a:t>
            </a:r>
            <a:r>
              <a:rPr lang="en-US" dirty="0">
                <a:latin typeface="+mn-lt"/>
              </a:rPr>
              <a:t>, while for </a:t>
            </a:r>
            <a:r>
              <a:rPr lang="en-US" i="1" dirty="0">
                <a:latin typeface="+mn-lt"/>
              </a:rPr>
              <a:t>turbulent ﬂow </a:t>
            </a:r>
            <a:r>
              <a:rPr lang="en-US" dirty="0">
                <a:latin typeface="+mn-lt"/>
              </a:rPr>
              <a:t>the </a:t>
            </a:r>
            <a:r>
              <a:rPr lang="en-US" i="1" dirty="0">
                <a:latin typeface="+mn-lt"/>
              </a:rPr>
              <a:t>friction varies as V</a:t>
            </a:r>
            <a:r>
              <a:rPr lang="en-US" i="1" baseline="30000" dirty="0">
                <a:latin typeface="+mn-lt"/>
              </a:rPr>
              <a:t>n</a:t>
            </a:r>
            <a:r>
              <a:rPr lang="en-US" dirty="0">
                <a:latin typeface="+mn-lt"/>
              </a:rPr>
              <a:t>, where n ranges from about 1.75 to 2. The lower value of 1.75 for turbulent ﬂow is found for pipes with </a:t>
            </a:r>
            <a:r>
              <a:rPr lang="en-US" i="1" dirty="0">
                <a:latin typeface="+mn-lt"/>
              </a:rPr>
              <a:t>very smooth walls</a:t>
            </a:r>
            <a:r>
              <a:rPr lang="en-US" dirty="0">
                <a:latin typeface="+mn-lt"/>
              </a:rPr>
              <a:t>; as the wall roughness increases, the value of n increases up to its maximum value of 2.</a:t>
            </a:r>
          </a:p>
          <a:p>
            <a:pPr marL="342900" indent="-342900" eaLnBrk="0" hangingPunct="0">
              <a:spcBef>
                <a:spcPct val="20000"/>
              </a:spcBef>
              <a:buChar char="•"/>
            </a:pPr>
            <a:r>
              <a:rPr lang="en-US" dirty="0">
                <a:latin typeface="+mn-lt"/>
              </a:rPr>
              <a:t>Point B is known as the higher critical point, and A as the lower critical point.</a:t>
            </a:r>
          </a:p>
          <a:p>
            <a:pPr marL="342900" indent="-342900" eaLnBrk="0" hangingPunct="0">
              <a:spcBef>
                <a:spcPct val="20000"/>
              </a:spcBef>
              <a:buChar char="•"/>
            </a:pPr>
            <a:endParaRPr lang="en-US" sz="1800" dirty="0">
              <a:latin typeface="+mn-lt"/>
            </a:endParaRPr>
          </a:p>
        </p:txBody>
      </p:sp>
      <p:sp>
        <p:nvSpPr>
          <p:cNvPr id="8" name="Rectangle 7"/>
          <p:cNvSpPr/>
          <p:nvPr/>
        </p:nvSpPr>
        <p:spPr>
          <a:xfrm>
            <a:off x="381000" y="1023737"/>
            <a:ext cx="8680484" cy="1200329"/>
          </a:xfrm>
          <a:prstGeom prst="rect">
            <a:avLst/>
          </a:prstGeom>
        </p:spPr>
        <p:txBody>
          <a:bodyPr wrap="square">
            <a:spAutoFit/>
          </a:bodyPr>
          <a:lstStyle/>
          <a:p>
            <a:pPr marL="342900" indent="-342900" eaLnBrk="0" hangingPunct="0">
              <a:spcBef>
                <a:spcPct val="20000"/>
              </a:spcBef>
              <a:buChar char="•"/>
            </a:pPr>
            <a:r>
              <a:rPr lang="en-US" dirty="0">
                <a:latin typeface="+mn-lt"/>
              </a:rPr>
              <a:t>If these two variables are plotted on log-log paper, it will be found that, after a certain transition region (BCA) has been passed, lines will be obtained with slopes ranging from about 1.75 to 2.00. </a:t>
            </a:r>
            <a:endParaRPr lang="en-US" sz="1800" dirty="0">
              <a:latin typeface="+mn-lt"/>
            </a:endParaRPr>
          </a:p>
        </p:txBody>
      </p:sp>
    </p:spTree>
    <p:extLst>
      <p:ext uri="{BB962C8B-B14F-4D97-AF65-F5344CB8AC3E}">
        <p14:creationId xmlns:p14="http://schemas.microsoft.com/office/powerpoint/2010/main" val="1015692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486" y="737175"/>
            <a:ext cx="7772400" cy="5029200"/>
          </a:xfrm>
        </p:spPr>
        <p:txBody>
          <a:bodyPr/>
          <a:lstStyle/>
          <a:p>
            <a:r>
              <a:rPr lang="en-US" sz="2400" dirty="0"/>
              <a:t>However, velocity is not the only factor that determines whether the ﬂow is laminar or turbulent. The criterion is Reynolds number, which has been discussed in previous lectures. </a:t>
            </a:r>
          </a:p>
          <a:p>
            <a:r>
              <a:rPr lang="en-US" sz="2400" dirty="0"/>
              <a:t>For a circular pipe the signiﬁcant linear dimension L is usually taken as the diameter D, and thus</a:t>
            </a:r>
          </a:p>
        </p:txBody>
      </p:sp>
      <p:sp>
        <p:nvSpPr>
          <p:cNvPr id="2" name="TextBox 1"/>
          <p:cNvSpPr txBox="1"/>
          <p:nvPr/>
        </p:nvSpPr>
        <p:spPr>
          <a:xfrm>
            <a:off x="685800" y="152400"/>
            <a:ext cx="7772400" cy="584775"/>
          </a:xfrm>
          <a:prstGeom prst="rect">
            <a:avLst/>
          </a:prstGeom>
          <a:noFill/>
        </p:spPr>
        <p:txBody>
          <a:bodyPr wrap="square" rtlCol="0">
            <a:spAutoFit/>
          </a:bodyPr>
          <a:lstStyle/>
          <a:p>
            <a:r>
              <a:rPr lang="en-US" sz="3200" dirty="0">
                <a:solidFill>
                  <a:srgbClr val="00B0F0"/>
                </a:solidFill>
              </a:rPr>
              <a:t>Laminar and turbulent flow</a:t>
            </a:r>
          </a:p>
        </p:txBody>
      </p:sp>
      <p:pic>
        <p:nvPicPr>
          <p:cNvPr id="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020" t="18127" r="33909" b="45822"/>
          <a:stretch/>
        </p:blipFill>
        <p:spPr bwMode="auto">
          <a:xfrm rot="10800000">
            <a:off x="2971800" y="3251775"/>
            <a:ext cx="2743200" cy="1019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5090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37175"/>
            <a:ext cx="8915400" cy="2920425"/>
          </a:xfrm>
        </p:spPr>
        <p:txBody>
          <a:bodyPr/>
          <a:lstStyle/>
          <a:p>
            <a:pPr marL="0" indent="0">
              <a:spcBef>
                <a:spcPct val="0"/>
              </a:spcBef>
              <a:buNone/>
            </a:pPr>
            <a:r>
              <a:rPr lang="en-US" sz="1800" dirty="0"/>
              <a:t>	</a:t>
            </a:r>
            <a:r>
              <a:rPr lang="en-US" sz="1800" kern="1200" dirty="0">
                <a:solidFill>
                  <a:srgbClr val="00B0F0"/>
                </a:solidFill>
                <a:latin typeface="Times New Roman" pitchFamily="18" charset="0"/>
              </a:rPr>
              <a:t>Critical Reynolds Number</a:t>
            </a:r>
          </a:p>
          <a:p>
            <a:r>
              <a:rPr lang="en-US" sz="2400" dirty="0"/>
              <a:t>The upper critical Reynolds number, corresponding to point B of Fig. 17.x is really indeterminate and depends upon the care taken to prevent any  initial disturbance from affecting the ﬂow. Its value is normally about 4000 but laminar ﬂow in circular pipes has been maintained up to values of Re as  high as 50,000. However, in such cases this type of ﬂow is inherently unstable. 'the least disturbance will transform it instantly into turbulent ﬂow. </a:t>
            </a:r>
          </a:p>
        </p:txBody>
      </p:sp>
      <p:sp>
        <p:nvSpPr>
          <p:cNvPr id="2" name="TextBox 1"/>
          <p:cNvSpPr txBox="1"/>
          <p:nvPr/>
        </p:nvSpPr>
        <p:spPr>
          <a:xfrm>
            <a:off x="685800" y="152400"/>
            <a:ext cx="7772400" cy="584775"/>
          </a:xfrm>
          <a:prstGeom prst="rect">
            <a:avLst/>
          </a:prstGeom>
          <a:noFill/>
        </p:spPr>
        <p:txBody>
          <a:bodyPr wrap="square" rtlCol="0">
            <a:spAutoFit/>
          </a:bodyPr>
          <a:lstStyle/>
          <a:p>
            <a:r>
              <a:rPr lang="en-US" sz="3200" dirty="0">
                <a:solidFill>
                  <a:srgbClr val="00B0F0"/>
                </a:solidFill>
              </a:rPr>
              <a:t>Laminar and turbulent flow</a:t>
            </a:r>
          </a:p>
        </p:txBody>
      </p:sp>
      <p:grpSp>
        <p:nvGrpSpPr>
          <p:cNvPr id="5" name="Group 4"/>
          <p:cNvGrpSpPr/>
          <p:nvPr/>
        </p:nvGrpSpPr>
        <p:grpSpPr>
          <a:xfrm>
            <a:off x="6662704" y="3281916"/>
            <a:ext cx="2294260" cy="3576084"/>
            <a:chOff x="6107168" y="2905766"/>
            <a:chExt cx="2294260" cy="3576084"/>
          </a:xfrm>
        </p:grpSpPr>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820" b="79063"/>
            <a:stretch/>
          </p:blipFill>
          <p:spPr bwMode="auto">
            <a:xfrm rot="10800000">
              <a:off x="6107168" y="5856301"/>
              <a:ext cx="2248486" cy="62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a:stretch/>
          </p:blipFill>
          <p:spPr bwMode="auto">
            <a:xfrm rot="10800000">
              <a:off x="6115428" y="2905766"/>
              <a:ext cx="2286000" cy="298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Rectangle 3"/>
          <p:cNvSpPr/>
          <p:nvPr/>
        </p:nvSpPr>
        <p:spPr>
          <a:xfrm>
            <a:off x="170384" y="3657600"/>
            <a:ext cx="6687615" cy="3416320"/>
          </a:xfrm>
          <a:prstGeom prst="rect">
            <a:avLst/>
          </a:prstGeom>
        </p:spPr>
        <p:txBody>
          <a:bodyPr wrap="square">
            <a:spAutoFit/>
          </a:bodyPr>
          <a:lstStyle/>
          <a:p>
            <a:pPr marL="342900" indent="-342900">
              <a:buFont typeface="Arial" panose="020B0604020202020204" pitchFamily="34" charset="0"/>
              <a:buChar char="•"/>
            </a:pPr>
            <a:r>
              <a:rPr lang="en-US" dirty="0"/>
              <a:t>On the other hand, it is practically impossible for turbulent ﬂow in a straight pipe to persist at values of Re much below 2000, because any turbulence that is set will be damped out by viscous friction. </a:t>
            </a:r>
          </a:p>
          <a:p>
            <a:pPr marL="342900" indent="-342900">
              <a:buFont typeface="Arial" panose="020B0604020202020204" pitchFamily="34" charset="0"/>
              <a:buChar char="•"/>
            </a:pPr>
            <a:r>
              <a:rPr lang="en-US" dirty="0"/>
              <a:t>However, for normal cases of ﬂow in straight pipes of uniform diameter and usual roughness, the critical value may be taken as </a:t>
            </a:r>
            <a:r>
              <a:rPr lang="en-US" b="1" dirty="0" err="1">
                <a:solidFill>
                  <a:srgbClr val="00B0F0"/>
                </a:solidFill>
              </a:rPr>
              <a:t>Re</a:t>
            </a:r>
            <a:r>
              <a:rPr lang="en-US" b="1" baseline="-25000" dirty="0" err="1">
                <a:solidFill>
                  <a:srgbClr val="00B0F0"/>
                </a:solidFill>
              </a:rPr>
              <a:t>crit</a:t>
            </a:r>
            <a:r>
              <a:rPr lang="en-US" b="1" dirty="0">
                <a:solidFill>
                  <a:srgbClr val="00B0F0"/>
                </a:solidFill>
              </a:rPr>
              <a:t> = 2000</a:t>
            </a:r>
            <a:r>
              <a:rPr lang="en-US" dirty="0"/>
              <a:t>.</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921541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Rot="1" noChangeAspect="1" noMove="1" noResize="1" noEditPoints="1" noAdjustHandles="1" noChangeArrowheads="1" noChangeShapeType="1" noTextEdit="1"/>
          </p:cNvSpPr>
          <p:nvPr/>
        </p:nvSpPr>
        <p:spPr>
          <a:xfrm>
            <a:off x="762000" y="228600"/>
            <a:ext cx="7848600" cy="6693243"/>
          </a:xfrm>
          <a:prstGeom prst="rect">
            <a:avLst/>
          </a:prstGeom>
          <a:blipFill rotWithShape="1">
            <a:blip r:embed="rId2" cstate="print"/>
            <a:stretch>
              <a:fillRect l="-1165" t="-729" r="-2019"/>
            </a:stretch>
          </a:blipFill>
        </p:spPr>
        <p:txBody>
          <a:bodyPr/>
          <a:lstStyle/>
          <a:p>
            <a:r>
              <a:rPr lang="en-US">
                <a:noFill/>
              </a:rPr>
              <a:t> </a:t>
            </a:r>
          </a:p>
        </p:txBody>
      </p:sp>
    </p:spTree>
    <p:extLst>
      <p:ext uri="{BB962C8B-B14F-4D97-AF65-F5344CB8AC3E}">
        <p14:creationId xmlns:p14="http://schemas.microsoft.com/office/powerpoint/2010/main" val="1419771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Rot="1" noChangeAspect="1" noMove="1" noResize="1" noEditPoints="1" noAdjustHandles="1" noChangeArrowheads="1" noChangeShapeType="1" noTextEdit="1"/>
          </p:cNvSpPr>
          <p:nvPr/>
        </p:nvSpPr>
        <p:spPr>
          <a:xfrm>
            <a:off x="228600" y="152400"/>
            <a:ext cx="8763000" cy="3046988"/>
          </a:xfrm>
          <a:prstGeom prst="rect">
            <a:avLst/>
          </a:prstGeom>
          <a:blipFill rotWithShape="1">
            <a:blip r:embed="rId2" cstate="print"/>
            <a:stretch>
              <a:fillRect l="-1113" t="-1600" r="-278"/>
            </a:stretch>
          </a:blipFill>
        </p:spPr>
        <p:txBody>
          <a:bodyPr/>
          <a:lstStyle/>
          <a:p>
            <a:r>
              <a:rPr lang="en-US">
                <a:noFill/>
              </a:rPr>
              <a:t> </a:t>
            </a:r>
          </a:p>
        </p:txBody>
      </p:sp>
    </p:spTree>
    <p:extLst>
      <p:ext uri="{BB962C8B-B14F-4D97-AF65-F5344CB8AC3E}">
        <p14:creationId xmlns:p14="http://schemas.microsoft.com/office/powerpoint/2010/main" val="2821592397"/>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10384</TotalTime>
  <Words>1971</Words>
  <Application>Microsoft Office PowerPoint</Application>
  <PresentationFormat>On-screen Show (4:3)</PresentationFormat>
  <Paragraphs>215</Paragraphs>
  <Slides>47</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3" baseType="lpstr">
      <vt:lpstr>Arial</vt:lpstr>
      <vt:lpstr>Cambria Math</vt:lpstr>
      <vt:lpstr>Times New Roman</vt:lpstr>
      <vt:lpstr>Wingdings</vt:lpstr>
      <vt:lpstr>Default Design</vt:lpstr>
      <vt:lpstr>Equation</vt:lpstr>
      <vt:lpstr>PowerPoint Presentation</vt:lpstr>
      <vt:lpstr>Boundary layer: Laminar flow</vt:lpstr>
      <vt:lpstr>Boundary layer: Turbulent flow</vt:lpstr>
      <vt:lpstr>PowerPoint Presentation</vt:lpstr>
      <vt:lpstr>PowerPoint Presentation</vt:lpstr>
      <vt:lpstr>PowerPoint Presentation</vt:lpstr>
      <vt:lpstr>PowerPoint Presentation</vt:lpstr>
      <vt:lpstr>PowerPoint Presentation</vt:lpstr>
      <vt:lpstr>PowerPoint Presentation</vt:lpstr>
      <vt:lpstr>Laminar and turbulent flow</vt:lpstr>
      <vt:lpstr>Hydraulic radius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UNZA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SOE</dc:creator>
  <cp:lastModifiedBy>Zebron</cp:lastModifiedBy>
  <cp:revision>543</cp:revision>
  <dcterms:created xsi:type="dcterms:W3CDTF">2005-09-01T13:03:02Z</dcterms:created>
  <dcterms:modified xsi:type="dcterms:W3CDTF">2019-06-08T10:56:38Z</dcterms:modified>
</cp:coreProperties>
</file>