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52400"/>
            <a:ext cx="6400800" cy="6477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Fluid </a:t>
            </a:r>
            <a:r>
              <a:rPr lang="en-US" altLang="en-US" b="1" dirty="0">
                <a:solidFill>
                  <a:srgbClr val="FF0000"/>
                </a:solidFill>
              </a:rPr>
              <a:t>Mechanics CEE 3311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LECTURE 12</a:t>
            </a:r>
          </a:p>
          <a:p>
            <a:pPr eaLnBrk="1" hangingPunct="1"/>
            <a:endParaRPr lang="en-US" altLang="en-US" sz="40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Conservation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energy</a:t>
            </a:r>
          </a:p>
          <a:p>
            <a:pPr eaLnBrk="1" hangingPunct="1"/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Concept of hydraulic and energy grade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lines</a:t>
            </a:r>
            <a:endParaRPr lang="en-US" altLang="en-US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FF0000"/>
                </a:solidFill>
              </a:rPr>
              <a:t>L</a:t>
            </a:r>
            <a:r>
              <a:rPr lang="en-US" altLang="en-US" sz="2400" dirty="0" smtClean="0">
                <a:solidFill>
                  <a:srgbClr val="FF0000"/>
                </a:solidFill>
              </a:rPr>
              <a:t>.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Handia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2402" t="1461" b="1461"/>
          <a:stretch>
            <a:fillRect/>
          </a:stretch>
        </p:blipFill>
        <p:spPr bwMode="auto">
          <a:xfrm>
            <a:off x="1981200" y="1371600"/>
            <a:ext cx="4953000" cy="250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624013"/>
            <a:ext cx="8562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25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288340"/>
            <a:ext cx="808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Pump head is like what happened to Lazarus when Jesus resurrected him. His blood pressure rose from zero to a high value due to the pump (heart) just like the pump head (heart head)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50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13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553077"/>
            <a:ext cx="8463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Turbine operates opposite to a pump. Some machines can be operated as a turbine or pump depending on the direction of flow of the water.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629"/>
          <a:stretch>
            <a:fillRect/>
          </a:stretch>
        </p:blipFill>
        <p:spPr bwMode="auto">
          <a:xfrm>
            <a:off x="457200" y="304800"/>
            <a:ext cx="8074064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69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1833563"/>
            <a:ext cx="90963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69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600200"/>
            <a:ext cx="9039225" cy="423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27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3101"/>
            <a:ext cx="9144000" cy="43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79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848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considerations in fluid flow</a:t>
            </a:r>
          </a:p>
          <a:p>
            <a:endParaRPr lang="en-US" dirty="0" smtClean="0"/>
          </a:p>
          <a:p>
            <a:r>
              <a:rPr lang="en-US" dirty="0" smtClean="0"/>
              <a:t>Consider the pump. What power is required for h</a:t>
            </a:r>
            <a:r>
              <a:rPr lang="en-US" baseline="-25000" dirty="0" smtClean="0"/>
              <a:t>p</a:t>
            </a:r>
            <a:r>
              <a:rPr lang="en-US" dirty="0" smtClean="0"/>
              <a:t>?</a:t>
            </a:r>
          </a:p>
          <a:p>
            <a:r>
              <a:rPr lang="en-US" dirty="0" smtClean="0"/>
              <a:t>Power is defined as the rate at which energy is changed, hence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</a:t>
            </a:r>
          </a:p>
          <a:p>
            <a:endParaRPr lang="en-US" dirty="0" smtClean="0"/>
          </a:p>
          <a:p>
            <a:r>
              <a:rPr lang="en-US" dirty="0" smtClean="0"/>
              <a:t>	     =unit weight of fluid x h</a:t>
            </a:r>
            <a:r>
              <a:rPr lang="en-US" baseline="-25000" dirty="0" smtClean="0"/>
              <a:t>p</a:t>
            </a:r>
            <a:r>
              <a:rPr lang="en-US" dirty="0" smtClean="0"/>
              <a:t>/unit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power required for h</a:t>
            </a:r>
            <a:r>
              <a:rPr lang="en-US" baseline="-25000" dirty="0" smtClean="0"/>
              <a:t>p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baseline="-25000" dirty="0" smtClean="0"/>
              <a:t>			</a:t>
            </a:r>
            <a:r>
              <a:rPr lang="en-US" dirty="0" smtClean="0"/>
              <a:t> power delivered to a turbine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35075" y="2225675"/>
          <a:ext cx="2874963" cy="1074738"/>
        </p:xfrm>
        <a:graphic>
          <a:graphicData uri="http://schemas.openxmlformats.org/presentationml/2006/ole">
            <p:oleObj spid="_x0000_s1042" name="Equation" r:id="rId3" imgW="1180800" imgH="4442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8027486"/>
              </p:ext>
            </p:extLst>
          </p:nvPr>
        </p:nvGraphicFramePr>
        <p:xfrm>
          <a:off x="1109663" y="3959225"/>
          <a:ext cx="3787775" cy="2687638"/>
        </p:xfrm>
        <a:graphic>
          <a:graphicData uri="http://schemas.openxmlformats.org/presentationml/2006/ole">
            <p:oleObj spid="_x0000_s1043" name="Equation" r:id="rId4" imgW="1650960" imgH="1168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9852892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44" name="Equation" r:id="rId5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300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114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369</cp:revision>
  <dcterms:created xsi:type="dcterms:W3CDTF">2005-09-01T13:03:02Z</dcterms:created>
  <dcterms:modified xsi:type="dcterms:W3CDTF">2018-04-24T16:26:33Z</dcterms:modified>
</cp:coreProperties>
</file>