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1" r:id="rId3"/>
    <p:sldId id="329" r:id="rId4"/>
    <p:sldId id="327" r:id="rId5"/>
    <p:sldId id="328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binga" initials="l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82" autoAdjust="0"/>
    <p:restoredTop sz="90929"/>
  </p:normalViewPr>
  <p:slideViewPr>
    <p:cSldViewPr>
      <p:cViewPr>
        <p:scale>
          <a:sx n="100" d="100"/>
          <a:sy n="100" d="100"/>
        </p:scale>
        <p:origin x="-504" y="13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DE075-6F5F-4BB8-9513-4B0E83728A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042237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A6757-48C6-4E68-89B3-E6A436D2E9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83657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2748B-624D-4744-8A22-EC2B1B4F79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46179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7338A-6811-44D9-8CD4-781797FD95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57453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6BE01-69FB-4EEC-BDD4-3345624E65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23669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AF024-97F3-4974-A378-74969573E7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66666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60864-CC4A-4838-B167-83DF654A73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23263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10AE6-FEC1-458F-9369-3B730E3E74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0729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6558C-D2A1-4CF2-BD6F-E66B5C123C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661847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D5D91-3342-4161-9BEC-99CEF78517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01965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0A782-5F48-4B63-A0C7-BB8B44005C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89736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E3FE758-D6A4-4ECB-90AB-851E8433F6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6400800" cy="5334000"/>
          </a:xfrm>
        </p:spPr>
        <p:txBody>
          <a:bodyPr/>
          <a:lstStyle/>
          <a:p>
            <a:pPr eaLnBrk="1" hangingPunct="1"/>
            <a:endParaRPr lang="en-US" altLang="en-US" sz="4000" dirty="0" smtClean="0"/>
          </a:p>
          <a:p>
            <a:pPr eaLnBrk="1" hangingPunct="1"/>
            <a:r>
              <a:rPr lang="en-US" altLang="en-US" sz="4000" dirty="0"/>
              <a:t>Fluid Mechanics CEE 3311</a:t>
            </a:r>
          </a:p>
          <a:p>
            <a:pPr eaLnBrk="1" hangingPunct="1"/>
            <a:r>
              <a:rPr lang="en-US" altLang="en-US" sz="4000" dirty="0" smtClean="0"/>
              <a:t>LECTURE 13</a:t>
            </a:r>
          </a:p>
          <a:p>
            <a:pPr eaLnBrk="1" hangingPunct="1"/>
            <a:endParaRPr lang="en-US" altLang="en-US" sz="4000" dirty="0" smtClean="0"/>
          </a:p>
          <a:p>
            <a:pPr eaLnBrk="1" hangingPunct="1"/>
            <a:r>
              <a:rPr lang="en-US" altLang="en-US" sz="4000" b="1" dirty="0" smtClean="0"/>
              <a:t>Conservation of momentum</a:t>
            </a:r>
          </a:p>
          <a:p>
            <a:pPr eaLnBrk="1" hangingPunct="1"/>
            <a:endParaRPr lang="en-US" altLang="en-US" sz="4000" dirty="0" smtClean="0"/>
          </a:p>
          <a:p>
            <a:pPr eaLnBrk="1" hangingPunct="1"/>
            <a:r>
              <a:rPr lang="en-US" altLang="en-US" sz="4000" dirty="0" smtClean="0"/>
              <a:t>L. </a:t>
            </a:r>
            <a:r>
              <a:rPr lang="en-US" altLang="en-US" sz="4000" dirty="0" err="1" smtClean="0"/>
              <a:t>Handia</a:t>
            </a:r>
            <a:endParaRPr lang="en-US" altLang="en-US" sz="4000" dirty="0" smtClean="0"/>
          </a:p>
          <a:p>
            <a:pPr eaLnBrk="1" hangingPunct="1"/>
            <a:endParaRPr lang="en-US" alt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1981200"/>
            <a:ext cx="2017059" cy="18288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5800" y="304800"/>
                <a:ext cx="7772400" cy="57912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mv is an extensive property of the system. Then the corresponding intensive property is given by v. </a:t>
                </a:r>
              </a:p>
              <a:p>
                <a:pPr marL="0" indent="0">
                  <a:buNone/>
                </a:pPr>
                <a:r>
                  <a:rPr lang="en-US" dirty="0" smtClean="0"/>
                  <a:t>In applying the control volume equation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/>
                                </a:rPr>
                                <m:t>dN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/>
                                </a:rPr>
                                <m:t>sys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i="0">
                              <a:latin typeface="Cambria Math"/>
                            </a:rPr>
                            <m:t>dt</m:t>
                          </m:r>
                        </m:den>
                      </m:f>
                      <m:r>
                        <a:rPr lang="en-US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i="0">
                              <a:latin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i="0">
                              <a:latin typeface="Cambria Math"/>
                            </a:rPr>
                            <m:t>dt</m:t>
                          </m:r>
                        </m:den>
                      </m:f>
                      <m:nary>
                        <m:nary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i="0">
                              <a:latin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/>
                            </a:rPr>
                            <m:t>v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altLang="en-US" i="0">
                              <a:latin typeface="Cambria Math"/>
                              <a:ea typeface="Cambria Math"/>
                            </a:rPr>
                            <m:t>η</m:t>
                          </m:r>
                          <m:r>
                            <a:rPr lang="en-US" altLang="en-US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i="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altLang="en-US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i="0">
                              <a:latin typeface="Cambria Math"/>
                              <a:ea typeface="Cambria Math"/>
                            </a:rPr>
                            <m:t>dV</m:t>
                          </m:r>
                        </m:e>
                      </m:nary>
                      <m:r>
                        <a:rPr lang="en-US" altLang="en-US" i="0">
                          <a:latin typeface="Cambria Math"/>
                          <a:ea typeface="Cambria Math"/>
                        </a:rPr>
                        <m:t>+</m:t>
                      </m:r>
                      <m:nary>
                        <m:naryPr>
                          <m:ctrlPr>
                            <a:rPr lang="en-US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i="0">
                              <a:latin typeface="Cambria Math"/>
                              <a:ea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/>
                              <a:ea typeface="Cambria Math"/>
                            </a:rPr>
                            <m:t>s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/>
                              <a:ea typeface="Cambria Math"/>
                            </a:rPr>
                            <m:t>η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  <m:r>
                            <m:rPr>
                              <m:sty m:val="p"/>
                            </m:rPr>
                            <a:rPr lang="el-GR" i="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i="0">
                              <a:latin typeface="Cambria Math"/>
                              <a:ea typeface="Cambria Math"/>
                            </a:rPr>
                            <m:t> (</m:t>
                          </m:r>
                          <m:acc>
                            <m:accPr>
                              <m:chr m:val="⃗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  <m:r>
                            <a:rPr lang="en-US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/>
                              <a:ea typeface="Cambria Math"/>
                            </a:rPr>
                            <m:t>d</m:t>
                          </m:r>
                          <m:acc>
                            <m:accPr>
                              <m:chr m:val="⃗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/>
                                  <a:ea typeface="Cambria Math"/>
                                </a:rPr>
                                <m:t>A</m:t>
                              </m:r>
                            </m:e>
                          </m:acc>
                          <m:r>
                            <a:rPr lang="en-US" i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i="0">
                                  <a:latin typeface="Cambria Math"/>
                                </a:rPr>
                                <m:t>d</m:t>
                              </m:r>
                              <m:r>
                                <a:rPr lang="en-US" sz="2800" b="0" i="0" smtClean="0">
                                  <a:latin typeface="Cambria Math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momentum</m:t>
                              </m:r>
                              <m:r>
                                <a:rPr lang="en-US" sz="2800" b="0" i="0" smtClean="0">
                                  <a:latin typeface="Cambria Math"/>
                                </a:rPr>
                                <m:t>)</m:t>
                              </m:r>
                            </m:e>
                            <m:sub/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/>
                            </a:rPr>
                            <m:t>dt</m:t>
                          </m:r>
                        </m:den>
                      </m:f>
                      <m:r>
                        <a:rPr lang="en-US" sz="28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/>
                            </a:rPr>
                            <m:t>dt</m:t>
                          </m:r>
                        </m:den>
                      </m:f>
                      <m:nary>
                        <m:nary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sz="2800" i="0">
                              <a:latin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/>
                            </a:rPr>
                            <m:t>v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altLang="en-US" sz="2800" b="0" i="0" smtClean="0">
                              <a:latin typeface="Cambria Math"/>
                              <a:ea typeface="Cambria Math"/>
                            </a:rPr>
                            <m:t>v</m:t>
                          </m:r>
                          <m:r>
                            <a:rPr lang="en-US" altLang="en-US" sz="28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800" i="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altLang="en-US" sz="28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800" i="0">
                              <a:latin typeface="Cambria Math"/>
                              <a:ea typeface="Cambria Math"/>
                            </a:rPr>
                            <m:t>dV</m:t>
                          </m:r>
                        </m:e>
                      </m:nary>
                      <m:r>
                        <a:rPr lang="en-US" altLang="en-US" sz="2800" i="0">
                          <a:latin typeface="Cambria Math"/>
                          <a:ea typeface="Cambria Math"/>
                        </a:rPr>
                        <m:t>+</m:t>
                      </m:r>
                      <m:nary>
                        <m:nary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sz="2800" i="0">
                              <a:latin typeface="Cambria Math"/>
                              <a:ea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/>
                              <a:ea typeface="Cambria Math"/>
                            </a:rPr>
                            <m:t>s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v</m:t>
                          </m:r>
                          <m:r>
                            <m:rPr>
                              <m:nor/>
                            </m:rPr>
                            <a:rPr lang="en-US" sz="2800" dirty="0"/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2800" i="0" smtClean="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sz="2800" i="0">
                              <a:latin typeface="Cambria Math"/>
                              <a:ea typeface="Cambria Math"/>
                            </a:rPr>
                            <m:t> (</m:t>
                          </m:r>
                          <m:acc>
                            <m:accPr>
                              <m:chr m:val="⃗"/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8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  <m:r>
                            <a:rPr lang="en-US" sz="28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/>
                              <a:ea typeface="Cambria Math"/>
                            </a:rPr>
                            <m:t>d</m:t>
                          </m:r>
                          <m:acc>
                            <m:accPr>
                              <m:chr m:val="⃗"/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800" i="0">
                                  <a:latin typeface="Cambria Math"/>
                                  <a:ea typeface="Cambria Math"/>
                                </a:rPr>
                                <m:t>A</m:t>
                              </m:r>
                            </m:e>
                          </m:acc>
                          <m:r>
                            <a:rPr lang="en-US" sz="2800" i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0" y="304800"/>
                <a:ext cx="7772400" cy="5791200"/>
              </a:xfrm>
              <a:blipFill rotWithShape="1">
                <a:blip r:embed="rId2"/>
                <a:stretch>
                  <a:fillRect l="-2039" t="-1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196830" y="457200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13.2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21639" y="281940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13.1</a:t>
            </a:r>
            <a:endParaRPr lang="en-US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187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81400"/>
            <a:ext cx="5118729" cy="1686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245522" y="198120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13.3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45522" y="548640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13.4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70498" y="820976"/>
            <a:ext cx="1644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same as d(momentum)/</a:t>
            </a:r>
            <a:r>
              <a:rPr lang="en-US" sz="1600" i="1" dirty="0" err="1"/>
              <a:t>dt</a:t>
            </a:r>
            <a:r>
              <a:rPr lang="en-US" sz="1600" i="1" dirty="0"/>
              <a:t> in eq. </a:t>
            </a:r>
            <a:r>
              <a:rPr lang="en-US" sz="1600" i="1" dirty="0" smtClean="0"/>
              <a:t>13.2</a:t>
            </a:r>
            <a:endParaRPr lang="en-US" i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2024" y="0"/>
                <a:ext cx="9111976" cy="682190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dirty="0" smtClean="0"/>
                  <a:t>According to Newton's second law of motion, the summation of all external forces on the system is equal to the rate of change of momentum of that system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m:rPr>
                            <m:sty m:val="p"/>
                          </m:rPr>
                          <a:rPr lang="en-US" sz="2400" i="1">
                            <a:latin typeface="Cambria Math"/>
                          </a:rPr>
                          <m:t>F</m:t>
                        </m:r>
                      </m:e>
                    </m:nary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𝑑</m:t>
                        </m:r>
                        <m:r>
                          <a:rPr lang="en-US" sz="2400" i="1">
                            <a:latin typeface="Cambria Math"/>
                          </a:rPr>
                          <m:t>(</m:t>
                        </m:r>
                        <m:r>
                          <a:rPr lang="en-US" sz="2400" i="1">
                            <a:latin typeface="Cambria Math"/>
                          </a:rPr>
                          <m:t>𝑚</m:t>
                        </m:r>
                        <m:r>
                          <m:rPr>
                            <m:sty m:val="p"/>
                          </m:rPr>
                          <a:rPr lang="en-US" sz="2400" i="0">
                            <a:latin typeface="Cambria Math"/>
                          </a:rPr>
                          <m:t>v</m:t>
                        </m:r>
                        <m:r>
                          <a:rPr lang="en-US" sz="24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2400" dirty="0" smtClean="0"/>
                  <a:t/>
                </a:r>
                <a:endParaRPr lang="en-US" sz="240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/>
                            </a:rPr>
                            <m:t>F</m:t>
                          </m:r>
                        </m:e>
                      </m:nary>
                      <m:r>
                        <a:rPr lang="en-US" sz="2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</a:rPr>
                            <m:t>d</m:t>
                          </m:r>
                          <m:r>
                            <a:rPr lang="en-US" sz="2400" i="0"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</a:rPr>
                            <m:t>mv</m:t>
                          </m:r>
                          <m:r>
                            <a:rPr lang="en-US" sz="2400" i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</a:rPr>
                            <m:t>dt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</a:rPr>
                            <m:t>dt</m:t>
                          </m:r>
                        </m:den>
                      </m:f>
                      <m:nary>
                        <m:nary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sz="2400" i="0">
                              <a:latin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</a:rPr>
                            <m:t>v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altLang="en-US" sz="2400" i="0">
                              <a:latin typeface="Cambria Math"/>
                              <a:ea typeface="Cambria Math"/>
                            </a:rPr>
                            <m:t>v</m:t>
                          </m:r>
                          <m:r>
                            <a:rPr lang="en-US" altLang="en-US" sz="24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400" i="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altLang="en-US" sz="24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400" i="0">
                              <a:latin typeface="Cambria Math"/>
                              <a:ea typeface="Cambria Math"/>
                            </a:rPr>
                            <m:t>dV</m:t>
                          </m:r>
                        </m:e>
                      </m:nary>
                      <m:r>
                        <a:rPr lang="en-US" altLang="en-US" sz="2400" i="0">
                          <a:latin typeface="Cambria Math"/>
                          <a:ea typeface="Cambria Math"/>
                        </a:rPr>
                        <m:t>+</m:t>
                      </m:r>
                      <m:nary>
                        <m:nary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sz="2400" i="0">
                              <a:latin typeface="Cambria Math"/>
                              <a:ea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  <a:ea typeface="Cambria Math"/>
                            </a:rPr>
                            <m:t>s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  <a:ea typeface="Cambria Math"/>
                            </a:rPr>
                            <m:t>v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2400" i="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 (</m:t>
                          </m:r>
                          <m:acc>
                            <m:accPr>
                              <m:chr m:val="⃗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  <a:ea typeface="Cambria Math"/>
                            </a:rPr>
                            <m:t>d</m:t>
                          </m:r>
                          <m:acc>
                            <m:accPr>
                              <m:chr m:val="⃗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A</m:t>
                              </m:r>
                            </m:e>
                          </m:acc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2200" dirty="0" smtClean="0"/>
              </a:p>
              <a:p>
                <a:pPr marL="0" indent="0">
                  <a:buNone/>
                </a:pPr>
                <a:r>
                  <a:rPr lang="en-US" sz="2200" dirty="0"/>
                  <a:t>w</a:t>
                </a:r>
                <a:r>
                  <a:rPr lang="en-US" sz="2200" dirty="0" smtClean="0"/>
                  <a:t>here </a:t>
                </a:r>
                <a:r>
                  <a:rPr lang="el-GR" sz="2200" dirty="0" smtClean="0"/>
                  <a:t>Σ</a:t>
                </a:r>
                <a:r>
                  <a:rPr lang="en-US" sz="2200" dirty="0" smtClean="0"/>
                  <a:t>F represents all forces acting on the control volume. The forces include the </a:t>
                </a:r>
                <a:r>
                  <a:rPr lang="en-US" sz="2200" i="1" dirty="0" smtClean="0">
                    <a:solidFill>
                      <a:srgbClr val="0070C0"/>
                    </a:solidFill>
                  </a:rPr>
                  <a:t>surface forces </a:t>
                </a:r>
                <a:r>
                  <a:rPr lang="en-US" sz="2200" dirty="0" smtClean="0"/>
                  <a:t>F</a:t>
                </a:r>
                <a:r>
                  <a:rPr lang="en-US" sz="2200" baseline="-25000" dirty="0" smtClean="0"/>
                  <a:t>s</a:t>
                </a:r>
                <a:r>
                  <a:rPr lang="en-US" sz="2200" dirty="0" smtClean="0"/>
                  <a:t> resulting from the surroundings acting on the control surface and </a:t>
                </a:r>
                <a:r>
                  <a:rPr lang="en-US" sz="2200" i="1" dirty="0" smtClean="0">
                    <a:solidFill>
                      <a:srgbClr val="0070C0"/>
                    </a:solidFill>
                  </a:rPr>
                  <a:t>body forces </a:t>
                </a:r>
                <a:r>
                  <a:rPr lang="en-US" sz="2200" dirty="0" smtClean="0"/>
                  <a:t>F</a:t>
                </a:r>
                <a:r>
                  <a:rPr lang="en-US" sz="2200" baseline="-25000" dirty="0" smtClean="0"/>
                  <a:t>b</a:t>
                </a:r>
                <a:r>
                  <a:rPr lang="en-US" sz="2200" dirty="0" smtClean="0"/>
                  <a:t> that result from gravity and magnetic fields.</a:t>
                </a:r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endParaRPr lang="en-US" sz="2200" dirty="0" smtClean="0"/>
              </a:p>
              <a:p>
                <a:pPr marL="0" indent="0">
                  <a:buNone/>
                </a:pPr>
                <a:endParaRPr lang="en-US" sz="1600" dirty="0" smtClean="0"/>
              </a:p>
              <a:p>
                <a:pPr marL="0" indent="0">
                  <a:buNone/>
                </a:pPr>
                <a:endParaRPr lang="en-US" sz="1600" dirty="0" smtClean="0"/>
              </a:p>
              <a:p>
                <a:pPr marL="0" indent="0">
                  <a:buNone/>
                </a:pPr>
                <a:endParaRPr lang="en-US" sz="1600" dirty="0"/>
              </a:p>
              <a:p>
                <a:pPr marL="0" indent="0">
                  <a:buNone/>
                </a:pPr>
                <a:r>
                  <a:rPr lang="en-US" sz="1600" dirty="0" smtClean="0"/>
                  <a:t>Fig 13.1 Surface forces on a nozzle control volume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s</m:t>
                              </m:r>
                            </m:sub>
                          </m:sSub>
                          <m:r>
                            <a:rPr lang="en-US" sz="2000" b="0" i="0" smtClean="0">
                              <a:latin typeface="Cambria Math"/>
                            </a:rPr>
                            <m:t>+</m:t>
                          </m:r>
                        </m:e>
                      </m:nary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b</m:t>
                              </m:r>
                            </m:sub>
                          </m:sSub>
                        </m:e>
                      </m:nary>
                      <m:r>
                        <a:rPr lang="en-US" sz="20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</a:rPr>
                            <m:t>dt</m:t>
                          </m:r>
                        </m:den>
                      </m:f>
                      <m:nary>
                        <m:nary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sz="2000" i="0">
                              <a:latin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</a:rPr>
                            <m:t>v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v</m:t>
                          </m:r>
                          <m: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dV</m:t>
                          </m:r>
                        </m:e>
                      </m:nary>
                      <m:r>
                        <a:rPr lang="en-US" altLang="en-US" sz="2000" i="0">
                          <a:latin typeface="Cambria Math"/>
                          <a:ea typeface="Cambria Math"/>
                        </a:rPr>
                        <m:t>+</m:t>
                      </m:r>
                      <m:nary>
                        <m:nary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s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v</m:t>
                          </m:r>
                          <m:r>
                            <m:rPr>
                              <m:nor/>
                            </m:rPr>
                            <a:rPr lang="en-US" sz="2000" dirty="0"/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2000" i="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sz="2000" i="0">
                              <a:latin typeface="Cambria Math"/>
                              <a:ea typeface="Cambria Math"/>
                            </a:rPr>
                            <m:t> (</m:t>
                          </m:r>
                          <m:acc>
                            <m:accPr>
                              <m:chr m:val="⃗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  <m:r>
                            <a:rPr lang="en-US" sz="20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d</m:t>
                          </m:r>
                          <m:acc>
                            <m:accPr>
                              <m:chr m:val="⃗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/>
                                  <a:ea typeface="Cambria Math"/>
                                </a:rPr>
                                <m:t>A</m:t>
                              </m:r>
                            </m:e>
                          </m:acc>
                          <m:r>
                            <a:rPr lang="en-US" sz="2000" i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 smtClean="0"/>
                  <a:t>This is the basic form of the momentum equation</a:t>
                </a:r>
                <a:endParaRPr lang="en-US" sz="2000" dirty="0"/>
              </a:p>
              <a:p>
                <a:pPr marL="0" indent="0">
                  <a:buNone/>
                </a:pPr>
                <a:endParaRPr lang="en-US" sz="220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024" y="0"/>
                <a:ext cx="9111976" cy="6821905"/>
              </a:xfrm>
              <a:blipFill rotWithShape="0">
                <a:blip r:embed="rId3"/>
                <a:stretch>
                  <a:fillRect l="-1338" t="-894" r="-10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8077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265611"/>
                <a:ext cx="8686800" cy="65532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200" b="1" dirty="0" smtClean="0"/>
                  <a:t>Application</a:t>
                </a:r>
              </a:p>
              <a:p>
                <a:pPr marL="0" indent="0">
                  <a:buNone/>
                </a:pPr>
                <a:r>
                  <a:rPr lang="en-US" sz="2200" dirty="0" smtClean="0"/>
                  <a:t>The momentum equation is often used to </a:t>
                </a:r>
                <a:r>
                  <a:rPr lang="en-US" sz="2200" dirty="0" smtClean="0">
                    <a:solidFill>
                      <a:srgbClr val="0070C0"/>
                    </a:solidFill>
                  </a:rPr>
                  <a:t>determine the forces induced by the flow</a:t>
                </a:r>
                <a:r>
                  <a:rPr lang="en-US" sz="2200" dirty="0" smtClean="0"/>
                  <a:t> e.g., the equation allows us to calculate the </a:t>
                </a:r>
                <a:r>
                  <a:rPr lang="en-US" sz="2200" i="1" dirty="0" smtClean="0"/>
                  <a:t>force on the support </a:t>
                </a:r>
                <a:r>
                  <a:rPr lang="en-US" sz="2200" dirty="0" smtClean="0"/>
                  <a:t>of the elbow in a pipeline or the </a:t>
                </a:r>
                <a:r>
                  <a:rPr lang="en-US" sz="2200" i="1" dirty="0" smtClean="0"/>
                  <a:t>force on a submerged  body </a:t>
                </a:r>
                <a:r>
                  <a:rPr lang="en-US" sz="2200" dirty="0" smtClean="0"/>
                  <a:t>in a free-surface flow.</a:t>
                </a:r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r>
                  <a:rPr lang="en-US" sz="2200" dirty="0" smtClean="0"/>
                  <a:t>The vector relation may be applied for any component e.g., the x direction</a:t>
                </a:r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endParaRPr lang="en-US" sz="2200" dirty="0" smtClean="0"/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endParaRPr lang="en-US" sz="2200" dirty="0" smtClean="0"/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r>
                  <a:rPr lang="en-US" sz="2200" dirty="0" smtClean="0"/>
                  <a:t>Fig 13.2  Control volume with </a:t>
                </a:r>
                <a:r>
                  <a:rPr lang="en-US" sz="2200" i="1" dirty="0" smtClean="0"/>
                  <a:t>non-uniform</a:t>
                </a:r>
                <a:r>
                  <a:rPr lang="en-US" sz="2200" dirty="0" smtClean="0"/>
                  <a:t> inflow and outflow normal to control </a:t>
                </a:r>
                <a:r>
                  <a:rPr lang="en-US" sz="2200" dirty="0" smtClean="0"/>
                  <a:t>surface</a:t>
                </a:r>
                <a:endParaRPr lang="en-US" sz="120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200">
                                  <a:latin typeface="Cambria Math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1200">
                                  <a:latin typeface="Cambria Math"/>
                                </a:rPr>
                                <m:t>s</m:t>
                              </m:r>
                            </m:sub>
                          </m:sSub>
                          <m:r>
                            <a:rPr lang="en-US" sz="1200">
                              <a:latin typeface="Cambria Math"/>
                            </a:rPr>
                            <m:t>+</m:t>
                          </m:r>
                        </m:e>
                      </m:nary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200">
                                  <a:latin typeface="Cambria Math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1200">
                                  <a:latin typeface="Cambria Math"/>
                                </a:rPr>
                                <m:t>b</m:t>
                              </m:r>
                            </m:sub>
                          </m:sSub>
                        </m:e>
                      </m:nary>
                      <m:r>
                        <a:rPr lang="en-US" sz="120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1200">
                              <a:latin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1200">
                              <a:latin typeface="Cambria Math"/>
                            </a:rPr>
                            <m:t>dt</m:t>
                          </m:r>
                        </m:den>
                      </m:f>
                      <m:nary>
                        <m:nary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sz="1200">
                              <a:latin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sz="1200">
                              <a:latin typeface="Cambria Math"/>
                            </a:rPr>
                            <m:t>v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altLang="en-US" sz="1200">
                              <a:latin typeface="Cambria Math"/>
                              <a:ea typeface="Cambria Math"/>
                            </a:rPr>
                            <m:t>v</m:t>
                          </m:r>
                          <m:r>
                            <a:rPr lang="en-US" altLang="en-US" sz="120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120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altLang="en-US" sz="120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1200">
                              <a:latin typeface="Cambria Math"/>
                              <a:ea typeface="Cambria Math"/>
                            </a:rPr>
                            <m:t>dV</m:t>
                          </m:r>
                        </m:e>
                      </m:nary>
                      <m:r>
                        <a:rPr lang="en-US" altLang="en-US" sz="1200">
                          <a:latin typeface="Cambria Math"/>
                          <a:ea typeface="Cambria Math"/>
                        </a:rPr>
                        <m:t>+</m:t>
                      </m:r>
                      <m:nary>
                        <m:naryPr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sz="1200">
                              <a:latin typeface="Cambria Math"/>
                              <a:ea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sz="1200">
                              <a:latin typeface="Cambria Math"/>
                              <a:ea typeface="Cambria Math"/>
                            </a:rPr>
                            <m:t>s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sz="1200">
                              <a:latin typeface="Cambria Math"/>
                              <a:ea typeface="Cambria Math"/>
                            </a:rPr>
                            <m:t>v</m:t>
                          </m:r>
                          <m:r>
                            <m:rPr>
                              <m:nor/>
                            </m:rPr>
                            <a:rPr lang="en-US" sz="1200" dirty="0"/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120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sz="1200">
                              <a:latin typeface="Cambria Math"/>
                              <a:ea typeface="Cambria Math"/>
                            </a:rPr>
                            <m:t> (</m:t>
                          </m:r>
                          <m:acc>
                            <m:accPr>
                              <m:chr m:val="⃗"/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120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  <m:r>
                            <a:rPr lang="en-US" sz="120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1200">
                              <a:latin typeface="Cambria Math"/>
                              <a:ea typeface="Cambria Math"/>
                            </a:rPr>
                            <m:t>d</m:t>
                          </m:r>
                          <m:acc>
                            <m:accPr>
                              <m:chr m:val="⃗"/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1200">
                                  <a:latin typeface="Cambria Math"/>
                                  <a:ea typeface="Cambria Math"/>
                                </a:rPr>
                                <m:t>A</m:t>
                              </m:r>
                            </m:e>
                          </m:acc>
                          <m:r>
                            <a:rPr lang="en-US" sz="120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12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/>
                              </a:rPr>
                              <m:t>F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</a:rPr>
                              <m:t>x</m:t>
                            </m:r>
                          </m:sub>
                        </m:sSub>
                      </m:e>
                    </m:nary>
                    <m:r>
                      <a:rPr lang="en-US" sz="24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i="0">
                            <a:latin typeface="Cambria Math"/>
                          </a:rPr>
                          <m:t>d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i="0">
                            <a:latin typeface="Cambria Math"/>
                          </a:rPr>
                          <m:t>dt</m:t>
                        </m:r>
                      </m:den>
                    </m:f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sty m:val="p"/>
                            <m:brk m:alnAt="23"/>
                          </m:rPr>
                          <a:rPr lang="en-US" sz="2400" i="0">
                            <a:latin typeface="Cambria Math"/>
                          </a:rPr>
                          <m:t>c</m:t>
                        </m:r>
                        <m:r>
                          <m:rPr>
                            <m:sty m:val="p"/>
                          </m:rPr>
                          <a:rPr lang="en-US" sz="2400" i="0">
                            <a:latin typeface="Cambria Math"/>
                          </a:rPr>
                          <m:t>v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altLang="en-US" sz="2400" i="0">
                            <a:latin typeface="Cambria Math"/>
                            <a:ea typeface="Cambria Math"/>
                          </a:rPr>
                          <m:t>ρ</m:t>
                        </m:r>
                        <m:sSub>
                          <m:sSubPr>
                            <m:ctrlPr>
                              <a:rPr lang="en-US" altLang="en-US" sz="24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en-US" sz="2400" b="0" i="0" smtClean="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en-US" sz="2400" b="0" i="0" smtClean="0">
                                <a:latin typeface="Cambria Math"/>
                                <a:ea typeface="Cambria Math"/>
                              </a:rPr>
                              <m:t>x</m:t>
                            </m:r>
                          </m:sub>
                        </m:sSub>
                        <m:r>
                          <a:rPr lang="en-US" altLang="en-US" sz="2400" i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en-US" sz="2400" i="0">
                            <a:latin typeface="Cambria Math"/>
                            <a:ea typeface="Cambria Math"/>
                          </a:rPr>
                          <m:t>dV</m:t>
                        </m:r>
                      </m:e>
                    </m:nary>
                    <m:r>
                      <a:rPr lang="en-US" altLang="en-US" sz="2400" i="0">
                        <a:latin typeface="Cambria Math"/>
                        <a:ea typeface="Cambria Math"/>
                      </a:rPr>
                      <m:t>+</m:t>
                    </m:r>
                    <m:nary>
                      <m:naryPr>
                        <m:sub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 i="0">
                                <a:latin typeface="Cambria Math"/>
                                <a:ea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1 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 i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x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 i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0" smtClean="0">
                            <a:latin typeface="Cambria Math"/>
                            <a:ea typeface="Cambria Math"/>
                          </a:rPr>
                          <m:t> (−</m:t>
                        </m:r>
                        <m:r>
                          <m:rPr>
                            <m:sty m:val="p"/>
                          </m:rPr>
                          <a:rPr lang="en-US" sz="2400" b="0" i="0" dirty="0" smtClean="0">
                            <a:latin typeface="Cambria Math"/>
                          </a:rPr>
                          <m:t>d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A</m:t>
                            </m:r>
                          </m:e>
                          <m:sub>
                            <m:r>
                              <a:rPr lang="en-US" sz="2400" i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0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2400" dirty="0" smtClean="0"/>
                  <a:t>+</a:t>
                </a:r>
                <a14:m>
                  <m:oMath xmlns:m="http://schemas.openxmlformats.org/officeDocument/2006/math">
                    <m:nary>
                      <m:naryPr>
                        <m:sub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 i="0">
                                <a:latin typeface="Cambria Math"/>
                                <a:ea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sz="2400" i="0">
                                <a:latin typeface="Cambria Math"/>
                                <a:ea typeface="Cambria Math"/>
                              </a:rPr>
                              <m:t> 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/>
                                <a:ea typeface="Cambria Math"/>
                              </a:rPr>
                              <m:t>x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400" i="0"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2400" i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i="0" dirty="0">
                            <a:latin typeface="Cambria Math"/>
                          </a:rPr>
                          <m:t>d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/>
                                <a:ea typeface="Cambria Math"/>
                              </a:rPr>
                              <m:t>A</m:t>
                            </m:r>
                          </m:e>
                          <m:sub>
                            <m: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</m:e>
                    </m:nary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265611"/>
                <a:ext cx="8686800" cy="6553200"/>
              </a:xfrm>
              <a:blipFill rotWithShape="0">
                <a:blip r:embed="rId2"/>
                <a:stretch>
                  <a:fillRect l="-912" t="-651" r="-702" b="-5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8382000" y="642741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13.5</a:t>
            </a:r>
            <a:endParaRPr lang="en-US" sz="2000" dirty="0">
              <a:solidFill>
                <a:srgbClr val="FFC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1" y="2936936"/>
            <a:ext cx="4572000" cy="1937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1752600" y="4267200"/>
            <a:ext cx="2438400" cy="762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2209800" y="3200400"/>
            <a:ext cx="304800" cy="1295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03961" y="563880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13.4</a:t>
            </a:r>
            <a:endParaRPr lang="en-US" sz="2000" dirty="0">
              <a:solidFill>
                <a:srgbClr val="FFC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4800600" y="5943600"/>
            <a:ext cx="990600" cy="483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4343400" y="5943600"/>
            <a:ext cx="1143000" cy="483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562600" y="5943600"/>
            <a:ext cx="1257300" cy="483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867400" y="5943600"/>
            <a:ext cx="1371600" cy="483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TextBox 18"/>
              <p:cNvSpPr txBox="1"/>
              <p:nvPr/>
            </p:nvSpPr>
            <p:spPr>
              <a:xfrm>
                <a:off x="6819900" y="5311339"/>
                <a:ext cx="2239939" cy="90114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000" b="0" i="0" smtClean="0">
                        <a:latin typeface="Cambria Math" panose="02040503050406030204" pitchFamily="18" charset="0"/>
                        <a:ea typeface="Cambria Math"/>
                      </a:rPr>
                      <m:t>For</m:t>
                    </m:r>
                    <m:r>
                      <a:rPr lang="en-US" sz="1000" b="0" i="0" smtClean="0">
                        <a:latin typeface="Cambria Math" panose="02040503050406030204" pitchFamily="18" charset="0"/>
                        <a:ea typeface="Cambria Math"/>
                      </a:rPr>
                      <m:t> (</m:t>
                    </m:r>
                    <m:acc>
                      <m:accPr>
                        <m:chr m:val="⃗"/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1000">
                            <a:latin typeface="Cambria Math"/>
                            <a:ea typeface="Cambria Math"/>
                          </a:rPr>
                          <m:t>v</m:t>
                        </m:r>
                      </m:e>
                    </m:acc>
                    <m:r>
                      <a:rPr lang="en-US" sz="10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1000">
                        <a:latin typeface="Cambria Math"/>
                        <a:ea typeface="Cambria Math"/>
                      </a:rPr>
                      <m:t>d</m:t>
                    </m:r>
                    <m:acc>
                      <m:accPr>
                        <m:chr m:val="⃗"/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1000">
                            <a:latin typeface="Cambria Math"/>
                            <a:ea typeface="Cambria Math"/>
                          </a:rPr>
                          <m:t>A</m:t>
                        </m:r>
                      </m:e>
                    </m:acc>
                    <m:r>
                      <a:rPr lang="en-US" sz="100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sz="1000" dirty="0" smtClean="0"/>
                  <a:t> refer to Lecture 8 slides (21 to 23)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000">
                          <a:latin typeface="Cambria Math"/>
                        </a:rPr>
                        <m:t>dV</m:t>
                      </m:r>
                      <m:r>
                        <a:rPr lang="en-US" sz="100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1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1000">
                              <a:latin typeface="Cambria Math"/>
                            </a:rPr>
                            <m:t>v</m:t>
                          </m:r>
                          <m:r>
                            <a:rPr lang="en-US" sz="100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m:rPr>
                              <m:sty m:val="p"/>
                            </m:rPr>
                            <a:rPr lang="en-US" sz="1000">
                              <a:latin typeface="Cambria Math"/>
                              <a:ea typeface="Cambria Math"/>
                            </a:rPr>
                            <m:t>dt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sz="1000">
                          <a:latin typeface="Cambria Math"/>
                          <a:ea typeface="Cambria Math"/>
                        </a:rPr>
                        <m:t>dAcosθ</m:t>
                      </m:r>
                      <m:r>
                        <a:rPr lang="en-US" sz="1000">
                          <a:latin typeface="Cambria Math"/>
                          <a:ea typeface="Cambria Math"/>
                        </a:rPr>
                        <m:t>=(</m:t>
                      </m:r>
                      <m:acc>
                        <m:accPr>
                          <m:chr m:val="⃗"/>
                          <m:ctrlPr>
                            <a:rPr lang="en-US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1000">
                              <a:latin typeface="Cambria Math"/>
                              <a:ea typeface="Cambria Math"/>
                            </a:rPr>
                            <m:t>v</m:t>
                          </m:r>
                        </m:e>
                      </m:acc>
                      <m:r>
                        <a:rPr lang="en-US" sz="100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000">
                          <a:latin typeface="Cambria Math"/>
                          <a:ea typeface="Cambria Math"/>
                        </a:rPr>
                        <m:t>d</m:t>
                      </m:r>
                      <m:acc>
                        <m:accPr>
                          <m:chr m:val="⃗"/>
                          <m:ctrlPr>
                            <a:rPr lang="en-US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1000">
                              <a:latin typeface="Cambria Math"/>
                              <a:ea typeface="Cambria Math"/>
                            </a:rPr>
                            <m:t>A</m:t>
                          </m:r>
                        </m:e>
                      </m:acc>
                      <m:r>
                        <a:rPr lang="en-US" sz="1000">
                          <a:latin typeface="Cambria Math"/>
                          <a:ea typeface="Cambria Math"/>
                        </a:rPr>
                        <m:t>) </m:t>
                      </m:r>
                      <m:r>
                        <m:rPr>
                          <m:sty m:val="p"/>
                        </m:rPr>
                        <a:rPr lang="en-US" sz="1000">
                          <a:latin typeface="Cambria Math"/>
                          <a:ea typeface="Cambria Math"/>
                        </a:rPr>
                        <m:t>dt</m:t>
                      </m:r>
                    </m:oMath>
                  </m:oMathPara>
                </a14:m>
                <a:endParaRPr lang="en-US" sz="1000" dirty="0"/>
              </a:p>
              <a:p>
                <a:pPr algn="just"/>
                <a:r>
                  <a:rPr lang="en-US" sz="1000" dirty="0" err="1"/>
                  <a:t>dV</a:t>
                </a:r>
                <a:r>
                  <a:rPr lang="en-US" sz="1000" dirty="0"/>
                  <a:t> is the volume that has crossed </a:t>
                </a:r>
                <a:r>
                  <a:rPr lang="en-US" sz="1000" dirty="0" err="1"/>
                  <a:t>dA</a:t>
                </a:r>
                <a:r>
                  <a:rPr lang="en-US" sz="1000" dirty="0"/>
                  <a:t> of the </a:t>
                </a:r>
                <a:r>
                  <a:rPr lang="en-US" sz="1000" dirty="0" err="1"/>
                  <a:t>cs</a:t>
                </a:r>
                <a:r>
                  <a:rPr lang="en-US" sz="1000" dirty="0"/>
                  <a:t> in time </a:t>
                </a:r>
                <a:r>
                  <a:rPr lang="en-US" sz="1000" dirty="0" err="1" smtClean="0"/>
                  <a:t>dt.</a:t>
                </a:r>
                <a:r>
                  <a:rPr lang="en-US" sz="1000" dirty="0" smtClean="0"/>
                  <a:t> i.e.,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100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000">
                            <a:latin typeface="Cambria Math"/>
                            <a:ea typeface="Cambria Math"/>
                          </a:rPr>
                          <m:t>v</m:t>
                        </m:r>
                      </m:e>
                      <m:sub>
                        <m:r>
                          <a:rPr lang="en-US" sz="100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en-US" sz="10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1000" dirty="0">
                        <a:latin typeface="Cambria Math"/>
                      </a:rPr>
                      <m:t>d</m:t>
                    </m:r>
                    <m:sSub>
                      <m:sSubPr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000">
                            <a:latin typeface="Cambria Math"/>
                            <a:ea typeface="Cambria Math"/>
                          </a:rPr>
                          <m:t>A</m:t>
                        </m:r>
                      </m:e>
                      <m:sub>
                        <m:r>
                          <a:rPr lang="en-US" sz="100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000" dirty="0" smtClean="0"/>
                  <a:t>&amp;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100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000">
                            <a:latin typeface="Cambria Math"/>
                            <a:ea typeface="Cambria Math"/>
                          </a:rPr>
                          <m:t>v</m:t>
                        </m:r>
                      </m:e>
                      <m:sub>
                        <m:r>
                          <a:rPr lang="en-US" sz="100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en-US" sz="10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1000" dirty="0">
                        <a:latin typeface="Cambria Math"/>
                      </a:rPr>
                      <m:t>d</m:t>
                    </m:r>
                    <m:sSub>
                      <m:sSubPr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000">
                            <a:latin typeface="Cambria Math"/>
                            <a:ea typeface="Cambria Math"/>
                          </a:rPr>
                          <m:t>A</m:t>
                        </m:r>
                      </m:e>
                      <m:sub>
                        <m:r>
                          <a:rPr lang="en-US" sz="100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US" sz="10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9900" y="5311339"/>
                <a:ext cx="2239939" cy="901144"/>
              </a:xfrm>
              <a:prstGeom prst="rect">
                <a:avLst/>
              </a:prstGeom>
              <a:blipFill rotWithShape="0">
                <a:blip r:embed="rId4"/>
                <a:stretch>
                  <a:fillRect b="-2667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59299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304800"/>
                <a:ext cx="8686800" cy="579120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</a:rPr>
                              <m:t>F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</a:rPr>
                              <m:t>x</m:t>
                            </m:r>
                          </m:sub>
                        </m:sSub>
                      </m:e>
                    </m:nary>
                    <m:r>
                      <a:rPr lang="en-US" sz="2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</a:rPr>
                          <m:t>d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</a:rPr>
                          <m:t>dt</m:t>
                        </m:r>
                      </m:den>
                    </m:f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sty m:val="p"/>
                            <m:brk m:alnAt="23"/>
                          </m:rPr>
                          <a:rPr lang="en-US" sz="2400">
                            <a:latin typeface="Cambria Math"/>
                          </a:rPr>
                          <m:t>c</m:t>
                        </m:r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</a:rPr>
                          <m:t>v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altLang="en-US" sz="2400">
                            <a:latin typeface="Cambria Math"/>
                            <a:ea typeface="Cambria Math"/>
                          </a:rPr>
                          <m:t>ρ</m:t>
                        </m:r>
                        <m:sSub>
                          <m:sSubPr>
                            <m:ctrlPr>
                              <a:rPr lang="en-US" alt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en-US" sz="240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en-US" sz="2400">
                                <a:latin typeface="Cambria Math"/>
                                <a:ea typeface="Cambria Math"/>
                              </a:rPr>
                              <m:t>x</m:t>
                            </m:r>
                          </m:sub>
                        </m:sSub>
                        <m:r>
                          <a:rPr lang="en-US" altLang="en-US" sz="240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en-US" sz="2400">
                            <a:latin typeface="Cambria Math"/>
                            <a:ea typeface="Cambria Math"/>
                          </a:rPr>
                          <m:t>dV</m:t>
                        </m:r>
                      </m:e>
                    </m:nary>
                    <m:r>
                      <a:rPr lang="en-US" altLang="en-US" sz="2400">
                        <a:latin typeface="Cambria Math"/>
                        <a:ea typeface="Cambria Math"/>
                      </a:rPr>
                      <m:t>+</m:t>
                    </m:r>
                    <m:nary>
                      <m:naryPr>
                        <m:sub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>
                                <a:latin typeface="Cambria Math"/>
                                <a:ea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1 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1</m:t>
                            </m:r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  <a:ea typeface="Cambria Math"/>
                              </a:rPr>
                              <m:t>x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400">
                            <a:latin typeface="Cambria Math"/>
                            <a:ea typeface="Cambria Math"/>
                          </a:rPr>
                          <m:t> (−</m:t>
                        </m:r>
                        <m:r>
                          <m:rPr>
                            <m:sty m:val="p"/>
                          </m:rPr>
                          <a:rPr lang="en-US" sz="2400" dirty="0">
                            <a:latin typeface="Cambria Math"/>
                          </a:rPr>
                          <m:t>d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  <a:ea typeface="Cambria Math"/>
                              </a:rPr>
                              <m:t>A</m:t>
                            </m:r>
                          </m:e>
                          <m:sub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40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2400" dirty="0"/>
                  <a:t>+</a:t>
                </a:r>
                <a14:m>
                  <m:oMath xmlns:m="http://schemas.openxmlformats.org/officeDocument/2006/math">
                    <m:nary>
                      <m:naryPr>
                        <m:sub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>
                                <a:latin typeface="Cambria Math"/>
                                <a:ea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 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  <a:ea typeface="Cambria Math"/>
                              </a:rPr>
                              <m:t>x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240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dirty="0">
                            <a:latin typeface="Cambria Math"/>
                          </a:rPr>
                          <m:t>d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  <a:ea typeface="Cambria Math"/>
                              </a:rPr>
                              <m:t>A</m:t>
                            </m:r>
                          </m:e>
                          <m:sub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</m:e>
                    </m:nary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400" dirty="0" smtClean="0"/>
                  <a:t>Usually </a:t>
                </a:r>
                <a14:m>
                  <m:oMath xmlns:m="http://schemas.openxmlformats.org/officeDocument/2006/math">
                    <m:nary>
                      <m:naryPr>
                        <m:sub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 i="0">
                                <a:latin typeface="Cambria Math"/>
                                <a:ea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en-US" sz="2400" i="0">
                                <a:latin typeface="Cambria Math"/>
                                <a:ea typeface="Cambria Math"/>
                              </a:rPr>
                              <m:t> 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/>
                                <a:ea typeface="Cambria Math"/>
                              </a:rPr>
                              <m:t>x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2400" i="0" smtClean="0">
                            <a:latin typeface="Cambria Math" panose="02040503050406030204" pitchFamily="18" charset="0"/>
                            <a:ea typeface="Cambria Math"/>
                          </a:rPr>
                          <m:t>v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  <a:ea typeface="Cambria Math"/>
                          </a:rPr>
                          <m:t>dA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  <a:ea typeface="Cambria Math"/>
                          </a:rPr>
                          <m:t> </m:t>
                        </m:r>
                      </m:e>
                    </m:nary>
                  </m:oMath>
                </a14:m>
                <a:r>
                  <a:rPr lang="en-US" sz="2400" dirty="0" smtClean="0"/>
                  <a:t>is written as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i="0" smtClean="0">
                            <a:latin typeface="Cambria Math"/>
                            <a:ea typeface="Cambria Math"/>
                          </a:rPr>
                          <m:t>β</m:t>
                        </m:r>
                        <m:r>
                          <a:rPr lang="en-US" sz="2400" b="0" i="0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sz="2400" i="0">
                            <a:latin typeface="Cambria Math"/>
                            <a:ea typeface="Cambria Math"/>
                          </a:rPr>
                          <m:t>ρ</m:t>
                        </m:r>
                      </m:e>
                      <m:sub>
                        <m:r>
                          <a:rPr lang="en-US" sz="2400" i="0">
                            <a:latin typeface="Cambria Math"/>
                            <a:ea typeface="Cambria Math"/>
                          </a:rPr>
                          <m:t> 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</m:acc>
                      </m:e>
                      <m:sub>
                        <m:r>
                          <m:rPr>
                            <m:sty m:val="p"/>
                          </m:rPr>
                          <a:rPr lang="en-US" sz="2400" i="0">
                            <a:latin typeface="Cambria Math"/>
                            <a:ea typeface="Cambria Math"/>
                          </a:rPr>
                          <m:t>x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i="0">
                            <a:latin typeface="Cambria Math"/>
                            <a:ea typeface="Cambria Math"/>
                          </a:rPr>
                          <m:t> </m:t>
                        </m:r>
                        <m:acc>
                          <m:accPr>
                            <m:chr m:val="̅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</m:acc>
                      </m:e>
                      <m:sub/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i="0">
                            <a:latin typeface="Cambria Math"/>
                            <a:ea typeface="Cambria Math"/>
                          </a:rPr>
                          <m:t>A</m:t>
                        </m:r>
                      </m:e>
                      <m:sub/>
                    </m:sSub>
                  </m:oMath>
                </a14:m>
                <a:r>
                  <a:rPr lang="en-US" sz="2400" dirty="0" smtClean="0"/>
                  <a:t>where</a:t>
                </a:r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000" i="0">
                          <a:latin typeface="Cambria Math"/>
                          <a:ea typeface="Cambria Math"/>
                        </a:rPr>
                        <m:t>β</m:t>
                      </m:r>
                      <m:r>
                        <a:rPr lang="en-US" sz="2000" b="0" i="0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0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  <a:ea typeface="Cambria Math"/>
                            </a:rPr>
                            <m:t>A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sty m:val="p"/>
                                        </m:rPr>
                                        <a:rPr lang="en-US" sz="2000" i="0">
                                          <a:latin typeface="Cambria Math"/>
                                          <a:ea typeface="Cambria Math"/>
                                        </a:rPr>
                                        <m:t>v</m:t>
                                      </m:r>
                                    </m:num>
                                    <m:den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2000" i="1">
                                              <a:latin typeface="Cambria Math" panose="02040503050406030204" pitchFamily="18" charset="0"/>
                                              <a:ea typeface="Cambria Math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000" i="0">
                                              <a:latin typeface="Cambria Math"/>
                                              <a:ea typeface="Cambria Math"/>
                                            </a:rPr>
                                            <m:t>v</m:t>
                                          </m:r>
                                        </m:e>
                                      </m:acc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000" i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dA</m:t>
                          </m:r>
                          <m:r>
                            <m:rPr>
                              <m:nor/>
                            </m:rPr>
                            <a:rPr lang="en-US" sz="2200" dirty="0"/>
                            <m:t> </m:t>
                          </m:r>
                          <m:r>
                            <a:rPr lang="en-US" sz="2200" b="0" i="0" dirty="0" smtClean="0">
                              <a:latin typeface="Cambria Math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sz="2200" b="0" i="0" dirty="0" smtClean="0">
                              <a:latin typeface="Cambria Math"/>
                            </a:rPr>
                            <m:t>mometum</m:t>
                          </m:r>
                          <m:r>
                            <a:rPr lang="en-US" sz="2200" b="0" i="0" dirty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200" b="0" i="0" dirty="0" smtClean="0">
                              <a:latin typeface="Cambria Math"/>
                            </a:rPr>
                            <m:t>correction</m:t>
                          </m:r>
                          <m:r>
                            <a:rPr lang="en-US" sz="2200" b="0" i="0" dirty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200" b="0" i="0" dirty="0" smtClean="0">
                              <a:latin typeface="Cambria Math"/>
                            </a:rPr>
                            <m:t>factor</m:t>
                          </m:r>
                        </m:e>
                      </m:nary>
                    </m:oMath>
                  </m:oMathPara>
                </a14:m>
                <a:endParaRPr lang="en-US" sz="2200" dirty="0" smtClean="0"/>
              </a:p>
              <a:p>
                <a:pPr marL="0" indent="0">
                  <a:buNone/>
                </a:pPr>
                <a:r>
                  <a:rPr lang="en-US" sz="2200" dirty="0" smtClean="0"/>
                  <a:t>Hence, the momentum equation in the x, y and z directions can be written as: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/>
                                </a:rPr>
                                <m:t>x</m:t>
                              </m:r>
                            </m:sub>
                          </m:sSub>
                        </m:e>
                      </m:nary>
                      <m:r>
                        <a:rPr lang="en-US" sz="200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dt</m:t>
                          </m:r>
                        </m:den>
                      </m:f>
                      <m:nary>
                        <m:naryPr>
                          <m:sub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altLang="en-US" sz="2000">
                              <a:latin typeface="Cambria Math"/>
                            </a:rPr>
                            <m:t>ρ</m:t>
                          </m:r>
                          <m:sSub>
                            <m:sSub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en-US" sz="2000">
                                  <a:latin typeface="Cambria Math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en-US" sz="2000">
                                  <a:latin typeface="Cambria Math"/>
                                </a:rPr>
                                <m:t>x</m:t>
                              </m:r>
                            </m:sub>
                          </m:sSub>
                          <m:r>
                            <a:rPr lang="en-US" alt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000">
                              <a:latin typeface="Cambria Math"/>
                            </a:rPr>
                            <m:t>dV</m:t>
                          </m:r>
                        </m:e>
                      </m:nary>
                      <m:r>
                        <a:rPr lang="en-US" altLang="en-US" sz="200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>
                                  <a:latin typeface="Cambria Math"/>
                                </a:rPr>
                                <m:t>β</m:t>
                              </m:r>
                            </m:e>
                            <m:sub>
                              <m:r>
                                <a:rPr lang="en-US" sz="2000">
                                  <a:latin typeface="Cambria Math"/>
                                </a:rPr>
                                <m:t>1 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l-GR" sz="2000"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en-US" sz="2000">
                              <a:latin typeface="Cambria Math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000">
                              <a:latin typeface="Cambria Math"/>
                            </a:rPr>
                            <m:t>1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x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00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A</m:t>
                          </m:r>
                        </m:e>
                        <m:sub>
                          <m:r>
                            <a:rPr lang="en-US" sz="200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00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>
                                  <a:latin typeface="Cambria Math"/>
                                </a:rPr>
                                <m:t>β</m:t>
                              </m:r>
                            </m:e>
                            <m:sub>
                              <m:r>
                                <a:rPr lang="en-US" sz="2000">
                                  <a:latin typeface="Cambria Math"/>
                                </a:rPr>
                                <m:t>2 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l-GR" sz="2000"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en-US" sz="2000">
                              <a:latin typeface="Cambria Math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000">
                              <a:latin typeface="Cambria Math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x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000">
                              <a:latin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A</m:t>
                          </m:r>
                        </m:e>
                        <m:sub>
                          <m:r>
                            <a:rPr lang="en-US" sz="200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000" dirty="0">
                  <a:latin typeface="Cambria Math"/>
                </a:endParaRPr>
              </a:p>
              <a:p>
                <a:pPr marL="0" indent="0">
                  <a:buNone/>
                </a:pPr>
                <a:endParaRPr lang="en-US" sz="2000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y</m:t>
                              </m:r>
                            </m:sub>
                          </m:sSub>
                        </m:e>
                      </m:nary>
                      <m:r>
                        <a:rPr lang="en-US" sz="20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</a:rPr>
                            <m:t>dt</m:t>
                          </m:r>
                        </m:den>
                      </m:f>
                      <m:nary>
                        <m:naryPr>
                          <m:sub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ρ</m:t>
                          </m:r>
                          <m:sSub>
                            <m:sSub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en-US" sz="20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en-US" sz="2000" b="0" i="0" smtClean="0">
                                  <a:latin typeface="Cambria Math"/>
                                  <a:ea typeface="Cambria Math"/>
                                </a:rPr>
                                <m:t>y</m:t>
                              </m:r>
                            </m:sub>
                          </m:sSub>
                          <m: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dV</m:t>
                          </m:r>
                        </m:e>
                      </m:nary>
                      <m:r>
                        <a:rPr lang="en-US" altLang="en-US" sz="2000" i="0"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i="0">
                                  <a:latin typeface="Cambria Math"/>
                                  <a:ea typeface="Cambria Math"/>
                                </a:rPr>
                                <m:t>β</m:t>
                              </m:r>
                            </m:e>
                            <m:sub>
                              <m:r>
                                <a:rPr lang="en-US" sz="2000" i="0">
                                  <a:latin typeface="Cambria Math"/>
                                  <a:ea typeface="Cambria Math"/>
                                </a:rPr>
                                <m:t>1 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l-GR" sz="2400" i="0">
                              <a:latin typeface="Cambria Math"/>
                              <a:ea typeface="Cambria Math"/>
                            </a:rPr>
                            <m:t>ρ</m:t>
                          </m:r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1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/>
                              <a:ea typeface="Cambria Math"/>
                            </a:rPr>
                            <m:t>y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A</m:t>
                          </m:r>
                        </m:e>
                        <m:sub>
                          <m:r>
                            <a:rPr lang="en-US" sz="2000" i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000" i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i="0">
                                  <a:latin typeface="Cambria Math"/>
                                  <a:ea typeface="Cambria Math"/>
                                </a:rPr>
                                <m:t>β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sz="2000" i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l-GR" sz="2400" i="0">
                              <a:latin typeface="Cambria Math"/>
                              <a:ea typeface="Cambria Math"/>
                            </a:rPr>
                            <m:t>ρ</m:t>
                          </m:r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/>
                              <a:ea typeface="Cambria Math"/>
                            </a:rPr>
                            <m:t>y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A</m:t>
                          </m:r>
                        </m:e>
                        <m:sub>
                          <m:r>
                            <a:rPr lang="en-US" sz="2000" i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000" dirty="0" smtClean="0"/>
              </a:p>
              <a:p>
                <a:pPr marL="0" indent="0">
                  <a:buNone/>
                </a:pPr>
                <a:endParaRPr lang="en-US" sz="2000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z</m:t>
                              </m:r>
                            </m:sub>
                          </m:sSub>
                        </m:e>
                      </m:nary>
                      <m:r>
                        <a:rPr lang="en-US" sz="20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</a:rPr>
                            <m:t>dt</m:t>
                          </m:r>
                        </m:den>
                      </m:f>
                      <m:nary>
                        <m:naryPr>
                          <m:sub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ρ</m:t>
                          </m:r>
                          <m:sSub>
                            <m:sSub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en-US" sz="20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en-US" sz="2000" b="0" i="0" smtClean="0">
                                  <a:latin typeface="Cambria Math"/>
                                  <a:ea typeface="Cambria Math"/>
                                </a:rPr>
                                <m:t>z</m:t>
                              </m:r>
                            </m:sub>
                          </m:sSub>
                          <m: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dV</m:t>
                          </m:r>
                        </m:e>
                      </m:nary>
                      <m:r>
                        <a:rPr lang="en-US" altLang="en-US" sz="2000" i="0"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i="0">
                                  <a:latin typeface="Cambria Math"/>
                                  <a:ea typeface="Cambria Math"/>
                                </a:rPr>
                                <m:t>β</m:t>
                              </m:r>
                            </m:e>
                            <m:sub>
                              <m:r>
                                <a:rPr lang="en-US" sz="2000" i="0">
                                  <a:latin typeface="Cambria Math"/>
                                  <a:ea typeface="Cambria Math"/>
                                </a:rPr>
                                <m:t>1 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l-GR" sz="2400" i="0">
                              <a:latin typeface="Cambria Math"/>
                              <a:ea typeface="Cambria Math"/>
                            </a:rPr>
                            <m:t>ρ</m:t>
                          </m:r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1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/>
                              <a:ea typeface="Cambria Math"/>
                            </a:rPr>
                            <m:t>z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A</m:t>
                          </m:r>
                        </m:e>
                        <m:sub>
                          <m:r>
                            <a:rPr lang="en-US" sz="2000" i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000" i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i="0">
                                  <a:latin typeface="Cambria Math"/>
                                  <a:ea typeface="Cambria Math"/>
                                </a:rPr>
                                <m:t>β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sz="2000" i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l-GR" sz="2400" i="0">
                              <a:latin typeface="Cambria Math"/>
                              <a:ea typeface="Cambria Math"/>
                            </a:rPr>
                            <m:t>ρ</m:t>
                          </m:r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/>
                              <a:ea typeface="Cambria Math"/>
                            </a:rPr>
                            <m:t>z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A</m:t>
                          </m:r>
                        </m:e>
                        <m:sub>
                          <m:r>
                            <a:rPr lang="en-US" sz="2000" i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 smtClean="0"/>
                  <a:t>For turbulent flow in a circular pipe 1.01 &lt;</a:t>
                </a:r>
                <a:r>
                  <a:rPr lang="el-GR" sz="2000" dirty="0" smtClean="0"/>
                  <a:t>β</a:t>
                </a:r>
                <a:r>
                  <a:rPr lang="en-US" sz="2000" dirty="0" smtClean="0"/>
                  <a:t>&lt; 1.07, which is for most purposes differs negligibly from unity.</a:t>
                </a:r>
                <a:endParaRPr lang="en-US" sz="2000" dirty="0"/>
              </a:p>
              <a:p>
                <a:pPr marL="0" indent="0">
                  <a:buNone/>
                </a:pPr>
                <a:endParaRPr lang="en-US" sz="2200" dirty="0" smtClean="0"/>
              </a:p>
              <a:p>
                <a:pPr marL="0" indent="0">
                  <a:buNone/>
                </a:pPr>
                <a:r>
                  <a:rPr lang="en-US" sz="2200" dirty="0" smtClean="0"/>
                  <a:t>.</a:t>
                </a:r>
                <a:endParaRPr lang="en-US" sz="2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304800"/>
                <a:ext cx="8686800" cy="5791200"/>
              </a:xfrm>
              <a:blipFill rotWithShape="0">
                <a:blip r:embed="rId3"/>
                <a:stretch>
                  <a:fillRect l="-1053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8245522" y="335280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13.6a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45522" y="443859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13.6b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56611" y="552438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13.6c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0" y="45720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13.5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1538" y="6215082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equation are really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432300" y="6286500"/>
          <a:ext cx="1493838" cy="373063"/>
        </p:xfrm>
        <a:graphic>
          <a:graphicData uri="http://schemas.openxmlformats.org/presentationml/2006/ole">
            <p:oleObj spid="_x0000_s1026" name="Equation" r:id="rId4" imgW="1015920" imgH="2538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65426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4979</TotalTime>
  <Words>35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Default Design</vt:lpstr>
      <vt:lpstr>Microsoft Equation 3.0</vt:lpstr>
      <vt:lpstr>Slide 1</vt:lpstr>
      <vt:lpstr>Slide 2</vt:lpstr>
      <vt:lpstr>Slide 3</vt:lpstr>
      <vt:lpstr>Slide 4</vt:lpstr>
      <vt:lpstr>Slide 5</vt:lpstr>
    </vt:vector>
  </TitlesOfParts>
  <Company>UNZA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SOE</dc:creator>
  <cp:lastModifiedBy>lubinga handia</cp:lastModifiedBy>
  <cp:revision>295</cp:revision>
  <dcterms:created xsi:type="dcterms:W3CDTF">2005-09-01T13:03:02Z</dcterms:created>
  <dcterms:modified xsi:type="dcterms:W3CDTF">2018-05-09T08:51:52Z</dcterms:modified>
</cp:coreProperties>
</file>