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Z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59489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577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11968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94692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08895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60156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277716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29352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99699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17411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M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16758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M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D95D4-07AF-48CF-8965-77234AE57DB8}" type="datetimeFigureOut">
              <a:rPr lang="en-ZM" smtClean="0"/>
              <a:t>21/03/2018</a:t>
            </a:fld>
            <a:endParaRPr lang="en-Z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5E30C-AB13-4E52-97DE-78B5A9DC209A}" type="slidenum">
              <a:rPr lang="en-ZM" smtClean="0"/>
              <a:t>‹#›</a:t>
            </a:fld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1997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Z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94616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1305" y="461377"/>
            <a:ext cx="11357113" cy="6396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CODE: CEE 3311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TITLE: FLUID MECHANICS 1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Rationale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Fluid Mechanics is a prerequisite to most courses latter in the different engineering disciplines. Understanding the fundamental laws relating to the static and dynamic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behaviour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of fluids is therefore important in applying fluid mechanics to solve various engineering problems.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Aim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 equip students with knowledge on key concepts and fundamental principles of fluid mechanics.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Objectives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At the end of the course students should be able to: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 Identify &amp; use key concepts and fundamental principles, together with the assumptions made in their development pertaining to fluid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behaviour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both in static and flowing conditions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Deal effectively with practical engineering situations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Recognise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possible applications and links to other disciplines. </a:t>
            </a:r>
            <a:endParaRPr lang="x-none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10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018" y="0"/>
            <a:ext cx="1179443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Course Content </a:t>
            </a:r>
            <a:endParaRPr lang="x-none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1600" b="1" i="1" dirty="0"/>
              <a:t>Properties of fluids</a:t>
            </a:r>
            <a:endParaRPr lang="x-none" sz="1600" dirty="0"/>
          </a:p>
          <a:p>
            <a:r>
              <a:rPr lang="en-GB" sz="1600" dirty="0"/>
              <a:t>Principles of FM, Fluid as a continuum, Density, Specific volume, Specific weight, Specific gravity, Viscosity, Perfect gas, Compressibility, Surface tension, Vapour pressure</a:t>
            </a:r>
            <a:endParaRPr lang="x-none" sz="1600" dirty="0"/>
          </a:p>
          <a:p>
            <a:r>
              <a:rPr lang="en-US" sz="1600" b="1" i="1" dirty="0"/>
              <a:t>Fluid Statics</a:t>
            </a:r>
            <a:endParaRPr lang="x-none" sz="1600" dirty="0"/>
          </a:p>
          <a:p>
            <a:r>
              <a:rPr lang="en-US" sz="1600" dirty="0"/>
              <a:t>Normal forces, Pressure at a point, Variation of pressure in the static fluid, Pressure expressed in height of fluid, Absolute and gage pressures, Measurement of absolute pressure, Pressure measurement in a fluid, Forces on submerged surfaces, Buoyancy and floatation</a:t>
            </a:r>
            <a:endParaRPr lang="x-none" sz="1600" dirty="0"/>
          </a:p>
          <a:p>
            <a:r>
              <a:rPr lang="en-US" sz="1600" b="1" dirty="0"/>
              <a:t>Fluids in motion</a:t>
            </a:r>
            <a:endParaRPr lang="x-none" sz="1600" dirty="0"/>
          </a:p>
          <a:p>
            <a:r>
              <a:rPr lang="en-US" sz="1600" dirty="0"/>
              <a:t>Description of fluid motion, Classification of fluid motion, Bernoulli Equation </a:t>
            </a:r>
            <a:endParaRPr lang="x-none" sz="1600" dirty="0"/>
          </a:p>
          <a:p>
            <a:r>
              <a:rPr lang="en-US" sz="1600" b="1" dirty="0"/>
              <a:t>Control volume</a:t>
            </a:r>
            <a:endParaRPr lang="x-none" sz="1600" dirty="0"/>
          </a:p>
          <a:p>
            <a:r>
              <a:rPr lang="en-US" sz="1600" dirty="0"/>
              <a:t>System and control volume, Derivation of the control volume equation</a:t>
            </a:r>
            <a:r>
              <a:rPr lang="en-US" sz="1600" b="1" dirty="0"/>
              <a:t>, </a:t>
            </a:r>
            <a:r>
              <a:rPr lang="en-US" sz="1600" dirty="0"/>
              <a:t>Derivation and application of the continuity equation and differential equation of continuity, Derivation of the energy equation, Simplified forms of the energy equation, Concept of hydraulic and energy grade lines, </a:t>
            </a:r>
            <a:r>
              <a:rPr lang="en-GB" sz="1600" dirty="0"/>
              <a:t>Derivation of the momentum equation, Application of the momentum equation</a:t>
            </a:r>
            <a:endParaRPr lang="x-none" sz="1600" dirty="0"/>
          </a:p>
          <a:p>
            <a:r>
              <a:rPr lang="en-US" sz="1600" b="1" dirty="0"/>
              <a:t>Flow of an Ideal Fluid</a:t>
            </a:r>
            <a:endParaRPr lang="x-none" sz="1600" dirty="0"/>
          </a:p>
          <a:p>
            <a:r>
              <a:rPr lang="en-GB" sz="1600" dirty="0"/>
              <a:t>Rotational and irrotational flow, The stream function, Basic flow fields, Velocity potential, Orthogonality of streamlines and equipotential lines, Use and limitations of flow nets</a:t>
            </a:r>
            <a:endParaRPr lang="x-none" sz="1600" dirty="0"/>
          </a:p>
          <a:p>
            <a:r>
              <a:rPr lang="en-US" sz="1600" b="1" dirty="0"/>
              <a:t>Flow of a Real Fluid</a:t>
            </a:r>
            <a:endParaRPr lang="x-none" sz="1600" dirty="0"/>
          </a:p>
          <a:p>
            <a:r>
              <a:rPr lang="en-GB" sz="1600" dirty="0"/>
              <a:t>Forces on immersed bodies, Boundary layer, </a:t>
            </a:r>
            <a:r>
              <a:rPr lang="en-US" sz="1600" dirty="0"/>
              <a:t>Resistance in turbulent flow, </a:t>
            </a:r>
            <a:r>
              <a:rPr lang="en-GB" sz="1600" dirty="0"/>
              <a:t>Boundary layer separation and pressure drag, Drag on two and three –dimensional bodies, application to falling sphere (</a:t>
            </a:r>
            <a:r>
              <a:rPr lang="en-GB" sz="1600" dirty="0" err="1"/>
              <a:t>Stoke’s</a:t>
            </a:r>
            <a:r>
              <a:rPr lang="en-GB" sz="1600" dirty="0"/>
              <a:t> law)</a:t>
            </a:r>
            <a:endParaRPr lang="x-none" sz="1600" dirty="0"/>
          </a:p>
          <a:p>
            <a:r>
              <a:rPr lang="en-US" sz="1600" b="1" dirty="0"/>
              <a:t>Flow in Pipes (Internal Flows)</a:t>
            </a:r>
            <a:endParaRPr lang="x-none" sz="1600" dirty="0"/>
          </a:p>
          <a:p>
            <a:r>
              <a:rPr lang="en-GB" sz="1600" dirty="0"/>
              <a:t>Laminar and turbulent flow, Hydraulic radius, Laminar flow (Hagen-</a:t>
            </a:r>
            <a:r>
              <a:rPr lang="en-GB" sz="1600" dirty="0" err="1"/>
              <a:t>Poiseuille’s</a:t>
            </a:r>
            <a:r>
              <a:rPr lang="en-GB" sz="1600" dirty="0"/>
              <a:t> formula), Steady laminar flow in circular pipes, Turbulent flow (Darcy-</a:t>
            </a:r>
            <a:r>
              <a:rPr lang="en-GB" sz="1600" dirty="0" err="1"/>
              <a:t>Weisbach</a:t>
            </a:r>
            <a:r>
              <a:rPr lang="en-GB" sz="1600" dirty="0"/>
              <a:t> formula, Minor losses in pipe flow, Equivalent length, Loss coefficients, Pipes in series, parallel and branching, Pipe networks using Hardy Cross method</a:t>
            </a:r>
            <a:endParaRPr lang="x-none" sz="1600" dirty="0"/>
          </a:p>
          <a:p>
            <a:r>
              <a:rPr lang="en-US" sz="1600" b="1" dirty="0"/>
              <a:t>Flow in Open Channels (external flows)</a:t>
            </a:r>
            <a:endParaRPr lang="x-none" sz="1600" dirty="0"/>
          </a:p>
          <a:p>
            <a:r>
              <a:rPr lang="en-GB" sz="1600" dirty="0" err="1"/>
              <a:t>Chezy</a:t>
            </a:r>
            <a:r>
              <a:rPr lang="en-GB" sz="1600" dirty="0"/>
              <a:t> and Manning’s formulae, Specific energy, Subcritical and supercritical flows, Hydraulic jump, Types of open channel flow</a:t>
            </a:r>
            <a:endParaRPr lang="x-none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08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531" y="188340"/>
            <a:ext cx="11754677" cy="6568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Time: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hrs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of lectures + 3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hrs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tutorial or lab/week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Assessment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Continuous Assessment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Assignments 20%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Test 20%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Final Examination 60%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Prescribed Books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1. Potter M.,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Wiggert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D. and Ramadan B. (2011). Mechanics of Fluids, 6th Ed., Cengage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Learning, ISBN: 1285225406, 9781285225401.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Franzini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J.B. and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Finnemore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E.J. (2002). Fluid Mechanics with Engineering Applications, 10th Ed., Mc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GrawHill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ISBN: 0072432020.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Recommended Reading 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Douglas, J. F.,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Gasoriek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J. M.,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Swaffield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J and Jack, L. (2011). Fluid Mechanics, 6th Ed: Prentice Hall, ASIN B00DJFQ4DU. 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Other useful sources</a:t>
            </a: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Internet: including videos</a:t>
            </a:r>
          </a:p>
          <a:p>
            <a:pPr marL="457200" indent="-457200">
              <a:spcAft>
                <a:spcPts val="0"/>
              </a:spcAft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DSTV: Stupidity of science 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&amp; others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-457200">
              <a:spcAft>
                <a:spcPts val="0"/>
              </a:spcAft>
              <a:buAutoNum type="arabicPeriod"/>
            </a:pPr>
            <a:endParaRPr lang="x-none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469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549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lubinga handia</dc:creator>
  <cp:lastModifiedBy>lubinga handia</cp:lastModifiedBy>
  <cp:revision>4</cp:revision>
  <dcterms:created xsi:type="dcterms:W3CDTF">2018-03-21T08:14:28Z</dcterms:created>
  <dcterms:modified xsi:type="dcterms:W3CDTF">2018-03-21T13:00:47Z</dcterms:modified>
</cp:coreProperties>
</file>