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42"/>
  </p:notesMasterIdLst>
  <p:handoutMasterIdLst>
    <p:handoutMasterId r:id="rId43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91" r:id="rId14"/>
    <p:sldId id="266" r:id="rId15"/>
    <p:sldId id="267" r:id="rId16"/>
    <p:sldId id="268" r:id="rId17"/>
    <p:sldId id="269" r:id="rId18"/>
    <p:sldId id="292" r:id="rId19"/>
    <p:sldId id="270" r:id="rId20"/>
    <p:sldId id="271" r:id="rId21"/>
    <p:sldId id="293" r:id="rId22"/>
    <p:sldId id="294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x="9144000" cy="6858000" type="screen4x3"/>
  <p:notesSz cx="9309100" cy="7016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ine Handia" initials="C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1C5"/>
    <a:srgbClr val="FFF8E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086" y="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0838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0838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7B7EAB21-BDEA-49EB-81B6-90BC3C99BB98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64695"/>
            <a:ext cx="4033943" cy="350838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3" y="6664695"/>
            <a:ext cx="4033943" cy="350838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F92D4F2E-C515-4856-AB8B-A14584B4B2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7515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3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675" y="0"/>
            <a:ext cx="403383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1E759-5212-4099-B300-21DDA739136A}" type="datetimeFigureOut">
              <a:rPr lang="en-US" smtClean="0"/>
              <a:pPr/>
              <a:t>5/30/2018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527050"/>
            <a:ext cx="3508375" cy="2630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33750"/>
            <a:ext cx="7448550" cy="3157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64325"/>
            <a:ext cx="4033838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675" y="6664325"/>
            <a:ext cx="4033838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A34BA-3AAF-4233-85E4-FB56EBEB3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A34BA-3AAF-4233-85E4-FB56EBEB3CC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Picture 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6" name="Picture 7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5" name="Picture 1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6" name="Picture 1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Times New Roman"/>
              </a:rPr>
              <a:t>Click to edit the title text formatClick to edit Master title style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fld id="{B27FE7D4-AD77-43FF-8643-F3FB565A0128}" type="slidenum">
              <a:rPr lang="en-US" sz="1400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‹#›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Times New Roman"/>
              </a:rPr>
              <a:t>Click to edit the title text formatClick to edit Master title style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3200">
                <a:solidFill>
                  <a:srgbClr val="000000"/>
                </a:solidFill>
                <a:latin typeface="Times New Roman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Times New Roman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StarSymbol"/>
              <a:buChar char=""/>
            </a:pPr>
            <a:r>
              <a:rPr lang="en-US" sz="2400">
                <a:solidFill>
                  <a:srgbClr val="000000"/>
                </a:solidFill>
                <a:latin typeface="Times New Roman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Times New Roman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en-US" sz="2000">
                <a:solidFill>
                  <a:srgbClr val="000000"/>
                </a:solidFill>
                <a:latin typeface="Times New Roman"/>
              </a:rPr>
              <a:t>Fifth level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fld id="{64D26DBD-B9EF-4881-9129-267BB452BD51}" type="slidenum">
              <a:rPr lang="en-US" sz="1400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fld id="{941EA5E1-6D14-4946-BE8D-19BEBFE282E0}" type="slidenum">
              <a:rPr lang="en-US" sz="1400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‹#›</a:t>
            </a:fld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7.bin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913" y="1700213"/>
            <a:ext cx="74961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7" name="TextShape 1"/>
          <p:cNvSpPr txBox="1"/>
          <p:nvPr/>
        </p:nvSpPr>
        <p:spPr>
          <a:xfrm>
            <a:off x="1066680" y="609480"/>
            <a:ext cx="6400440" cy="53337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/>
              </a:rPr>
              <a:t>Fluid Mechanics CEE 3311</a:t>
            </a:r>
            <a:endParaRPr dirty="0"/>
          </a:p>
          <a:p>
            <a:pPr algn="ctr">
              <a:lnSpc>
                <a:spcPct val="100000"/>
              </a:lnSpc>
            </a:pPr>
            <a:endParaRPr lang="en-US" sz="4000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FF0000"/>
                </a:solidFill>
                <a:latin typeface="Times New Roman"/>
              </a:rPr>
              <a:t>LECTURE 18</a:t>
            </a:r>
            <a:endParaRPr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endParaRPr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/>
              </a:rPr>
              <a:t>Flow in Pipes</a:t>
            </a:r>
            <a:endParaRPr dirty="0">
              <a:solidFill>
                <a:srgbClr val="FF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3333CC"/>
                </a:solidFill>
              </a:rPr>
              <a:t>(</a:t>
            </a:r>
            <a:r>
              <a:rPr lang="en-US" altLang="en-US" sz="2000" dirty="0" smtClean="0">
                <a:solidFill>
                  <a:srgbClr val="C00000"/>
                </a:solidFill>
              </a:rPr>
              <a:t>Internal Flows</a:t>
            </a:r>
            <a:r>
              <a:rPr lang="en-US" altLang="en-US" sz="2000" dirty="0" smtClean="0">
                <a:solidFill>
                  <a:srgbClr val="3333CC"/>
                </a:solidFill>
              </a:rPr>
              <a:t>)</a:t>
            </a:r>
          </a:p>
          <a:p>
            <a:pPr algn="ctr">
              <a:lnSpc>
                <a:spcPct val="10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Times New Roman"/>
              </a:rPr>
              <a:t>Series, parallel, branching and hardy cross</a:t>
            </a:r>
            <a:endParaRPr smtClean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/>
              </a:rPr>
              <a:t>L.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</a:rPr>
              <a:t>Handia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/>
          <p:cNvPicPr/>
          <p:nvPr/>
        </p:nvPicPr>
        <p:blipFill>
          <a:blip r:embed="rId2" cstate="print"/>
          <a:srcRect b="53653"/>
          <a:stretch>
            <a:fillRect/>
          </a:stretch>
        </p:blipFill>
        <p:spPr>
          <a:xfrm>
            <a:off x="380880" y="138240"/>
            <a:ext cx="8534160" cy="1933438"/>
          </a:xfrm>
          <a:prstGeom prst="rect">
            <a:avLst/>
          </a:prstGeom>
          <a:ln>
            <a:noFill/>
          </a:ln>
        </p:spPr>
      </p:pic>
      <p:pic>
        <p:nvPicPr>
          <p:cNvPr id="152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8480" y="6099120"/>
            <a:ext cx="1100520" cy="36720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7696080" y="457200"/>
            <a:ext cx="837720" cy="366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>
                <a:solidFill>
                  <a:srgbClr val="FF0000"/>
                </a:solidFill>
                <a:latin typeface="Times New Roman"/>
              </a:rPr>
              <a:t>Q</a:t>
            </a:r>
            <a:r>
              <a:rPr lang="en-US" sz="1600" b="1" baseline="-25000">
                <a:solidFill>
                  <a:srgbClr val="FF0000"/>
                </a:solidFill>
                <a:latin typeface="Times New Roman"/>
              </a:rPr>
              <a:t>2=3.3</a:t>
            </a:r>
            <a:endParaRPr/>
          </a:p>
        </p:txBody>
      </p:sp>
      <p:pic>
        <p:nvPicPr>
          <p:cNvPr id="154" name="Picture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05520" y="4302000"/>
            <a:ext cx="4038120" cy="642960"/>
          </a:xfrm>
          <a:prstGeom prst="rect">
            <a:avLst/>
          </a:prstGeom>
          <a:ln>
            <a:noFill/>
          </a:ln>
        </p:spPr>
      </p:pic>
      <p:pic>
        <p:nvPicPr>
          <p:cNvPr id="155" name="Picture 2"/>
          <p:cNvPicPr/>
          <p:nvPr/>
        </p:nvPicPr>
        <p:blipFill>
          <a:blip r:embed="rId5" cstate="print"/>
          <a:srcRect l="1281619" t="170316"/>
          <a:stretch>
            <a:fillRect/>
          </a:stretch>
        </p:blipFill>
        <p:spPr>
          <a:xfrm rot="10800000">
            <a:off x="5558040" y="4944960"/>
            <a:ext cx="2302560" cy="1878480"/>
          </a:xfrm>
          <a:prstGeom prst="rect">
            <a:avLst/>
          </a:prstGeom>
          <a:ln>
            <a:noFill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" y="4572000"/>
            <a:ext cx="3787142" cy="20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1" y="5378934"/>
            <a:ext cx="5105400" cy="54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5334000" y="609600"/>
            <a:ext cx="762000" cy="487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553200" y="762000"/>
            <a:ext cx="1219200" cy="403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29488" y="2428868"/>
            <a:ext cx="1714512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7.907-3.3-1.564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7179487" y="1607331"/>
            <a:ext cx="857256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0880" y="138240"/>
            <a:ext cx="8534160" cy="417168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7696080" y="457200"/>
            <a:ext cx="837720" cy="366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/>
              </a:rPr>
              <a:t>Q</a:t>
            </a:r>
            <a:r>
              <a:rPr lang="en-US" sz="1600" b="1" baseline="-25000" dirty="0">
                <a:solidFill>
                  <a:srgbClr val="FF0000"/>
                </a:solidFill>
                <a:latin typeface="Times New Roman"/>
              </a:rPr>
              <a:t>2=3.3</a:t>
            </a:r>
            <a:endParaRPr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56858" y="4357694"/>
            <a:ext cx="3787142" cy="20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560"/>
          <a:stretch>
            <a:fillRect/>
          </a:stretch>
        </p:blipFill>
        <p:spPr bwMode="auto">
          <a:xfrm rot="10800000">
            <a:off x="357158" y="4357694"/>
            <a:ext cx="3505200" cy="233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 rot="10800000">
            <a:off x="642910" y="5500702"/>
            <a:ext cx="192882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79357" y="5036355"/>
            <a:ext cx="927900" cy="7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642910" y="2500306"/>
            <a:ext cx="5000660" cy="27146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642910" y="2428868"/>
            <a:ext cx="3429024" cy="242889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642910" y="5072074"/>
            <a:ext cx="1000132" cy="158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 flipV="1">
            <a:off x="2000232" y="2500306"/>
            <a:ext cx="5715040" cy="30003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1214414" y="2500306"/>
            <a:ext cx="5643602" cy="257176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393671" y="4821247"/>
            <a:ext cx="500066" cy="15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000992" y="2571744"/>
            <a:ext cx="1143008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0.463+0</a:t>
            </a:r>
            <a:endParaRPr lang="en-US" dirty="0"/>
          </a:p>
        </p:txBody>
      </p:sp>
      <p:cxnSp>
        <p:nvCxnSpPr>
          <p:cNvPr id="41" name="Straight Arrow Connector 40"/>
          <p:cNvCxnSpPr>
            <a:stCxn id="39" idx="1"/>
          </p:cNvCxnSpPr>
          <p:nvPr/>
        </p:nvCxnSpPr>
        <p:spPr>
          <a:xfrm rot="10800000">
            <a:off x="7215206" y="2500306"/>
            <a:ext cx="785786" cy="25610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28960" y="0"/>
            <a:ext cx="8524440" cy="2085480"/>
          </a:xfrm>
          <a:prstGeom prst="rect">
            <a:avLst/>
          </a:prstGeom>
          <a:ln>
            <a:noFill/>
          </a:ln>
        </p:spPr>
      </p:pic>
      <p:pic>
        <p:nvPicPr>
          <p:cNvPr id="157" name="Picture 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600" y="2666880"/>
            <a:ext cx="7930800" cy="1114200"/>
          </a:xfrm>
          <a:prstGeom prst="rect">
            <a:avLst/>
          </a:prstGeom>
          <a:ln>
            <a:noFill/>
          </a:ln>
        </p:spPr>
      </p:pic>
      <p:sp>
        <p:nvSpPr>
          <p:cNvPr id="158" name="CustomShape 1"/>
          <p:cNvSpPr/>
          <p:nvPr/>
        </p:nvSpPr>
        <p:spPr>
          <a:xfrm>
            <a:off x="5181480" y="1562400"/>
            <a:ext cx="2057040" cy="889920"/>
          </a:xfrm>
          <a:prstGeom prst="straightConnector1">
            <a:avLst/>
          </a:prstGeom>
          <a:noFill/>
          <a:ln w="9360">
            <a:solidFill>
              <a:srgbClr val="00C795"/>
            </a:solidFill>
            <a:round/>
            <a:tailEnd type="triangle" w="med" len="med"/>
          </a:ln>
        </p:spPr>
      </p:sp>
      <p:sp>
        <p:nvSpPr>
          <p:cNvPr id="160" name="CustomShape 2"/>
          <p:cNvSpPr/>
          <p:nvPr/>
        </p:nvSpPr>
        <p:spPr>
          <a:xfrm>
            <a:off x="1200240" y="1766880"/>
            <a:ext cx="837720" cy="1218960"/>
          </a:xfrm>
          <a:prstGeom prst="straightConnector1">
            <a:avLst/>
          </a:prstGeom>
          <a:noFill/>
          <a:ln w="9360">
            <a:solidFill>
              <a:srgbClr val="00C795"/>
            </a:solidFill>
            <a:round/>
            <a:tailEnd type="triangle" w="med" len="med"/>
          </a:ln>
        </p:spPr>
      </p:sp>
      <p:pic>
        <p:nvPicPr>
          <p:cNvPr id="162" name="Picture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560" y="5594400"/>
            <a:ext cx="1100520" cy="367200"/>
          </a:xfrm>
          <a:prstGeom prst="rect">
            <a:avLst/>
          </a:prstGeom>
          <a:ln>
            <a:noFill/>
          </a:ln>
        </p:spPr>
      </p:pic>
      <p:pic>
        <p:nvPicPr>
          <p:cNvPr id="163" name="Picture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29200" y="3995640"/>
            <a:ext cx="4038120" cy="642960"/>
          </a:xfrm>
          <a:prstGeom prst="rect">
            <a:avLst/>
          </a:prstGeom>
          <a:ln>
            <a:noFill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8600" y="4343400"/>
            <a:ext cx="3787142" cy="20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215206" y="2214554"/>
          <a:ext cx="1143008" cy="615467"/>
        </p:xfrm>
        <a:graphic>
          <a:graphicData uri="http://schemas.openxmlformats.org/presentationml/2006/ole">
            <p:oleObj spid="_x0000_s1026" name="Equation" r:id="rId8" imgW="825480" imgH="4442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76320" y="570600"/>
            <a:ext cx="8991360" cy="62870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65" name="TextShape 2"/>
          <p:cNvSpPr txBox="1"/>
          <p:nvPr/>
        </p:nvSpPr>
        <p:spPr>
          <a:xfrm>
            <a:off x="685800" y="-317880"/>
            <a:ext cx="7772040" cy="12366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B0F0"/>
                </a:solidFill>
                <a:latin typeface="Times New Roman"/>
              </a:rPr>
              <a:t>Pipes in series</a:t>
            </a:r>
            <a:endParaRPr/>
          </a:p>
        </p:txBody>
      </p:sp>
      <p:sp>
        <p:nvSpPr>
          <p:cNvPr id="166" name="CustomShape 3"/>
          <p:cNvSpPr/>
          <p:nvPr/>
        </p:nvSpPr>
        <p:spPr>
          <a:xfrm>
            <a:off x="76320" y="570600"/>
            <a:ext cx="8991360" cy="1310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Times New Roman"/>
              </a:rPr>
              <a:t>If the pipe is made up of sections of different diameters, as shown in Fig. 8.29, the continuity and energy equations establish the following two simple relations that must be satisﬁed: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</p:txBody>
      </p:sp>
      <p:pic>
        <p:nvPicPr>
          <p:cNvPr id="167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737800"/>
            <a:ext cx="7124400" cy="3085920"/>
          </a:xfrm>
          <a:prstGeom prst="rect">
            <a:avLst/>
          </a:prstGeom>
          <a:ln>
            <a:noFill/>
          </a:ln>
        </p:spPr>
      </p:pic>
      <p:pic>
        <p:nvPicPr>
          <p:cNvPr id="168" name="Picture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040" y="1544760"/>
            <a:ext cx="8215560" cy="119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0800" y="5881680"/>
            <a:ext cx="8239320" cy="975960"/>
          </a:xfrm>
          <a:prstGeom prst="rect">
            <a:avLst/>
          </a:prstGeom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042"/>
          <a:stretch>
            <a:fillRect/>
          </a:stretch>
        </p:blipFill>
        <p:spPr bwMode="auto">
          <a:xfrm rot="10800000">
            <a:off x="345756" y="529391"/>
            <a:ext cx="8264843" cy="53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143108" y="1928802"/>
          <a:ext cx="790723" cy="425449"/>
        </p:xfrm>
        <a:graphic>
          <a:graphicData uri="http://schemas.openxmlformats.org/presentationml/2006/ole">
            <p:oleObj spid="_x0000_s2050" name="Equation" r:id="rId5" imgW="825480" imgH="444240" progId="Equation.3">
              <p:embed/>
            </p:oleObj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357554" y="2071678"/>
          <a:ext cx="1228726" cy="243277"/>
        </p:xfrm>
        <a:graphic>
          <a:graphicData uri="http://schemas.openxmlformats.org/presentationml/2006/ole">
            <p:oleObj spid="_x0000_s2051" name="Equation" r:id="rId6" imgW="1155600" imgH="228600" progId="Equation.3">
              <p:embed/>
            </p:oleObj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1000100" y="1857364"/>
            <a:ext cx="107157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786050" y="1928802"/>
            <a:ext cx="571504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5429256" y="1928802"/>
          <a:ext cx="657225" cy="425450"/>
        </p:xfrm>
        <a:graphic>
          <a:graphicData uri="http://schemas.openxmlformats.org/presentationml/2006/ole">
            <p:oleObj spid="_x0000_s2052" name="Equation" r:id="rId7" imgW="685800" imgH="444240" progId="Equation.3">
              <p:embed/>
            </p:oleObj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5143504" y="1928802"/>
            <a:ext cx="21431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2"/>
          <p:cNvPicPr/>
          <p:nvPr/>
        </p:nvPicPr>
        <p:blipFill>
          <a:blip r:embed="rId2" cstate="print"/>
          <a:srcRect b="12009"/>
          <a:stretch>
            <a:fillRect/>
          </a:stretch>
        </p:blipFill>
        <p:spPr>
          <a:xfrm>
            <a:off x="0" y="314640"/>
            <a:ext cx="8467200" cy="5757566"/>
          </a:xfrm>
          <a:prstGeom prst="rect">
            <a:avLst/>
          </a:prstGeom>
          <a:ln>
            <a:noFill/>
          </a:ln>
        </p:spPr>
      </p:pic>
      <p:pic>
        <p:nvPicPr>
          <p:cNvPr id="3" name="Picture 4"/>
          <p:cNvPicPr/>
          <p:nvPr/>
        </p:nvPicPr>
        <p:blipFill>
          <a:blip r:embed="rId3" cstate="print"/>
          <a:srcRect l="18086" t="4646" r="18084" b="16363"/>
          <a:stretch>
            <a:fillRect/>
          </a:stretch>
        </p:blipFill>
        <p:spPr>
          <a:xfrm>
            <a:off x="6000760" y="1214422"/>
            <a:ext cx="3357586" cy="1214446"/>
          </a:xfrm>
          <a:prstGeom prst="rect">
            <a:avLst/>
          </a:prstGeom>
          <a:ln>
            <a:noFill/>
          </a:ln>
        </p:spPr>
      </p:pic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4643446"/>
            <a:ext cx="38195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3786182" y="5000636"/>
            <a:ext cx="135732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 flipV="1">
            <a:off x="5643570" y="5072074"/>
            <a:ext cx="928694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562725"/>
            <a:ext cx="19240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533400"/>
            <a:ext cx="89725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/>
          <p:nvPr/>
        </p:nvPicPr>
        <p:blipFill>
          <a:blip r:embed="rId2" cstate="print"/>
          <a:srcRect t="85807"/>
          <a:stretch>
            <a:fillRect/>
          </a:stretch>
        </p:blipFill>
        <p:spPr>
          <a:xfrm>
            <a:off x="0" y="214290"/>
            <a:ext cx="8467200" cy="928670"/>
          </a:xfrm>
          <a:prstGeom prst="rect">
            <a:avLst/>
          </a:prstGeom>
          <a:ln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8305920" y="2520"/>
            <a:ext cx="1080" cy="1920600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none" lIns="0" tIns="0" rIns="0" bIns="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77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5105880"/>
            <a:ext cx="8553240" cy="1752120"/>
          </a:xfrm>
          <a:prstGeom prst="rect">
            <a:avLst/>
          </a:prstGeom>
          <a:ln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22"/>
            <a:ext cx="85915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" name="CustomShape 2"/>
          <p:cNvSpPr/>
          <p:nvPr/>
        </p:nvSpPr>
        <p:spPr>
          <a:xfrm>
            <a:off x="7529040" y="0"/>
            <a:ext cx="1614960" cy="26906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00CC99"/>
            </a:solidFill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</p:txBody>
      </p:sp>
      <p:pic>
        <p:nvPicPr>
          <p:cNvPr id="178" name="Picture 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844" y="1928802"/>
            <a:ext cx="2907000" cy="336240"/>
          </a:xfrm>
          <a:prstGeom prst="rect">
            <a:avLst/>
          </a:prstGeom>
          <a:ln>
            <a:noFill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1000100" y="2143116"/>
            <a:ext cx="207170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857356" y="2143116"/>
            <a:ext cx="257176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786050" y="2143116"/>
            <a:ext cx="328614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685800" y="8280"/>
            <a:ext cx="7772040" cy="577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B0F0"/>
                </a:solidFill>
                <a:latin typeface="Times New Roman"/>
              </a:rPr>
              <a:t>Pipes in parallel</a:t>
            </a:r>
            <a:endParaRPr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711"/>
          <a:stretch>
            <a:fillRect/>
          </a:stretch>
        </p:blipFill>
        <p:spPr bwMode="auto">
          <a:xfrm rot="10800000">
            <a:off x="1090613" y="773474"/>
            <a:ext cx="6962775" cy="595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785794"/>
            <a:ext cx="87154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Solutions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If the head loss is given, the problem is straight forward. The head loss may be found directly by adding the contributions from the various pipes, as in Eq. 8.72.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If empirical coefficients or constant f values are given, we can do this using Eq. 8.67 and the appropriate values of K and n. 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If, however, the pipe material or e is given, this is preferred because the Darcy-</a:t>
            </a:r>
            <a:r>
              <a:rPr lang="en-US" dirty="0" err="1" smtClean="0"/>
              <a:t>Weisbach</a:t>
            </a:r>
            <a:r>
              <a:rPr lang="en-US" dirty="0" smtClean="0"/>
              <a:t> approach is more accurate. Then we have an independent Type 2 problem for each pipe, see Lecture 17, which can be solved directly by Eq. 8.42, for example.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  </a:t>
            </a:r>
          </a:p>
        </p:txBody>
      </p:sp>
      <p:sp>
        <p:nvSpPr>
          <p:cNvPr id="179" name="CustomShape 1"/>
          <p:cNvSpPr/>
          <p:nvPr/>
        </p:nvSpPr>
        <p:spPr>
          <a:xfrm>
            <a:off x="685800" y="8280"/>
            <a:ext cx="7772040" cy="577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B0F0"/>
                </a:solidFill>
                <a:latin typeface="Times New Roman"/>
              </a:rPr>
              <a:t>Pipes in parallel</a:t>
            </a:r>
            <a:endParaRPr/>
          </a:p>
        </p:txBody>
      </p:sp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3571876"/>
            <a:ext cx="6972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/>
          <p:nvPr/>
        </p:nvPicPr>
        <p:blipFill>
          <a:blip r:embed="rId4" cstate="print"/>
          <a:srcRect t="25948" b="36024"/>
          <a:stretch>
            <a:fillRect/>
          </a:stretch>
        </p:blipFill>
        <p:spPr>
          <a:xfrm>
            <a:off x="590760" y="4429132"/>
            <a:ext cx="8553240" cy="2071702"/>
          </a:xfrm>
          <a:prstGeom prst="rect">
            <a:avLst/>
          </a:prstGeom>
          <a:ln>
            <a:noFill/>
          </a:ln>
        </p:spPr>
      </p:pic>
      <p:graphicFrame>
        <p:nvGraphicFramePr>
          <p:cNvPr id="70663" name="Object 2"/>
          <p:cNvGraphicFramePr>
            <a:graphicFrameLocks noChangeAspect="1"/>
          </p:cNvGraphicFramePr>
          <p:nvPr/>
        </p:nvGraphicFramePr>
        <p:xfrm>
          <a:off x="7500958" y="5357826"/>
          <a:ext cx="1243012" cy="242888"/>
        </p:xfrm>
        <a:graphic>
          <a:graphicData uri="http://schemas.openxmlformats.org/presentationml/2006/ole">
            <p:oleObj spid="_x0000_s70663" name="Equation" r:id="rId5" imgW="1168200" imgH="228600" progId="Equation.3">
              <p:embed/>
            </p:oleObj>
          </a:graphicData>
        </a:graphic>
      </p:graphicFrame>
      <p:cxnSp>
        <p:nvCxnSpPr>
          <p:cNvPr id="23" name="Straight Arrow Connector 22"/>
          <p:cNvCxnSpPr/>
          <p:nvPr/>
        </p:nvCxnSpPr>
        <p:spPr>
          <a:xfrm>
            <a:off x="5572132" y="5286388"/>
            <a:ext cx="1785950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2143108" y="5357826"/>
            <a:ext cx="92869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6929454" y="1928802"/>
          <a:ext cx="1991646" cy="625476"/>
        </p:xfrm>
        <a:graphic>
          <a:graphicData uri="http://schemas.openxmlformats.org/presentationml/2006/ole">
            <p:oleObj spid="_x0000_s70664" name="Equation" r:id="rId6" imgW="1536480" imgH="482400" progId="Equation.3">
              <p:embed/>
            </p:oleObj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0" y="5429264"/>
          <a:ext cx="1991646" cy="625476"/>
        </p:xfrm>
        <a:graphic>
          <a:graphicData uri="http://schemas.openxmlformats.org/presentationml/2006/ole">
            <p:oleObj spid="_x0000_s70665" name="Equation" r:id="rId7" imgW="153648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76320" y="570600"/>
            <a:ext cx="8991360" cy="6287040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For convenience, let us consider three pipes connected to three reservoirs as in Fig. 8.27 and connected together or branching at the common junction point J.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Actually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any of the pipes may be considered to be connected to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some other destination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than a reservoir by simply replacing the reservoir with a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piezometer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tube in which the water level is the same as the reservoir surface.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shall suppose that all the pipes are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sufficiently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(large head loss in the pipes)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that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minor losses and velocity heads may be neglected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19" name="TextShape 2"/>
          <p:cNvSpPr txBox="1"/>
          <p:nvPr/>
        </p:nvSpPr>
        <p:spPr>
          <a:xfrm>
            <a:off x="685800" y="-317880"/>
            <a:ext cx="7772040" cy="12366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B0F0"/>
                </a:solidFill>
                <a:latin typeface="Times New Roman"/>
              </a:rPr>
              <a:t>Branching Pipes</a:t>
            </a:r>
            <a:endParaRPr/>
          </a:p>
        </p:txBody>
      </p:sp>
      <p:pic>
        <p:nvPicPr>
          <p:cNvPr id="121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080" y="5928480"/>
            <a:ext cx="1461960" cy="565920"/>
          </a:xfrm>
          <a:prstGeom prst="rect">
            <a:avLst/>
          </a:prstGeom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0100" y="3375232"/>
            <a:ext cx="6301741" cy="348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785794"/>
            <a:ext cx="8715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Solutions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179" name="CustomShape 1"/>
          <p:cNvSpPr/>
          <p:nvPr/>
        </p:nvSpPr>
        <p:spPr>
          <a:xfrm>
            <a:off x="685800" y="8280"/>
            <a:ext cx="7772040" cy="577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B0F0"/>
                </a:solidFill>
                <a:latin typeface="Times New Roman"/>
              </a:rPr>
              <a:t>Pipes in parallel</a:t>
            </a:r>
            <a:endParaRPr/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8536809" y="1893083"/>
            <a:ext cx="285752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/>
          <p:nvPr/>
        </p:nvPicPr>
        <p:blipFill>
          <a:blip r:embed="rId2" cstate="print"/>
          <a:srcRect t="42995"/>
          <a:stretch>
            <a:fillRect/>
          </a:stretch>
        </p:blipFill>
        <p:spPr>
          <a:xfrm>
            <a:off x="285720" y="1357298"/>
            <a:ext cx="8553240" cy="3105570"/>
          </a:xfrm>
          <a:prstGeom prst="rect">
            <a:avLst/>
          </a:prstGeom>
          <a:ln>
            <a:noFill/>
          </a:ln>
        </p:spPr>
      </p:pic>
      <p:sp>
        <p:nvSpPr>
          <p:cNvPr id="19" name="CustomShape 4"/>
          <p:cNvSpPr/>
          <p:nvPr/>
        </p:nvSpPr>
        <p:spPr>
          <a:xfrm>
            <a:off x="5600720" y="4466834"/>
            <a:ext cx="1131840" cy="998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0000"/>
            </a:solidFill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</p:txBody>
      </p:sp>
      <p:sp>
        <p:nvSpPr>
          <p:cNvPr id="20" name="CustomShape 5"/>
          <p:cNvSpPr/>
          <p:nvPr/>
        </p:nvSpPr>
        <p:spPr>
          <a:xfrm flipH="1">
            <a:off x="6786578" y="4572008"/>
            <a:ext cx="928694" cy="560608"/>
          </a:xfrm>
          <a:prstGeom prst="straightConnector1">
            <a:avLst/>
          </a:prstGeom>
          <a:noFill/>
          <a:ln w="9360">
            <a:solidFill>
              <a:srgbClr val="00C795"/>
            </a:solidFill>
            <a:round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2"/>
          <p:cNvPicPr/>
          <p:nvPr/>
        </p:nvPicPr>
        <p:blipFill>
          <a:blip r:embed="rId3" cstate="print"/>
          <a:srcRect t="4399"/>
          <a:stretch>
            <a:fillRect/>
          </a:stretch>
        </p:blipFill>
        <p:spPr>
          <a:xfrm>
            <a:off x="357158" y="642918"/>
            <a:ext cx="8553240" cy="5690764"/>
          </a:xfrm>
          <a:prstGeom prst="rect">
            <a:avLst/>
          </a:prstGeom>
          <a:ln>
            <a:noFill/>
          </a:ln>
        </p:spPr>
      </p:pic>
      <p:sp>
        <p:nvSpPr>
          <p:cNvPr id="188" name="TextShape 1"/>
          <p:cNvSpPr txBox="1"/>
          <p:nvPr/>
        </p:nvSpPr>
        <p:spPr>
          <a:xfrm>
            <a:off x="7040880" y="6405120"/>
            <a:ext cx="2560320" cy="28224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US" sz="1100" dirty="0">
                <a:latin typeface="Arial"/>
              </a:rPr>
              <a:t>Since h</a:t>
            </a:r>
            <a:r>
              <a:rPr lang="en-US" sz="1100" baseline="-33000" dirty="0">
                <a:latin typeface="Arial"/>
              </a:rPr>
              <a:t>L</a:t>
            </a:r>
            <a:r>
              <a:rPr lang="en-US" sz="1100" dirty="0">
                <a:latin typeface="Arial"/>
              </a:rPr>
              <a:t> is the same for all pipes</a:t>
            </a:r>
            <a:endParaRPr dirty="0"/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7643834" y="1571612"/>
          <a:ext cx="857257" cy="461335"/>
        </p:xfrm>
        <a:graphic>
          <a:graphicData uri="http://schemas.openxmlformats.org/presentationml/2006/ole">
            <p:oleObj spid="_x0000_s62466" name="Equation" r:id="rId4" imgW="825480" imgH="444240" progId="Equation.3">
              <p:embed/>
            </p:oleObj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4714876" y="1571612"/>
            <a:ext cx="278608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>
                <a:solidFill>
                  <a:srgbClr val="0070C0"/>
                </a:solidFill>
              </a:rPr>
              <a:t>Solutions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US" dirty="0" smtClean="0"/>
              <a:t>If we wish to use the more accurate Darcy-</a:t>
            </a:r>
            <a:r>
              <a:rPr lang="en-US" dirty="0" err="1" smtClean="0"/>
              <a:t>Weisbach</a:t>
            </a:r>
            <a:r>
              <a:rPr lang="en-US" dirty="0" smtClean="0"/>
              <a:t> approach to find h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440" y="152280"/>
            <a:ext cx="8600760" cy="1504440"/>
          </a:xfrm>
          <a:prstGeom prst="rect">
            <a:avLst/>
          </a:prstGeom>
          <a:ln>
            <a:noFill/>
          </a:ln>
        </p:spPr>
      </p:pic>
      <p:pic>
        <p:nvPicPr>
          <p:cNvPr id="190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29040" y="1657080"/>
            <a:ext cx="8543520" cy="146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14640" y="461880"/>
            <a:ext cx="8515080" cy="593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285852" y="714356"/>
            <a:ext cx="6838560" cy="3885840"/>
          </a:xfrm>
          <a:prstGeom prst="rect">
            <a:avLst/>
          </a:prstGeom>
          <a:ln>
            <a:noFill/>
          </a:ln>
        </p:spPr>
      </p:pic>
      <p:pic>
        <p:nvPicPr>
          <p:cNvPr id="4" name="Picture 2"/>
          <p:cNvPicPr/>
          <p:nvPr/>
        </p:nvPicPr>
        <p:blipFill>
          <a:blip r:embed="rId4" cstate="print"/>
          <a:srcRect l="34362" t="20032" b="43146"/>
          <a:stretch>
            <a:fillRect/>
          </a:stretch>
        </p:blipFill>
        <p:spPr>
          <a:xfrm rot="10800000">
            <a:off x="2071670" y="4672815"/>
            <a:ext cx="5588984" cy="2185185"/>
          </a:xfrm>
          <a:prstGeom prst="rect">
            <a:avLst/>
          </a:prstGeom>
          <a:ln>
            <a:noFill/>
          </a:ln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976" y="285728"/>
            <a:ext cx="3429024" cy="4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5072066" y="642918"/>
            <a:ext cx="3929090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 flipV="1">
            <a:off x="6858016" y="857232"/>
            <a:ext cx="500066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491" name="Object 2"/>
          <p:cNvGraphicFramePr>
            <a:graphicFrameLocks noChangeAspect="1"/>
          </p:cNvGraphicFramePr>
          <p:nvPr/>
        </p:nvGraphicFramePr>
        <p:xfrm>
          <a:off x="3714744" y="142852"/>
          <a:ext cx="857250" cy="461963"/>
        </p:xfrm>
        <a:graphic>
          <a:graphicData uri="http://schemas.openxmlformats.org/presentationml/2006/ole">
            <p:oleObj spid="_x0000_s63491" name="Equation" r:id="rId6" imgW="825480" imgH="444240" progId="Equation.3">
              <p:embed/>
            </p:oleObj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rot="16200000" flipH="1">
            <a:off x="4107653" y="750075"/>
            <a:ext cx="21431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72000" y="642918"/>
            <a:ext cx="107157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492" name="Object 2"/>
          <p:cNvGraphicFramePr>
            <a:graphicFrameLocks noChangeAspect="1"/>
          </p:cNvGraphicFramePr>
          <p:nvPr/>
        </p:nvGraphicFramePr>
        <p:xfrm>
          <a:off x="2714612" y="2571744"/>
          <a:ext cx="1189506" cy="314326"/>
        </p:xfrm>
        <a:graphic>
          <a:graphicData uri="http://schemas.openxmlformats.org/presentationml/2006/ole">
            <p:oleObj spid="_x0000_s63492" name="Equation" r:id="rId7" imgW="86328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640" y="814320"/>
            <a:ext cx="8010000" cy="5229000"/>
          </a:xfrm>
          <a:prstGeom prst="rect">
            <a:avLst/>
          </a:prstGeom>
          <a:ln>
            <a:noFill/>
          </a:ln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6221006"/>
            <a:ext cx="4143404" cy="31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/>
          <p:cNvPicPr/>
          <p:nvPr/>
        </p:nvPicPr>
        <p:blipFill>
          <a:blip r:embed="rId3" cstate="print"/>
          <a:srcRect t="5272"/>
          <a:stretch>
            <a:fillRect/>
          </a:stretch>
        </p:blipFill>
        <p:spPr>
          <a:xfrm>
            <a:off x="304800" y="285728"/>
            <a:ext cx="8610120" cy="5133712"/>
          </a:xfrm>
          <a:prstGeom prst="rect">
            <a:avLst/>
          </a:prstGeom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9979"/>
            <a:ext cx="3357554" cy="46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4929190" y="214290"/>
          <a:ext cx="785812" cy="423466"/>
        </p:xfrm>
        <a:graphic>
          <a:graphicData uri="http://schemas.openxmlformats.org/presentationml/2006/ole">
            <p:oleObj spid="_x0000_s64514" name="Equation" r:id="rId5" imgW="825480" imgH="444240" progId="Equation.3">
              <p:embed/>
            </p:oleObj>
          </a:graphicData>
        </a:graphic>
      </p:graphicFrame>
      <p:cxnSp>
        <p:nvCxnSpPr>
          <p:cNvPr id="8" name="Straight Arrow Connector 7"/>
          <p:cNvCxnSpPr/>
          <p:nvPr/>
        </p:nvCxnSpPr>
        <p:spPr>
          <a:xfrm rot="10800000" flipV="1">
            <a:off x="4572000" y="571480"/>
            <a:ext cx="35719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0" y="500042"/>
            <a:ext cx="9001156" cy="5357826"/>
            <a:chOff x="142844" y="1500174"/>
            <a:chExt cx="9001156" cy="5357826"/>
          </a:xfrm>
        </p:grpSpPr>
        <p:sp>
          <p:nvSpPr>
            <p:cNvPr id="10" name="Rectangle 9"/>
            <p:cNvSpPr/>
            <p:nvPr/>
          </p:nvSpPr>
          <p:spPr>
            <a:xfrm>
              <a:off x="142844" y="1571612"/>
              <a:ext cx="9001156" cy="5286388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6813" y="1500174"/>
              <a:ext cx="867187" cy="7769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880" y="152280"/>
            <a:ext cx="8610120" cy="1847520"/>
          </a:xfrm>
          <a:prstGeom prst="rect">
            <a:avLst/>
          </a:prstGeom>
          <a:ln>
            <a:noFill/>
          </a:ln>
        </p:spPr>
      </p:pic>
      <p:pic>
        <p:nvPicPr>
          <p:cNvPr id="197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90960" y="2000160"/>
            <a:ext cx="8600760" cy="319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2"/>
          <p:cNvPicPr/>
          <p:nvPr/>
        </p:nvPicPr>
        <p:blipFill>
          <a:blip r:embed="rId2" cstate="print"/>
          <a:srcRect b="27061"/>
          <a:stretch>
            <a:fillRect/>
          </a:stretch>
        </p:blipFill>
        <p:spPr>
          <a:xfrm rot="10800000">
            <a:off x="324000" y="857232"/>
            <a:ext cx="8496000" cy="2104848"/>
          </a:xfrm>
          <a:prstGeom prst="rect">
            <a:avLst/>
          </a:prstGeom>
          <a:ln>
            <a:noFill/>
          </a:ln>
        </p:spPr>
      </p:pic>
      <p:pic>
        <p:nvPicPr>
          <p:cNvPr id="199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963360" y="3048120"/>
            <a:ext cx="7248240" cy="334296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85720" y="142852"/>
            <a:ext cx="871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Pipe networks: Hardy Cross method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20" y="685800"/>
            <a:ext cx="8953200" cy="457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76320" y="570600"/>
            <a:ext cx="8991360" cy="6287040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We name the pipes and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flows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corresponding friction losses as shown in the diagram.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continuity and energy equations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require that 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flow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entering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junction (J)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equal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flow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leaving it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that the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pressure head at J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(which may be represented schematically by the open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piezometer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tube shown, with water at elevation P) be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common to all pipes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23" name="TextShape 2"/>
          <p:cNvSpPr txBox="1"/>
          <p:nvPr/>
        </p:nvSpPr>
        <p:spPr>
          <a:xfrm>
            <a:off x="685800" y="-317880"/>
            <a:ext cx="7772040" cy="12366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B0F0"/>
                </a:solidFill>
                <a:latin typeface="Times New Roman"/>
              </a:rPr>
              <a:t>Branching Pipes</a:t>
            </a:r>
            <a:endParaRPr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85852" y="3375232"/>
            <a:ext cx="6301741" cy="348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191000" y="2514600"/>
            <a:ext cx="3276600" cy="1295400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"/>
          <p:cNvPicPr/>
          <p:nvPr/>
        </p:nvPicPr>
        <p:blipFill>
          <a:blip r:embed="rId3" cstate="print"/>
          <a:srcRect b="23366"/>
          <a:stretch>
            <a:fillRect/>
          </a:stretch>
        </p:blipFill>
        <p:spPr>
          <a:xfrm>
            <a:off x="214282" y="785794"/>
            <a:ext cx="8629200" cy="3700404"/>
          </a:xfrm>
          <a:prstGeom prst="rect">
            <a:avLst/>
          </a:prstGeom>
          <a:ln>
            <a:noFill/>
          </a:ln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1900" y="1214422"/>
            <a:ext cx="5372100" cy="27622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786414" y="1643050"/>
            <a:ext cx="3357586" cy="52322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2. The flow in each pipe must satisfy the pipe-friction laws for flow in a single pipe</a:t>
            </a:r>
            <a:endParaRPr lang="en-US" sz="1400" dirty="0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3131" y="4143380"/>
            <a:ext cx="3090869" cy="50379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57224" y="4500570"/>
          <a:ext cx="4529138" cy="668337"/>
        </p:xfrm>
        <a:graphic>
          <a:graphicData uri="http://schemas.openxmlformats.org/presentationml/2006/ole">
            <p:oleObj spid="_x0000_s66565" name="Equation" r:id="rId6" imgW="2844720" imgH="419040" progId="Equation.3">
              <p:embed/>
            </p:oleObj>
          </a:graphicData>
        </a:graphic>
      </p:graphicFrame>
      <p:pic>
        <p:nvPicPr>
          <p:cNvPr id="8" name="Picture 2"/>
          <p:cNvPicPr/>
          <p:nvPr/>
        </p:nvPicPr>
        <p:blipFill>
          <a:blip r:embed="rId3" cstate="print"/>
          <a:srcRect t="71998"/>
          <a:stretch>
            <a:fillRect/>
          </a:stretch>
        </p:blipFill>
        <p:spPr>
          <a:xfrm>
            <a:off x="285720" y="5143512"/>
            <a:ext cx="8629200" cy="1352114"/>
          </a:xfrm>
          <a:prstGeom prst="rect">
            <a:avLst/>
          </a:prstGeom>
          <a:ln>
            <a:noFill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4643438" y="3643314"/>
            <a:ext cx="128588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3821901" y="2750339"/>
            <a:ext cx="428628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0250" y="6562725"/>
            <a:ext cx="7143750" cy="2952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520" y="452520"/>
            <a:ext cx="8562600" cy="5952600"/>
          </a:xfrm>
          <a:prstGeom prst="rect">
            <a:avLst/>
          </a:prstGeom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 flipH="1">
            <a:off x="4876800" y="3352800"/>
            <a:ext cx="685800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477000" y="3352800"/>
            <a:ext cx="0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7158" y="857232"/>
            <a:ext cx="864399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 may solve this equation for </a:t>
            </a:r>
            <a:r>
              <a:rPr lang="el-GR" sz="2000" dirty="0" smtClean="0"/>
              <a:t>Δ</a:t>
            </a:r>
            <a:r>
              <a:rPr lang="en-US" sz="2000" dirty="0" smtClean="0"/>
              <a:t>Q</a:t>
            </a:r>
          </a:p>
          <a:p>
            <a:endParaRPr lang="en-US" sz="2000" dirty="0" smtClean="0"/>
          </a:p>
          <a:p>
            <a:r>
              <a:rPr lang="en-US" sz="2000" dirty="0" smtClean="0"/>
              <a:t>			(</a:t>
            </a:r>
            <a:r>
              <a:rPr lang="en-US" sz="1400" dirty="0" smtClean="0"/>
              <a:t>by making </a:t>
            </a:r>
            <a:r>
              <a:rPr lang="el-GR" sz="1400" dirty="0" smtClean="0"/>
              <a:t>Δ</a:t>
            </a:r>
            <a:r>
              <a:rPr lang="en-US" sz="1400" dirty="0" smtClean="0"/>
              <a:t>Q the subject of the formula in the above equation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Since					;and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Therefore							8.78 </a:t>
            </a:r>
          </a:p>
          <a:p>
            <a:endParaRPr lang="en-US" sz="2000" dirty="0" smtClean="0"/>
          </a:p>
          <a:p>
            <a:r>
              <a:rPr lang="en-US" sz="2000" dirty="0" smtClean="0"/>
              <a:t> 				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2143108" y="2714620"/>
          <a:ext cx="4997944" cy="733426"/>
        </p:xfrm>
        <a:graphic>
          <a:graphicData uri="http://schemas.openxmlformats.org/presentationml/2006/ole">
            <p:oleObj spid="_x0000_s68610" name="Equation" r:id="rId3" imgW="2857320" imgH="419040" progId="Equation.3">
              <p:embed/>
            </p:oleObj>
          </a:graphicData>
        </a:graphic>
      </p:graphicFrame>
      <p:pic>
        <p:nvPicPr>
          <p:cNvPr id="9" name="Picture 2"/>
          <p:cNvPicPr/>
          <p:nvPr/>
        </p:nvPicPr>
        <p:blipFill>
          <a:blip r:embed="rId4" cstate="print"/>
          <a:srcRect l="4171" t="66805" b="16394"/>
          <a:stretch>
            <a:fillRect/>
          </a:stretch>
        </p:blipFill>
        <p:spPr>
          <a:xfrm>
            <a:off x="357158" y="0"/>
            <a:ext cx="8205442" cy="1000132"/>
          </a:xfrm>
          <a:prstGeom prst="rect">
            <a:avLst/>
          </a:prstGeom>
          <a:ln>
            <a:noFill/>
          </a:ln>
        </p:spPr>
      </p:pic>
      <p:pic>
        <p:nvPicPr>
          <p:cNvPr id="14" name="Picture 2"/>
          <p:cNvPicPr/>
          <p:nvPr/>
        </p:nvPicPr>
        <p:blipFill>
          <a:blip r:embed="rId5" cstate="print"/>
          <a:srcRect t="29411" b="26846"/>
          <a:stretch>
            <a:fillRect/>
          </a:stretch>
        </p:blipFill>
        <p:spPr>
          <a:xfrm rot="10800000">
            <a:off x="214282" y="4643422"/>
            <a:ext cx="8715436" cy="2214578"/>
          </a:xfrm>
          <a:prstGeom prst="rect">
            <a:avLst/>
          </a:prstGeom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 rot="5400000">
            <a:off x="4394199" y="3106735"/>
            <a:ext cx="642942" cy="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 flipV="1">
            <a:off x="4857752" y="3286124"/>
            <a:ext cx="1785950" cy="857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428596" y="1214422"/>
          <a:ext cx="2058722" cy="982664"/>
        </p:xfrm>
        <a:graphic>
          <a:graphicData uri="http://schemas.openxmlformats.org/presentationml/2006/ole">
            <p:oleObj spid="_x0000_s68611" name="Equation" r:id="rId6" imgW="1143000" imgH="545760" progId="Equation.3">
              <p:embed/>
            </p:oleObj>
          </a:graphicData>
        </a:graphic>
      </p:graphicFrame>
      <p:graphicFrame>
        <p:nvGraphicFramePr>
          <p:cNvPr id="68612" name="Object 4"/>
          <p:cNvGraphicFramePr>
            <a:graphicFrameLocks noChangeAspect="1"/>
          </p:cNvGraphicFramePr>
          <p:nvPr/>
        </p:nvGraphicFramePr>
        <p:xfrm>
          <a:off x="2143108" y="2357430"/>
          <a:ext cx="2771775" cy="444500"/>
        </p:xfrm>
        <a:graphic>
          <a:graphicData uri="http://schemas.openxmlformats.org/presentationml/2006/ole">
            <p:oleObj spid="_x0000_s68612" name="Equation" r:id="rId7" imgW="1422360" imgH="228600" progId="Equation.3">
              <p:embed/>
            </p:oleObj>
          </a:graphicData>
        </a:graphic>
      </p:graphicFrame>
      <p:graphicFrame>
        <p:nvGraphicFramePr>
          <p:cNvPr id="68613" name="Object 5"/>
          <p:cNvGraphicFramePr>
            <a:graphicFrameLocks noChangeAspect="1"/>
          </p:cNvGraphicFramePr>
          <p:nvPr/>
        </p:nvGraphicFramePr>
        <p:xfrm>
          <a:off x="1714480" y="3357562"/>
          <a:ext cx="3271838" cy="1301750"/>
        </p:xfrm>
        <a:graphic>
          <a:graphicData uri="http://schemas.openxmlformats.org/presentationml/2006/ole">
            <p:oleObj spid="_x0000_s68613" name="Equation" r:id="rId8" imgW="1815840" imgH="723600" progId="Equation.3">
              <p:embed/>
            </p:oleObj>
          </a:graphicData>
        </a:graphic>
      </p:graphicFrame>
      <p:cxnSp>
        <p:nvCxnSpPr>
          <p:cNvPr id="23" name="Straight Arrow Connector 22"/>
          <p:cNvCxnSpPr/>
          <p:nvPr/>
        </p:nvCxnSpPr>
        <p:spPr>
          <a:xfrm rot="10800000" flipV="1">
            <a:off x="2786050" y="500042"/>
            <a:ext cx="1881820" cy="928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42910" y="4714884"/>
            <a:ext cx="4357718" cy="285752"/>
          </a:xfrm>
          <a:prstGeom prst="rect">
            <a:avLst/>
          </a:prstGeom>
          <a:solidFill>
            <a:srgbClr val="FFF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85720" y="2571744"/>
            <a:ext cx="8610120" cy="1990440"/>
          </a:xfrm>
          <a:prstGeom prst="rect">
            <a:avLst/>
          </a:prstGeom>
          <a:ln>
            <a:noFill/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3214678" y="2786058"/>
            <a:ext cx="609600" cy="2362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/>
          <p:nvPr/>
        </p:nvPicPr>
        <p:blipFill>
          <a:blip r:embed="rId4" cstate="print"/>
          <a:srcRect r="824" b="70589"/>
          <a:stretch>
            <a:fillRect/>
          </a:stretch>
        </p:blipFill>
        <p:spPr>
          <a:xfrm rot="10800000">
            <a:off x="357158" y="428604"/>
            <a:ext cx="8595922" cy="1633074"/>
          </a:xfrm>
          <a:prstGeom prst="rect">
            <a:avLst/>
          </a:prstGeom>
          <a:ln>
            <a:noFill/>
          </a:ln>
        </p:spPr>
      </p:pic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2500298" y="5286388"/>
          <a:ext cx="3271838" cy="1301750"/>
        </p:xfrm>
        <a:graphic>
          <a:graphicData uri="http://schemas.openxmlformats.org/presentationml/2006/ole">
            <p:oleObj spid="_x0000_s69634" name="Equation" r:id="rId5" imgW="1815840" imgH="723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2720" y="1576440"/>
            <a:ext cx="8638920" cy="3704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00" y="595440"/>
            <a:ext cx="8714880" cy="566712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1000" y="1676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n=2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09800" y="4800600"/>
            <a:ext cx="2286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895600" y="5181600"/>
            <a:ext cx="49530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172200"/>
            <a:ext cx="15335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676400" y="6172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=10 + (2 + 9 )= 21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62600" y="6172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 =50 – 9 = 41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14" idx="0"/>
          </p:cNvCxnSpPr>
          <p:nvPr/>
        </p:nvCxnSpPr>
        <p:spPr>
          <a:xfrm flipH="1">
            <a:off x="6629400" y="5257800"/>
            <a:ext cx="12192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9800" y="1758947"/>
            <a:ext cx="2820922" cy="422849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381000" y="5943600"/>
            <a:ext cx="3048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867400" y="5791200"/>
            <a:ext cx="304800" cy="422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3250397" y="5250669"/>
            <a:ext cx="1214446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942840"/>
            <a:ext cx="8686440" cy="497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9118979" cy="3962040"/>
          </a:xfrm>
          <a:prstGeom prst="rect">
            <a:avLst/>
          </a:prstGeom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9001156" cy="5357826"/>
            <a:chOff x="142844" y="1500174"/>
            <a:chExt cx="9001156" cy="5357826"/>
          </a:xfrm>
        </p:grpSpPr>
        <p:sp>
          <p:nvSpPr>
            <p:cNvPr id="4" name="Rectangle 3"/>
            <p:cNvSpPr/>
            <p:nvPr/>
          </p:nvSpPr>
          <p:spPr>
            <a:xfrm>
              <a:off x="142844" y="1571612"/>
              <a:ext cx="9001156" cy="5286388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6813" y="1500174"/>
              <a:ext cx="867187" cy="7769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71800" y="1290600"/>
            <a:ext cx="8600760" cy="4276440"/>
          </a:xfrm>
          <a:prstGeom prst="rect">
            <a:avLst/>
          </a:prstGeom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0" y="1142984"/>
            <a:ext cx="9001156" cy="3000396"/>
            <a:chOff x="142844" y="1500174"/>
            <a:chExt cx="9001156" cy="5357826"/>
          </a:xfrm>
        </p:grpSpPr>
        <p:sp>
          <p:nvSpPr>
            <p:cNvPr id="4" name="Rectangle 3"/>
            <p:cNvSpPr/>
            <p:nvPr/>
          </p:nvSpPr>
          <p:spPr>
            <a:xfrm>
              <a:off x="142844" y="1571612"/>
              <a:ext cx="9001156" cy="5286388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6813" y="1500174"/>
              <a:ext cx="867187" cy="7769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76320" y="570600"/>
            <a:ext cx="8991360" cy="6287040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There being no pumps, the elevation of P must lie between the surfaces of reservoirs A and C.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P is level with the surface of reservoir B then h</a:t>
            </a:r>
            <a:r>
              <a:rPr lang="en-US" sz="2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and Q</a:t>
            </a:r>
            <a:r>
              <a:rPr lang="en-US" sz="2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are both zero. If P is above the surface of reservoir B then water must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flow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into B and Q</a:t>
            </a:r>
            <a:r>
              <a:rPr lang="en-US" sz="2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= Q</a:t>
            </a:r>
            <a:r>
              <a:rPr lang="en-US" sz="2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+ Q</a:t>
            </a:r>
            <a:r>
              <a:rPr lang="en-US" sz="2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P is below the surface of reservoir B then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flow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must be out of B and Q</a:t>
            </a:r>
            <a:r>
              <a:rPr lang="en-US" sz="2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+ Q</a:t>
            </a:r>
            <a:r>
              <a:rPr lang="en-US" sz="2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= Q</a:t>
            </a:r>
            <a:r>
              <a:rPr lang="en-US" sz="2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So for the situation shown in Fig. 8.27 we have the following governing conditions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>
              <a:lnSpc>
                <a:spcPct val="100000"/>
              </a:lnSpc>
              <a:buFont typeface="Times New Roman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</a:rPr>
              <a:t> Q</a:t>
            </a:r>
            <a:r>
              <a:rPr lang="en-US" sz="2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= Q</a:t>
            </a:r>
            <a:r>
              <a:rPr lang="en-US" sz="2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+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sz="2200" baseline="-250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  <a:buFont typeface="Times New Roman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</a:rPr>
              <a:t> Elevation 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of P is common to all.</a:t>
            </a:r>
            <a:endParaRPr dirty="0"/>
          </a:p>
          <a:p>
            <a:endParaRPr dirty="0"/>
          </a:p>
          <a:p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diagram suggests several different problems or cases, three of which will be discussed below using different methods of solution.</a:t>
            </a: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27" name="TextShape 2"/>
          <p:cNvSpPr txBox="1"/>
          <p:nvPr/>
        </p:nvSpPr>
        <p:spPr>
          <a:xfrm>
            <a:off x="685800" y="-317880"/>
            <a:ext cx="7772040" cy="12366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B0F0"/>
                </a:solidFill>
                <a:latin typeface="Times New Roman"/>
              </a:rPr>
              <a:t>Branching Pipes</a:t>
            </a:r>
            <a:endParaRPr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86247" y="3286123"/>
            <a:ext cx="4844082" cy="267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76320" y="570600"/>
            <a:ext cx="8991360" cy="62870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31" name="TextShape 2"/>
          <p:cNvSpPr txBox="1"/>
          <p:nvPr/>
        </p:nvSpPr>
        <p:spPr>
          <a:xfrm>
            <a:off x="685800" y="-317880"/>
            <a:ext cx="7772040" cy="12366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B0F0"/>
                </a:solidFill>
                <a:latin typeface="Times New Roman"/>
              </a:rPr>
              <a:t>Rigorous Solutions</a:t>
            </a:r>
            <a:endParaRPr/>
          </a:p>
        </p:txBody>
      </p:sp>
      <p:sp>
        <p:nvSpPr>
          <p:cNvPr id="132" name="CustomShape 3"/>
          <p:cNvSpPr/>
          <p:nvPr/>
        </p:nvSpPr>
        <p:spPr>
          <a:xfrm>
            <a:off x="76320" y="570600"/>
            <a:ext cx="8991360" cy="5253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342900" indent="-3429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When we know the pipe wall material, we can estimate its e value (from Tables) and we know that the friction factor f varies with the e/D of the pipe and the Reynolds number of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the flow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Because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we are not considering minor losses, we can use the equations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the previous lecture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In particular, using only a basic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scientific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calculator, we can solve pipelines for h</a:t>
            </a:r>
            <a:r>
              <a:rPr lang="en-US" sz="2300" baseline="-25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(Type 1 problems), for V or Q (Type 2 problems) and more rarely, we can solve for D (Type 3 problems) using a number of equations. 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These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equations are preferred because they avoid trial and error, which can become quite confusing when combined with other trial-and-error techniques needed to solve for branching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These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and the variety of approaches used to “manually” solve the different types of problems that can occur, are illustrated in the following cases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76320" y="570600"/>
            <a:ext cx="8991360" cy="62870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34" name="TextShape 2"/>
          <p:cNvSpPr txBox="1"/>
          <p:nvPr/>
        </p:nvSpPr>
        <p:spPr>
          <a:xfrm>
            <a:off x="685800" y="-317880"/>
            <a:ext cx="7772040" cy="12366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B0F0"/>
                </a:solidFill>
                <a:latin typeface="Times New Roman"/>
              </a:rPr>
              <a:t>Rigorous Solutions</a:t>
            </a:r>
            <a:endParaRPr/>
          </a:p>
        </p:txBody>
      </p:sp>
      <p:sp>
        <p:nvSpPr>
          <p:cNvPr id="135" name="CustomShape 3"/>
          <p:cNvSpPr/>
          <p:nvPr/>
        </p:nvSpPr>
        <p:spPr>
          <a:xfrm>
            <a:off x="76320" y="570600"/>
            <a:ext cx="8991360" cy="335846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Times New Roman"/>
              </a:rPr>
              <a:t>Case 1.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Given all pipe data (lengths, diameters, and materials for e values), the surface elevations of two reservoirs, and the </a:t>
            </a:r>
            <a:r>
              <a:rPr lang="en-US" dirty="0" smtClean="0">
                <a:solidFill>
                  <a:srgbClr val="000000"/>
                </a:solidFill>
                <a:latin typeface="Times New Roman"/>
              </a:rPr>
              <a:t>flow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to or from one of these two,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find </a:t>
            </a:r>
            <a:r>
              <a:rPr lang="en-US" b="1" i="1" dirty="0">
                <a:solidFill>
                  <a:srgbClr val="000000"/>
                </a:solidFill>
                <a:latin typeface="Times New Roman"/>
              </a:rPr>
              <a:t>the surface elevation of the third reservoir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.</a:t>
            </a:r>
            <a:endParaRPr dirty="0"/>
          </a:p>
          <a:p>
            <a:pPr marL="342900" indent="-3429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This problem can be solved directly. Suppose that Q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elevations of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 and B are given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head loss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may be determined directly (Type 1), using the moody diagram or Eq. (8.41) to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ﬁnd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the proper value of f.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Knowing h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ﬁxes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P, so h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is now easily obtained. Knowing h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enables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ﬂow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in pipe 2 to be determined directly using the Type 2 equation (8.42).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Condition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1 (continuity at junction J) then determines Q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which in turn enables h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to be found directly (Type 1), in the same manner as for line 1.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Finally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P and h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deﬁne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the required surface elevation of 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baseline="-25000" dirty="0">
                <a:solidFill>
                  <a:srgbClr val="000000"/>
                </a:solidFill>
                <a:latin typeface="Times New Roman"/>
              </a:rPr>
              <a:t> </a:t>
            </a:r>
            <a:endParaRPr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57356" y="4572008"/>
            <a:ext cx="5138398" cy="28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500306"/>
            <a:ext cx="4191000" cy="41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8866" y="1785926"/>
            <a:ext cx="6415134" cy="423518"/>
          </a:xfrm>
          <a:prstGeom prst="rect">
            <a:avLst/>
          </a:prstGeom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142844" y="1500174"/>
            <a:ext cx="9001156" cy="5357826"/>
            <a:chOff x="142844" y="1500174"/>
            <a:chExt cx="9001156" cy="5357826"/>
          </a:xfrm>
        </p:grpSpPr>
        <p:sp>
          <p:nvSpPr>
            <p:cNvPr id="10" name="Rectangle 9"/>
            <p:cNvSpPr/>
            <p:nvPr/>
          </p:nvSpPr>
          <p:spPr>
            <a:xfrm>
              <a:off x="142844" y="1571612"/>
              <a:ext cx="9001156" cy="5286388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6813" y="1500174"/>
              <a:ext cx="867187" cy="7769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76320" y="570600"/>
            <a:ext cx="8991360" cy="62870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39" name="TextShape 2"/>
          <p:cNvSpPr txBox="1"/>
          <p:nvPr/>
        </p:nvSpPr>
        <p:spPr>
          <a:xfrm>
            <a:off x="685800" y="-317880"/>
            <a:ext cx="7772040" cy="12366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B0F0"/>
                </a:solidFill>
                <a:latin typeface="Times New Roman"/>
              </a:rPr>
              <a:t>Rigorous Solutions</a:t>
            </a:r>
            <a:endParaRPr/>
          </a:p>
        </p:txBody>
      </p:sp>
      <p:sp>
        <p:nvSpPr>
          <p:cNvPr id="140" name="CustomShape 3"/>
          <p:cNvSpPr/>
          <p:nvPr/>
        </p:nvSpPr>
        <p:spPr>
          <a:xfrm>
            <a:off x="76320" y="570600"/>
            <a:ext cx="8991360" cy="4359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0000"/>
                </a:solidFill>
                <a:latin typeface="Times New Roman"/>
              </a:rPr>
              <a:t>Case 2.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Given all pipe data, the surface elevations of two reservoirs, and the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</a:rPr>
              <a:t>ﬂow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to or from the third, </a:t>
            </a:r>
            <a:r>
              <a:rPr lang="en-US" sz="2000" b="1" i="1" dirty="0" smtClean="0">
                <a:solidFill>
                  <a:srgbClr val="000000"/>
                </a:solidFill>
                <a:latin typeface="Times New Roman"/>
              </a:rPr>
              <a:t>find 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</a:rPr>
              <a:t>the surface elevation of the third reservoir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. 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/>
              </a:rPr>
              <a:t>Let us suppose that 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and the surface elevations of A and C are given. Then we know h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l 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+ h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= ∆h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13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, say. Various solution approaches may be used; we shall discuss a more convenient one. In this, we 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</a:rPr>
              <a:t>assume the elevation of P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, which yields values for h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and h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, and so 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and 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via Eq. (8.42). If these do not satisfy the discharge relation at J then P must be adjusted until they do. To help us converge on the correct elevation of P, we can plot the results of each assumption on a graph like Fig. 8.28. For ∑Q at J,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</a:rPr>
              <a:t>inflows 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to J are taken as positive and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</a:rPr>
              <a:t>outflows 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as negative. Two or three  points, with one fairly close to the vertical axis, determine a curve that 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</a:rPr>
              <a:t>intersects that axis at the equilibrium level of P, where ∑ Q = 0, as required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. Last, h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can be determined from 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and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</a:rPr>
              <a:t>Eqs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. (8.41) and (8.10), and the required surface elevation of B found.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/>
              </a:rPr>
              <a:t> </a:t>
            </a:r>
            <a:endParaRPr dirty="0"/>
          </a:p>
        </p:txBody>
      </p:sp>
      <p:pic>
        <p:nvPicPr>
          <p:cNvPr id="142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680" y="6260760"/>
            <a:ext cx="1100520" cy="367200"/>
          </a:xfrm>
          <a:prstGeom prst="rect">
            <a:avLst/>
          </a:prstGeom>
          <a:ln>
            <a:noFill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648200"/>
            <a:ext cx="3787142" cy="20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560"/>
          <a:stretch>
            <a:fillRect/>
          </a:stretch>
        </p:blipFill>
        <p:spPr bwMode="auto">
          <a:xfrm rot="10800000">
            <a:off x="4267200" y="4419600"/>
            <a:ext cx="3505200" cy="233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76320" y="570600"/>
            <a:ext cx="8991360" cy="62870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45" name="TextShape 2"/>
          <p:cNvSpPr txBox="1"/>
          <p:nvPr/>
        </p:nvSpPr>
        <p:spPr>
          <a:xfrm>
            <a:off x="685800" y="-317880"/>
            <a:ext cx="7772040" cy="12366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B0F0"/>
                </a:solidFill>
                <a:latin typeface="Times New Roman"/>
              </a:rPr>
              <a:t>Rigorous Solutions</a:t>
            </a:r>
            <a:endParaRPr/>
          </a:p>
        </p:txBody>
      </p:sp>
      <p:sp>
        <p:nvSpPr>
          <p:cNvPr id="146" name="CustomShape 3"/>
          <p:cNvSpPr/>
          <p:nvPr/>
        </p:nvSpPr>
        <p:spPr>
          <a:xfrm>
            <a:off x="76320" y="570600"/>
            <a:ext cx="8991360" cy="344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0000"/>
                </a:solidFill>
                <a:latin typeface="Times New Roman"/>
              </a:rPr>
              <a:t>Case 3.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Given all pipe lengths and diameters and the elevations of all three reservoirs, </a:t>
            </a:r>
            <a:r>
              <a:rPr lang="en-US" sz="2000" b="1" i="1" dirty="0" err="1">
                <a:solidFill>
                  <a:srgbClr val="000000"/>
                </a:solidFill>
                <a:latin typeface="Times New Roman"/>
              </a:rPr>
              <a:t>ﬁnd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</a:rPr>
              <a:t> the </a:t>
            </a:r>
            <a:r>
              <a:rPr lang="en-US" sz="2000" b="1" i="1" dirty="0" err="1">
                <a:solidFill>
                  <a:srgbClr val="000000"/>
                </a:solidFill>
                <a:latin typeface="Times New Roman"/>
              </a:rPr>
              <a:t>ﬂow</a:t>
            </a:r>
            <a:r>
              <a:rPr lang="en-US" sz="2000" b="1" i="1" dirty="0">
                <a:solidFill>
                  <a:srgbClr val="000000"/>
                </a:solidFill>
                <a:latin typeface="Times New Roman"/>
              </a:rPr>
              <a:t> in each pipe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. </a:t>
            </a:r>
            <a:endParaRPr lang="en-US" sz="2000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</a:rPr>
              <a:t>This 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is the classic three-reservoir problem, and it differs from the foregoing cases in that it is not immediately evident whether the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</a:rPr>
              <a:t>ﬂow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is into or out of reservoir B. This direction is readily determined by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</a:rPr>
              <a:t>ﬁrst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assuming no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</a:rPr>
              <a:t>ﬂow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in pipe 2; that is, the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</a:rPr>
              <a:t>piezometer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level P is assumed at the elevation of the surface of B. The head losses h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and h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then  determine the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</a:rPr>
              <a:t>ﬂows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and 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via Eq. (8.42). If 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1 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&gt;Q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then P must be raised to satisfy continuity at J, causing water to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</a:rPr>
              <a:t>ﬂow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into reservoir B, and we shall have 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= 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+Q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; if 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&lt;Q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then P must be lowered to satisfy continuity at J, causing water to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</a:rPr>
              <a:t>ﬂow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out of reservoir B, and we shall have 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+ 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= Q</a:t>
            </a:r>
            <a:r>
              <a:rPr lang="en-US" sz="2000" baseline="-25000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. From here on the solution proceeds by adjusting P as for Case 2 above.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/>
              </a:rPr>
              <a:t> </a:t>
            </a:r>
            <a:endParaRPr dirty="0"/>
          </a:p>
        </p:txBody>
      </p:sp>
      <p:pic>
        <p:nvPicPr>
          <p:cNvPr id="148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680" y="6260760"/>
            <a:ext cx="1100520" cy="367200"/>
          </a:xfrm>
          <a:prstGeom prst="rect">
            <a:avLst/>
          </a:prstGeom>
          <a:ln>
            <a:noFill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" y="4419600"/>
            <a:ext cx="3787142" cy="20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2844" y="1285860"/>
            <a:ext cx="9001156" cy="5286388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813" y="1285860"/>
            <a:ext cx="867187" cy="776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160" y="304920"/>
            <a:ext cx="8581680" cy="6248160"/>
          </a:xfrm>
          <a:prstGeom prst="rect">
            <a:avLst/>
          </a:prstGeom>
          <a:ln>
            <a:noFill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00800" y="1676400"/>
            <a:ext cx="2895600" cy="160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9264</TotalTime>
  <Words>1342</Words>
  <Application>Microsoft Office PowerPoint</Application>
  <PresentationFormat>On-screen Show (4:3)</PresentationFormat>
  <Paragraphs>157</Paragraphs>
  <Slides>38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Office Theme</vt:lpstr>
      <vt:lpstr>Office Theme</vt:lpstr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Lubinga</dc:creator>
  <cp:lastModifiedBy>lubinga handia</cp:lastModifiedBy>
  <cp:revision>49</cp:revision>
  <dcterms:modified xsi:type="dcterms:W3CDTF">2018-05-30T09:03:00Z</dcterms:modified>
</cp:coreProperties>
</file>