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70" r:id="rId4"/>
    <p:sldId id="267" r:id="rId5"/>
    <p:sldId id="268" r:id="rId6"/>
    <p:sldId id="269" r:id="rId7"/>
    <p:sldId id="327" r:id="rId8"/>
    <p:sldId id="320" r:id="rId9"/>
    <p:sldId id="321" r:id="rId10"/>
    <p:sldId id="328" r:id="rId11"/>
    <p:sldId id="307" r:id="rId12"/>
    <p:sldId id="309" r:id="rId13"/>
    <p:sldId id="310" r:id="rId14"/>
    <p:sldId id="272" r:id="rId15"/>
    <p:sldId id="258" r:id="rId16"/>
    <p:sldId id="259" r:id="rId17"/>
    <p:sldId id="260" r:id="rId18"/>
    <p:sldId id="273" r:id="rId19"/>
    <p:sldId id="261" r:id="rId20"/>
    <p:sldId id="262" r:id="rId21"/>
    <p:sldId id="264" r:id="rId22"/>
    <p:sldId id="265" r:id="rId23"/>
    <p:sldId id="266" r:id="rId24"/>
    <p:sldId id="274" r:id="rId25"/>
    <p:sldId id="276" r:id="rId26"/>
    <p:sldId id="312" r:id="rId27"/>
    <p:sldId id="275" r:id="rId28"/>
    <p:sldId id="322" r:id="rId29"/>
    <p:sldId id="282" r:id="rId30"/>
    <p:sldId id="316" r:id="rId31"/>
    <p:sldId id="323" r:id="rId32"/>
    <p:sldId id="288" r:id="rId33"/>
    <p:sldId id="289" r:id="rId34"/>
    <p:sldId id="291" r:id="rId35"/>
    <p:sldId id="325" r:id="rId36"/>
    <p:sldId id="324" r:id="rId37"/>
    <p:sldId id="292" r:id="rId38"/>
    <p:sldId id="326" r:id="rId39"/>
    <p:sldId id="306" r:id="rId40"/>
    <p:sldId id="318" r:id="rId41"/>
    <p:sldId id="314" r:id="rId42"/>
    <p:sldId id="313" r:id="rId43"/>
    <p:sldId id="315" r:id="rId44"/>
    <p:sldId id="295" r:id="rId45"/>
    <p:sldId id="319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15" clrIdx="0"/>
  <p:cmAuthor id="1" name="Caroline Handia" initials="CH" lastIdx="5" clrIdx="1">
    <p:extLst>
      <p:ext uri="{19B8F6BF-5375-455C-9EA6-DF929625EA0E}">
        <p15:presenceInfo xmlns="" xmlns:p15="http://schemas.microsoft.com/office/powerpoint/2012/main" userId="S-1-5-21-1736132715-3221829228-73618809-1818" providerId="AD"/>
      </p:ext>
    </p:extLst>
  </p:cmAuthor>
  <p:cmAuthor id="2" name="Lubinga" initials="L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0929"/>
  </p:normalViewPr>
  <p:slideViewPr>
    <p:cSldViewPr>
      <p:cViewPr>
        <p:scale>
          <a:sx n="70" d="100"/>
          <a:sy n="7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10T06:52:00.067" idx="4">
    <p:pos x="10" y="10"/>
    <p:text>use pp 103. add fig 4.1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1883-DD66-406C-8392-BBCAFAD2C82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0A6F-533D-4089-9852-1FE95CEB21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0A6F-533D-4089-9852-1FE95CEB21D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0A6F-533D-4089-9852-1FE95CEB21DC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en.wikipedia.org/wiki/Acceleration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Mass" TargetMode="External"/><Relationship Id="rId5" Type="http://schemas.openxmlformats.org/officeDocument/2006/relationships/hyperlink" Target="http://en.wikipedia.org/wiki/Forces" TargetMode="External"/><Relationship Id="rId4" Type="http://schemas.openxmlformats.org/officeDocument/2006/relationships/hyperlink" Target="http://en.wikipedia.org/wiki/Vector_su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ureau_d'Enqu%C3%AAtes_et_d'Analyses_pour_la_S%C3%A9curit%C3%A9_de_l'Aviation_Civile" TargetMode="External"/><Relationship Id="rId3" Type="http://schemas.openxmlformats.org/officeDocument/2006/relationships/hyperlink" Target="https://en.wikipedia.org/wiki/Birgenair_Flight_301" TargetMode="External"/><Relationship Id="rId7" Type="http://schemas.openxmlformats.org/officeDocument/2006/relationships/hyperlink" Target="https://en.wikipedia.org/wiki/X-31" TargetMode="External"/><Relationship Id="rId12" Type="http://schemas.openxmlformats.org/officeDocument/2006/relationships/hyperlink" Target="https://en.wikipedia.org/wiki/Pitot_tube" TargetMode="External"/><Relationship Id="rId2" Type="http://schemas.openxmlformats.org/officeDocument/2006/relationships/hyperlink" Target="https://en.wikipedia.org/wiki/Austral_L%C3%ADneas_A%C3%A9reas_Flight_25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eroper%C3%BA_Flight_603" TargetMode="External"/><Relationship Id="rId11" Type="http://schemas.openxmlformats.org/officeDocument/2006/relationships/hyperlink" Target="https://en.wikipedia.org/wiki/Air_Cara%C3%AFbes" TargetMode="External"/><Relationship Id="rId5" Type="http://schemas.openxmlformats.org/officeDocument/2006/relationships/hyperlink" Target="https://en.wikipedia.org/wiki/Northwest_Airlines_Flight_6231" TargetMode="External"/><Relationship Id="rId10" Type="http://schemas.openxmlformats.org/officeDocument/2006/relationships/hyperlink" Target="https://en.wikipedia.org/wiki/Atlantic_Ocean" TargetMode="External"/><Relationship Id="rId4" Type="http://schemas.openxmlformats.org/officeDocument/2006/relationships/hyperlink" Target="https://en.wikipedia.org/wiki/Black_and_yellow_mud_dauber" TargetMode="External"/><Relationship Id="rId9" Type="http://schemas.openxmlformats.org/officeDocument/2006/relationships/hyperlink" Target="https://en.wikipedia.org/wiki/Air_France_Flight_447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422297"/>
            <a:ext cx="5631300" cy="3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3438815"/>
            <a:ext cx="4498053" cy="341918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9" y="-9557"/>
            <a:ext cx="4700847" cy="34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Fluid Mechanics CEE 3311</a:t>
            </a:r>
          </a:p>
          <a:p>
            <a:pPr eaLnBrk="1" hangingPunct="1"/>
            <a:r>
              <a:rPr lang="en-US" altLang="en-US" sz="4000" dirty="0"/>
              <a:t>LECTURES 6 &amp; 7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b="1" dirty="0"/>
              <a:t>Fluids in motion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L. </a:t>
            </a:r>
            <a:r>
              <a:rPr lang="en-US" altLang="en-US" sz="4000" dirty="0" err="1"/>
              <a:t>Handia</a:t>
            </a:r>
            <a:endParaRPr lang="en-US" altLang="en-US" sz="4000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85800" y="1300163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In a steady flow the streamline, </a:t>
            </a:r>
            <a:r>
              <a:rPr lang="en-US" dirty="0" err="1" smtClean="0"/>
              <a:t>pathline</a:t>
            </a:r>
            <a:r>
              <a:rPr lang="en-US" dirty="0" smtClean="0"/>
              <a:t> and </a:t>
            </a:r>
            <a:r>
              <a:rPr lang="en-US" dirty="0" err="1" smtClean="0"/>
              <a:t>streakline</a:t>
            </a:r>
            <a:r>
              <a:rPr lang="en-US" dirty="0" smtClean="0"/>
              <a:t> all coincide. In an unsteady flow they can be different. 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347"/>
            <a:ext cx="7772400" cy="1143000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114800"/>
          </a:xfrm>
        </p:spPr>
        <p:txBody>
          <a:bodyPr/>
          <a:lstStyle/>
          <a:p>
            <a:r>
              <a:rPr lang="en-US" dirty="0"/>
              <a:t>Lecture handbook pp28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11" y="1647659"/>
            <a:ext cx="9156841" cy="2026219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5755"/>
            <a:ext cx="8799756" cy="26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5687" y="3178967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-35751" y="3750471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0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3878"/>
            <a:ext cx="4724400" cy="3228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77" y="1773990"/>
            <a:ext cx="8892645" cy="1496462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14678" y="3571876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64645" y="3607595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82352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3878"/>
            <a:ext cx="4724400" cy="3228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7" y="1174347"/>
            <a:ext cx="8950277" cy="2667871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43116"/>
            <a:ext cx="9144000" cy="7143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14363"/>
            <a:ext cx="80010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A.	One-, Two- and Three Dimensional Flows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In the </a:t>
            </a:r>
            <a:r>
              <a:rPr lang="en-US" dirty="0" err="1"/>
              <a:t>Eulerian</a:t>
            </a:r>
            <a:r>
              <a:rPr lang="en-US" dirty="0"/>
              <a:t> description of motion the velocity, in general, depends on three </a:t>
            </a:r>
            <a:r>
              <a:rPr lang="en-US" i="1" dirty="0"/>
              <a:t>space variables </a:t>
            </a:r>
            <a:r>
              <a:rPr lang="en-US" dirty="0"/>
              <a:t>and time. Such a flow is a three dimensional flow.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A two dimensional flow is a flow in which the velocity vector depends on only two spatial variables.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A one dimensional flow is a flow in which the velocity vector depends on only one space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153400" cy="6172200"/>
          </a:xfrm>
        </p:spPr>
        <p:txBody>
          <a:bodyPr/>
          <a:lstStyle/>
          <a:p>
            <a:pPr algn="l" eaLnBrk="1" hangingPunct="1"/>
            <a:r>
              <a:rPr lang="en-US" altLang="en-US" b="1" u="sng" dirty="0"/>
              <a:t>B.	Ideal and real fluids</a:t>
            </a:r>
          </a:p>
          <a:p>
            <a:pPr algn="l" eaLnBrk="1" hangingPunct="1"/>
            <a:r>
              <a:rPr lang="en-US" altLang="en-US" dirty="0"/>
              <a:t>1. </a:t>
            </a:r>
            <a:r>
              <a:rPr lang="en-US" altLang="en-US" b="1" i="1" dirty="0"/>
              <a:t>Ideal fluids 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dirty="0"/>
              <a:t>An ideal fluid is assumed to have </a:t>
            </a:r>
            <a:r>
              <a:rPr lang="en-US" altLang="en-US" i="1" dirty="0"/>
              <a:t>no viscosity </a:t>
            </a:r>
            <a:r>
              <a:rPr lang="en-US" altLang="en-US" dirty="0"/>
              <a:t>and there are </a:t>
            </a:r>
            <a:r>
              <a:rPr lang="en-US" altLang="en-US" i="1" dirty="0"/>
              <a:t>no shear stresses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dirty="0">
                <a:sym typeface="Symbol" pitchFamily="18" charset="2"/>
              </a:rPr>
              <a:t>There are no energy losses in the flow of an 	ideal fluid </a:t>
            </a:r>
          </a:p>
          <a:p>
            <a:pPr algn="l" eaLnBrk="1" hangingPunct="1"/>
            <a:r>
              <a:rPr lang="en-US" altLang="en-US" dirty="0"/>
              <a:t>2. </a:t>
            </a:r>
            <a:r>
              <a:rPr lang="en-US" altLang="en-US" b="1" i="1" dirty="0"/>
              <a:t>Real fluids</a:t>
            </a:r>
            <a:r>
              <a:rPr lang="en-US" altLang="en-US" dirty="0"/>
              <a:t>     </a:t>
            </a:r>
            <a:r>
              <a:rPr lang="en-US" altLang="en-US" dirty="0">
                <a:sym typeface="Symbol" pitchFamily="18" charset="2"/>
              </a:rPr>
              <a:t>0, therefore </a:t>
            </a:r>
            <a:r>
              <a:rPr lang="en-US" altLang="en-US" i="1" dirty="0">
                <a:sym typeface="Symbol" pitchFamily="18" charset="2"/>
              </a:rPr>
              <a:t>friction</a:t>
            </a:r>
            <a:r>
              <a:rPr lang="en-US" altLang="en-US" dirty="0">
                <a:sym typeface="Symbol" pitchFamily="18" charset="2"/>
              </a:rPr>
              <a:t> exists. These are real fluids with </a:t>
            </a:r>
            <a:r>
              <a:rPr lang="en-US" altLang="en-US" i="1" dirty="0">
                <a:sym typeface="Symbol" pitchFamily="18" charset="2"/>
              </a:rPr>
              <a:t>energy losses </a:t>
            </a:r>
            <a:r>
              <a:rPr lang="en-US" altLang="en-US" dirty="0">
                <a:sym typeface="Symbol" pitchFamily="18" charset="2"/>
              </a:rPr>
              <a:t>resulting from flows. Real fluids are also </a:t>
            </a:r>
            <a:r>
              <a:rPr lang="en-US" altLang="en-US" i="1" dirty="0">
                <a:sym typeface="Symbol" pitchFamily="18" charset="2"/>
              </a:rPr>
              <a:t>compressible</a:t>
            </a:r>
            <a:r>
              <a:rPr lang="en-US" altLang="en-US" dirty="0">
                <a:sym typeface="Symbol" pitchFamily="18" charset="2"/>
              </a:rPr>
              <a:t> although in some fluids the compressibility may be negligible for particular purpose.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00430" y="928670"/>
          <a:ext cx="2514600" cy="876300"/>
        </p:xfrm>
        <a:graphic>
          <a:graphicData uri="http://schemas.openxmlformats.org/presentationml/2006/ole">
            <p:oleObj spid="_x0000_s10369" name="Equation" r:id="rId3" imgW="1180588" imgH="418918" progId="Equation.3">
              <p:embed/>
            </p:oleObj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24" y="4149080"/>
            <a:ext cx="3143250" cy="2276475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24" y="-747464"/>
            <a:ext cx="8784976" cy="5943600"/>
          </a:xfrm>
        </p:spPr>
        <p:txBody>
          <a:bodyPr/>
          <a:lstStyle/>
          <a:p>
            <a:pPr algn="l" eaLnBrk="1" hangingPunct="1"/>
            <a:r>
              <a:rPr lang="en-US" altLang="en-US" sz="2800" b="1" u="sng" dirty="0"/>
              <a:t>C.	Laminar and turbulent flows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b="1" dirty="0"/>
              <a:t>Laminar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 the fluid flows with </a:t>
            </a:r>
            <a:r>
              <a:rPr lang="en-US" altLang="en-US" sz="2400" i="1" dirty="0">
                <a:sym typeface="Symbol" pitchFamily="18" charset="2"/>
              </a:rPr>
              <a:t>no significant mixing</a:t>
            </a:r>
            <a:r>
              <a:rPr lang="en-US" altLang="en-US" sz="2400" dirty="0">
                <a:sym typeface="Symbol" pitchFamily="18" charset="2"/>
              </a:rPr>
              <a:t> of </a:t>
            </a:r>
            <a:r>
              <a:rPr lang="en-US" altLang="en-US" sz="2400" dirty="0" err="1">
                <a:sym typeface="Symbol" pitchFamily="18" charset="2"/>
              </a:rPr>
              <a:t>neighbouring</a:t>
            </a:r>
            <a:r>
              <a:rPr lang="en-US" altLang="en-US" sz="2400" dirty="0">
                <a:sym typeface="Symbol" pitchFamily="18" charset="2"/>
              </a:rPr>
              <a:t> fluid particles. Laminar is derived from laminate; the fluid appears to move by the sliding of laminations of </a:t>
            </a:r>
            <a:r>
              <a:rPr lang="en-US" altLang="en-US" sz="2400" i="1" dirty="0">
                <a:sym typeface="Symbol" pitchFamily="18" charset="2"/>
              </a:rPr>
              <a:t>infinitesimal</a:t>
            </a:r>
            <a:r>
              <a:rPr lang="en-US" altLang="en-US" sz="2400" dirty="0">
                <a:sym typeface="Symbol" pitchFamily="18" charset="2"/>
              </a:rPr>
              <a:t> thickness over adjacent layers, with relative motion of fluid particles occurring at a molecular scale. Viscous shear stresses </a:t>
            </a:r>
            <a:r>
              <a:rPr lang="en-US" altLang="en-US" sz="2400" i="1" dirty="0">
                <a:sym typeface="Symbol" pitchFamily="18" charset="2"/>
              </a:rPr>
              <a:t>always</a:t>
            </a:r>
            <a:r>
              <a:rPr lang="en-US" altLang="en-US" sz="2400" dirty="0">
                <a:sym typeface="Symbol" pitchFamily="18" charset="2"/>
              </a:rPr>
              <a:t> influence a laminar flow. 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b="1" dirty="0">
                <a:sym typeface="Symbol" pitchFamily="18" charset="2"/>
              </a:rPr>
              <a:t>Turbulent flow</a:t>
            </a:r>
            <a:r>
              <a:rPr lang="en-US" altLang="en-US" sz="2400" dirty="0">
                <a:sym typeface="Symbol" pitchFamily="18" charset="2"/>
              </a:rPr>
              <a:t>  fluid motion varies </a:t>
            </a:r>
            <a:r>
              <a:rPr lang="en-US" altLang="en-US" sz="2400" i="1" dirty="0">
                <a:sym typeface="Symbol" pitchFamily="18" charset="2"/>
              </a:rPr>
              <a:t>irregularly </a:t>
            </a:r>
            <a:r>
              <a:rPr lang="en-US" altLang="en-US" sz="2400" dirty="0">
                <a:sym typeface="Symbol" pitchFamily="18" charset="2"/>
              </a:rPr>
              <a:t>so that quantities such as velocity and pressure show a </a:t>
            </a:r>
            <a:r>
              <a:rPr lang="en-US" altLang="en-US" sz="2400" i="1" dirty="0">
                <a:sym typeface="Symbol" pitchFamily="18" charset="2"/>
              </a:rPr>
              <a:t>random variation</a:t>
            </a:r>
            <a:r>
              <a:rPr lang="en-US" altLang="en-US" sz="2400" dirty="0">
                <a:sym typeface="Symbol" pitchFamily="18" charset="2"/>
              </a:rPr>
              <a:t> with time and space coordinates.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17032"/>
            <a:ext cx="2838450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301208"/>
            <a:ext cx="1513096" cy="1372886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376264" cy="15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3712" t="17340" r="8166" b="8126"/>
          <a:stretch/>
        </p:blipFill>
        <p:spPr>
          <a:xfrm>
            <a:off x="5364088" y="5301208"/>
            <a:ext cx="2563798" cy="13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228600"/>
            <a:ext cx="7848600" cy="6693243"/>
          </a:xfrm>
          <a:prstGeom prst="rect">
            <a:avLst/>
          </a:prstGeom>
          <a:blipFill rotWithShape="1">
            <a:blip r:embed="rId3" cstate="print"/>
            <a:stretch>
              <a:fillRect l="-1165" t="-729" r="-201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000496" y="1643050"/>
            <a:ext cx="1500198" cy="78581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00232" y="1071546"/>
          <a:ext cx="4071966" cy="1215022"/>
        </p:xfrm>
        <a:graphic>
          <a:graphicData uri="http://schemas.openxmlformats.org/presentationml/2006/ole">
            <p:oleObj spid="_x0000_s36865" name="Equation" r:id="rId4" imgW="15746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552" y="18864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73288" cy="26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01613" y="762000"/>
          <a:ext cx="8488362" cy="4648200"/>
        </p:xfrm>
        <a:graphic>
          <a:graphicData uri="http://schemas.openxmlformats.org/presentationml/2006/ole">
            <p:oleObj spid="_x0000_s14464" name="Equation" r:id="rId3" imgW="3784320" imgH="2082600" progId="Equation.3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4714876" y="4286256"/>
            <a:ext cx="3929090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Uniform flow means that the water </a:t>
            </a:r>
            <a:r>
              <a:rPr lang="en-US" sz="1600" i="1" dirty="0" smtClean="0"/>
              <a:t>cross section and depth remain constant over a certain reach </a:t>
            </a:r>
            <a:r>
              <a:rPr lang="en-US" sz="1600" dirty="0" smtClean="0"/>
              <a:t>of the channel as well as over time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/>
              <a:t>Fluid kinematics</a:t>
            </a:r>
          </a:p>
          <a:p>
            <a:pPr eaLnBrk="1" hangingPunct="1">
              <a:buFontTx/>
              <a:buNone/>
            </a:pPr>
            <a:r>
              <a:rPr lang="en-US" altLang="en-US"/>
              <a:t>Refers to features of fluid in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295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54380" y="289560"/>
                <a:ext cx="8153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Acceleration</a:t>
                </a:r>
              </a:p>
              <a:p>
                <a:r>
                  <a:rPr lang="en-US" dirty="0"/>
                  <a:t>In general, the velocity of a fluid is a function both of position and time: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</m:t>
                      </m:r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which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the velocity along a streamline</a:t>
                </a:r>
              </a:p>
              <a:p>
                <a:r>
                  <a:rPr lang="en-US" dirty="0"/>
                  <a:t> 	s is the position along a streamline</a:t>
                </a:r>
              </a:p>
              <a:p>
                <a:endParaRPr lang="en-US" dirty="0"/>
              </a:p>
              <a:p>
                <a:r>
                  <a:rPr lang="en-US" dirty="0"/>
                  <a:t>Over a small distance ds along a streamline the total  increase of velocity </a:t>
                </a:r>
                <a:r>
                  <a:rPr lang="en-US" dirty="0" err="1"/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the sum of the increase due to its change of position and the increase due to passing an interval </a:t>
                </a:r>
                <a:r>
                  <a:rPr lang="en-US" dirty="0" err="1"/>
                  <a:t>dt.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89560"/>
                <a:ext cx="8153400" cy="415498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97" t="-1175" r="-299" b="-234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30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54380" y="289560"/>
                <a:ext cx="8153400" cy="62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Mathematically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ds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dt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Hence the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along the streamline is given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which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total acceleration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dirty="0"/>
                  <a:t> convective acceleration </a:t>
                </a:r>
              </a:p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dirty="0"/>
                  <a:t> local acceleration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89560"/>
                <a:ext cx="8153400" cy="62763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97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27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In a pipe, local acceleration  results if, for example, a valve is being </a:t>
            </a:r>
            <a:r>
              <a:rPr lang="en-US" i="1" dirty="0"/>
              <a:t>opened or closed</a:t>
            </a:r>
            <a:r>
              <a:rPr lang="en-US" dirty="0"/>
              <a:t>; and convective acceleration occurs in the vicinity of a </a:t>
            </a:r>
            <a:r>
              <a:rPr lang="en-US" i="1" dirty="0"/>
              <a:t>change in the pipe geometry</a:t>
            </a:r>
            <a:r>
              <a:rPr lang="en-US" dirty="0"/>
              <a:t>, such as a pipe contraction or an elbow.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 both cases fluid particles  change speed but </a:t>
            </a:r>
            <a:r>
              <a:rPr lang="en-US" i="1" dirty="0"/>
              <a:t>for very different reasons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8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Bernoulli Equation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60748" cy="18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5762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6350"/>
        </p:spPr>
      </p:pic>
      <p:sp>
        <p:nvSpPr>
          <p:cNvPr id="8" name="TextBox 7"/>
          <p:cNvSpPr txBox="1"/>
          <p:nvPr/>
        </p:nvSpPr>
        <p:spPr>
          <a:xfrm>
            <a:off x="539552" y="2852936"/>
            <a:ext cx="487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Second law</a:t>
            </a:r>
            <a:r>
              <a:rPr lang="en-US" sz="1200" dirty="0"/>
              <a:t>:</a:t>
            </a:r>
          </a:p>
          <a:p>
            <a:r>
              <a:rPr lang="en-US" sz="1100" dirty="0"/>
              <a:t>The </a:t>
            </a:r>
            <a:r>
              <a:rPr lang="en-US" sz="1100" dirty="0">
                <a:hlinkClick r:id="rId4" tooltip="Vector sum"/>
              </a:rPr>
              <a:t>vector sum</a:t>
            </a:r>
            <a:r>
              <a:rPr lang="en-US" sz="1100" dirty="0"/>
              <a:t> of the </a:t>
            </a:r>
            <a:r>
              <a:rPr lang="en-US" sz="1100" dirty="0">
                <a:hlinkClick r:id="rId5" tooltip="Forces"/>
              </a:rPr>
              <a:t>forces</a:t>
            </a:r>
            <a:r>
              <a:rPr lang="en-US" sz="1100" dirty="0"/>
              <a:t> F on an object is equal to the </a:t>
            </a:r>
            <a:r>
              <a:rPr lang="en-US" sz="1100" dirty="0">
                <a:hlinkClick r:id="rId6" tooltip="Mass"/>
              </a:rPr>
              <a:t>mass</a:t>
            </a:r>
            <a:r>
              <a:rPr lang="en-US" sz="1100" dirty="0"/>
              <a:t> m of that object multiplied by the </a:t>
            </a:r>
            <a:r>
              <a:rPr lang="en-US" sz="1100" dirty="0">
                <a:hlinkClick r:id="rId7" tooltip="Acceleration"/>
              </a:rPr>
              <a:t>acceleration</a:t>
            </a:r>
            <a:r>
              <a:rPr lang="en-US" sz="1100" dirty="0"/>
              <a:t> vector a of the object: F = ma.</a:t>
            </a:r>
          </a:p>
        </p:txBody>
      </p:sp>
    </p:spTree>
    <p:extLst>
      <p:ext uri="{BB962C8B-B14F-4D97-AF65-F5344CB8AC3E}">
        <p14:creationId xmlns="" xmlns:p14="http://schemas.microsoft.com/office/powerpoint/2010/main" val="2002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Bernoulli Equation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734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98844"/>
            <a:ext cx="4824536" cy="27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6350"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64315" y="2821777"/>
            <a:ext cx="4143404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2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 l="22119" t="24138" r="16264"/>
          <a:stretch>
            <a:fillRect/>
          </a:stretch>
        </p:blipFill>
        <p:spPr bwMode="auto">
          <a:xfrm>
            <a:off x="6660232" y="620688"/>
            <a:ext cx="2808312" cy="19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"/>
            <a:ext cx="8382000" cy="8799717"/>
          </a:xfrm>
          <a:prstGeom prst="rect">
            <a:avLst/>
          </a:prstGeom>
          <a:blipFill rotWithShape="0">
            <a:blip r:embed="rId3" cstate="print"/>
            <a:stretch>
              <a:fillRect l="-1091"/>
            </a:stretch>
          </a:blipFill>
        </p:spPr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836712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(or since)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524328" y="1052736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6256" y="148478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θ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32040" y="692696"/>
            <a:ext cx="2664296" cy="648072"/>
            <a:chOff x="4932040" y="692696"/>
            <a:chExt cx="2664296" cy="648072"/>
          </a:xfrm>
        </p:grpSpPr>
        <p:sp>
          <p:nvSpPr>
            <p:cNvPr id="13" name="TextBox 12"/>
            <p:cNvSpPr txBox="1"/>
            <p:nvPr/>
          </p:nvSpPr>
          <p:spPr>
            <a:xfrm>
              <a:off x="7380312" y="1052736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θ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32040" y="692696"/>
              <a:ext cx="2520280" cy="4831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7374731" y="1159669"/>
              <a:ext cx="147638" cy="60325"/>
            </a:xfrm>
            <a:custGeom>
              <a:avLst/>
              <a:gdLst>
                <a:gd name="connsiteX0" fmla="*/ 0 w 147638"/>
                <a:gd name="connsiteY0" fmla="*/ 0 h 60325"/>
                <a:gd name="connsiteX1" fmla="*/ 30957 w 147638"/>
                <a:gd name="connsiteY1" fmla="*/ 40481 h 60325"/>
                <a:gd name="connsiteX2" fmla="*/ 69057 w 147638"/>
                <a:gd name="connsiteY2" fmla="*/ 54769 h 60325"/>
                <a:gd name="connsiteX3" fmla="*/ 107157 w 147638"/>
                <a:gd name="connsiteY3" fmla="*/ 59531 h 60325"/>
                <a:gd name="connsiteX4" fmla="*/ 138113 w 147638"/>
                <a:gd name="connsiteY4" fmla="*/ 59531 h 60325"/>
                <a:gd name="connsiteX5" fmla="*/ 147638 w 147638"/>
                <a:gd name="connsiteY5" fmla="*/ 59531 h 60325"/>
                <a:gd name="connsiteX6" fmla="*/ 147638 w 147638"/>
                <a:gd name="connsiteY6" fmla="*/ 59531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8" h="60325">
                  <a:moveTo>
                    <a:pt x="0" y="0"/>
                  </a:moveTo>
                  <a:cubicBezTo>
                    <a:pt x="9724" y="15676"/>
                    <a:pt x="19448" y="31353"/>
                    <a:pt x="30957" y="40481"/>
                  </a:cubicBezTo>
                  <a:cubicBezTo>
                    <a:pt x="42467" y="49609"/>
                    <a:pt x="56357" y="51594"/>
                    <a:pt x="69057" y="54769"/>
                  </a:cubicBezTo>
                  <a:cubicBezTo>
                    <a:pt x="81757" y="57944"/>
                    <a:pt x="95648" y="58737"/>
                    <a:pt x="107157" y="59531"/>
                  </a:cubicBezTo>
                  <a:cubicBezTo>
                    <a:pt x="118666" y="60325"/>
                    <a:pt x="138113" y="59531"/>
                    <a:pt x="138113" y="59531"/>
                  </a:cubicBezTo>
                  <a:lnTo>
                    <a:pt x="147638" y="59531"/>
                  </a:lnTo>
                  <a:lnTo>
                    <a:pt x="147638" y="5953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020272" y="1340768"/>
              <a:ext cx="50405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020272" y="1052736"/>
              <a:ext cx="576064" cy="28803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47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29382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err="1"/>
              <a:t>Lagrangian</a:t>
            </a:r>
            <a:r>
              <a:rPr lang="en-US" altLang="en-US" b="1" u="sng" dirty="0"/>
              <a:t> and </a:t>
            </a:r>
            <a:r>
              <a:rPr lang="en-US" altLang="en-US" b="1" u="sng" dirty="0" err="1"/>
              <a:t>Eulerian</a:t>
            </a:r>
            <a:r>
              <a:rPr lang="en-US" altLang="en-US" b="1" u="sng" dirty="0"/>
              <a:t> descriptions of motion</a:t>
            </a:r>
          </a:p>
          <a:p>
            <a:pPr eaLnBrk="1" hangingPunct="1">
              <a:buFontTx/>
              <a:buNone/>
            </a:pPr>
            <a:r>
              <a:rPr lang="en-US" altLang="en-US" sz="2800" b="1" i="1" dirty="0" err="1"/>
              <a:t>Lagrangian</a:t>
            </a:r>
            <a:r>
              <a:rPr lang="en-US" altLang="en-US" sz="2800" dirty="0"/>
              <a:t> – in the study of particle mechanics, where attention is focused on an individual particle, the </a:t>
            </a:r>
            <a:r>
              <a:rPr lang="en-US" altLang="en-US" sz="2800" dirty="0">
                <a:solidFill>
                  <a:srgbClr val="0070C0"/>
                </a:solidFill>
              </a:rPr>
              <a:t>particle is observed </a:t>
            </a:r>
            <a:r>
              <a:rPr lang="en-US" altLang="en-US" sz="2800" dirty="0"/>
              <a:t>as a function of time.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3357135" cy="24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15616" y="38110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Its </a:t>
            </a:r>
            <a:r>
              <a:rPr lang="en-US" altLang="en-US" i="1" dirty="0"/>
              <a:t>position, velocity </a:t>
            </a:r>
            <a:r>
              <a:rPr lang="en-US" altLang="en-US" dirty="0"/>
              <a:t>and </a:t>
            </a:r>
            <a:r>
              <a:rPr lang="en-US" altLang="en-US" i="1" dirty="0"/>
              <a:t>acceleration</a:t>
            </a:r>
            <a:r>
              <a:rPr lang="en-US" altLang="en-US" dirty="0"/>
              <a:t> are listed and quantities of interest can be </a:t>
            </a:r>
            <a:r>
              <a:rPr lang="en-US" altLang="en-US" i="1" dirty="0"/>
              <a:t>calculated</a:t>
            </a:r>
            <a:r>
              <a:rPr lang="en-US" altLang="en-US" dirty="0"/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In the </a:t>
            </a:r>
            <a:r>
              <a:rPr lang="en-US" altLang="en-US" dirty="0" err="1"/>
              <a:t>Lagrangian</a:t>
            </a:r>
            <a:r>
              <a:rPr lang="en-US" altLang="en-US" dirty="0"/>
              <a:t> description </a:t>
            </a:r>
            <a:r>
              <a:rPr lang="en-US" altLang="en-US" i="1" dirty="0"/>
              <a:t>many particles</a:t>
            </a:r>
            <a:r>
              <a:rPr lang="en-US" altLang="en-US" dirty="0"/>
              <a:t> can be followed and their </a:t>
            </a:r>
            <a:r>
              <a:rPr lang="en-US" altLang="en-US" i="1" dirty="0"/>
              <a:t>influence on one another</a:t>
            </a:r>
            <a:r>
              <a:rPr lang="en-US" altLang="en-US" dirty="0"/>
              <a:t> noted.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Now, we assume constant density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This is satisfied if, along a streamline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9234664"/>
              </p:ext>
            </p:extLst>
          </p:nvPr>
        </p:nvGraphicFramePr>
        <p:xfrm>
          <a:off x="6769100" y="908720"/>
          <a:ext cx="2070100" cy="495300"/>
        </p:xfrm>
        <a:graphic>
          <a:graphicData uri="http://schemas.openxmlformats.org/presentationml/2006/ole">
            <p:oleObj spid="_x0000_s53264" name="Equation" r:id="rId4" imgW="2070100" imgH="495300" progId="Equation.3">
              <p:embed/>
            </p:oleObj>
          </a:graphicData>
        </a:graphic>
      </p:graphicFrame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744416" cy="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i.e., </a:t>
            </a:r>
            <a:r>
              <a:rPr lang="el-GR" sz="1000" dirty="0"/>
              <a:t>ρ</a:t>
            </a:r>
            <a:r>
              <a:rPr lang="en-US" sz="1000" dirty="0"/>
              <a:t> is the same along the streamline and through out the whole liquid</a:t>
            </a:r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596" y="2500306"/>
            <a:ext cx="4143404" cy="107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Single Corner Rectangle 6"/>
          <p:cNvSpPr/>
          <p:nvPr/>
        </p:nvSpPr>
        <p:spPr>
          <a:xfrm>
            <a:off x="357158" y="3357562"/>
            <a:ext cx="6215106" cy="292895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53266" name="Equation" r:id="rId7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46338" y="3305175"/>
          <a:ext cx="2913062" cy="3292475"/>
        </p:xfrm>
        <a:graphic>
          <a:graphicData uri="http://schemas.openxmlformats.org/presentationml/2006/ole">
            <p:oleObj spid="_x0000_s53267" name="Equation" r:id="rId8" imgW="1650960" imgH="1866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Now, we assume constant density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This is satisfied if, along a streamline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9234664"/>
              </p:ext>
            </p:extLst>
          </p:nvPr>
        </p:nvGraphicFramePr>
        <p:xfrm>
          <a:off x="6769100" y="908720"/>
          <a:ext cx="2070100" cy="495300"/>
        </p:xfrm>
        <a:graphic>
          <a:graphicData uri="http://schemas.openxmlformats.org/presentationml/2006/ole">
            <p:oleObj spid="_x0000_s67586" name="Equation" r:id="rId4" imgW="2070100" imgH="495300" progId="Equation.3">
              <p:embed/>
            </p:oleObj>
          </a:graphicData>
        </a:graphic>
      </p:graphicFrame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744416" cy="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i.e., </a:t>
            </a:r>
            <a:r>
              <a:rPr lang="el-GR" sz="1000" dirty="0"/>
              <a:t>ρ</a:t>
            </a:r>
            <a:r>
              <a:rPr lang="en-US" sz="1000" dirty="0"/>
              <a:t> is the same along the streamline and through out the whole liquid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0"/>
            <a:ext cx="8858280" cy="3500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928926" y="357166"/>
          <a:ext cx="3160707" cy="2450294"/>
        </p:xfrm>
        <a:graphic>
          <a:graphicData uri="http://schemas.openxmlformats.org/presentationml/2006/ole">
            <p:oleObj spid="_x0000_s67587" name="Equation" r:id="rId6" imgW="1638000" imgH="126972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357554" y="435769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7929623"/>
              </p:ext>
            </p:extLst>
          </p:nvPr>
        </p:nvGraphicFramePr>
        <p:xfrm>
          <a:off x="3124200" y="3352800"/>
          <a:ext cx="3194050" cy="755350"/>
        </p:xfrm>
        <a:graphic>
          <a:graphicData uri="http://schemas.openxmlformats.org/presentationml/2006/ole">
            <p:oleObj spid="_x0000_s52424" name="Equation" r:id="rId3" imgW="1879600" imgH="4445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37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or, between two points on the same streamline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1" y="990601"/>
          <a:ext cx="2286000" cy="792178"/>
        </p:xfrm>
        <a:graphic>
          <a:graphicData uri="http://schemas.openxmlformats.org/presentationml/2006/ole">
            <p:oleObj spid="_x0000_s52425" name="Equation" r:id="rId4" imgW="1282700" imgH="4445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495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well known </a:t>
            </a:r>
            <a:r>
              <a:rPr lang="en-US" b="1" dirty="0"/>
              <a:t>Bernoulli equation</a:t>
            </a:r>
            <a:r>
              <a:rPr lang="en-US" dirty="0"/>
              <a:t> in </a:t>
            </a:r>
            <a:r>
              <a:rPr lang="en-US" dirty="0" err="1"/>
              <a:t>honour</a:t>
            </a:r>
            <a:r>
              <a:rPr lang="en-US" dirty="0"/>
              <a:t> of Daniel Bernoulli (1700-1782), the Swiss physicist who presented this theorem in 1738. Note the assumptions: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Assumptions of the Bernoulli equation:</a:t>
                </a:r>
              </a:p>
              <a:p>
                <a:pPr lvl="1"/>
                <a:r>
                  <a:rPr lang="en-US" dirty="0" err="1"/>
                  <a:t>Inviscid</a:t>
                </a:r>
                <a:r>
                  <a:rPr lang="en-US" dirty="0"/>
                  <a:t> fluid (no shear stresses-no friction). An </a:t>
                </a:r>
                <a:r>
                  <a:rPr lang="en-US" dirty="0" err="1"/>
                  <a:t>inviscid</a:t>
                </a:r>
                <a:r>
                  <a:rPr lang="en-US" dirty="0"/>
                  <a:t> flow is the flow of an ideal fluid </a:t>
                </a:r>
              </a:p>
              <a:p>
                <a:pPr lvl="1"/>
                <a:r>
                  <a:rPr lang="en-US" dirty="0"/>
                  <a:t>Steady flow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Along a streamline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V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Constant density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04" t="-2074" r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3928" y="4725144"/>
          <a:ext cx="1728192" cy="893893"/>
        </p:xfrm>
        <a:graphic>
          <a:graphicData uri="http://schemas.openxmlformats.org/presentationml/2006/ole">
            <p:oleObj spid="_x0000_s66571" name="Equation" r:id="rId4" imgW="736600" imgH="3810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14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836712"/>
                <a:ext cx="7772400" cy="6021288"/>
              </a:xfrm>
            </p:spPr>
            <p:txBody>
              <a:bodyPr/>
              <a:lstStyle/>
              <a:p>
                <a:r>
                  <a:rPr lang="en-US" dirty="0"/>
                  <a:t>If the equation is divided by g, Bernoulli equation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static pressure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dynamic pressure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/>
                    </m:sSub>
                  </m:oMath>
                </a14:m>
                <a:r>
                  <a:rPr lang="en-US" dirty="0"/>
                  <a:t>is the </a:t>
                </a:r>
                <a:r>
                  <a:rPr lang="en-US" dirty="0" err="1"/>
                  <a:t>piezometric</a:t>
                </a:r>
                <a:r>
                  <a:rPr lang="en-US" dirty="0"/>
                  <a:t>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total pressure head or stagnation pressure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/>
                  <a:t>The sum of all 3 terms is the total head or energy head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36712"/>
                <a:ext cx="7772400" cy="6021288"/>
              </a:xfrm>
              <a:blipFill rotWithShape="0">
                <a:blip r:embed="rId2" cstate="print"/>
                <a:stretch>
                  <a:fillRect l="-1804" t="-1417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39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3429000"/>
            <a:ext cx="2847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r>
              <a:rPr lang="en-US" sz="2400" dirty="0"/>
              <a:t>Care must be taken never to use the equation in an unsteady flow or if viscous effects are significant. The equation is used:</a:t>
            </a:r>
          </a:p>
          <a:p>
            <a:pPr lvl="1"/>
            <a:r>
              <a:rPr lang="en-US" sz="2400" dirty="0"/>
              <a:t>to determine how high the water from a fireman’s hose will </a:t>
            </a:r>
            <a:r>
              <a:rPr lang="en-US" sz="2400" dirty="0" smtClean="0"/>
              <a:t>reach 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the pressure on the surface of a low-speed airfoil (airfoil is a shape of a wing, blade or sail)</a:t>
            </a:r>
          </a:p>
          <a:p>
            <a:pPr lvl="1"/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the wind force on the window of a </a:t>
            </a:r>
            <a:r>
              <a:rPr lang="en-US" sz="2400" dirty="0" smtClean="0"/>
              <a:t>building (Matthew 7:24-27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(One </a:t>
            </a:r>
            <a:r>
              <a:rPr lang="en-US" sz="2400" dirty="0" smtClean="0"/>
              <a:t>of the primary ways windows fail in hurricanes </a:t>
            </a:r>
            <a:r>
              <a:rPr lang="en-US" sz="2400" dirty="0" smtClean="0"/>
              <a:t>	is broken </a:t>
            </a:r>
            <a:r>
              <a:rPr lang="en-US" sz="2400" dirty="0" smtClean="0"/>
              <a:t>glass from wind </a:t>
            </a:r>
            <a:r>
              <a:rPr lang="en-US" sz="2400" dirty="0" smtClean="0"/>
              <a:t>pressure, according to 	Graham Architectural Products. Hurricane wind 	speeds 	range from 119km/h to above 249km/h)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643182"/>
            <a:ext cx="6572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/>
              <a:t>24 </a:t>
            </a:r>
            <a:r>
              <a:rPr lang="en-US" sz="1400" dirty="0" smtClean="0"/>
              <a:t>“Therefore everyone who hears these words of mine and puts them into practice is like a wise man who built his house on the rock. </a:t>
            </a:r>
            <a:r>
              <a:rPr lang="en-US" sz="1400" b="1" baseline="30000" dirty="0" smtClean="0"/>
              <a:t>25 </a:t>
            </a:r>
            <a:r>
              <a:rPr lang="en-US" sz="1400" dirty="0" smtClean="0"/>
              <a:t>The rain came down, the streams rose, and the </a:t>
            </a:r>
            <a:r>
              <a:rPr lang="en-US" sz="1400" dirty="0" smtClean="0">
                <a:solidFill>
                  <a:srgbClr val="FF0000"/>
                </a:solidFill>
              </a:rPr>
              <a:t>winds blew and beat against that house</a:t>
            </a:r>
            <a:r>
              <a:rPr lang="en-US" sz="1400" dirty="0" smtClean="0"/>
              <a:t>; yet it did not fall, because it had its foundation on the rock.</a:t>
            </a:r>
            <a:r>
              <a:rPr lang="en-US" sz="1400" b="1" baseline="30000" dirty="0" smtClean="0"/>
              <a:t>26 </a:t>
            </a:r>
            <a:r>
              <a:rPr lang="en-US" sz="1400" dirty="0" smtClean="0"/>
              <a:t>But everyone who hears these words of mine and does not put them into practice is like a foolish man who built his house on sand. </a:t>
            </a:r>
            <a:r>
              <a:rPr lang="en-US" sz="1400" b="1" baseline="30000" dirty="0" smtClean="0"/>
              <a:t>27 </a:t>
            </a:r>
            <a:r>
              <a:rPr lang="en-US" sz="1400" dirty="0" smtClean="0"/>
              <a:t>The rain came down, the streams rose, and the winds blew and beat against that house, and it fell with a great crash.”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internal flows over relatively short distances, e.g., flow through a contraction or flow from a plenum (air filled space that receives air from a blower for distribution)</a:t>
            </a:r>
          </a:p>
        </p:txBody>
      </p:sp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Pitot tubes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Simple pitot tube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velocity can be measured simply by installing a simple pitot tube.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Fig. A: simple pitot tube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7532" y="3923411"/>
            <a:ext cx="3093085" cy="2083435"/>
            <a:chOff x="4724400" y="3810000"/>
            <a:chExt cx="3093085" cy="208343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8626">
              <a:off x="4724400" y="3810000"/>
              <a:ext cx="3093085" cy="208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858000" y="4953000"/>
              <a:ext cx="3070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z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5255865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</a:t>
              </a:r>
              <a:r>
                <a:rPr lang="en-US" sz="1200" baseline="-25000" dirty="0"/>
                <a:t>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6779" y="4221088"/>
            <a:ext cx="3069427" cy="1632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0696" y="3827229"/>
            <a:ext cx="2356092" cy="1997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28670"/>
            <a:ext cx="8496944" cy="314840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 dirty="0" err="1"/>
              <a:t>Eulerian</a:t>
            </a:r>
            <a:r>
              <a:rPr lang="en-US" altLang="en-US" sz="2800" dirty="0"/>
              <a:t> – an alternative to following each fluid particle separately is to </a:t>
            </a:r>
            <a:r>
              <a:rPr lang="en-US" altLang="en-US" sz="2800" i="1" dirty="0">
                <a:solidFill>
                  <a:srgbClr val="0070C0"/>
                </a:solidFill>
              </a:rPr>
              <a:t>identify a point in space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and then observe the velocity of </a:t>
            </a:r>
            <a:r>
              <a:rPr lang="en-US" altLang="en-US" sz="2800" i="1" dirty="0">
                <a:solidFill>
                  <a:srgbClr val="0070C0"/>
                </a:solidFill>
              </a:rPr>
              <a:t>particles passing the point</a:t>
            </a:r>
            <a:r>
              <a:rPr lang="en-US" altLang="en-US" sz="2800" dirty="0"/>
              <a:t>; we can observe the rate of change of velocity as particles pass the point and we can observe if the velocity is </a:t>
            </a:r>
            <a:r>
              <a:rPr lang="en-US" altLang="en-US" sz="2800" dirty="0">
                <a:solidFill>
                  <a:srgbClr val="0070C0"/>
                </a:solidFill>
              </a:rPr>
              <a:t>changing with time at that particular point.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798089" cy="23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717032"/>
            <a:ext cx="45365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800" dirty="0"/>
              <a:t>Flow properties such as velocity are a function of both space and time. The region of flow that is being considered is called a </a:t>
            </a:r>
            <a:r>
              <a:rPr lang="en-US" altLang="en-US" sz="2800" i="1" dirty="0"/>
              <a:t>flow field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Application of the Bernoulli equation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Applying Bernoulli equation between 1 and 2.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=0. </m:t>
                    </m:r>
                  </m:oMath>
                </a14:m>
                <a:r>
                  <a:rPr lang="en-US" sz="2400" dirty="0"/>
                  <a:t>Point 2 is the co-called stagnation point, where the velocity is reduced to zero.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𝑧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𝑧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𝑑</m:t>
                    </m:r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𝑔𝑑</m:t>
                        </m:r>
                      </m:e>
                    </m:rad>
                  </m:oMath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  <a:blipFill rotWithShape="0">
                <a:blip r:embed="rId2" cstate="print"/>
                <a:stretch>
                  <a:fillRect l="-1255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18560" y="549646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Simply stated, the rise d in the tube at point 2 is due to the velocity head being converted to pressure head as elevation head is the same at points 1 and </a:t>
            </a:r>
            <a:r>
              <a:rPr lang="en-US" sz="2000" dirty="0" smtClean="0"/>
              <a:t>2. See next slide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626">
            <a:off x="4787477" y="3448980"/>
            <a:ext cx="3093085" cy="208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4910550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4490695"/>
            <a:ext cx="2648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z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00496" y="3214686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786314" y="3214686"/>
            <a:ext cx="300039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3858" y="3147270"/>
            <a:ext cx="596793" cy="715281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942255" y="2448652"/>
            <a:ext cx="0" cy="698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42255" y="3819789"/>
            <a:ext cx="8112" cy="2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77419" y="2499561"/>
            <a:ext cx="7097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2273" y="4018033"/>
            <a:ext cx="35485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3438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772816"/>
            <a:ext cx="4536504" cy="3379579"/>
            <a:chOff x="4716016" y="3413026"/>
            <a:chExt cx="3093085" cy="2083435"/>
          </a:xfrm>
        </p:grpSpPr>
        <p:grpSp>
          <p:nvGrpSpPr>
            <p:cNvPr id="3" name="Group 2"/>
            <p:cNvGrpSpPr/>
            <p:nvPr/>
          </p:nvGrpSpPr>
          <p:grpSpPr>
            <a:xfrm>
              <a:off x="4716016" y="3413026"/>
              <a:ext cx="3093085" cy="2083435"/>
              <a:chOff x="4724400" y="3810000"/>
              <a:chExt cx="3093085" cy="2083435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18626">
                <a:off x="4724400" y="3810000"/>
                <a:ext cx="3093085" cy="2083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858000" y="4953000"/>
                <a:ext cx="3070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z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05400" y="5255865"/>
                <a:ext cx="380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078081" y="4260346"/>
                  <a:ext cx="406906" cy="4409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081" y="4260346"/>
                  <a:ext cx="406906" cy="44095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4" idx="0"/>
            </p:cNvCxnSpPr>
            <p:nvPr/>
          </p:nvCxnSpPr>
          <p:spPr>
            <a:xfrm flipV="1">
              <a:off x="7281534" y="3829664"/>
              <a:ext cx="0" cy="4306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281534" y="4674939"/>
              <a:ext cx="5531" cy="128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96417" y="3861048"/>
              <a:ext cx="48389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38364" y="4797152"/>
              <a:ext cx="2419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60989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2581275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28604"/>
            <a:ext cx="3059331" cy="19624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0" y="23668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the </a:t>
            </a:r>
            <a:r>
              <a:rPr lang="en-US" dirty="0">
                <a:solidFill>
                  <a:srgbClr val="00B0F0"/>
                </a:solidFill>
              </a:rPr>
              <a:t>airplane</a:t>
            </a:r>
            <a:r>
              <a:rPr lang="en-US" dirty="0"/>
              <a:t> moves through the air, air enters the </a:t>
            </a:r>
            <a:r>
              <a:rPr lang="en-US" dirty="0" err="1"/>
              <a:t>pitot</a:t>
            </a:r>
            <a:r>
              <a:rPr lang="en-US" dirty="0"/>
              <a:t> tube and puts pressure (dynamic) on a diaphragm inside the airspeed indicator.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68" y="3429394"/>
            <a:ext cx="2886075" cy="3067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971" y="36356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 is widely used to determine the </a:t>
            </a:r>
            <a:r>
              <a:rPr lang="en-US" dirty="0" smtClean="0"/>
              <a:t>airspeed of an </a:t>
            </a:r>
            <a:r>
              <a:rPr lang="en-US" dirty="0" smtClean="0">
                <a:solidFill>
                  <a:srgbClr val="00B0F0"/>
                </a:solidFill>
              </a:rPr>
              <a:t>aircraft</a:t>
            </a:r>
            <a:r>
              <a:rPr lang="en-US" dirty="0" smtClean="0"/>
              <a:t>, </a:t>
            </a:r>
            <a:r>
              <a:rPr lang="en-US" dirty="0"/>
              <a:t>water speed of a </a:t>
            </a:r>
            <a:r>
              <a:rPr lang="en-US" dirty="0">
                <a:solidFill>
                  <a:srgbClr val="00B0F0"/>
                </a:solidFill>
              </a:rPr>
              <a:t>boat</a:t>
            </a:r>
            <a:r>
              <a:rPr lang="en-US" dirty="0"/>
              <a:t>, and to measure liquid, air and gas flow velocities in </a:t>
            </a:r>
            <a:r>
              <a:rPr lang="en-US" dirty="0">
                <a:solidFill>
                  <a:srgbClr val="00B0F0"/>
                </a:solidFill>
              </a:rPr>
              <a:t>industrial</a:t>
            </a:r>
            <a:r>
              <a:rPr lang="en-US" dirty="0"/>
              <a:t> applications.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9971" y="188362"/>
            <a:ext cx="340995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Uses of </a:t>
            </a:r>
            <a:r>
              <a:rPr lang="en-US" dirty="0" err="1" smtClean="0">
                <a:solidFill>
                  <a:srgbClr val="00B050"/>
                </a:solidFill>
              </a:rPr>
              <a:t>pitot</a:t>
            </a:r>
            <a:r>
              <a:rPr lang="en-US" dirty="0" smtClean="0">
                <a:solidFill>
                  <a:srgbClr val="00B050"/>
                </a:solidFill>
              </a:rPr>
              <a:t> tubes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097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537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tubes on aircraft commonly have heating elements called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heat to prevent the tube from becoming clogged with ice. The failure of these systems can have 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catastrophic consequences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in the case of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Austral Líneas Aéreas Flight 2553"/>
              </a:rPr>
              <a:t>Austral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Austral Líneas Aéreas Flight 2553"/>
              </a:rPr>
              <a:t>Líneas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Austral Líneas Aéreas Flight 2553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Austral Líneas Aéreas Flight 2553"/>
              </a:rPr>
              <a:t>Aéreas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Austral Líneas Aéreas Flight 2553"/>
              </a:rPr>
              <a:t> Flight 2553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Birgenair Flight 301"/>
              </a:rPr>
              <a:t>Birgenair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Birgenair Flight 301"/>
              </a:rPr>
              <a:t> Flight 301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(investigators suspected that some kind of insect could have created a nest inside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tube: the prime suspect is the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Black and yellow mud dauber"/>
              </a:rPr>
              <a:t>black and yellow mud dauber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wasp),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Northwest Airlines Flight 6231"/>
              </a:rPr>
              <a:t>Northwest Airlines Flight 6231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eroperú Flight 603"/>
              </a:rPr>
              <a:t>Aeroperú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eroperú Flight 603"/>
              </a:rPr>
              <a:t> Flight 603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(blocked static port), and of one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X-31"/>
              </a:rPr>
              <a:t>X-31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French air safety authority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Bureau d'Enquêtes et d'Analyses pour la Sécurité de l'Aviation Civile"/>
              </a:rPr>
              <a:t>BEA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 that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 icing was a contributing factor in the crash of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Air France Flight 447"/>
              </a:rPr>
              <a:t>Air France Flight 447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Atlantic Ocean"/>
              </a:rPr>
              <a:t>Atlantic Ocean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2008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Air Caraïbes"/>
              </a:rPr>
              <a:t>Air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Air Caraïbes"/>
              </a:rPr>
              <a:t>Caraïbes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reported two incidents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 icing malfunctions on its A330s.</a:t>
            </a:r>
            <a:r>
              <a:rPr lang="en-US" sz="1800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[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91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Pitot tubes</a:t>
            </a:r>
          </a:p>
          <a:p>
            <a:pPr marL="971550" lvl="1" indent="-514350">
              <a:buFont typeface="+mj-lt"/>
              <a:buAutoNum type="alphaUcPeriod" startAt="2"/>
            </a:pPr>
            <a:r>
              <a:rPr lang="en-US" dirty="0">
                <a:solidFill>
                  <a:srgbClr val="00B050"/>
                </a:solidFill>
              </a:rPr>
              <a:t>Pitot static tube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This is used to measure the difference between total and static pressure with one probe.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Fig. B: pitot static tube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5736" y="3924300"/>
            <a:ext cx="3697605" cy="2003425"/>
            <a:chOff x="4419600" y="3886200"/>
            <a:chExt cx="3697605" cy="2003425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886200"/>
              <a:ext cx="3697605" cy="2003425"/>
              <a:chOff x="4419600" y="3886200"/>
              <a:chExt cx="3697605" cy="2003425"/>
            </a:xfrm>
          </p:grpSpPr>
          <p:pic>
            <p:nvPicPr>
              <p:cNvPr id="4" name="Picture 3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778">
                <a:off x="4419600" y="3886200"/>
                <a:ext cx="3697605" cy="200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15000" y="4514850"/>
                <a:ext cx="380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z</a:t>
                </a:r>
                <a:r>
                  <a:rPr lang="en-US" sz="1200" baseline="-25000" dirty="0"/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91400" y="4518799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z</a:t>
              </a:r>
              <a:r>
                <a:rPr lang="en-US" sz="1200" baseline="-25000" dirty="0"/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0119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Application of the Bernoulli equation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Applying Bernoulli equation between 1 and 2.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=0. </m:t>
                    </m:r>
                  </m:oMath>
                </a14:m>
                <a:r>
                  <a:rPr lang="en-US" sz="2400" dirty="0"/>
                  <a:t>Point 1 is the co-called stagnation point, where the velocity is reduced to zero.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0</m:t>
                    </m:r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  <a:blipFill rotWithShape="0">
                <a:blip r:embed="rId2" cstate="print"/>
                <a:stretch>
                  <a:fillRect l="-1255" t="-928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78">
            <a:off x="4419600" y="3886200"/>
            <a:ext cx="369760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4514850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4518799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393405" y="3321843"/>
            <a:ext cx="31432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679157" y="3393281"/>
            <a:ext cx="357190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786314" y="3929066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5334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Application of the Bernoulli equation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C00000"/>
                </a:solidFill>
              </a:rPr>
              <a:t>Flow through a sharp edged orifice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/>
              <a:t>At section c-c the contraction of the jet is maximal. This section is called the vena </a:t>
            </a:r>
            <a:r>
              <a:rPr lang="en-US" sz="2400" dirty="0" err="1"/>
              <a:t>contracta</a:t>
            </a:r>
            <a:r>
              <a:rPr lang="en-US" sz="2400" dirty="0"/>
              <a:t> and at this point the flow is uniform (streamlines are straight and parallel) &amp; therefore the pressure is also uniform i.e., the pressure at the vena </a:t>
            </a:r>
            <a:r>
              <a:rPr lang="en-US" sz="2400" dirty="0" err="1"/>
              <a:t>contracta</a:t>
            </a:r>
            <a:r>
              <a:rPr lang="en-US" sz="2400" dirty="0"/>
              <a:t> equals that of the atmospheric pressure.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Flow through a sharp-edged orifice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4"/>
            <a:ext cx="2928958" cy="24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16" y="2214554"/>
            <a:ext cx="2413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317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Application of the Bernoulli equation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tank is large compared to the orifice and point 1 sufficiently far from the orifice.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may be assumed negligible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𝑔𝑧</m:t>
                        </m:r>
                      </m:e>
                    </m:rad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04" r="-1176" b="-1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10693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2099389"/>
            <a:ext cx="2413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z</a:t>
            </a:r>
            <a:endParaRPr lang="en-US" sz="1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934438" y="2350238"/>
            <a:ext cx="2538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</a:t>
            </a:r>
            <a:r>
              <a:rPr lang="en-US" sz="6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181" y="2077037"/>
            <a:ext cx="24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  <a:endParaRPr lang="en-US" sz="1000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-35751" y="4036223"/>
            <a:ext cx="24288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07257" y="3893347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 flipH="1" flipV="1">
            <a:off x="2464579" y="2107397"/>
            <a:ext cx="142876" cy="1500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95363" y="6072188"/>
          <a:ext cx="1620837" cy="611187"/>
        </p:xfrm>
        <a:graphic>
          <a:graphicData uri="http://schemas.openxmlformats.org/presentationml/2006/ole">
            <p:oleObj spid="_x0000_s68610" name="Equation" r:id="rId5" imgW="672840" imgH="253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7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Application of the Bernoulli equation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C00000"/>
                </a:solidFill>
              </a:rPr>
              <a:t>Flow through a sharp crested notch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72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Flow through a sharp-edged orifice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619625" cy="14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5314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US" sz="2800" dirty="0"/>
                  <a:t>Assumptions (see lecture handbook)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negligible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/>
                  <a:t>=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 rotWithShape="1">
                <a:blip r:embed="rId2" cstate="print"/>
                <a:stretch>
                  <a:fillRect l="-1412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26771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562600"/>
            <a:ext cx="197993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35932" y="4228064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4104953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4089564"/>
            <a:ext cx="3047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</a:t>
            </a:r>
            <a:endParaRPr lang="en-US" sz="1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663055" y="6047899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2461" y="6017121"/>
            <a:ext cx="22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</a:t>
            </a:r>
            <a:endParaRPr lang="en-US" sz="1200" baseline="-25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14554"/>
            <a:ext cx="3024218" cy="10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628" y="4857760"/>
            <a:ext cx="35719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2462" y="3429000"/>
            <a:ext cx="35719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179223" y="432197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7358082" y="378619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396335"/>
            <a:ext cx="564357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points 1 &amp; 2 are along a streamline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Example.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 fluids the </a:t>
            </a:r>
            <a:r>
              <a:rPr lang="en-US" altLang="en-US" sz="2400" dirty="0" err="1"/>
              <a:t>Eulerian</a:t>
            </a:r>
            <a:r>
              <a:rPr lang="en-US" altLang="en-US" sz="2400" dirty="0"/>
              <a:t> description is used exclusively since the physical laws using the </a:t>
            </a:r>
            <a:r>
              <a:rPr lang="en-US" altLang="en-US" sz="2400" dirty="0" err="1"/>
              <a:t>Eulerian</a:t>
            </a:r>
            <a:r>
              <a:rPr lang="en-US" altLang="en-US" sz="2400" dirty="0"/>
              <a:t> description are easier to apply to actual situations.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0601">
            <a:off x="67240" y="1449407"/>
            <a:ext cx="9143999" cy="28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3962400" cy="16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US" sz="2800" dirty="0"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</a:rPr>
                      <m:t>η</m:t>
                    </m:r>
                  </m:oMath>
                </a14:m>
                <a:r>
                  <a:rPr lang="en-US" sz="2800" dirty="0">
                    <a:latin typeface="Cambria Math"/>
                  </a:rPr>
                  <a:t> replaces  (z-h</a:t>
                </a:r>
                <a:r>
                  <a:rPr lang="en-US" sz="2800" baseline="-25000" dirty="0">
                    <a:latin typeface="Cambria Math"/>
                  </a:rPr>
                  <a:t>2</a:t>
                </a:r>
                <a:r>
                  <a:rPr lang="en-US" sz="2800" dirty="0"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/>
                  <a:t>If b is the width of the crest to the normal flow, the ideal discharge is given as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rad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Experiments have shown that the magnitude of the exponent is nearly correct but that a discharge coefficient Cd must be applied to accurately predict the real flow shown in Fig (b)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 rotWithShape="1">
                <a:blip r:embed="rId3" cstate="print"/>
                <a:stretch>
                  <a:fillRect l="-1569" t="-1404" r="-2196" b="-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4348" y="4572008"/>
            <a:ext cx="7643866" cy="157163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5800" y="1752600"/>
            <a:ext cx="7772400" cy="4343400"/>
          </a:xfrm>
          <a:blipFill rotWithShape="1">
            <a:blip r:embed="rId2" cstate="print"/>
            <a:stretch>
              <a:fillRect l="-1412" r="-2196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95800"/>
            <a:ext cx="3657600" cy="15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50" y="457200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Contracted rectangular and V-notch weirs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00200" y="5029199"/>
                <a:ext cx="144780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For rectangular weir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=0.61+0.08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29199"/>
                <a:ext cx="1447800" cy="62273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2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229350"/>
            <a:ext cx="2809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85786" y="1857364"/>
            <a:ext cx="4071966" cy="71438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110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Example 1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6800" cy="63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807249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Example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Matthew 7:24-27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latin typeface="+mn-lt"/>
              </a:rPr>
              <a:t>Pathlines</a:t>
            </a:r>
            <a:r>
              <a:rPr lang="en-US" sz="3600" b="1" u="sng" dirty="0">
                <a:latin typeface="+mn-lt"/>
              </a:rPr>
              <a:t>, </a:t>
            </a:r>
            <a:r>
              <a:rPr lang="en-US" sz="3600" b="1" u="sng" dirty="0" err="1">
                <a:latin typeface="+mn-lt"/>
              </a:rPr>
              <a:t>streaklines</a:t>
            </a:r>
            <a:r>
              <a:rPr lang="en-US" sz="36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785926"/>
            <a:ext cx="804389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Three different </a:t>
            </a:r>
            <a:r>
              <a:rPr lang="en-US" altLang="en-US" sz="3600" dirty="0" smtClean="0"/>
              <a:t>lines </a:t>
            </a:r>
            <a:r>
              <a:rPr lang="en-US" altLang="en-US" sz="3600" dirty="0" smtClean="0"/>
              <a:t>help </a:t>
            </a:r>
            <a:r>
              <a:rPr lang="en-US" altLang="en-US" sz="3600" dirty="0"/>
              <a:t>us in describing a flow </a:t>
            </a:r>
            <a:r>
              <a:rPr lang="en-US" altLang="en-US" sz="3600" dirty="0" smtClean="0"/>
              <a:t>field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err="1" smtClean="0"/>
              <a:t>Pathlines</a:t>
            </a:r>
            <a:endParaRPr lang="en-US" altLang="en-US" sz="3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err="1" smtClean="0"/>
              <a:t>Streaklines</a:t>
            </a:r>
            <a:endParaRPr lang="en-US" altLang="en-US" sz="3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smtClean="0"/>
              <a:t>Streamlines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300163"/>
            <a:ext cx="804389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 smtClean="0"/>
              <a:t>Pathline</a:t>
            </a:r>
            <a:r>
              <a:rPr lang="en-US" altLang="en-US" dirty="0"/>
              <a:t>: </a:t>
            </a:r>
          </a:p>
          <a:p>
            <a:pPr eaLnBrk="1" hangingPunct="1"/>
            <a:r>
              <a:rPr lang="en-US" altLang="en-US" dirty="0"/>
              <a:t>Definition 1: is the trace made by a single particle over a period of time. The </a:t>
            </a:r>
            <a:r>
              <a:rPr lang="en-US" altLang="en-US" dirty="0" err="1"/>
              <a:t>pathline</a:t>
            </a:r>
            <a:r>
              <a:rPr lang="en-US" altLang="en-US" dirty="0"/>
              <a:t> shows the direction of the velocity of the particle at successive instants of time.</a:t>
            </a:r>
          </a:p>
          <a:p>
            <a:pPr eaLnBrk="1" hangingPunct="1"/>
            <a:r>
              <a:rPr lang="en-US" altLang="en-US" dirty="0"/>
              <a:t>Definition 2: is the locus of points traversed by a given particle as it travels in a field of flow; the </a:t>
            </a:r>
            <a:r>
              <a:rPr lang="en-US" altLang="en-US" dirty="0" err="1"/>
              <a:t>pathline</a:t>
            </a:r>
            <a:r>
              <a:rPr lang="en-US" altLang="en-US" dirty="0"/>
              <a:t> provides us with a “history” of the particle’s locations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Definition 3: </a:t>
            </a:r>
            <a:r>
              <a:rPr lang="en-US" altLang="en-US" dirty="0" err="1" smtClean="0">
                <a:solidFill>
                  <a:srgbClr val="0070C0"/>
                </a:solidFill>
              </a:rPr>
              <a:t>Pathline</a:t>
            </a:r>
            <a:r>
              <a:rPr lang="en-US" altLang="en-US" dirty="0" smtClean="0">
                <a:solidFill>
                  <a:srgbClr val="0070C0"/>
                </a:solidFill>
              </a:rPr>
              <a:t> is the line traced by a given particle</a:t>
            </a:r>
            <a:r>
              <a:rPr lang="en-US" dirty="0" smtClean="0"/>
              <a:t>. This is generated by injecting a dye into the fluid and following its path by photography or other means </a:t>
            </a:r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64646"/>
            <a:ext cx="4383754" cy="179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43512"/>
            <a:ext cx="2619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71472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71472" y="500042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142984"/>
            <a:ext cx="800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/>
              <a:t>Streakline</a:t>
            </a:r>
            <a:r>
              <a:rPr lang="en-US" altLang="en-US" dirty="0"/>
              <a:t>: is defined as an instantaneous line whose points are occupied by all particles originating from specified point in the flow field. </a:t>
            </a:r>
            <a:r>
              <a:rPr lang="en-US" altLang="en-US" dirty="0" err="1">
                <a:solidFill>
                  <a:srgbClr val="0070C0"/>
                </a:solidFill>
              </a:rPr>
              <a:t>Streaklines</a:t>
            </a:r>
            <a:r>
              <a:rPr lang="en-US" altLang="en-US" dirty="0">
                <a:solidFill>
                  <a:srgbClr val="0070C0"/>
                </a:solidFill>
              </a:rPr>
              <a:t> tell us where the particles are “right now</a:t>
            </a:r>
            <a:r>
              <a:rPr lang="en-US" altLang="en-US" dirty="0" smtClean="0">
                <a:solidFill>
                  <a:srgbClr val="0070C0"/>
                </a:solidFill>
              </a:rPr>
              <a:t>”.</a:t>
            </a:r>
          </a:p>
          <a:p>
            <a:pPr eaLnBrk="1" hangingPunct="1"/>
            <a:r>
              <a:rPr lang="en-US" b="1" dirty="0" err="1" smtClean="0"/>
              <a:t>Streakline</a:t>
            </a:r>
            <a:r>
              <a:rPr lang="en-US" dirty="0" smtClean="0"/>
              <a:t> concentrates on fluid particles that have gone through a fixed station or point. At some instant of time the position of all these particles are marked and a line is drawn through them. Such a line is called a </a:t>
            </a:r>
            <a:r>
              <a:rPr lang="en-US" dirty="0" err="1" smtClean="0"/>
              <a:t>streakline</a:t>
            </a:r>
            <a:r>
              <a:rPr lang="en-US" dirty="0" smtClean="0"/>
              <a:t> </a:t>
            </a:r>
            <a:endParaRPr lang="en-US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2880320" cy="16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r="33861"/>
          <a:stretch>
            <a:fillRect/>
          </a:stretch>
        </p:blipFill>
        <p:spPr bwMode="auto">
          <a:xfrm>
            <a:off x="2928926" y="4929198"/>
            <a:ext cx="3286148" cy="17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84"/>
            <a:ext cx="2638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85800" y="1300163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b="1" dirty="0"/>
              <a:t>Streamline</a:t>
            </a:r>
            <a:r>
              <a:rPr lang="en-US" altLang="en-US" dirty="0"/>
              <a:t>: is a line in the flow possessing the following property: the velocity vector of each particle occupying  a point on the streamline is tangent to the streamline.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/>
              <a:t>streamline is one that drawn is tangential to the velocity vector at every point in the flow at a given </a:t>
            </a:r>
            <a:r>
              <a:rPr lang="en-US" dirty="0" smtClean="0"/>
              <a:t>instant</a:t>
            </a:r>
            <a:endParaRPr lang="en-US" altLang="en-US" dirty="0" smtClean="0"/>
          </a:p>
          <a:p>
            <a:pPr marL="457200" indent="-457200" eaLnBrk="1" hangingPunct="1"/>
            <a:endParaRPr lang="en-US" alt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5668907" cy="27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857356" y="2786058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323771" y="4453467"/>
            <a:ext cx="3831772" cy="742647"/>
          </a:xfrm>
          <a:custGeom>
            <a:avLst/>
            <a:gdLst>
              <a:gd name="connsiteX0" fmla="*/ 0 w 3831772"/>
              <a:gd name="connsiteY0" fmla="*/ 350762 h 742647"/>
              <a:gd name="connsiteX1" fmla="*/ 203200 w 3831772"/>
              <a:gd name="connsiteY1" fmla="*/ 249162 h 742647"/>
              <a:gd name="connsiteX2" fmla="*/ 493486 w 3831772"/>
              <a:gd name="connsiteY2" fmla="*/ 147562 h 742647"/>
              <a:gd name="connsiteX3" fmla="*/ 754743 w 3831772"/>
              <a:gd name="connsiteY3" fmla="*/ 45962 h 742647"/>
              <a:gd name="connsiteX4" fmla="*/ 1045029 w 3831772"/>
              <a:gd name="connsiteY4" fmla="*/ 2419 h 742647"/>
              <a:gd name="connsiteX5" fmla="*/ 1262743 w 3831772"/>
              <a:gd name="connsiteY5" fmla="*/ 31447 h 742647"/>
              <a:gd name="connsiteX6" fmla="*/ 1509486 w 3831772"/>
              <a:gd name="connsiteY6" fmla="*/ 104019 h 742647"/>
              <a:gd name="connsiteX7" fmla="*/ 1712686 w 3831772"/>
              <a:gd name="connsiteY7" fmla="*/ 205619 h 742647"/>
              <a:gd name="connsiteX8" fmla="*/ 1944915 w 3831772"/>
              <a:gd name="connsiteY8" fmla="*/ 394304 h 742647"/>
              <a:gd name="connsiteX9" fmla="*/ 2162629 w 3831772"/>
              <a:gd name="connsiteY9" fmla="*/ 568476 h 742647"/>
              <a:gd name="connsiteX10" fmla="*/ 2235200 w 3831772"/>
              <a:gd name="connsiteY10" fmla="*/ 641047 h 742647"/>
              <a:gd name="connsiteX11" fmla="*/ 2365829 w 3831772"/>
              <a:gd name="connsiteY11" fmla="*/ 699104 h 742647"/>
              <a:gd name="connsiteX12" fmla="*/ 2525486 w 3831772"/>
              <a:gd name="connsiteY12" fmla="*/ 713619 h 742647"/>
              <a:gd name="connsiteX13" fmla="*/ 2670629 w 3831772"/>
              <a:gd name="connsiteY13" fmla="*/ 742647 h 742647"/>
              <a:gd name="connsiteX14" fmla="*/ 2960915 w 3831772"/>
              <a:gd name="connsiteY14" fmla="*/ 713619 h 742647"/>
              <a:gd name="connsiteX15" fmla="*/ 3309258 w 3831772"/>
              <a:gd name="connsiteY15" fmla="*/ 641047 h 742647"/>
              <a:gd name="connsiteX16" fmla="*/ 3831772 w 3831772"/>
              <a:gd name="connsiteY16" fmla="*/ 452362 h 742647"/>
              <a:gd name="connsiteX17" fmla="*/ 3831772 w 3831772"/>
              <a:gd name="connsiteY17" fmla="*/ 452362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31772" h="742647">
                <a:moveTo>
                  <a:pt x="0" y="350762"/>
                </a:moveTo>
                <a:cubicBezTo>
                  <a:pt x="60476" y="316895"/>
                  <a:pt x="120952" y="283029"/>
                  <a:pt x="203200" y="249162"/>
                </a:cubicBezTo>
                <a:cubicBezTo>
                  <a:pt x="285448" y="215295"/>
                  <a:pt x="401562" y="181429"/>
                  <a:pt x="493486" y="147562"/>
                </a:cubicBezTo>
                <a:cubicBezTo>
                  <a:pt x="585410" y="113695"/>
                  <a:pt x="662819" y="70152"/>
                  <a:pt x="754743" y="45962"/>
                </a:cubicBezTo>
                <a:cubicBezTo>
                  <a:pt x="846667" y="21772"/>
                  <a:pt x="960362" y="4838"/>
                  <a:pt x="1045029" y="2419"/>
                </a:cubicBezTo>
                <a:cubicBezTo>
                  <a:pt x="1129696" y="0"/>
                  <a:pt x="1185333" y="14514"/>
                  <a:pt x="1262743" y="31447"/>
                </a:cubicBezTo>
                <a:cubicBezTo>
                  <a:pt x="1340153" y="48380"/>
                  <a:pt x="1434496" y="74990"/>
                  <a:pt x="1509486" y="104019"/>
                </a:cubicBezTo>
                <a:cubicBezTo>
                  <a:pt x="1584476" y="133048"/>
                  <a:pt x="1640115" y="157238"/>
                  <a:pt x="1712686" y="205619"/>
                </a:cubicBezTo>
                <a:cubicBezTo>
                  <a:pt x="1785257" y="254000"/>
                  <a:pt x="1944915" y="394304"/>
                  <a:pt x="1944915" y="394304"/>
                </a:cubicBezTo>
                <a:cubicBezTo>
                  <a:pt x="2019905" y="454780"/>
                  <a:pt x="2114248" y="527352"/>
                  <a:pt x="2162629" y="568476"/>
                </a:cubicBezTo>
                <a:cubicBezTo>
                  <a:pt x="2211010" y="609600"/>
                  <a:pt x="2201333" y="619276"/>
                  <a:pt x="2235200" y="641047"/>
                </a:cubicBezTo>
                <a:cubicBezTo>
                  <a:pt x="2269067" y="662818"/>
                  <a:pt x="2317448" y="687009"/>
                  <a:pt x="2365829" y="699104"/>
                </a:cubicBezTo>
                <a:cubicBezTo>
                  <a:pt x="2414210" y="711199"/>
                  <a:pt x="2474686" y="706362"/>
                  <a:pt x="2525486" y="713619"/>
                </a:cubicBezTo>
                <a:cubicBezTo>
                  <a:pt x="2576286" y="720876"/>
                  <a:pt x="2598058" y="742647"/>
                  <a:pt x="2670629" y="742647"/>
                </a:cubicBezTo>
                <a:cubicBezTo>
                  <a:pt x="2743200" y="742647"/>
                  <a:pt x="2854477" y="730552"/>
                  <a:pt x="2960915" y="713619"/>
                </a:cubicBezTo>
                <a:cubicBezTo>
                  <a:pt x="3067353" y="696686"/>
                  <a:pt x="3164115" y="684590"/>
                  <a:pt x="3309258" y="641047"/>
                </a:cubicBezTo>
                <a:cubicBezTo>
                  <a:pt x="3454401" y="597504"/>
                  <a:pt x="3831772" y="452362"/>
                  <a:pt x="3831772" y="452362"/>
                </a:cubicBezTo>
                <a:lnTo>
                  <a:pt x="3831772" y="45236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671355"/>
            <a:ext cx="2571768" cy="118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5786" y="321468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Streamlines </a:t>
            </a:r>
            <a:r>
              <a:rPr lang="en-US" altLang="en-US" dirty="0" smtClean="0"/>
              <a:t>show the mean direction of a number of particles at the same instant of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22941</TotalTime>
  <Words>1319</Words>
  <Application>Microsoft Office PowerPoint</Application>
  <PresentationFormat>On-screen Show (4:3)</PresentationFormat>
  <Paragraphs>210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Discharge </vt:lpstr>
      <vt:lpstr>Discharge </vt:lpstr>
      <vt:lpstr>Discharge </vt:lpstr>
      <vt:lpstr>Slide 14</vt:lpstr>
      <vt:lpstr>Slide 15</vt:lpstr>
      <vt:lpstr>C. Laminar and turbulent flows Laminar  the fluid flows with no significant mixing of neighbouring fluid particles. Laminar is derived from laminate; the fluid appears to move by the sliding of laminations of infinitesimal thickness over adjacent layers, with relative motion of fluid particles occurring at a molecular scale. Viscous shear stresses always influence a laminar flow.  Turbulent flow  fluid motion varies irregularly so that quantities such as velocity and pressure show a random variation with time and space coordinates.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Bernoulli equation</vt:lpstr>
      <vt:lpstr>Bernoulli equation</vt:lpstr>
      <vt:lpstr>Bernoulli equation</vt:lpstr>
      <vt:lpstr>Bernoulli equation</vt:lpstr>
      <vt:lpstr>Bernoulli equation</vt:lpstr>
      <vt:lpstr>Bernoulli equation</vt:lpstr>
      <vt:lpstr>Bernoulli equation</vt:lpstr>
      <vt:lpstr>Bernoulli equation</vt:lpstr>
      <vt:lpstr>Slide 41</vt:lpstr>
      <vt:lpstr>Slide 42</vt:lpstr>
      <vt:lpstr>Slide 43</vt:lpstr>
      <vt:lpstr>Bernoulli equation</vt:lpstr>
      <vt:lpstr>Bernoulli equation</vt:lpstr>
      <vt:lpstr>Application of the Bernoulli equation </vt:lpstr>
      <vt:lpstr>Application of the Bernoulli equation</vt:lpstr>
      <vt:lpstr>Application of the Bernoulli equation</vt:lpstr>
      <vt:lpstr>Application of the Bernoulli equation</vt:lpstr>
      <vt:lpstr>Application of the Bernoulli equation</vt:lpstr>
      <vt:lpstr>Application of the Bernoulli equation</vt:lpstr>
      <vt:lpstr>Slide 52</vt:lpstr>
      <vt:lpstr>Slide 53</vt:lpstr>
      <vt:lpstr>Slide 54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227</cp:revision>
  <dcterms:created xsi:type="dcterms:W3CDTF">2005-09-01T13:03:02Z</dcterms:created>
  <dcterms:modified xsi:type="dcterms:W3CDTF">2019-03-27T08:57:52Z</dcterms:modified>
</cp:coreProperties>
</file>