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315" r:id="rId4"/>
    <p:sldId id="316" r:id="rId5"/>
    <p:sldId id="317" r:id="rId6"/>
    <p:sldId id="31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binga" initials="l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0929"/>
  </p:normalViewPr>
  <p:slideViewPr>
    <p:cSldViewPr>
      <p:cViewPr>
        <p:scale>
          <a:sx n="110" d="100"/>
          <a:sy n="110" d="100"/>
        </p:scale>
        <p:origin x="-210" y="18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161D6-4EEB-4B19-8717-199D646E824B}" type="datetimeFigureOut">
              <a:rPr lang="en-US" smtClean="0"/>
              <a:pPr/>
              <a:t>5/9/2018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D293F-D953-48A0-B597-0358B80840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0098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DE075-6F5F-4BB8-9513-4B0E83728A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04223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A6757-48C6-4E68-89B3-E6A436D2E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58365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2748B-624D-4744-8A22-EC2B1B4F79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46179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7338A-6811-44D9-8CD4-781797FD95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5745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6BE01-69FB-4EEC-BDD4-3345624E65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23669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AF024-97F3-4974-A378-74969573E7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66666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60864-CC4A-4838-B167-83DF654A73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52326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10AE6-FEC1-458F-9369-3B730E3E74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50729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6558C-D2A1-4CF2-BD6F-E66B5C123C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661847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D5D91-3342-4161-9BEC-99CEF78517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0196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A782-5F48-4B63-A0C7-BB8B44005C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89736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3FE758-D6A4-4ECB-90AB-851E8433F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6400800" cy="5334000"/>
          </a:xfrm>
        </p:spPr>
        <p:txBody>
          <a:bodyPr/>
          <a:lstStyle/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dirty="0"/>
              <a:t>Fluid Mechanics CEE 3311</a:t>
            </a:r>
          </a:p>
          <a:p>
            <a:pPr eaLnBrk="1" hangingPunct="1"/>
            <a:r>
              <a:rPr lang="en-US" altLang="en-US" sz="4000" dirty="0" smtClean="0"/>
              <a:t>LECTURE 9</a:t>
            </a:r>
          </a:p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b="1" dirty="0" smtClean="0"/>
              <a:t>Conservation of mass</a:t>
            </a:r>
          </a:p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dirty="0" smtClean="0"/>
              <a:t>L. </a:t>
            </a:r>
            <a:r>
              <a:rPr lang="en-US" altLang="en-US" sz="4000" dirty="0" err="1" smtClean="0"/>
              <a:t>Handia</a:t>
            </a:r>
            <a:endParaRPr lang="en-US" altLang="en-US" sz="4000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dirty="0" smtClean="0"/>
              <a:t>The continuity principle is based on the conservation of mass. In this case extensive property N=mass</a:t>
            </a:r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		intensive property </a:t>
            </a:r>
            <a:r>
              <a:rPr lang="el-GR" altLang="en-US" sz="2400" dirty="0" smtClean="0"/>
              <a:t>η</a:t>
            </a:r>
            <a:r>
              <a:rPr lang="en-ZA" altLang="en-US" sz="2400" dirty="0" smtClean="0"/>
              <a:t>=1</a:t>
            </a:r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Then control volume equation  becomes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</a:t>
            </a:r>
            <a:endParaRPr lang="en-US" alt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566988" y="4114800"/>
          <a:ext cx="3781425" cy="919163"/>
        </p:xfrm>
        <a:graphic>
          <a:graphicData uri="http://schemas.openxmlformats.org/presentationml/2006/ole">
            <p:oleObj spid="_x0000_s1037" name="Equation" r:id="rId3" imgW="1828800" imgH="444500" progId="Equation.3">
              <p:embed/>
            </p:oleObj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38413" y="3024188"/>
            <a:ext cx="40671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"/>
            <a:ext cx="7772400" cy="6477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None/>
            </a:pPr>
            <a:r>
              <a:rPr lang="en-ZA" altLang="en-US" sz="2400" dirty="0" smtClean="0"/>
              <a:t>If the flow is steady, there results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For one dimensional flow		can be written as		</a:t>
            </a:r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For steady one dimensional flow the formula diminishes to  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</a:t>
            </a:r>
            <a:endParaRPr lang="en-US" alt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63900" y="2209800"/>
          <a:ext cx="1916113" cy="814388"/>
        </p:xfrm>
        <a:graphic>
          <a:graphicData uri="http://schemas.openxmlformats.org/presentationml/2006/ole">
            <p:oleObj spid="_x0000_s2117" name="Equation" r:id="rId3" imgW="926698" imgH="393529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375025" y="3252788"/>
          <a:ext cx="1471613" cy="812800"/>
        </p:xfrm>
        <a:graphic>
          <a:graphicData uri="http://schemas.openxmlformats.org/presentationml/2006/ole">
            <p:oleObj spid="_x0000_s2118" name="Equation" r:id="rId4" imgW="710891" imgH="393529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038600" y="4038600"/>
          <a:ext cx="998537" cy="812800"/>
        </p:xfrm>
        <a:graphic>
          <a:graphicData uri="http://schemas.openxmlformats.org/presentationml/2006/ole">
            <p:oleObj spid="_x0000_s2119" name="Equation" r:id="rId5" imgW="482391" imgH="393529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467600" y="4038600"/>
          <a:ext cx="1050925" cy="577850"/>
        </p:xfrm>
        <a:graphic>
          <a:graphicData uri="http://schemas.openxmlformats.org/presentationml/2006/ole">
            <p:oleObj spid="_x0000_s2120" name="Equation" r:id="rId6" imgW="508000" imgH="2794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4994523"/>
              </p:ext>
            </p:extLst>
          </p:nvPr>
        </p:nvGraphicFramePr>
        <p:xfrm>
          <a:off x="3441700" y="5334000"/>
          <a:ext cx="1497013" cy="762000"/>
        </p:xfrm>
        <a:graphic>
          <a:graphicData uri="http://schemas.openxmlformats.org/presentationml/2006/ole">
            <p:oleObj spid="_x0000_s2121" name="Equation" r:id="rId7" imgW="723586" imgH="368140" progId="Equation.3">
              <p:embed/>
            </p:oleObj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2590800" y="304800"/>
          <a:ext cx="3781425" cy="919163"/>
        </p:xfrm>
        <a:graphic>
          <a:graphicData uri="http://schemas.openxmlformats.org/presentationml/2006/ole">
            <p:oleObj spid="_x0000_s2122" name="Equation" r:id="rId8" imgW="18288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94517" y="3124200"/>
            <a:ext cx="4149483" cy="182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ZA" altLang="en-US" sz="2400" dirty="0" smtClean="0"/>
              <a:t>For steady one dimensional flow the formula diminishes to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This formula may be used, e.g., in a steady flow case in a conduit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The continuity equation takes the form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 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</a:t>
            </a:r>
            <a:endParaRPr lang="en-US" alt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70213" y="5486400"/>
          <a:ext cx="2151062" cy="444500"/>
        </p:xfrm>
        <a:graphic>
          <a:graphicData uri="http://schemas.openxmlformats.org/presentationml/2006/ole">
            <p:oleObj spid="_x0000_s3112" name="Equation" r:id="rId4" imgW="1040948" imgH="215806" progId="Equation.3">
              <p:embed/>
            </p:oleObj>
          </a:graphicData>
        </a:graphic>
      </p:graphicFrame>
      <p:graphicFrame>
        <p:nvGraphicFramePr>
          <p:cNvPr id="308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25661454"/>
              </p:ext>
            </p:extLst>
          </p:nvPr>
        </p:nvGraphicFramePr>
        <p:xfrm>
          <a:off x="709613" y="3276600"/>
          <a:ext cx="4298950" cy="1701800"/>
        </p:xfrm>
        <a:graphic>
          <a:graphicData uri="http://schemas.openxmlformats.org/presentationml/2006/ole">
            <p:oleObj spid="_x0000_s3113" name="Equation" r:id="rId5" imgW="2082600" imgH="825480" progId="Equation.3">
              <p:embed/>
            </p:oleObj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3276600" y="1524000"/>
          <a:ext cx="1497013" cy="762000"/>
        </p:xfrm>
        <a:graphic>
          <a:graphicData uri="http://schemas.openxmlformats.org/presentationml/2006/ole">
            <p:oleObj spid="_x0000_s3114" name="Equation" r:id="rId6" imgW="723586" imgH="368140" progId="Equation.3">
              <p:embed/>
            </p:oleObj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4648200" y="19812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200400" y="2057400"/>
            <a:ext cx="6858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971800" y="3810000"/>
            <a:ext cx="1371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3962400" y="3733800"/>
            <a:ext cx="3810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4762" y="5410200"/>
            <a:ext cx="1519238" cy="1002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257800"/>
            <a:ext cx="1143708" cy="1191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ZA" altLang="en-US" sz="2400" dirty="0" smtClean="0"/>
              <a:t>The equation takes the form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If the density is constant </a:t>
            </a:r>
            <a:r>
              <a:rPr lang="en-ZA" altLang="en-US" sz="2400" i="1" dirty="0" smtClean="0"/>
              <a:t>in the control volume</a:t>
            </a:r>
            <a:r>
              <a:rPr lang="en-ZA" altLang="en-US" sz="2400" dirty="0" smtClean="0"/>
              <a:t>, the continuity equation then reduces to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This form of the equation is used quite often, particularly with liquids and low speed gas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ZA" altLang="en-US" sz="2400" dirty="0" smtClean="0"/>
              <a:t>  </a:t>
            </a:r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endParaRPr lang="en-ZA" altLang="en-US" sz="2400" dirty="0" smtClean="0"/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	</a:t>
            </a:r>
            <a:endParaRPr lang="en-US" alt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898775" y="1676400"/>
          <a:ext cx="2151063" cy="444500"/>
        </p:xfrm>
        <a:graphic>
          <a:graphicData uri="http://schemas.openxmlformats.org/presentationml/2006/ole">
            <p:oleObj spid="_x0000_s4122" name="Equation" r:id="rId3" imgW="1041120" imgH="215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932113" y="3429000"/>
          <a:ext cx="1617662" cy="444500"/>
        </p:xfrm>
        <a:graphic>
          <a:graphicData uri="http://schemas.openxmlformats.org/presentationml/2006/ole">
            <p:oleObj spid="_x0000_s4123" name="Equation" r:id="rId4" imgW="787058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t="9091"/>
          <a:stretch>
            <a:fillRect/>
          </a:stretch>
        </p:blipFill>
        <p:spPr bwMode="auto">
          <a:xfrm>
            <a:off x="533400" y="381000"/>
            <a:ext cx="846582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752600"/>
            <a:ext cx="56102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7705</TotalTime>
  <Words>112</Words>
  <Application>Microsoft Office PowerPoint</Application>
  <PresentationFormat>On-screen Show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Equation</vt:lpstr>
      <vt:lpstr>Slide 1</vt:lpstr>
      <vt:lpstr>Slide 2</vt:lpstr>
      <vt:lpstr>Slide 3</vt:lpstr>
      <vt:lpstr>Slide 4</vt:lpstr>
      <vt:lpstr>Slide 5</vt:lpstr>
      <vt:lpstr>Slide 6</vt:lpstr>
    </vt:vector>
  </TitlesOfParts>
  <Company>UNZA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SOE</dc:creator>
  <cp:lastModifiedBy>lubinga handia</cp:lastModifiedBy>
  <cp:revision>209</cp:revision>
  <dcterms:created xsi:type="dcterms:W3CDTF">2005-09-01T13:03:02Z</dcterms:created>
  <dcterms:modified xsi:type="dcterms:W3CDTF">2018-05-09T12:55:22Z</dcterms:modified>
</cp:coreProperties>
</file>