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6" r:id="rId3"/>
    <p:sldId id="327" r:id="rId4"/>
    <p:sldId id="328" r:id="rId5"/>
    <p:sldId id="338" r:id="rId6"/>
    <p:sldId id="329" r:id="rId7"/>
    <p:sldId id="330" r:id="rId8"/>
    <p:sldId id="335" r:id="rId9"/>
    <p:sldId id="336" r:id="rId10"/>
    <p:sldId id="337" r:id="rId11"/>
    <p:sldId id="331" r:id="rId12"/>
  </p:sldIdLst>
  <p:sldSz cx="9144000" cy="6858000" type="screen4x3"/>
  <p:notesSz cx="993140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9" clrIdx="0"/>
  <p:cmAuthor id="1" name="Caroline Handia" initials="CH" lastIdx="1" clrIdx="1">
    <p:extLst>
      <p:ext uri="{19B8F6BF-5375-455C-9EA6-DF929625EA0E}">
        <p15:presenceInfo xmlns="" xmlns:p15="http://schemas.microsoft.com/office/powerpoint/2012/main" userId="S-1-5-21-1736132715-3221829228-73618809-1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EC495-DEE8-4187-B865-E93E42B051A2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6612"/>
            <a:ext cx="4303607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E55F-DE08-4B81-A40D-36DD54C47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10A24-E66F-410E-AB9D-D0A129AECF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10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929C1-10C6-40B4-870C-41ECE057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29C1-10C6-40B4-870C-41ECE057B1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1000"/>
            <a:ext cx="6400800" cy="6248400"/>
          </a:xfrm>
        </p:spPr>
        <p:txBody>
          <a:bodyPr/>
          <a:lstStyle/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dirty="0">
                <a:solidFill>
                  <a:srgbClr val="CC3300"/>
                </a:solidFill>
              </a:rPr>
              <a:t>Fluid Mechanics CEE 3311</a:t>
            </a:r>
          </a:p>
          <a:p>
            <a:pPr eaLnBrk="1" hangingPunct="1"/>
            <a:r>
              <a:rPr lang="en-US" altLang="en-US" sz="4000" dirty="0" smtClean="0">
                <a:solidFill>
                  <a:srgbClr val="CC3300"/>
                </a:solidFill>
              </a:rPr>
              <a:t>LECTURE 11</a:t>
            </a:r>
          </a:p>
          <a:p>
            <a:pPr eaLnBrk="1" hangingPunct="1"/>
            <a:endParaRPr lang="en-US" altLang="en-US" sz="4000" dirty="0" smtClean="0">
              <a:solidFill>
                <a:srgbClr val="CC330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rgbClr val="CC3300"/>
                </a:solidFill>
              </a:rPr>
              <a:t>Conservation of energy</a:t>
            </a:r>
          </a:p>
          <a:p>
            <a:pPr eaLnBrk="1" hangingPunct="1"/>
            <a:r>
              <a:rPr lang="en-US" altLang="en-US" sz="4000" b="1" dirty="0" smtClean="0">
                <a:solidFill>
                  <a:srgbClr val="CC3300"/>
                </a:solidFill>
              </a:rPr>
              <a:t>Simplified forms of the energy equation</a:t>
            </a:r>
          </a:p>
          <a:p>
            <a:pPr eaLnBrk="1" hangingPunct="1"/>
            <a:endParaRPr lang="en-US" altLang="en-US" sz="4000" dirty="0" smtClean="0">
              <a:solidFill>
                <a:srgbClr val="CC3300"/>
              </a:solidFill>
            </a:endParaRPr>
          </a:p>
          <a:p>
            <a:pPr eaLnBrk="1" hangingPunct="1"/>
            <a:r>
              <a:rPr lang="en-US" altLang="en-US" sz="4000" dirty="0" smtClean="0">
                <a:solidFill>
                  <a:srgbClr val="CC3300"/>
                </a:solidFill>
              </a:rPr>
              <a:t>L. </a:t>
            </a:r>
            <a:r>
              <a:rPr lang="en-US" altLang="en-US" sz="4000" dirty="0" err="1" smtClean="0">
                <a:solidFill>
                  <a:srgbClr val="CC3300"/>
                </a:solidFill>
              </a:rPr>
              <a:t>Handia</a:t>
            </a:r>
            <a:endParaRPr lang="en-US" altLang="en-US" sz="4000" dirty="0" smtClean="0">
              <a:solidFill>
                <a:srgbClr val="CC3300"/>
              </a:solidFill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173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053512" cy="11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10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2800" b="1" dirty="0"/>
              <a:t>Energy equation for </a:t>
            </a:r>
            <a:r>
              <a:rPr lang="en-US" altLang="en-US" sz="2800" b="1" dirty="0" smtClean="0"/>
              <a:t>non-viscous steady</a:t>
            </a:r>
            <a:r>
              <a:rPr lang="en-US" altLang="en-US" sz="2800" b="1" dirty="0"/>
              <a:t>, one dimensional incompressible flow in a pipe</a:t>
            </a:r>
            <a:br>
              <a:rPr lang="en-US" altLang="en-US" sz="2800" b="1" dirty="0"/>
            </a:b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7772400" cy="495300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If :</a:t>
                </a:r>
              </a:p>
              <a:p>
                <a:r>
                  <a:rPr lang="en-US" sz="2400" dirty="0" smtClean="0"/>
                  <a:t>the losses are negligible</a:t>
                </a:r>
              </a:p>
              <a:p>
                <a:r>
                  <a:rPr lang="en-US" sz="2400" dirty="0"/>
                  <a:t>t</a:t>
                </a:r>
                <a:r>
                  <a:rPr lang="en-US" sz="2400" dirty="0" smtClean="0"/>
                  <a:t>here is no shaft work</a:t>
                </a:r>
              </a:p>
              <a:p>
                <a:r>
                  <a:rPr lang="en-US" sz="2400" dirty="0" smtClean="0"/>
                  <a:t>the flow is incompressible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energy equation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The energy equation has been reduced to a form identical with the Bernoulli equation. Assumptions are similar in both equations.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7772400" cy="4953000"/>
              </a:xfrm>
              <a:blipFill rotWithShape="1">
                <a:blip r:embed="rId3" cstate="print"/>
                <a:stretch>
                  <a:fillRect l="-1647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924800" y="37338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11.12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5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2824"/>
                <a:ext cx="8763000" cy="66727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b="1" dirty="0" smtClean="0"/>
                  <a:t>Simplified forms of the energy equation</a:t>
                </a:r>
              </a:p>
              <a:p>
                <a:pPr marL="0" indent="0">
                  <a:buNone/>
                </a:pPr>
                <a:r>
                  <a:rPr lang="en-US" altLang="en-US" sz="2000" b="1" dirty="0" smtClean="0"/>
                  <a:t>Energy equation for steady, one dimensional incompressible flow in a pipe</a:t>
                </a:r>
              </a:p>
              <a:p>
                <a:pPr marL="0" indent="0">
                  <a:buNone/>
                </a:pPr>
                <a:r>
                  <a:rPr lang="en-US" altLang="en-US" sz="2000" dirty="0" smtClean="0"/>
                  <a:t>Consider flow through the pipe system shown below. </a:t>
                </a:r>
                <a:endParaRPr lang="en-US" sz="1900" dirty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dirty="0" smtClean="0"/>
                  <a:t>Fig 11.1 Pipe system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dQ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dt</m:t>
                        </m:r>
                      </m:den>
                    </m:f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200">
                            <a:latin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v</m:t>
                        </m:r>
                      </m:sub>
                      <m:sup/>
                      <m:e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gz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u</m:t>
                        </m:r>
                        <m:r>
                          <a:rPr lang="en-US" sz="220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en-US" sz="220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a:rPr lang="en-US" altLang="en-US" sz="22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200">
                            <a:latin typeface="Cambria Math"/>
                            <a:ea typeface="Cambria Math"/>
                          </a:rPr>
                          <m:t>dV</m:t>
                        </m:r>
                      </m:e>
                    </m:nary>
                    <m:r>
                      <a:rPr lang="en-US" altLang="en-US" sz="2200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s</m:t>
                        </m:r>
                      </m:sub>
                      <m:sup/>
                      <m:e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gz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u</m:t>
                        </m:r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p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  <a:ea typeface="Cambria Math"/>
                              </a:rPr>
                              <m:t>ρ</m:t>
                            </m:r>
                          </m:den>
                        </m:f>
                        <m:r>
                          <a:rPr lang="en-US" sz="220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l-GR" sz="220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a:rPr lang="en-US" sz="2200">
                            <a:latin typeface="Cambria Math"/>
                            <a:ea typeface="Cambria Math"/>
                          </a:rPr>
                          <m:t> (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acc>
                        <m:r>
                          <a:rPr lang="en-US" sz="22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  <a:ea typeface="Cambria Math"/>
                              </a:rPr>
                              <m:t>A</m:t>
                            </m:r>
                          </m:e>
                        </m:acc>
                        <m:r>
                          <a:rPr lang="en-US" sz="220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900" dirty="0"/>
                  <a:t/>
                </a:r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dirty="0" smtClean="0"/>
                  <a:t>For  a steady flow situation in which there is one entrance and one exit across which </a:t>
                </a:r>
                <a:r>
                  <a:rPr lang="en-US" sz="1900" b="1" dirty="0" smtClean="0"/>
                  <a:t>uniform</a:t>
                </a:r>
                <a:r>
                  <a:rPr lang="en-US" sz="1900" dirty="0" smtClean="0"/>
                  <a:t> profiles can be assumed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altLang="en-US" sz="240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a:rPr lang="en-US" sz="240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gz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u</m:t>
                          </m:r>
                          <m:r>
                            <a:rPr lang="en-US" sz="240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den>
                          </m:f>
                          <m:r>
                            <a:rPr lang="en-US" sz="240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600" i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g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/>
                                    </a:rPr>
                                    <m:t>1+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en-US" sz="1600" i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g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700" dirty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2824"/>
                <a:ext cx="8763000" cy="6672775"/>
              </a:xfrm>
              <a:blipFill rotWithShape="0">
                <a:blip r:embed="rId2" cstate="print"/>
                <a:stretch>
                  <a:fillRect l="-695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383172" y="467539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11.2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627012" y="587841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11.3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162299" cy="17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58200" y="304530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11.1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90600" y="2590800"/>
            <a:ext cx="2362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1371600"/>
            <a:ext cx="2819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8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763000" cy="31736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600" i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g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00" b="0" i="0" smtClean="0"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1600" b="0" i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en-US" sz="1600" i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600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6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g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700" dirty="0" smtClean="0"/>
                  <a:t>For a flow the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/>
                                  </a:rPr>
                                  <m:t>v</m:t>
                                </m:r>
                              </m:e>
                              <m:sub/>
                              <m:sup>
                                <m:r>
                                  <a:rPr lang="en-US" sz="1800" i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00" i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/>
                          </a:rPr>
                          <m:t>g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/>
                              </a:rPr>
                              <m:t>z</m:t>
                            </m:r>
                          </m:e>
                          <m:sub/>
                        </m:sSub>
                        <m:r>
                          <a:rPr lang="en-US" sz="1800" i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/>
                                  </a:rPr>
                                  <m:t>p</m:t>
                                </m:r>
                              </m:e>
                              <m:sub/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/>
                                    <a:ea typeface="Cambria Math"/>
                                  </a:rPr>
                                  <m:t>ρ</m:t>
                                </m:r>
                              </m:e>
                              <m:sub/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700" dirty="0" smtClean="0"/>
                  <a:t> in </a:t>
                </a:r>
                <a:r>
                  <a:rPr lang="en-US" sz="1700" dirty="0" err="1" smtClean="0"/>
                  <a:t>eq</a:t>
                </a:r>
                <a:r>
                  <a:rPr lang="en-US" sz="1700" dirty="0" smtClean="0"/>
                  <a:t> is constant across the cross section because v is constant (we assume a uniform velocity profile) and the sum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/>
                        </m:sSub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g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/>
                    </m:sSub>
                  </m:oMath>
                </a14:m>
                <a:r>
                  <a:rPr lang="en-US" sz="1700" dirty="0" smtClean="0"/>
                  <a:t>is constant if the streamlines at each section are parallel. Therefore, we take the term outside the integral and separating the velocity term integral</a:t>
                </a:r>
                <a:endParaRPr lang="en-US" sz="19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3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300" b="0" i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3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3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3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b="0" i="0" smtClean="0">
                              <a:latin typeface="Cambria Math"/>
                              <a:ea typeface="Cambria Math"/>
                            </a:rPr>
                            <m:t>+ </m:t>
                          </m:r>
                        </m:e>
                      </m:nary>
                      <m:nary>
                        <m:nary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3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3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13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300" b="0" i="0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3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b="0" i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300" i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3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3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3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300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nary>
                        <m:nary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300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300" i="0">
                              <a:latin typeface="Cambria Math"/>
                              <a:ea typeface="Cambria Math"/>
                            </a:rPr>
                            <m:t>+ </m:t>
                          </m:r>
                        </m:e>
                      </m:nary>
                      <m:nary>
                        <m:nary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300" i="0">
                                          <a:latin typeface="Cambria Math"/>
                                          <a:ea typeface="Cambria Math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300" b="0" i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13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13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300" i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3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1300" i="0"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00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3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763000" cy="3173660"/>
              </a:xfrm>
              <a:blipFill rotWithShape="0">
                <a:blip r:embed="rId2" cstate="print"/>
                <a:stretch>
                  <a:fillRect l="-487" b="-20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010400" y="3124199"/>
                <a:ext cx="1981626" cy="282712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>
                        <a:latin typeface="Cambria Math"/>
                      </a:rPr>
                      <m:t>α</m:t>
                    </m:r>
                    <m:r>
                      <a:rPr lang="en-US" sz="1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</m:t>
                        </m:r>
                      </m:den>
                    </m:f>
                    <m:nary>
                      <m:naryPr>
                        <m:sub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v</m:t>
                                    </m:r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latin typeface="Cambria Math"/>
                                          </a:rPr>
                                          <m:t>v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40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nary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d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</m:t>
                        </m:r>
                      </m:e>
                      <m:sub/>
                    </m:sSub>
                    <m:r>
                      <a:rPr lang="en-US" sz="1400">
                        <a:latin typeface="Cambria Math"/>
                      </a:rPr>
                      <m:t>=</m:t>
                    </m:r>
                  </m:oMath>
                </a14:m>
                <a:r>
                  <a:rPr lang="en-US" sz="1400" dirty="0"/>
                  <a:t> kinetic energy correction factor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>
                        <a:latin typeface="Cambria Math"/>
                      </a:rPr>
                      <m:t>α</m:t>
                    </m:r>
                    <m:r>
                      <a:rPr lang="en-US" sz="1400">
                        <a:latin typeface="Cambria Math"/>
                      </a:rPr>
                      <m:t>=1</m:t>
                    </m:r>
                  </m:oMath>
                </a14:m>
                <a:r>
                  <a:rPr lang="en-US" sz="1400" dirty="0"/>
                  <a:t> for uniform flow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v</m:t>
                    </m:r>
                    <m:r>
                      <a:rPr lang="en-US" sz="140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1400" dirty="0"/>
                  <a:t>)</a:t>
                </a:r>
              </a:p>
              <a:p>
                <a:pPr marL="0" indent="0">
                  <a:buNone/>
                </a:pPr>
                <a:r>
                  <a:rPr lang="en-US" sz="1400" dirty="0"/>
                  <a:t>For most cases of turbulent flow,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>
                        <a:latin typeface="Cambria Math"/>
                      </a:rPr>
                      <m:t>α</m:t>
                    </m:r>
                    <m:r>
                      <a:rPr lang="en-US" sz="1400">
                        <a:latin typeface="Cambria Math"/>
                      </a:rPr>
                      <m:t>≈1.05. </m:t>
                    </m:r>
                  </m:oMath>
                </a14:m>
                <a:r>
                  <a:rPr lang="en-US" sz="1400" dirty="0"/>
                  <a:t>because this is very close to unity, it is common practice in engineering applications to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>
                        <a:latin typeface="Cambria Math"/>
                      </a:rPr>
                      <m:t>α</m:t>
                    </m:r>
                    <m:r>
                      <a:rPr lang="en-US" sz="1400">
                        <a:latin typeface="Cambria Math"/>
                      </a:rPr>
                      <m:t>=1</m:t>
                    </m:r>
                  </m:oMath>
                </a14:m>
                <a:r>
                  <a:rPr lang="en-US" sz="1400" dirty="0"/>
                  <a:t>.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124199"/>
                <a:ext cx="1981626" cy="282712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06" t="-10086" r="-1529" b="-858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71475" y="3227583"/>
                <a:ext cx="6781800" cy="254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It can be seen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ρ</m:t>
                            </m:r>
                          </m:e>
                          <m:sub/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</m:e>
                          <m:sub/>
                        </m:sSub>
                        <m:r>
                          <a:rPr lang="en-US" sz="20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d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A</m:t>
                            </m:r>
                          </m:e>
                          <m:sub/>
                        </m:sSub>
                        <m:r>
                          <a:rPr lang="en-US" sz="2000" i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ρ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</m:e>
                        </m:acc>
                        <m:r>
                          <m:rPr>
                            <m:sty m:val="p"/>
                            <m:brk m:alnAt="15"/>
                          </m:rPr>
                          <a:rPr lang="en-US" sz="2000" i="0">
                            <a:latin typeface="Cambria Math"/>
                          </a:rPr>
                          <m:t>A</m:t>
                        </m:r>
                        <m:r>
                          <a:rPr lang="en-US" sz="2000" i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  <m:r>
                          <m:rPr>
                            <m:brk m:alnAt="15"/>
                          </m:rPr>
                          <a:rPr lang="en-US" sz="2000" i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000" dirty="0"/>
                  <a:t> mass rate of flow.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/>
                  <a:t> is the mean or average velocity over a cross section.</a:t>
                </a:r>
              </a:p>
              <a:p>
                <a:pPr marL="0" indent="0">
                  <a:buNone/>
                </a:pPr>
                <a:r>
                  <a:rPr lang="en-US" sz="2000" dirty="0"/>
                  <a:t>However,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sz="2000" dirty="0" smtClean="0"/>
                  <a:t> does </a:t>
                </a:r>
                <a:r>
                  <a:rPr lang="en-US" sz="2000" dirty="0"/>
                  <a:t>not appear as a factor of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ρ</m:t>
                                    </m:r>
                                  </m:e>
                                  <m:sub/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v</m:t>
                                </m:r>
                              </m:e>
                              <m:sub/>
                              <m:sup>
                                <m:r>
                                  <a:rPr lang="en-US" sz="2000">
                                    <a:latin typeface="Cambria Math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  <m:sub/>
                        </m:sSub>
                      </m:e>
                    </m:nary>
                  </m:oMath>
                </a14:m>
                <a:r>
                  <a:rPr lang="en-US" sz="2000" dirty="0"/>
                  <a:t> in </a:t>
                </a:r>
                <a:r>
                  <a:rPr lang="en-US" sz="2000" dirty="0" err="1"/>
                  <a:t>eq</a:t>
                </a:r>
                <a:r>
                  <a:rPr lang="en-US" sz="2000" dirty="0"/>
                  <a:t/>
                </a:r>
                <a:r>
                  <a:rPr lang="en-US" sz="2000" dirty="0" smtClean="0"/>
                  <a:t>11.4; </a:t>
                </a:r>
                <a:r>
                  <a:rPr lang="en-US" sz="2000" dirty="0"/>
                  <a:t>so it is common to express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ρ</m:t>
                                    </m:r>
                                  </m:e>
                                  <m:sub/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v</m:t>
                                </m:r>
                              </m:e>
                              <m:sub/>
                              <m:sup>
                                <m:r>
                                  <a:rPr lang="en-US" sz="2000">
                                    <a:latin typeface="Cambria Math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  <m:sub/>
                        </m:sSub>
                      </m:e>
                    </m:nary>
                    <m:r>
                      <a:rPr lang="en-US" sz="200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/>
                      </a:rPr>
                      <m:t>α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ρ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</m:acc>
                              </m:e>
                              <m:sub/>
                              <m:sup>
                                <m:r>
                                  <a:rPr lang="en-US" sz="2000">
                                    <a:latin typeface="Cambria Math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/>
                  <a:t/>
                </a:r>
                <a:r>
                  <a:rPr lang="en-US" sz="2000" dirty="0"/>
                  <a:t>equation </a:t>
                </a:r>
                <a:r>
                  <a:rPr lang="en-US" sz="2000" dirty="0" smtClean="0"/>
                  <a:t>11.4 </a:t>
                </a:r>
                <a:r>
                  <a:rPr lang="en-US" sz="2000" dirty="0"/>
                  <a:t>now becomes 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3227583"/>
                <a:ext cx="6781800" cy="254807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989" b="-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6260" y="5951320"/>
                <a:ext cx="8620551" cy="109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1800" i="0">
                              <a:latin typeface="Cambria Math"/>
                            </a:rPr>
                            <m:t>+</m:t>
                          </m:r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60" y="5951320"/>
                <a:ext cx="8620551" cy="109401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448390" y="6155471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11.5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7572" y="39613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11.3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2361" y="2374774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11.4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>
            <a:endCxn id="2" idx="0"/>
          </p:cNvCxnSpPr>
          <p:nvPr/>
        </p:nvCxnSpPr>
        <p:spPr>
          <a:xfrm>
            <a:off x="4610100" y="3733800"/>
            <a:ext cx="86436" cy="221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89846" y="3733800"/>
            <a:ext cx="86436" cy="221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00" y="838200"/>
            <a:ext cx="18288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362200" y="990600"/>
            <a:ext cx="7620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16200000">
            <a:off x="3124200" y="228600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09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8600" y="47625"/>
                <a:ext cx="8686800" cy="6865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1800">
                              <a:latin typeface="Cambria Math"/>
                            </a:rPr>
                            <m:t>+</m:t>
                          </m:r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sz="1800" dirty="0" smtClean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Dividing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dQ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dW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/>
                        </a:rPr>
                        <m:t>g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/>
                        </a:rPr>
                        <m:t>g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000" i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The shaft work term is usually the result of a turbine or pump in the flow system. It is therefore convenient to represent the shaft work term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r>
                  <a:rPr lang="en-US" sz="2000" dirty="0" smtClean="0"/>
                  <a:t>where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0" dirty="0" smtClean="0">
                    <a:latin typeface="Cambria Math"/>
                  </a:rPr>
                  <a:t>power delivered by a turbine</a:t>
                </a:r>
              </a:p>
              <a:p>
                <a:r>
                  <a:rPr lang="en-US" sz="20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power supplied by a pump</a:t>
                </a:r>
              </a:p>
              <a:p>
                <a:r>
                  <a:rPr lang="en-US" sz="2000" dirty="0" smtClean="0"/>
                  <a:t>Substituting </a:t>
                </a:r>
                <a:r>
                  <a:rPr lang="en-US" sz="2000" dirty="0" err="1" smtClean="0"/>
                  <a:t>eq</a:t>
                </a:r>
                <a:r>
                  <a:rPr lang="en-US" sz="2000" dirty="0" smtClean="0"/>
                  <a:t> 11.8 into </a:t>
                </a:r>
                <a:r>
                  <a:rPr lang="en-US" sz="2000" dirty="0" err="1" smtClean="0"/>
                  <a:t>eq</a:t>
                </a:r>
                <a:r>
                  <a:rPr lang="en-US" sz="2000" dirty="0" smtClean="0"/>
                  <a:t> 11.7 and divided by g results 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 smtClean="0">
                              <a:latin typeface="Cambria Math"/>
                            </a:rPr>
                            <m:t>g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18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 smtClean="0">
                              <a:latin typeface="Cambria Math"/>
                            </a:rPr>
                            <m:t>g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18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1800" i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1800" i="0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</a:rPr>
                                <m:t>g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dQ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den>
                              </m:f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g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dm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625"/>
                <a:ext cx="8686800" cy="686534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72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492319" y="1142758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11.6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9810" y="2638001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11.7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4319" y="3933189"/>
            <a:ext cx="8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11.8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1569" y="5535543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11.9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304506" y="800100"/>
            <a:ext cx="381794" cy="153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600200" y="4267200"/>
            <a:ext cx="3429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886200" y="44958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52600" y="3124200"/>
            <a:ext cx="56388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43200" y="2971800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57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8600" y="47625"/>
                <a:ext cx="8686800" cy="293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den>
                      </m:f>
                      <m:r>
                        <a:rPr lang="en-US" sz="22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2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2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2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</m:den>
                      </m:f>
                      <m:r>
                        <a:rPr lang="en-US" sz="22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2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2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200" i="0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g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2200" i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sz="2200" i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dQ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g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sz="2000" dirty="0" smtClean="0"/>
                  <a:t> weight flow rate (from w = gm)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625"/>
                <a:ext cx="8686800" cy="293644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610600" y="6096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11.9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4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"/>
                <a:ext cx="8686800" cy="6553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dw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2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/>
                            <a:ea typeface="Cambria Math"/>
                          </a:rPr>
                          <m:t>∝</m:t>
                        </m:r>
                      </m:e>
                      <m:sub>
                        <m:r>
                          <a:rPr lang="en-US" sz="220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sz="220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2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dw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/>
                            <a:ea typeface="Cambria Math"/>
                          </a:rPr>
                          <m:t>∝</m:t>
                        </m:r>
                      </m:e>
                      <m:sub>
                        <m:r>
                          <a:rPr lang="en-US" sz="220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2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g</m:t>
                            </m:r>
                          </m:den>
                        </m:f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22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22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20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dQ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dt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dt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US" sz="2200" dirty="0" smtClean="0"/>
              </a:p>
              <a:p>
                <a:r>
                  <a:rPr lang="en-US" sz="2400" dirty="0" smtClean="0"/>
                  <a:t>All </a:t>
                </a:r>
                <a:r>
                  <a:rPr lang="en-US" sz="2400" dirty="0"/>
                  <a:t>of the terms of </a:t>
                </a:r>
                <a:r>
                  <a:rPr lang="en-US" sz="2400" dirty="0" err="1"/>
                  <a:t>eq</a:t>
                </a:r>
                <a:r>
                  <a:rPr lang="en-US" sz="2400" dirty="0"/>
                  <a:t/>
                </a:r>
                <a:r>
                  <a:rPr lang="en-US" sz="2400" dirty="0" smtClean="0"/>
                  <a:t>11.10 </a:t>
                </a:r>
                <a:r>
                  <a:rPr lang="en-US" sz="2400" dirty="0"/>
                  <a:t>have one dimension: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energy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unit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weight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of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fluid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FORCE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LENGTH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FORCE</m:t>
                            </m:r>
                          </m:e>
                        </m:d>
                      </m:den>
                    </m:f>
                    <m:r>
                      <a:rPr lang="en-US" sz="240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LENGTH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dw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dirty="0" smtClean="0"/>
                  <a:t> may be designated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 smtClean="0"/>
                  <a:t> (</a:t>
                </a:r>
                <a:r>
                  <a:rPr lang="en-US" sz="2400" b="1" dirty="0" smtClean="0"/>
                  <a:t>pump head</a:t>
                </a:r>
                <a:r>
                  <a:rPr lang="en-US" sz="2400" dirty="0" smtClean="0"/>
                  <a:t>) and similarly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dw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400" dirty="0" smtClean="0"/>
                  <a:t> (</a:t>
                </a:r>
                <a:r>
                  <a:rPr lang="en-US" sz="2400" b="1" dirty="0" smtClean="0"/>
                  <a:t>turbine head</a:t>
                </a:r>
                <a:r>
                  <a:rPr lang="en-US" sz="2400" dirty="0" smtClean="0"/>
                  <a:t>).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term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g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dQ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dt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dw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dt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represents a loss of mechanical energy due to viscous stresses, which is usually lumped together in a single term called head loss and </a:t>
                </a:r>
                <a:r>
                  <a:rPr lang="en-US" sz="2400" dirty="0" err="1" smtClean="0"/>
                  <a:t>symbolised</a:t>
                </a:r>
                <a:r>
                  <a:rPr lang="en-US" sz="2400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sz="2400" dirty="0" smtClean="0"/>
                  <a:t>. Thus </a:t>
                </a:r>
                <a:r>
                  <a:rPr lang="en-US" sz="2400" dirty="0" err="1" smtClean="0"/>
                  <a:t>eq</a:t>
                </a:r>
                <a:r>
                  <a:rPr lang="en-US" sz="2400" dirty="0" smtClean="0"/>
                  <a:t> 11.10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8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800" i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 sz="2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28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2800" i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28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This is the steady flow energy equation.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"/>
                <a:ext cx="8686800" cy="6553200"/>
              </a:xfrm>
              <a:blipFill rotWithShape="0">
                <a:blip r:embed="rId2" cstate="print"/>
                <a:stretch>
                  <a:fillRect l="-1474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466161" y="57150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11.11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6161" y="304800"/>
            <a:ext cx="89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11.10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95300" y="15621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295900" y="3009900"/>
            <a:ext cx="472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914400"/>
            <a:ext cx="4191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485900" y="3543300"/>
            <a:ext cx="22860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705600" y="4038600"/>
            <a:ext cx="2286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07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"/>
                <a:ext cx="8686800" cy="6553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300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0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0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0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30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3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30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0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 sz="30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  <m:sub>
                          <m:r>
                            <a:rPr lang="en-US" sz="300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0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0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00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3000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</a:rPr>
                            <m:t>g</m:t>
                          </m:r>
                        </m:den>
                      </m:f>
                      <m:r>
                        <a:rPr lang="en-US" sz="3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en-US" sz="30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0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30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sum of the terms on the left hand side of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 represents the total energy, stated in energy per unit weight of flowing liquid, plus the </a:t>
                </a:r>
                <a:r>
                  <a:rPr lang="en-US" i="1" dirty="0" smtClean="0"/>
                  <a:t>energy supplied</a:t>
                </a:r>
                <a:r>
                  <a:rPr lang="en-US" dirty="0" smtClean="0"/>
                  <a:t> by a pump.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sum of the terms on the right hand side represents the total energy per unit weight at the downstream section plus the </a:t>
                </a:r>
                <a:r>
                  <a:rPr lang="en-US" i="1" dirty="0" smtClean="0"/>
                  <a:t>energy given up </a:t>
                </a:r>
                <a:r>
                  <a:rPr lang="en-US" dirty="0" smtClean="0"/>
                  <a:t>to a turbine and energy lost to friction between the two sections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"/>
                <a:ext cx="8686800" cy="6553200"/>
              </a:xfrm>
              <a:blipFill rotWithShape="0">
                <a:blip r:embed="rId2" cstate="print"/>
                <a:stretch>
                  <a:fillRect l="-1614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535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2429">
            <a:off x="128110" y="671652"/>
            <a:ext cx="8741376" cy="437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9144000" cy="7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0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839200" cy="273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8534400" cy="30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900" t="18778" r="12712"/>
          <a:stretch>
            <a:fillRect/>
          </a:stretch>
        </p:blipFill>
        <p:spPr bwMode="auto">
          <a:xfrm rot="21422429">
            <a:off x="-1740" y="1529700"/>
            <a:ext cx="3215604" cy="166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28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46</Words>
  <Application>Microsoft Office PowerPoint</Application>
  <PresentationFormat>On-screen Show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Energy equation for non-viscous steady, one dimensional incompressible flow in a pipe 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383</cp:revision>
  <dcterms:created xsi:type="dcterms:W3CDTF">2005-09-01T13:03:02Z</dcterms:created>
  <dcterms:modified xsi:type="dcterms:W3CDTF">2018-04-24T16:32:17Z</dcterms:modified>
</cp:coreProperties>
</file>