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56" r:id="rId2"/>
    <p:sldId id="358" r:id="rId3"/>
    <p:sldId id="360" r:id="rId4"/>
    <p:sldId id="361" r:id="rId5"/>
    <p:sldId id="409" r:id="rId6"/>
    <p:sldId id="362" r:id="rId7"/>
    <p:sldId id="402" r:id="rId8"/>
    <p:sldId id="363" r:id="rId9"/>
    <p:sldId id="408" r:id="rId10"/>
    <p:sldId id="364" r:id="rId11"/>
    <p:sldId id="403" r:id="rId12"/>
    <p:sldId id="4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10" d="100"/>
          <a:sy n="110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F9CB-DDE9-478E-87A3-665DD6907EEA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2A9C-B378-405E-B856-FA7BC91E2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1586-E9E3-44D3-8789-0865CA5242E3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6832-5E47-4667-A369-B32D4064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 OF MATERIALS ME 332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7837-4F96-4292-9BB7-F2AB7C0271C9}" type="datetimeFigureOut">
              <a:rPr lang="en-US" smtClean="0"/>
              <a:t>20-Jul-20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3B19-B1AF-41E3-BEDC-43013BB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1.jpe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838200"/>
            <a:ext cx="6096000" cy="4191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/>
                </a:solidFill>
                <a:latin typeface="Bradley Hand ITC" pitchFamily="66" charset="0"/>
              </a:rPr>
              <a:t>Theory of Bending Stress</a:t>
            </a:r>
          </a:p>
        </p:txBody>
      </p:sp>
    </p:spTree>
    <p:extLst>
      <p:ext uri="{BB962C8B-B14F-4D97-AF65-F5344CB8AC3E}">
        <p14:creationId xmlns:p14="http://schemas.microsoft.com/office/powerpoint/2010/main" val="89509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4C2E540E-3E3E-4551-B2CA-37DDC67470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1"/>
            <a:ext cx="8229600" cy="825499"/>
          </a:xfrm>
        </p:spPr>
        <p:txBody>
          <a:bodyPr/>
          <a:lstStyle/>
          <a:p>
            <a:pPr eaLnBrk="1" hangingPunct="1"/>
            <a:r>
              <a:rPr lang="en-US" dirty="0"/>
              <a:t>Beam Section Properties</a:t>
            </a:r>
          </a:p>
        </p:txBody>
      </p:sp>
      <p:grpSp>
        <p:nvGrpSpPr>
          <p:cNvPr id="11268" name="Group 13"/>
          <p:cNvGrpSpPr>
            <a:grpSpLocks/>
          </p:cNvGrpSpPr>
          <p:nvPr/>
        </p:nvGrpSpPr>
        <p:grpSpPr bwMode="auto">
          <a:xfrm>
            <a:off x="425449" y="901700"/>
            <a:ext cx="8505827" cy="5603877"/>
            <a:chOff x="282" y="568"/>
            <a:chExt cx="5358" cy="3530"/>
          </a:xfrm>
        </p:grpSpPr>
        <p:sp>
          <p:nvSpPr>
            <p:cNvPr id="11278" name="Text Box 5"/>
            <p:cNvSpPr txBox="1">
              <a:spLocks noChangeArrowheads="1"/>
            </p:cNvSpPr>
            <p:nvPr/>
          </p:nvSpPr>
          <p:spPr bwMode="auto">
            <a:xfrm>
              <a:off x="2333" y="568"/>
              <a:ext cx="33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The maximum normal stress due to bending,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9" name="Object 6"/>
                <p:cNvSpPr txBox="1"/>
                <p:nvPr/>
              </p:nvSpPr>
              <p:spPr bwMode="auto">
                <a:xfrm>
                  <a:off x="2750" y="886"/>
                  <a:ext cx="2130" cy="9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𝑀𝑐</m:t>
                            </m:r>
                          </m:num>
                          <m:den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:br>
                    <a:rPr lang="en-GB" i="1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section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moment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inertia</m:t>
                        </m:r>
                      </m:oMath>
                    </m:oMathPara>
                  </a14:m>
                  <a:br>
                    <a:rPr lang="en-GB" i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:endParaRPr lang="en-GB" dirty="0"/>
                </a:p>
              </p:txBody>
            </p:sp>
          </mc:Choice>
          <mc:Fallback xmlns="">
            <p:sp>
              <p:nvSpPr>
                <p:cNvPr id="11279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50" y="886"/>
                  <a:ext cx="2130" cy="90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80" name="Text Box 7"/>
            <p:cNvSpPr txBox="1">
              <a:spLocks noChangeArrowheads="1"/>
            </p:cNvSpPr>
            <p:nvPr/>
          </p:nvSpPr>
          <p:spPr bwMode="auto">
            <a:xfrm>
              <a:off x="282" y="3656"/>
              <a:ext cx="52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A beam section with a larger section modulus will have a lower maximum stress</a:t>
              </a:r>
            </a:p>
          </p:txBody>
        </p:sp>
      </p:grp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8575"/>
            <a:ext cx="33813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C573B-38A5-4985-A45B-CA336C145000}"/>
              </a:ext>
            </a:extLst>
          </p:cNvPr>
          <p:cNvSpPr txBox="1"/>
          <p:nvPr/>
        </p:nvSpPr>
        <p:spPr>
          <a:xfrm>
            <a:off x="1219200" y="2334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F76794-43E0-4FC9-8235-AB1DAAEAC641}"/>
                  </a:ext>
                </a:extLst>
              </p:cNvPr>
              <p:cNvSpPr/>
              <p:nvPr/>
            </p:nvSpPr>
            <p:spPr>
              <a:xfrm>
                <a:off x="3429000" y="2822843"/>
                <a:ext cx="5715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depends only upon the geometry of the cross section.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ratio is called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 section modulus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is denoted by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F76794-43E0-4FC9-8235-AB1DAAEAC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22843"/>
                <a:ext cx="5715000" cy="1477328"/>
              </a:xfrm>
              <a:prstGeom prst="rect">
                <a:avLst/>
              </a:prstGeom>
              <a:blipFill>
                <a:blip r:embed="rId4"/>
                <a:stretch>
                  <a:fillRect l="-961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195203-40B8-4985-846D-53B1F2C4F4C5}"/>
                  </a:ext>
                </a:extLst>
              </p:cNvPr>
              <p:cNvSpPr/>
              <p:nvPr/>
            </p:nvSpPr>
            <p:spPr>
              <a:xfrm>
                <a:off x="3512993" y="4365894"/>
                <a:ext cx="269714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section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modulus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195203-40B8-4985-846D-53B1F2C4F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993" y="4365894"/>
                <a:ext cx="2697149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1C7605-408A-4627-9C4A-14E111F48C4B}"/>
                  </a:ext>
                </a:extLst>
              </p:cNvPr>
              <p:cNvSpPr/>
              <p:nvPr/>
            </p:nvSpPr>
            <p:spPr>
              <a:xfrm>
                <a:off x="3559175" y="5088867"/>
                <a:ext cx="103015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E1C7605-408A-4627-9C4A-14E111F48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75" y="5088867"/>
                <a:ext cx="1030154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D051E2B-C1DC-4378-B343-8CF575C3BA19}"/>
              </a:ext>
            </a:extLst>
          </p:cNvPr>
          <p:cNvSpPr/>
          <p:nvPr/>
        </p:nvSpPr>
        <p:spPr>
          <a:xfrm>
            <a:off x="2827942" y="525507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Thus;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F22E5-3877-48BA-9AB7-9D895A27144D}"/>
                  </a:ext>
                </a:extLst>
              </p:cNvPr>
              <p:cNvSpPr txBox="1"/>
              <p:nvPr/>
            </p:nvSpPr>
            <p:spPr>
              <a:xfrm>
                <a:off x="119449" y="3977005"/>
                <a:ext cx="140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24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1F22E5-3877-48BA-9AB7-9D895A271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9" y="3977005"/>
                <a:ext cx="140455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13F115-8C11-4519-B8F0-052A69F6D2CF}"/>
                  </a:ext>
                </a:extLst>
              </p:cNvPr>
              <p:cNvSpPr txBox="1"/>
              <p:nvPr/>
            </p:nvSpPr>
            <p:spPr>
              <a:xfrm>
                <a:off x="1776346" y="4064785"/>
                <a:ext cx="15287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=32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13F115-8C11-4519-B8F0-052A69F6D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346" y="4064785"/>
                <a:ext cx="1528752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70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F31677-838B-421B-B605-FA70A0E42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1"/>
            <a:ext cx="8229600" cy="825499"/>
          </a:xfrm>
        </p:spPr>
        <p:txBody>
          <a:bodyPr/>
          <a:lstStyle/>
          <a:p>
            <a:pPr eaLnBrk="1" hangingPunct="1"/>
            <a:r>
              <a:rPr lang="en-US" dirty="0"/>
              <a:t>Beam Section Properties</a:t>
            </a: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06BA154E-1956-4921-A24D-D9EEA7ED619D}"/>
              </a:ext>
            </a:extLst>
          </p:cNvPr>
          <p:cNvGrpSpPr>
            <a:grpSpLocks/>
          </p:cNvGrpSpPr>
          <p:nvPr/>
        </p:nvGrpSpPr>
        <p:grpSpPr bwMode="auto">
          <a:xfrm>
            <a:off x="217288" y="2124385"/>
            <a:ext cx="8333509" cy="2963863"/>
            <a:chOff x="2303" y="2976"/>
            <a:chExt cx="3291" cy="1867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4841D3A7-66B5-4C9C-B31B-F95592A2B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" y="2976"/>
              <a:ext cx="32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eaLnBrk="1" hangingPunct="1">
                <a:spcBef>
                  <a:spcPct val="50000"/>
                </a:spcBef>
              </a:pPr>
              <a:r>
                <a:rPr lang="en-US" sz="2000" dirty="0"/>
                <a:t>Consider a rectangular beam cross section,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bject 10">
                  <a:extLst>
                    <a:ext uri="{FF2B5EF4-FFF2-40B4-BE49-F238E27FC236}">
                      <a16:creationId xmlns:a16="http://schemas.microsoft.com/office/drawing/2014/main" id="{AEA34A21-2341-44C0-9120-4A4812745D0E}"/>
                    </a:ext>
                  </a:extLst>
                </p:cNvPr>
                <p:cNvSpPr txBox="1"/>
                <p:nvPr/>
              </p:nvSpPr>
              <p:spPr bwMode="auto">
                <a:xfrm>
                  <a:off x="2819" y="3428"/>
                  <a:ext cx="1656" cy="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𝐴h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>
            <p:sp>
              <p:nvSpPr>
                <p:cNvPr id="9" name="Object 10">
                  <a:extLst>
                    <a:ext uri="{FF2B5EF4-FFF2-40B4-BE49-F238E27FC236}">
                      <a16:creationId xmlns:a16="http://schemas.microsoft.com/office/drawing/2014/main" id="{AEA34A21-2341-44C0-9120-4A4812745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9" y="3428"/>
                  <a:ext cx="1656" cy="7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DF1891AC-1841-45D3-8C3C-566866E93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" y="4209"/>
              <a:ext cx="311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Between two beams with the same cross sectional area, the beam with the greater depth will be more effective in resisting bending.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0E9CC-638F-4A98-9C94-7ADAB028DDB9}"/>
              </a:ext>
            </a:extLst>
          </p:cNvPr>
          <p:cNvSpPr/>
          <p:nvPr/>
        </p:nvSpPr>
        <p:spPr>
          <a:xfrm>
            <a:off x="227155" y="5334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that, of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beams with the same cross-sectional area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beam with the larger depth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have the larger section modulus and, thus, will be the more effective in resisting bending.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614551D-0C83-4D65-84BB-9EDC7B7447E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2124"/>
            <a:ext cx="8229600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FF0000"/>
                </a:solidFill>
              </a:rPr>
              <a:t>The Influence of beam depth in the resisting bending </a:t>
            </a:r>
          </a:p>
        </p:txBody>
      </p:sp>
    </p:spTree>
    <p:extLst>
      <p:ext uri="{BB962C8B-B14F-4D97-AF65-F5344CB8AC3E}">
        <p14:creationId xmlns:p14="http://schemas.microsoft.com/office/powerpoint/2010/main" val="67257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2AF4B-356D-4AF8-88C3-5A62ECF5B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1"/>
            <a:ext cx="8229600" cy="825499"/>
          </a:xfrm>
        </p:spPr>
        <p:txBody>
          <a:bodyPr/>
          <a:lstStyle/>
          <a:p>
            <a:pPr eaLnBrk="1" hangingPunct="1"/>
            <a:r>
              <a:rPr lang="en-US" dirty="0"/>
              <a:t>Beam Section Properties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0F37455A-C67B-45A0-A046-3BB5C11B495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042989"/>
            <a:ext cx="8497888" cy="1998663"/>
            <a:chOff x="336" y="2625"/>
            <a:chExt cx="5353" cy="1259"/>
          </a:xfrm>
        </p:grpSpPr>
        <p:pic>
          <p:nvPicPr>
            <p:cNvPr id="5" name="Picture 4" descr="C:\DOCUME~1\WALTOL~1\LOCALS~1\Temp\\msotw9_temp0.jpg">
              <a:extLst>
                <a:ext uri="{FF2B5EF4-FFF2-40B4-BE49-F238E27FC236}">
                  <a16:creationId xmlns:a16="http://schemas.microsoft.com/office/drawing/2014/main" id="{49C3A931-45CC-4C62-A442-1188D0003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40"/>
              <a:ext cx="1872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0B2EF071-B295-4A55-B956-19AD6578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5" y="2625"/>
              <a:ext cx="331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/>
                <a:t>Structural steel beams are designed to have a large section modulus.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00491A3-A017-4117-B86F-03A1ADB4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3" y="3352800"/>
            <a:ext cx="2468880" cy="3101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E64FF6-845A-45EC-A95A-4B55D31838A3}"/>
              </a:ext>
            </a:extLst>
          </p:cNvPr>
          <p:cNvSpPr/>
          <p:nvPr/>
        </p:nvSpPr>
        <p:spPr>
          <a:xfrm>
            <a:off x="3352800" y="1987551"/>
            <a:ext cx="5508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structural steel, standard beams (S-beams) and wide-flange beams (W-beams) are preferred to other shapes because a large portion of their cross section is located far from the neutral axis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1C211-DE8D-48C7-BD66-961495587447}"/>
              </a:ext>
            </a:extLst>
          </p:cNvPr>
          <p:cNvSpPr/>
          <p:nvPr/>
        </p:nvSpPr>
        <p:spPr>
          <a:xfrm>
            <a:off x="3352799" y="3733800"/>
            <a:ext cx="5620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for a given cross-sectional area and a given depth, their design provides large values of I and, consequently, of 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FA0B48-9280-4049-8408-8BEDAE644268}"/>
              </a:ext>
            </a:extLst>
          </p:cNvPr>
          <p:cNvSpPr/>
          <p:nvPr/>
        </p:nvSpPr>
        <p:spPr>
          <a:xfrm>
            <a:off x="3383682" y="5025548"/>
            <a:ext cx="5760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of the elastic section modulus of commonly manufactured beams can be obtained from tables listing the various geometric properties of such beams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F7535786-1E61-488A-998D-B36D102AD6E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5"/>
            <a:ext cx="8229600" cy="976745"/>
          </a:xfrm>
        </p:spPr>
        <p:txBody>
          <a:bodyPr/>
          <a:lstStyle/>
          <a:p>
            <a:pPr eaLnBrk="1" hangingPunct="1"/>
            <a:r>
              <a:rPr lang="en-US" dirty="0"/>
              <a:t>Pure Bending in Beams 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419600" y="5257800"/>
            <a:ext cx="449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i="1" dirty="0"/>
              <a:t>Pure Bending</a:t>
            </a:r>
            <a:r>
              <a:rPr lang="en-US" sz="2000" dirty="0"/>
              <a:t>:  Prismatic members subjected to equal and opposite couples acting in the same longitudinal plane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7" y="914400"/>
            <a:ext cx="42100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05000"/>
            <a:ext cx="41529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BEB2D93A-4B38-4BCA-B467-AF95E993762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7"/>
            <a:ext cx="8229600" cy="8963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Symmetric Member in Pure Bending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925513" y="4125913"/>
            <a:ext cx="8040687" cy="2303462"/>
            <a:chOff x="583" y="2599"/>
            <a:chExt cx="5065" cy="1451"/>
          </a:xfrm>
        </p:grpSpPr>
        <p:pic>
          <p:nvPicPr>
            <p:cNvPr id="7180" name="Picture 12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2599"/>
              <a:ext cx="1392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181" name="Object 6"/>
            <p:cNvGraphicFramePr>
              <a:graphicFrameLocks noChangeAspect="1"/>
            </p:cNvGraphicFramePr>
            <p:nvPr/>
          </p:nvGraphicFramePr>
          <p:xfrm>
            <a:off x="2702" y="3434"/>
            <a:ext cx="1240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7" name="Equation" r:id="rId4" imgW="1968500" imgH="977900" progId="Equation.3">
                    <p:embed/>
                  </p:oleObj>
                </mc:Choice>
                <mc:Fallback>
                  <p:oleObj name="Equation" r:id="rId4" imgW="1968500" imgH="977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2" y="3434"/>
                          <a:ext cx="1240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Text Box 16"/>
            <p:cNvSpPr txBox="1">
              <a:spLocks noChangeArrowheads="1"/>
            </p:cNvSpPr>
            <p:nvPr/>
          </p:nvSpPr>
          <p:spPr bwMode="auto">
            <a:xfrm>
              <a:off x="2282" y="2768"/>
              <a:ext cx="336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These requirements may be applied to the sums of the components and moments of the statically indeterminate elementary internal forces.</a:t>
              </a:r>
            </a:p>
          </p:txBody>
        </p:sp>
      </p:grpSp>
      <p:grpSp>
        <p:nvGrpSpPr>
          <p:cNvPr id="7173" name="Group 22"/>
          <p:cNvGrpSpPr>
            <a:grpSpLocks/>
          </p:cNvGrpSpPr>
          <p:nvPr/>
        </p:nvGrpSpPr>
        <p:grpSpPr bwMode="auto">
          <a:xfrm>
            <a:off x="381000" y="838200"/>
            <a:ext cx="8680450" cy="3263900"/>
            <a:chOff x="240" y="528"/>
            <a:chExt cx="5468" cy="2056"/>
          </a:xfrm>
        </p:grpSpPr>
        <p:pic>
          <p:nvPicPr>
            <p:cNvPr id="7177" name="Picture 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28"/>
              <a:ext cx="1920" cy="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9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32"/>
              <a:ext cx="1392" cy="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2282" y="569"/>
              <a:ext cx="342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/>
                <a:t>Internal forces in any cross section are equivalent to a couple.  The moment of the couple is the section </a:t>
              </a:r>
              <a:r>
                <a:rPr lang="en-US" sz="2000" i="1"/>
                <a:t>bending moment</a:t>
              </a:r>
              <a:r>
                <a:rPr lang="en-US" sz="2000"/>
                <a:t>.</a:t>
              </a:r>
            </a:p>
          </p:txBody>
        </p:sp>
      </p:grp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622675" y="1927225"/>
            <a:ext cx="5438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From statics, a couple M consists of two equal and opposite forces.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622675" y="2647950"/>
            <a:ext cx="5438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The sum of the components of the forces in any direction is zero.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622675" y="3368675"/>
            <a:ext cx="5273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The moment is the same about any axis perpendicular to the plane of the couple and zero about any axis contained in the plane.</a:t>
            </a:r>
          </a:p>
        </p:txBody>
      </p:sp>
    </p:spTree>
    <p:extLst>
      <p:ext uri="{BB962C8B-B14F-4D97-AF65-F5344CB8AC3E}">
        <p14:creationId xmlns:p14="http://schemas.microsoft.com/office/powerpoint/2010/main" val="5477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utoUpdateAnimBg="0"/>
      <p:bldP spid="17425" grpId="0" autoUpdateAnimBg="0"/>
      <p:bldP spid="174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B797A5D6-92CF-4F6E-A6BA-9347FDA4A1F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46075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Bending Deformations</a:t>
            </a:r>
          </a:p>
        </p:txBody>
      </p:sp>
      <p:grpSp>
        <p:nvGrpSpPr>
          <p:cNvPr id="8196" name="Group 14"/>
          <p:cNvGrpSpPr>
            <a:grpSpLocks/>
          </p:cNvGrpSpPr>
          <p:nvPr/>
        </p:nvGrpSpPr>
        <p:grpSpPr bwMode="auto">
          <a:xfrm>
            <a:off x="457200" y="887413"/>
            <a:ext cx="8686800" cy="5513387"/>
            <a:chOff x="288" y="559"/>
            <a:chExt cx="5472" cy="3473"/>
          </a:xfrm>
        </p:grpSpPr>
        <p:pic>
          <p:nvPicPr>
            <p:cNvPr id="8202" name="Picture 6" descr="C:\DOCUME~1\WALTOL~1\LOCALS~1\Temp\\msotw9_temp0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576"/>
              <a:ext cx="1846" cy="3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2177" y="559"/>
              <a:ext cx="358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Beam with a plane of symmetry in pure bending: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2000"/>
                <a:t>member remains symmetric</a:t>
              </a:r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55988" y="2208213"/>
            <a:ext cx="568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bends uniformly to form a circular arc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55988" y="2706688"/>
            <a:ext cx="5438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cross-sectional plane passes through arc center</a:t>
            </a:r>
            <a:r>
              <a:rPr lang="en-US" sz="2000" i="1"/>
              <a:t> </a:t>
            </a:r>
            <a:r>
              <a:rPr lang="en-US" sz="2000"/>
              <a:t>and remains planar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455988" y="3511550"/>
            <a:ext cx="5688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length of top decreases and length of bottom increases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55988" y="4314825"/>
            <a:ext cx="568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a </a:t>
            </a:r>
            <a:r>
              <a:rPr lang="en-US" sz="2000" i="1"/>
              <a:t>neutral surface</a:t>
            </a:r>
            <a:r>
              <a:rPr lang="en-US" sz="2000"/>
              <a:t> must exist that is parallel to the upper and lower surfaces and for which the length does not change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455988" y="5424488"/>
            <a:ext cx="568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stresses and strains are negative (compressive) above the neutral plane and positive (tension) below it</a:t>
            </a:r>
          </a:p>
        </p:txBody>
      </p:sp>
    </p:spTree>
    <p:extLst>
      <p:ext uri="{BB962C8B-B14F-4D97-AF65-F5344CB8AC3E}">
        <p14:creationId xmlns:p14="http://schemas.microsoft.com/office/powerpoint/2010/main" val="8156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29" grpId="0" autoUpdateAnimBg="0"/>
      <p:bldP spid="5130" grpId="0" autoUpdateAnimBg="0"/>
      <p:bldP spid="5131" grpId="0" autoUpdateAnimBg="0"/>
      <p:bldP spid="51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ED962A-E362-4718-8F02-05BA5F27C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346075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Sign 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53D49-AD9B-41C6-9606-6925402F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3500"/>
            <a:ext cx="3390900" cy="2638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9ED3ED-013C-44DF-99A7-618C2C3A7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66969"/>
            <a:ext cx="2838450" cy="2847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47DD1-6FEA-45FB-8281-9C051BEF5C35}"/>
              </a:ext>
            </a:extLst>
          </p:cNvPr>
          <p:cNvSpPr txBox="1"/>
          <p:nvPr/>
        </p:nvSpPr>
        <p:spPr>
          <a:xfrm>
            <a:off x="249237" y="1143000"/>
            <a:ext cx="86455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convention for curvature depends upon the orientation of the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axes. </a:t>
            </a:r>
          </a:p>
          <a:p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18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axis is positive to the right and the y axis is positive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upward, as shown below: </a:t>
            </a:r>
          </a:p>
          <a:p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curvature is positive when the beam is bent concave upward and the center of curvature is above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Conversely, the curvature is negative when the beam is bent concave downward, and the center of curvature is below the beam</a:t>
            </a:r>
          </a:p>
        </p:txBody>
      </p:sp>
    </p:spTree>
    <p:extLst>
      <p:ext uri="{BB962C8B-B14F-4D97-AF65-F5344CB8AC3E}">
        <p14:creationId xmlns:p14="http://schemas.microsoft.com/office/powerpoint/2010/main" val="255719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9F66EC6C-8A9C-479E-877C-B431F196AFE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46075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Strain Due to Bending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875088" y="1103313"/>
            <a:ext cx="5105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Consider a beam segment of length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/>
              <a:t>After deformation, the length of the neutral surface remains </a:t>
            </a:r>
            <a:r>
              <a:rPr lang="en-US" sz="2000" i="1" dirty="0"/>
              <a:t>L</a:t>
            </a:r>
            <a:r>
              <a:rPr lang="en-US" sz="2000" dirty="0"/>
              <a:t>.  At other sections,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6"/>
              <p:cNvSpPr txBox="1"/>
              <p:nvPr/>
            </p:nvSpPr>
            <p:spPr bwMode="auto">
              <a:xfrm>
                <a:off x="4267200" y="4368470"/>
                <a:ext cx="4484688" cy="519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br>
                  <a: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9221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4368470"/>
                <a:ext cx="4484688" cy="519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2" name="Picture 8" descr="C:\DOCUME~1\WALTOL~1\LOCALS~1\Temp\\msotw9_temp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352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9" descr="C:\DOCUME~1\WALTOL~1\LOCALS~1\Temp\\msotw9_tem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8956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5088" y="22621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observing that the length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equal to the length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undeformed member, we write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88155" y="3009302"/>
                <a:ext cx="922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𝜌𝜃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55" y="3009302"/>
                <a:ext cx="92204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33800" y="3463343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Considering now the arc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located at a distance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above the neutral surface, we note that its length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BA1F15-09CC-4D81-A3D7-4DE0283BBC4D}"/>
                  </a:ext>
                </a:extLst>
              </p:cNvPr>
              <p:cNvSpPr/>
              <p:nvPr/>
            </p:nvSpPr>
            <p:spPr>
              <a:xfrm>
                <a:off x="5361227" y="5871716"/>
                <a:ext cx="12543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BA1F15-09CC-4D81-A3D7-4DE0283BB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227" y="5871716"/>
                <a:ext cx="12543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3CB1BD9-7A7E-4774-870E-877F0A0D52BD}"/>
              </a:ext>
            </a:extLst>
          </p:cNvPr>
          <p:cNvSpPr/>
          <p:nvPr/>
        </p:nvSpPr>
        <p:spPr>
          <a:xfrm>
            <a:off x="3733800" y="498532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original length of arc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equal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deformation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6EBDA-EB6C-4C88-A372-638A3D5ABB2D}"/>
              </a:ext>
            </a:extLst>
          </p:cNvPr>
          <p:cNvCxnSpPr/>
          <p:nvPr/>
        </p:nvCxnSpPr>
        <p:spPr>
          <a:xfrm>
            <a:off x="5638800" y="3167315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E81C5D-630A-45D5-ABE4-2CC97C52A1A7}"/>
              </a:ext>
            </a:extLst>
          </p:cNvPr>
          <p:cNvSpPr/>
          <p:nvPr/>
        </p:nvSpPr>
        <p:spPr>
          <a:xfrm>
            <a:off x="6857998" y="29681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DBC235-8414-4009-B973-DE35E4F86A58}"/>
              </a:ext>
            </a:extLst>
          </p:cNvPr>
          <p:cNvSpPr/>
          <p:nvPr/>
        </p:nvSpPr>
        <p:spPr>
          <a:xfrm>
            <a:off x="6857998" y="436732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(ii)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74770A-CED2-4A9F-9C99-E0DF5DA1788B}"/>
              </a:ext>
            </a:extLst>
          </p:cNvPr>
          <p:cNvSpPr/>
          <p:nvPr/>
        </p:nvSpPr>
        <p:spPr>
          <a:xfrm>
            <a:off x="8149235" y="587171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(iii)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8E1C170-5F98-40D7-B3DA-AA08B2754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183" y="192754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Strain Due to Bending</a:t>
            </a:r>
          </a:p>
        </p:txBody>
      </p:sp>
      <p:pic>
        <p:nvPicPr>
          <p:cNvPr id="5" name="Picture 8" descr="C:\DOCUME~1\WALTOL~1\LOCALS~1\Temp\\msotw9_temp0.jpg">
            <a:extLst>
              <a:ext uri="{FF2B5EF4-FFF2-40B4-BE49-F238E27FC236}">
                <a16:creationId xmlns:a16="http://schemas.microsoft.com/office/drawing/2014/main" id="{1DFAD17C-AE67-4890-BF36-6C934E36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8" y="809814"/>
            <a:ext cx="3352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B1DAE2-6F2D-4E92-BB58-75024992396C}"/>
              </a:ext>
            </a:extLst>
          </p:cNvPr>
          <p:cNvSpPr/>
          <p:nvPr/>
        </p:nvSpPr>
        <p:spPr>
          <a:xfrm>
            <a:off x="3322784" y="8580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from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(ii) into (iii),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07E3D2-E99E-4CC9-883B-B915239600C4}"/>
                  </a:ext>
                </a:extLst>
              </p:cNvPr>
              <p:cNvSpPr/>
              <p:nvPr/>
            </p:nvSpPr>
            <p:spPr>
              <a:xfrm>
                <a:off x="3357935" y="1344010"/>
                <a:ext cx="2826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07E3D2-E99E-4CC9-883B-B91523960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935" y="1344010"/>
                <a:ext cx="2826415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1F1FBE-17DA-4402-8D8C-E25096624E4C}"/>
                  </a:ext>
                </a:extLst>
              </p:cNvPr>
              <p:cNvSpPr/>
              <p:nvPr/>
            </p:nvSpPr>
            <p:spPr>
              <a:xfrm>
                <a:off x="3330226" y="2145891"/>
                <a:ext cx="56313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longitudinal strain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elements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obtained by dividing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original length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1F1FBE-17DA-4402-8D8C-E25096624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26" y="2145891"/>
                <a:ext cx="5631356" cy="646331"/>
              </a:xfrm>
              <a:prstGeom prst="rect">
                <a:avLst/>
              </a:prstGeom>
              <a:blipFill>
                <a:blip r:embed="rId4"/>
                <a:stretch>
                  <a:fillRect l="-866" t="-4717" r="-64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FE7F76-6849-4E26-A1FC-6109DE968FAC}"/>
                  </a:ext>
                </a:extLst>
              </p:cNvPr>
              <p:cNvSpPr/>
              <p:nvPr/>
            </p:nvSpPr>
            <p:spPr>
              <a:xfrm>
                <a:off x="3721385" y="2863199"/>
                <a:ext cx="3352800" cy="665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FE7F76-6849-4E26-A1FC-6109DE968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85" y="2863199"/>
                <a:ext cx="3352800" cy="6657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8C5900-77C7-4576-8E50-F70ED4AA736C}"/>
                  </a:ext>
                </a:extLst>
              </p:cNvPr>
              <p:cNvSpPr/>
              <p:nvPr/>
            </p:nvSpPr>
            <p:spPr>
              <a:xfrm>
                <a:off x="3962400" y="3731873"/>
                <a:ext cx="4572000" cy="6135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m:rPr>
                          <m:nor/>
                        </m:rPr>
                        <a:rPr lang="en-GB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strain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varies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linearly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98C5900-77C7-4576-8E50-F70ED4AA7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731873"/>
                <a:ext cx="4572000" cy="613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AA65D8-19C6-45B8-806B-4C1A693B0006}"/>
                  </a:ext>
                </a:extLst>
              </p:cNvPr>
              <p:cNvSpPr/>
              <p:nvPr/>
            </p:nvSpPr>
            <p:spPr>
              <a:xfrm>
                <a:off x="3359369" y="4424942"/>
                <a:ext cx="4572000" cy="6135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GB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AA65D8-19C6-45B8-806B-4C1A693B0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69" y="4424942"/>
                <a:ext cx="4572000" cy="613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4E0780-554D-4C8A-BCD7-E947E03FE540}"/>
                  </a:ext>
                </a:extLst>
              </p:cNvPr>
              <p:cNvSpPr/>
              <p:nvPr/>
            </p:nvSpPr>
            <p:spPr>
              <a:xfrm>
                <a:off x="5278581" y="5639480"/>
                <a:ext cx="140929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4E0780-554D-4C8A-BCD7-E947E03FE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81" y="5639480"/>
                <a:ext cx="1409296" cy="566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B15F4D-5DF4-44AA-8531-ECC43F8B00E8}"/>
                  </a:ext>
                </a:extLst>
              </p:cNvPr>
              <p:cNvSpPr/>
              <p:nvPr/>
            </p:nvSpPr>
            <p:spPr>
              <a:xfrm>
                <a:off x="4357821" y="5190206"/>
                <a:ext cx="5683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B15F4D-5DF4-44AA-8531-ECC43F8B0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821" y="5190206"/>
                <a:ext cx="568348" cy="369332"/>
              </a:xfrm>
              <a:prstGeom prst="rect">
                <a:avLst/>
              </a:prstGeom>
              <a:blipFill>
                <a:blip r:embed="rId9"/>
                <a:stretch>
                  <a:fillRect r="-88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BB36FB9-CEDD-44D0-A563-61FC2F0BFB5C}"/>
              </a:ext>
            </a:extLst>
          </p:cNvPr>
          <p:cNvSpPr/>
          <p:nvPr/>
        </p:nvSpPr>
        <p:spPr>
          <a:xfrm>
            <a:off x="5397785" y="5236143"/>
            <a:ext cx="2773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is the </a:t>
            </a:r>
            <a:r>
              <a:rPr lang="en-US" sz="1600" i="1" dirty="0"/>
              <a:t>maximum absolute value</a:t>
            </a:r>
            <a:endParaRPr lang="en-US" sz="1600" dirty="0"/>
          </a:p>
        </p:txBody>
      </p:sp>
      <p:pic>
        <p:nvPicPr>
          <p:cNvPr id="18" name="Picture 9" descr="C:\DOCUME~1\WALTOL~1\LOCALS~1\Temp\\msotw9_temp0.jpg">
            <a:extLst>
              <a:ext uri="{FF2B5EF4-FFF2-40B4-BE49-F238E27FC236}">
                <a16:creationId xmlns:a16="http://schemas.microsoft.com/office/drawing/2014/main" id="{CF995710-F45E-42F7-96AF-49AB1E27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3" y="4264719"/>
            <a:ext cx="28956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6E6B55-1FAF-47A8-ACBA-31CB79984063}"/>
                  </a:ext>
                </a:extLst>
              </p:cNvPr>
              <p:cNvSpPr/>
              <p:nvPr/>
            </p:nvSpPr>
            <p:spPr>
              <a:xfrm>
                <a:off x="4419600" y="5772332"/>
                <a:ext cx="5683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𝑇h𝑢𝑠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6E6B55-1FAF-47A8-ACBA-31CB79984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772332"/>
                <a:ext cx="568348" cy="369332"/>
              </a:xfrm>
              <a:prstGeom prst="rect">
                <a:avLst/>
              </a:prstGeom>
              <a:blipFill>
                <a:blip r:embed="rId11"/>
                <a:stretch>
                  <a:fillRect r="-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060980-8119-47EA-9392-33E6C35E93C2}"/>
                  </a:ext>
                </a:extLst>
              </p:cNvPr>
              <p:cNvSpPr/>
              <p:nvPr/>
            </p:nvSpPr>
            <p:spPr>
              <a:xfrm>
                <a:off x="161204" y="6265576"/>
                <a:ext cx="89615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strain occurs at the outermost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located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Neutral axis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060980-8119-47EA-9392-33E6C35E9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4" y="6265576"/>
                <a:ext cx="8961582" cy="369332"/>
              </a:xfrm>
              <a:prstGeom prst="rect">
                <a:avLst/>
              </a:prstGeom>
              <a:blipFill>
                <a:blip r:embed="rId12"/>
                <a:stretch>
                  <a:fillRect l="-5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81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3FB2FB9C-0D21-4196-B64D-79217A531DE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0243" name="Picture 12" descr="C:\DOCUME~1\WALTOL~1\LOCALS~1\Temp\\msotw9_temp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23407"/>
            <a:ext cx="3143250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46075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Due to Bending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457200" y="1314073"/>
            <a:ext cx="458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/>
              <a:t>For a linearly elastic material,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Object 4"/>
              <p:cNvSpPr txBox="1"/>
              <p:nvPr/>
            </p:nvSpPr>
            <p:spPr bwMode="auto">
              <a:xfrm>
                <a:off x="609600" y="2438400"/>
                <a:ext cx="5181600" cy="19415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GB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GB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stress</m:t>
                      </m:r>
                      <m:r>
                        <m:rPr>
                          <m:nor/>
                        </m:rPr>
                        <a:rPr lang="en-GB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varies</m:t>
                      </m:r>
                      <m:r>
                        <m:rPr>
                          <m:nor/>
                        </m:rPr>
                        <a:rPr lang="en-GB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linearly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24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438400"/>
                <a:ext cx="5181600" cy="1941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5057521"/>
                <a:ext cx="7924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denotes the </a:t>
                </a:r>
                <a:r>
                  <a:rPr lang="en-US" sz="3200" i="1" dirty="0">
                    <a:solidFill>
                      <a:srgbClr val="FF0000"/>
                    </a:solidFill>
                  </a:rPr>
                  <a:t>maximum absolute value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57521"/>
                <a:ext cx="7924800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55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4 - </a:t>
            </a:r>
            <a:fld id="{3FB2FB9C-0D21-4196-B64D-79217A531DE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46075"/>
            <a:ext cx="86836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Due to Bending</a:t>
            </a:r>
          </a:p>
        </p:txBody>
      </p: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346608" y="1375643"/>
            <a:ext cx="4605337" cy="5076826"/>
            <a:chOff x="227" y="529"/>
            <a:chExt cx="2901" cy="3198"/>
          </a:xfrm>
        </p:grpSpPr>
        <p:sp>
          <p:nvSpPr>
            <p:cNvPr id="10251" name="Text Box 5"/>
            <p:cNvSpPr txBox="1">
              <a:spLocks noChangeArrowheads="1"/>
            </p:cNvSpPr>
            <p:nvPr/>
          </p:nvSpPr>
          <p:spPr bwMode="auto">
            <a:xfrm>
              <a:off x="290" y="529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>
                  <a:solidFill>
                    <a:srgbClr val="0000FF"/>
                  </a:solidFill>
                </a:rPr>
                <a:t>For static equilibrium,</a:t>
              </a:r>
            </a:p>
          </p:txBody>
        </p:sp>
        <p:graphicFrame>
          <p:nvGraphicFramePr>
            <p:cNvPr id="10252" name="Object 6"/>
            <p:cNvGraphicFramePr>
              <a:graphicFrameLocks noChangeAspect="1"/>
            </p:cNvGraphicFramePr>
            <p:nvPr/>
          </p:nvGraphicFramePr>
          <p:xfrm>
            <a:off x="768" y="2398"/>
            <a:ext cx="1617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3" name="Equation" r:id="rId3" imgW="1879560" imgH="812520" progId="Equation.DSMT4">
                    <p:embed/>
                  </p:oleObj>
                </mc:Choice>
                <mc:Fallback>
                  <p:oleObj name="Equation" r:id="rId3" imgW="1879560" imgH="812520" progId="Equation.DSMT4">
                    <p:embed/>
                    <p:pic>
                      <p:nvPicPr>
                        <p:cNvPr id="1025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398"/>
                          <a:ext cx="1617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3" name="Text Box 7"/>
            <p:cNvSpPr txBox="1">
              <a:spLocks noChangeArrowheads="1"/>
            </p:cNvSpPr>
            <p:nvPr/>
          </p:nvSpPr>
          <p:spPr bwMode="auto">
            <a:xfrm>
              <a:off x="227" y="3087"/>
              <a:ext cx="290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First moment with respect to neutral plane is zero.  Therefore, the neutral surface must pass through the section centroid.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5181942" y="1376363"/>
            <a:ext cx="4190658" cy="4032251"/>
            <a:chOff x="3416" y="867"/>
            <a:chExt cx="2628" cy="2540"/>
          </a:xfrm>
        </p:grpSpPr>
        <p:sp>
          <p:nvSpPr>
            <p:cNvPr id="10249" name="Text Box 8"/>
            <p:cNvSpPr txBox="1">
              <a:spLocks noChangeArrowheads="1"/>
            </p:cNvSpPr>
            <p:nvPr/>
          </p:nvSpPr>
          <p:spPr bwMode="auto">
            <a:xfrm>
              <a:off x="3548" y="867"/>
              <a:ext cx="2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2000" dirty="0">
                  <a:solidFill>
                    <a:srgbClr val="0000FF"/>
                  </a:solidFill>
                </a:rPr>
                <a:t>For static equilibrium</a:t>
              </a:r>
              <a:r>
                <a:rPr lang="en-US" sz="2000" dirty="0"/>
                <a:t>,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50" name="Object 9"/>
                <p:cNvSpPr txBox="1"/>
                <p:nvPr/>
              </p:nvSpPr>
              <p:spPr bwMode="auto">
                <a:xfrm>
                  <a:off x="3416" y="1423"/>
                  <a:ext cx="2548" cy="19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𝑑𝐴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nary>
                          <m:naryPr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𝑑𝐴</m:t>
                            </m:r>
                          </m:e>
                        </m:nary>
                      </m:oMath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𝑑𝐴</m:t>
                            </m:r>
                          </m:e>
                        </m:nary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m:oMathPara>
                  </a14:m>
                  <a:b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𝑀𝑐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:br>
                    <a:rPr lang="en-US" i="1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Substituting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250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6" y="1423"/>
                  <a:ext cx="2548" cy="19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1504" y="2074420"/>
                <a:ext cx="1397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04" y="2074420"/>
                <a:ext cx="13974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6075" y="2764978"/>
            <a:ext cx="4605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Neutral axis can be located on the x -section by satisfying the condition that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resultant force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produced by the stress distribution over the x-sectional area must be equal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zero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9123" y="5936539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This equation is called the elastic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flexure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EFD0EC-A0E8-4355-BF1A-167B36E12CDE}"/>
                  </a:ext>
                </a:extLst>
              </p:cNvPr>
              <p:cNvSpPr txBox="1"/>
              <p:nvPr/>
            </p:nvSpPr>
            <p:spPr>
              <a:xfrm>
                <a:off x="5457145" y="5147805"/>
                <a:ext cx="2501004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𝑀𝑦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EFD0EC-A0E8-4355-BF1A-167B36E12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45" y="5147805"/>
                <a:ext cx="2501004" cy="609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951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Calibri</vt:lpstr>
      <vt:lpstr>Cambria Math</vt:lpstr>
      <vt:lpstr>Times New Roman</vt:lpstr>
      <vt:lpstr>Office Theme</vt:lpstr>
      <vt:lpstr>Equation</vt:lpstr>
      <vt:lpstr>PowerPoint Presentation</vt:lpstr>
      <vt:lpstr>Pure Bending in Beams </vt:lpstr>
      <vt:lpstr>Symmetric Member in Pure Bending</vt:lpstr>
      <vt:lpstr>Bending Deformations</vt:lpstr>
      <vt:lpstr>Sign Convention</vt:lpstr>
      <vt:lpstr>Strain Due to Bending</vt:lpstr>
      <vt:lpstr>Strain Due to Bending</vt:lpstr>
      <vt:lpstr>Stress Due to Bending</vt:lpstr>
      <vt:lpstr>Stress Due to Bending</vt:lpstr>
      <vt:lpstr>Beam Section Properties</vt:lpstr>
      <vt:lpstr>Beam Section Properties</vt:lpstr>
      <vt:lpstr>Beam Section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Charles Kahanji</cp:lastModifiedBy>
  <cp:revision>174</cp:revision>
  <dcterms:created xsi:type="dcterms:W3CDTF">2012-01-30T13:12:45Z</dcterms:created>
  <dcterms:modified xsi:type="dcterms:W3CDTF">2020-07-20T21:30:32Z</dcterms:modified>
</cp:coreProperties>
</file>