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5"/>
  </p:notesMasterIdLst>
  <p:handoutMasterIdLst>
    <p:handoutMasterId r:id="rId16"/>
  </p:handoutMasterIdLst>
  <p:sldIdLst>
    <p:sldId id="411" r:id="rId2"/>
    <p:sldId id="405" r:id="rId3"/>
    <p:sldId id="370" r:id="rId4"/>
    <p:sldId id="406" r:id="rId5"/>
    <p:sldId id="407" r:id="rId6"/>
    <p:sldId id="367" r:id="rId7"/>
    <p:sldId id="368" r:id="rId8"/>
    <p:sldId id="369" r:id="rId9"/>
    <p:sldId id="371" r:id="rId10"/>
    <p:sldId id="372" r:id="rId11"/>
    <p:sldId id="399" r:id="rId12"/>
    <p:sldId id="400" r:id="rId13"/>
    <p:sldId id="40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p:cViewPr varScale="1">
        <p:scale>
          <a:sx n="110" d="100"/>
          <a:sy n="110" d="100"/>
        </p:scale>
        <p:origin x="966" y="114"/>
      </p:cViewPr>
      <p:guideLst>
        <p:guide orient="horz" pos="2160"/>
        <p:guide pos="2880"/>
      </p:guideLst>
    </p:cSldViewPr>
  </p:slideViewPr>
  <p:notesTextViewPr>
    <p:cViewPr>
      <p:scale>
        <a:sx n="1" d="1"/>
        <a:sy n="1" d="1"/>
      </p:scale>
      <p:origin x="0" y="0"/>
    </p:cViewPr>
  </p:notesTextViewPr>
  <p:sorterViewPr>
    <p:cViewPr>
      <p:scale>
        <a:sx n="100" d="100"/>
        <a:sy n="100" d="100"/>
      </p:scale>
      <p:origin x="0" y="1884"/>
    </p:cViewPr>
  </p:sorterViewPr>
  <p:notesViewPr>
    <p:cSldViewPr>
      <p:cViewPr varScale="1">
        <p:scale>
          <a:sx n="56" d="100"/>
          <a:sy n="56" d="100"/>
        </p:scale>
        <p:origin x="-2886"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5" Type="http://schemas.openxmlformats.org/officeDocument/2006/relationships/image" Target="../media/image7.wmf"/><Relationship Id="rId4"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33.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3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CF6F9CB-DDE9-478E-87A3-665DD6907EEA}" type="datetimeFigureOut">
              <a:rPr lang="en-US" smtClean="0"/>
              <a:t>20-Jul-20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D2E2A9C-B378-405E-B856-FA7BC91E2246}" type="slidenum">
              <a:rPr lang="en-US" smtClean="0"/>
              <a:t>‹#›</a:t>
            </a:fld>
            <a:endParaRPr lang="en-US"/>
          </a:p>
        </p:txBody>
      </p:sp>
    </p:spTree>
    <p:extLst>
      <p:ext uri="{BB962C8B-B14F-4D97-AF65-F5344CB8AC3E}">
        <p14:creationId xmlns:p14="http://schemas.microsoft.com/office/powerpoint/2010/main" val="22619891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F11586-E9E3-44D3-8789-0865CA5242E3}" type="datetimeFigureOut">
              <a:rPr lang="en-US" smtClean="0"/>
              <a:t>20-Jul-20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356832-5E47-4667-A369-B32D40642956}" type="slidenum">
              <a:rPr lang="en-US" smtClean="0"/>
              <a:t>‹#›</a:t>
            </a:fld>
            <a:endParaRPr lang="en-US"/>
          </a:p>
        </p:txBody>
      </p:sp>
    </p:spTree>
    <p:extLst>
      <p:ext uri="{BB962C8B-B14F-4D97-AF65-F5344CB8AC3E}">
        <p14:creationId xmlns:p14="http://schemas.microsoft.com/office/powerpoint/2010/main" val="32675545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9847837-4F96-4292-9BB7-F2AB7C0271C9}" type="datetimeFigureOut">
              <a:rPr lang="en-US" smtClean="0"/>
              <a:t>20-Jul-20</a:t>
            </a:fld>
            <a:endParaRPr lang="en-US"/>
          </a:p>
        </p:txBody>
      </p:sp>
      <p:sp>
        <p:nvSpPr>
          <p:cNvPr id="5" name="Footer Placeholder 4"/>
          <p:cNvSpPr>
            <a:spLocks noGrp="1"/>
          </p:cNvSpPr>
          <p:nvPr>
            <p:ph type="ftr" sz="quarter" idx="11"/>
          </p:nvPr>
        </p:nvSpPr>
        <p:spPr/>
        <p:txBody>
          <a:bodyPr/>
          <a:lstStyle/>
          <a:p>
            <a:r>
              <a:rPr lang="en-US"/>
              <a:t>STRENGTH OF MATERIALS ME 332</a:t>
            </a:r>
            <a:endParaRPr lang="en-US" dirty="0"/>
          </a:p>
        </p:txBody>
      </p:sp>
      <p:sp>
        <p:nvSpPr>
          <p:cNvPr id="6" name="Slide Number Placeholder 5"/>
          <p:cNvSpPr>
            <a:spLocks noGrp="1"/>
          </p:cNvSpPr>
          <p:nvPr>
            <p:ph type="sldNum" sz="quarter" idx="12"/>
          </p:nvPr>
        </p:nvSpPr>
        <p:spPr/>
        <p:txBody>
          <a:bodyPr/>
          <a:lstStyle/>
          <a:p>
            <a:fld id="{3A8A3B19-B1AF-41E3-BEDC-43013BBB0437}" type="slidenum">
              <a:rPr lang="en-US" smtClean="0"/>
              <a:t>‹#›</a:t>
            </a:fld>
            <a:endParaRPr lang="en-US"/>
          </a:p>
        </p:txBody>
      </p:sp>
    </p:spTree>
    <p:extLst>
      <p:ext uri="{BB962C8B-B14F-4D97-AF65-F5344CB8AC3E}">
        <p14:creationId xmlns:p14="http://schemas.microsoft.com/office/powerpoint/2010/main" val="1635269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847837-4F96-4292-9BB7-F2AB7C0271C9}" type="datetimeFigureOut">
              <a:rPr lang="en-US" smtClean="0"/>
              <a:t>20-Jul-20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8A3B19-B1AF-41E3-BEDC-43013BBB0437}" type="slidenum">
              <a:rPr lang="en-US" smtClean="0"/>
              <a:t>‹#›</a:t>
            </a:fld>
            <a:endParaRPr lang="en-US"/>
          </a:p>
        </p:txBody>
      </p:sp>
    </p:spTree>
    <p:extLst>
      <p:ext uri="{BB962C8B-B14F-4D97-AF65-F5344CB8AC3E}">
        <p14:creationId xmlns:p14="http://schemas.microsoft.com/office/powerpoint/2010/main" val="2211896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847837-4F96-4292-9BB7-F2AB7C0271C9}" type="datetimeFigureOut">
              <a:rPr lang="en-US" smtClean="0"/>
              <a:t>20-Jul-20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8A3B19-B1AF-41E3-BEDC-43013BBB0437}" type="slidenum">
              <a:rPr lang="en-US" smtClean="0"/>
              <a:t>‹#›</a:t>
            </a:fld>
            <a:endParaRPr lang="en-US"/>
          </a:p>
        </p:txBody>
      </p:sp>
    </p:spTree>
    <p:extLst>
      <p:ext uri="{BB962C8B-B14F-4D97-AF65-F5344CB8AC3E}">
        <p14:creationId xmlns:p14="http://schemas.microsoft.com/office/powerpoint/2010/main" val="469688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847837-4F96-4292-9BB7-F2AB7C0271C9}" type="datetimeFigureOut">
              <a:rPr lang="en-US" smtClean="0"/>
              <a:t>20-Jul-20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8A3B19-B1AF-41E3-BEDC-43013BBB0437}" type="slidenum">
              <a:rPr lang="en-US" smtClean="0"/>
              <a:t>‹#›</a:t>
            </a:fld>
            <a:endParaRPr lang="en-US"/>
          </a:p>
        </p:txBody>
      </p:sp>
    </p:spTree>
    <p:extLst>
      <p:ext uri="{BB962C8B-B14F-4D97-AF65-F5344CB8AC3E}">
        <p14:creationId xmlns:p14="http://schemas.microsoft.com/office/powerpoint/2010/main" val="2541915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9847837-4F96-4292-9BB7-F2AB7C0271C9}" type="datetimeFigureOut">
              <a:rPr lang="en-US" smtClean="0"/>
              <a:t>20-Jul-20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8A3B19-B1AF-41E3-BEDC-43013BBB0437}" type="slidenum">
              <a:rPr lang="en-US" smtClean="0"/>
              <a:t>‹#›</a:t>
            </a:fld>
            <a:endParaRPr lang="en-US"/>
          </a:p>
        </p:txBody>
      </p:sp>
    </p:spTree>
    <p:extLst>
      <p:ext uri="{BB962C8B-B14F-4D97-AF65-F5344CB8AC3E}">
        <p14:creationId xmlns:p14="http://schemas.microsoft.com/office/powerpoint/2010/main" val="3264526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9847837-4F96-4292-9BB7-F2AB7C0271C9}" type="datetimeFigureOut">
              <a:rPr lang="en-US" smtClean="0"/>
              <a:t>20-Jul-20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8A3B19-B1AF-41E3-BEDC-43013BBB0437}" type="slidenum">
              <a:rPr lang="en-US" smtClean="0"/>
              <a:t>‹#›</a:t>
            </a:fld>
            <a:endParaRPr lang="en-US"/>
          </a:p>
        </p:txBody>
      </p:sp>
    </p:spTree>
    <p:extLst>
      <p:ext uri="{BB962C8B-B14F-4D97-AF65-F5344CB8AC3E}">
        <p14:creationId xmlns:p14="http://schemas.microsoft.com/office/powerpoint/2010/main" val="1964117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9847837-4F96-4292-9BB7-F2AB7C0271C9}" type="datetimeFigureOut">
              <a:rPr lang="en-US" smtClean="0"/>
              <a:t>20-Jul-20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8A3B19-B1AF-41E3-BEDC-43013BBB0437}" type="slidenum">
              <a:rPr lang="en-US" smtClean="0"/>
              <a:t>‹#›</a:t>
            </a:fld>
            <a:endParaRPr lang="en-US"/>
          </a:p>
        </p:txBody>
      </p:sp>
    </p:spTree>
    <p:extLst>
      <p:ext uri="{BB962C8B-B14F-4D97-AF65-F5344CB8AC3E}">
        <p14:creationId xmlns:p14="http://schemas.microsoft.com/office/powerpoint/2010/main" val="345258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9847837-4F96-4292-9BB7-F2AB7C0271C9}" type="datetimeFigureOut">
              <a:rPr lang="en-US" smtClean="0"/>
              <a:t>20-Jul-20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8A3B19-B1AF-41E3-BEDC-43013BBB0437}" type="slidenum">
              <a:rPr lang="en-US" smtClean="0"/>
              <a:t>‹#›</a:t>
            </a:fld>
            <a:endParaRPr lang="en-US"/>
          </a:p>
        </p:txBody>
      </p:sp>
    </p:spTree>
    <p:extLst>
      <p:ext uri="{BB962C8B-B14F-4D97-AF65-F5344CB8AC3E}">
        <p14:creationId xmlns:p14="http://schemas.microsoft.com/office/powerpoint/2010/main" val="2809862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847837-4F96-4292-9BB7-F2AB7C0271C9}" type="datetimeFigureOut">
              <a:rPr lang="en-US" smtClean="0"/>
              <a:t>20-Jul-20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8A3B19-B1AF-41E3-BEDC-43013BBB0437}" type="slidenum">
              <a:rPr lang="en-US" smtClean="0"/>
              <a:t>‹#›</a:t>
            </a:fld>
            <a:endParaRPr lang="en-US"/>
          </a:p>
        </p:txBody>
      </p:sp>
    </p:spTree>
    <p:extLst>
      <p:ext uri="{BB962C8B-B14F-4D97-AF65-F5344CB8AC3E}">
        <p14:creationId xmlns:p14="http://schemas.microsoft.com/office/powerpoint/2010/main" val="1661407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847837-4F96-4292-9BB7-F2AB7C0271C9}" type="datetimeFigureOut">
              <a:rPr lang="en-US" smtClean="0"/>
              <a:t>20-Jul-20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8A3B19-B1AF-41E3-BEDC-43013BBB0437}" type="slidenum">
              <a:rPr lang="en-US" smtClean="0"/>
              <a:t>‹#›</a:t>
            </a:fld>
            <a:endParaRPr lang="en-US"/>
          </a:p>
        </p:txBody>
      </p:sp>
    </p:spTree>
    <p:extLst>
      <p:ext uri="{BB962C8B-B14F-4D97-AF65-F5344CB8AC3E}">
        <p14:creationId xmlns:p14="http://schemas.microsoft.com/office/powerpoint/2010/main" val="1632631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847837-4F96-4292-9BB7-F2AB7C0271C9}" type="datetimeFigureOut">
              <a:rPr lang="en-US" smtClean="0"/>
              <a:t>20-Jul-20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8A3B19-B1AF-41E3-BEDC-43013BBB0437}" type="slidenum">
              <a:rPr lang="en-US" smtClean="0"/>
              <a:t>‹#›</a:t>
            </a:fld>
            <a:endParaRPr lang="en-US"/>
          </a:p>
        </p:txBody>
      </p:sp>
    </p:spTree>
    <p:extLst>
      <p:ext uri="{BB962C8B-B14F-4D97-AF65-F5344CB8AC3E}">
        <p14:creationId xmlns:p14="http://schemas.microsoft.com/office/powerpoint/2010/main" val="797042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847837-4F96-4292-9BB7-F2AB7C0271C9}" type="datetimeFigureOut">
              <a:rPr lang="en-US" smtClean="0"/>
              <a:t>20-Jul-20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8A3B19-B1AF-41E3-BEDC-43013BBB0437}" type="slidenum">
              <a:rPr lang="en-US" smtClean="0"/>
              <a:t>‹#›</a:t>
            </a:fld>
            <a:endParaRPr lang="en-US"/>
          </a:p>
        </p:txBody>
      </p:sp>
    </p:spTree>
    <p:extLst>
      <p:ext uri="{BB962C8B-B14F-4D97-AF65-F5344CB8AC3E}">
        <p14:creationId xmlns:p14="http://schemas.microsoft.com/office/powerpoint/2010/main" val="378210456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17.bin"/><Relationship Id="rId13" Type="http://schemas.openxmlformats.org/officeDocument/2006/relationships/image" Target="../media/image27.png"/><Relationship Id="rId3" Type="http://schemas.openxmlformats.org/officeDocument/2006/relationships/oleObject" Target="../embeddings/oleObject15.bin"/><Relationship Id="rId7" Type="http://schemas.openxmlformats.org/officeDocument/2006/relationships/image" Target="../media/image60.png"/><Relationship Id="rId12" Type="http://schemas.openxmlformats.org/officeDocument/2006/relationships/image" Target="../media/image31.png"/><Relationship Id="rId2" Type="http://schemas.openxmlformats.org/officeDocument/2006/relationships/slideLayout" Target="../slideLayouts/slideLayout6.xml"/><Relationship Id="rId1" Type="http://schemas.openxmlformats.org/officeDocument/2006/relationships/vmlDrawing" Target="../drawings/vmlDrawing5.vml"/><Relationship Id="rId6" Type="http://schemas.openxmlformats.org/officeDocument/2006/relationships/image" Target="../media/image29.wmf"/><Relationship Id="rId11" Type="http://schemas.openxmlformats.org/officeDocument/2006/relationships/image" Target="../media/image30.wmf"/><Relationship Id="rId5" Type="http://schemas.openxmlformats.org/officeDocument/2006/relationships/oleObject" Target="../embeddings/oleObject16.bin"/><Relationship Id="rId10" Type="http://schemas.openxmlformats.org/officeDocument/2006/relationships/oleObject" Target="../embeddings/oleObject17.bin"/><Relationship Id="rId4" Type="http://schemas.openxmlformats.org/officeDocument/2006/relationships/image" Target="../media/image28.wmf"/><Relationship Id="rId9" Type="http://schemas.openxmlformats.org/officeDocument/2006/relationships/image" Target="../media/image30.wmf"/><Relationship Id="rId14" Type="http://schemas.openxmlformats.org/officeDocument/2006/relationships/image" Target="../media/image32.png"/></Relationships>
</file>

<file path=ppt/slides/_rels/slide11.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slideLayout" Target="../slideLayouts/slideLayout6.xml"/><Relationship Id="rId1" Type="http://schemas.openxmlformats.org/officeDocument/2006/relationships/vmlDrawing" Target="../drawings/vmlDrawing6.vml"/><Relationship Id="rId5" Type="http://schemas.openxmlformats.org/officeDocument/2006/relationships/image" Target="../media/image33.wmf"/><Relationship Id="rId4" Type="http://schemas.openxmlformats.org/officeDocument/2006/relationships/oleObject" Target="../embeddings/oleObject18.bin"/></Relationships>
</file>

<file path=ppt/slides/_rels/slide12.xml.rels><?xml version="1.0" encoding="UTF-8" standalone="yes"?>
<Relationships xmlns="http://schemas.openxmlformats.org/package/2006/relationships"><Relationship Id="rId3" Type="http://schemas.openxmlformats.org/officeDocument/2006/relationships/image" Target="../media/image36.png"/><Relationship Id="rId7" Type="http://schemas.openxmlformats.org/officeDocument/2006/relationships/image" Target="../media/image42.png"/><Relationship Id="rId2" Type="http://schemas.openxmlformats.org/officeDocument/2006/relationships/slideLayout" Target="../slideLayouts/slideLayout6.xml"/><Relationship Id="rId1" Type="http://schemas.openxmlformats.org/officeDocument/2006/relationships/vmlDrawing" Target="../drawings/vmlDrawing7.vml"/><Relationship Id="rId6" Type="http://schemas.openxmlformats.org/officeDocument/2006/relationships/image" Target="../media/image37.png"/><Relationship Id="rId5" Type="http://schemas.openxmlformats.org/officeDocument/2006/relationships/image" Target="../media/image35.wmf"/><Relationship Id="rId4" Type="http://schemas.openxmlformats.org/officeDocument/2006/relationships/oleObject" Target="../embeddings/oleObject19.bin"/></Relationships>
</file>

<file path=ppt/slides/_rels/slide13.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44.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8.png"/><Relationship Id="rId7"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6" Type="http://schemas.openxmlformats.org/officeDocument/2006/relationships/image" Target="../media/image41.png"/><Relationship Id="rId5" Type="http://schemas.openxmlformats.org/officeDocument/2006/relationships/image" Target="../media/image40.png"/><Relationship Id="rId4" Type="http://schemas.openxmlformats.org/officeDocument/2006/relationships/image" Target="../media/image39.png"/></Relationships>
</file>

<file path=ppt/slides/_rels/slide3.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image" Target="../media/image8.png"/><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7.wmf"/><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4.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image" Target="../media/image10.png"/><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4.bin"/><Relationship Id="rId1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53.png"/><Relationship Id="rId2" Type="http://schemas.openxmlformats.org/officeDocument/2006/relationships/image" Target="../media/image11.em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image" Target="../media/image15.jpeg"/><Relationship Id="rId7" Type="http://schemas.openxmlformats.org/officeDocument/2006/relationships/oleObject" Target="../embeddings/oleObject7.bin"/><Relationship Id="rId2" Type="http://schemas.openxmlformats.org/officeDocument/2006/relationships/slideLayout" Target="../slideLayouts/slideLayout6.xml"/><Relationship Id="rId1" Type="http://schemas.openxmlformats.org/officeDocument/2006/relationships/vmlDrawing" Target="../drawings/vmlDrawing2.vml"/><Relationship Id="rId6" Type="http://schemas.openxmlformats.org/officeDocument/2006/relationships/image" Target="../media/image12.wmf"/><Relationship Id="rId5" Type="http://schemas.openxmlformats.org/officeDocument/2006/relationships/oleObject" Target="../embeddings/oleObject6.bin"/><Relationship Id="rId10" Type="http://schemas.openxmlformats.org/officeDocument/2006/relationships/image" Target="../media/image14.wmf"/><Relationship Id="rId4" Type="http://schemas.openxmlformats.org/officeDocument/2006/relationships/image" Target="../media/image16.jpeg"/><Relationship Id="rId9" Type="http://schemas.openxmlformats.org/officeDocument/2006/relationships/oleObject" Target="../embeddings/oleObject8.bin"/></Relationships>
</file>

<file path=ppt/slides/_rels/slide7.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20.jpeg"/><Relationship Id="rId7" Type="http://schemas.openxmlformats.org/officeDocument/2006/relationships/oleObject" Target="../embeddings/oleObject10.bin"/><Relationship Id="rId2" Type="http://schemas.openxmlformats.org/officeDocument/2006/relationships/slideLayout" Target="../slideLayouts/slideLayout6.xml"/><Relationship Id="rId1" Type="http://schemas.openxmlformats.org/officeDocument/2006/relationships/vmlDrawing" Target="../drawings/vmlDrawing3.vml"/><Relationship Id="rId6" Type="http://schemas.openxmlformats.org/officeDocument/2006/relationships/image" Target="../media/image17.wmf"/><Relationship Id="rId5" Type="http://schemas.openxmlformats.org/officeDocument/2006/relationships/oleObject" Target="../embeddings/oleObject9.bin"/><Relationship Id="rId10" Type="http://schemas.openxmlformats.org/officeDocument/2006/relationships/image" Target="../media/image19.wmf"/><Relationship Id="rId4" Type="http://schemas.openxmlformats.org/officeDocument/2006/relationships/image" Target="../media/image21.jpeg"/><Relationship Id="rId9" Type="http://schemas.openxmlformats.org/officeDocument/2006/relationships/oleObject" Target="../embeddings/oleObject11.bin"/></Relationships>
</file>

<file path=ppt/slides/_rels/slide8.xml.rels><?xml version="1.0" encoding="UTF-8" standalone="yes"?>
<Relationships xmlns="http://schemas.openxmlformats.org/package/2006/relationships"><Relationship Id="rId8" Type="http://schemas.openxmlformats.org/officeDocument/2006/relationships/image" Target="../media/image22.wmf"/><Relationship Id="rId13" Type="http://schemas.openxmlformats.org/officeDocument/2006/relationships/oleObject" Target="../embeddings/oleObject14.bin"/><Relationship Id="rId3" Type="http://schemas.openxmlformats.org/officeDocument/2006/relationships/image" Target="../media/image25.jpeg"/><Relationship Id="rId7" Type="http://schemas.openxmlformats.org/officeDocument/2006/relationships/oleObject" Target="../embeddings/oleObject12.bin"/><Relationship Id="rId12" Type="http://schemas.openxmlformats.org/officeDocument/2006/relationships/image" Target="../media/image23.wmf"/><Relationship Id="rId2" Type="http://schemas.openxmlformats.org/officeDocument/2006/relationships/slideLayout" Target="../slideLayouts/slideLayout6.xml"/><Relationship Id="rId1" Type="http://schemas.openxmlformats.org/officeDocument/2006/relationships/vmlDrawing" Target="../drawings/vmlDrawing4.vml"/><Relationship Id="rId6" Type="http://schemas.openxmlformats.org/officeDocument/2006/relationships/image" Target="../media/image22.wmf"/><Relationship Id="rId11" Type="http://schemas.openxmlformats.org/officeDocument/2006/relationships/oleObject" Target="../embeddings/oleObject13.bin"/><Relationship Id="rId5" Type="http://schemas.openxmlformats.org/officeDocument/2006/relationships/oleObject" Target="../embeddings/oleObject12.bin"/><Relationship Id="rId15" Type="http://schemas.openxmlformats.org/officeDocument/2006/relationships/image" Target="../media/image26.png"/><Relationship Id="rId10" Type="http://schemas.openxmlformats.org/officeDocument/2006/relationships/image" Target="../media/image23.wmf"/><Relationship Id="rId4" Type="http://schemas.openxmlformats.org/officeDocument/2006/relationships/image" Target="../media/image43.png"/><Relationship Id="rId9" Type="http://schemas.openxmlformats.org/officeDocument/2006/relationships/oleObject" Target="../embeddings/oleObject13.bin"/><Relationship Id="rId14" Type="http://schemas.openxmlformats.org/officeDocument/2006/relationships/image" Target="../media/image24.wmf"/></Relationships>
</file>

<file path=ppt/slides/_rels/slide9.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1295400" y="838200"/>
            <a:ext cx="6096000" cy="4191000"/>
          </a:xfrm>
        </p:spPr>
        <p:txBody>
          <a:bodyPr>
            <a:noAutofit/>
          </a:bodyPr>
          <a:lstStyle/>
          <a:p>
            <a:r>
              <a:rPr lang="en-US" sz="9600" b="1" dirty="0">
                <a:solidFill>
                  <a:schemeClr val="tx1"/>
                </a:solidFill>
                <a:latin typeface="Bradley Hand ITC" pitchFamily="66" charset="0"/>
              </a:rPr>
              <a:t>Bending of composite materials</a:t>
            </a:r>
          </a:p>
        </p:txBody>
      </p:sp>
    </p:spTree>
    <p:extLst>
      <p:ext uri="{BB962C8B-B14F-4D97-AF65-F5344CB8AC3E}">
        <p14:creationId xmlns:p14="http://schemas.microsoft.com/office/powerpoint/2010/main" val="7534656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lide Number Placeholder 2"/>
          <p:cNvSpPr>
            <a:spLocks noGrp="1"/>
          </p:cNvSpPr>
          <p:nvPr>
            <p:ph type="sldNum" sz="quarter" idx="10"/>
          </p:nvPr>
        </p:nvSpPr>
        <p:spPr/>
        <p:txBody>
          <a:bodyPr/>
          <a:lstStyle/>
          <a:p>
            <a:pPr>
              <a:defRPr/>
            </a:pPr>
            <a:r>
              <a:rPr lang="en-US"/>
              <a:t>4 - </a:t>
            </a:r>
            <a:fld id="{442BE91B-D622-4DC4-B94D-002BF2F110C0}" type="slidenum">
              <a:rPr lang="en-US"/>
              <a:pPr>
                <a:defRPr/>
              </a:pPr>
              <a:t>10</a:t>
            </a:fld>
            <a:endParaRPr lang="en-US"/>
          </a:p>
        </p:txBody>
      </p:sp>
      <p:sp>
        <p:nvSpPr>
          <p:cNvPr id="19459" name="Rectangle 2"/>
          <p:cNvSpPr>
            <a:spLocks noGrp="1" noChangeArrowheads="1"/>
          </p:cNvSpPr>
          <p:nvPr>
            <p:ph type="title"/>
          </p:nvPr>
        </p:nvSpPr>
        <p:spPr>
          <a:xfrm>
            <a:off x="533400" y="180975"/>
            <a:ext cx="8229600" cy="647700"/>
          </a:xfrm>
        </p:spPr>
        <p:txBody>
          <a:bodyPr>
            <a:normAutofit fontScale="90000"/>
          </a:bodyPr>
          <a:lstStyle/>
          <a:p>
            <a:pPr eaLnBrk="1" hangingPunct="1"/>
            <a:r>
              <a:rPr lang="en-US" dirty="0"/>
              <a:t>Example 2</a:t>
            </a:r>
          </a:p>
        </p:txBody>
      </p:sp>
      <p:grpSp>
        <p:nvGrpSpPr>
          <p:cNvPr id="49174" name="Group 22"/>
          <p:cNvGrpSpPr>
            <a:grpSpLocks/>
          </p:cNvGrpSpPr>
          <p:nvPr/>
        </p:nvGrpSpPr>
        <p:grpSpPr bwMode="auto">
          <a:xfrm>
            <a:off x="3516312" y="2971802"/>
            <a:ext cx="5627688" cy="1600363"/>
            <a:chOff x="2215" y="1817"/>
            <a:chExt cx="3545" cy="805"/>
          </a:xfrm>
        </p:grpSpPr>
        <p:sp>
          <p:nvSpPr>
            <p:cNvPr id="19471" name="Text Box 9"/>
            <p:cNvSpPr txBox="1">
              <a:spLocks noChangeArrowheads="1"/>
            </p:cNvSpPr>
            <p:nvPr/>
          </p:nvSpPr>
          <p:spPr bwMode="auto">
            <a:xfrm>
              <a:off x="2215" y="1817"/>
              <a:ext cx="3545" cy="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27013" indent="-227013"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eaLnBrk="1" hangingPunct="1">
                <a:spcBef>
                  <a:spcPct val="50000"/>
                </a:spcBef>
              </a:pPr>
              <a:r>
                <a:rPr lang="en-US" sz="2000" dirty="0"/>
                <a:t>Evaluate the transformed cross sectional properties  Central portion of brass = (0.2m)(1.905) = 0.381m</a:t>
              </a:r>
            </a:p>
          </p:txBody>
        </p:sp>
        <p:graphicFrame>
          <p:nvGraphicFramePr>
            <p:cNvPr id="19472" name="Object 10"/>
            <p:cNvGraphicFramePr>
              <a:graphicFrameLocks noChangeAspect="1"/>
            </p:cNvGraphicFramePr>
            <p:nvPr>
              <p:extLst>
                <p:ext uri="{D42A27DB-BD31-4B8C-83A1-F6EECF244321}">
                  <p14:modId xmlns:p14="http://schemas.microsoft.com/office/powerpoint/2010/main" val="3968359778"/>
                </p:ext>
              </p:extLst>
            </p:nvPr>
          </p:nvGraphicFramePr>
          <p:xfrm>
            <a:off x="2650" y="2173"/>
            <a:ext cx="2028" cy="449"/>
          </p:xfrm>
          <a:graphic>
            <a:graphicData uri="http://schemas.openxmlformats.org/presentationml/2006/ole">
              <mc:AlternateContent xmlns:mc="http://schemas.openxmlformats.org/markup-compatibility/2006">
                <mc:Choice xmlns:v="urn:schemas-microsoft-com:vml" Requires="v">
                  <p:oleObj spid="_x0000_s64692" name="Equation" r:id="rId3" imgW="2184120" imgH="482400" progId="Equation.DSMT4">
                    <p:embed/>
                  </p:oleObj>
                </mc:Choice>
                <mc:Fallback>
                  <p:oleObj name="Equation" r:id="rId3" imgW="2184120" imgH="482400" progId="Equation.DSMT4">
                    <p:embed/>
                    <p:pic>
                      <p:nvPicPr>
                        <p:cNvPr id="0" name=""/>
                        <p:cNvPicPr>
                          <a:picLocks noChangeAspect="1" noChangeArrowheads="1"/>
                        </p:cNvPicPr>
                        <p:nvPr/>
                      </p:nvPicPr>
                      <p:blipFill>
                        <a:blip r:embed="rId4"/>
                        <a:srcRect/>
                        <a:stretch>
                          <a:fillRect/>
                        </a:stretch>
                      </p:blipFill>
                      <p:spPr bwMode="auto">
                        <a:xfrm>
                          <a:off x="2650" y="2173"/>
                          <a:ext cx="2028" cy="449"/>
                        </a:xfrm>
                        <a:prstGeom prst="rect">
                          <a:avLst/>
                        </a:prstGeom>
                        <a:noFill/>
                        <a:ln>
                          <a:noFill/>
                        </a:ln>
                        <a:effectLst/>
                      </p:spPr>
                    </p:pic>
                  </p:oleObj>
                </mc:Fallback>
              </mc:AlternateContent>
            </a:graphicData>
          </a:graphic>
        </p:graphicFrame>
      </p:grpSp>
      <p:grpSp>
        <p:nvGrpSpPr>
          <p:cNvPr id="19463" name="Group 23"/>
          <p:cNvGrpSpPr>
            <a:grpSpLocks/>
          </p:cNvGrpSpPr>
          <p:nvPr/>
        </p:nvGrpSpPr>
        <p:grpSpPr bwMode="auto">
          <a:xfrm>
            <a:off x="3514725" y="828675"/>
            <a:ext cx="5414963" cy="2147888"/>
            <a:chOff x="2251" y="522"/>
            <a:chExt cx="3411" cy="1353"/>
          </a:xfrm>
        </p:grpSpPr>
        <p:sp>
          <p:nvSpPr>
            <p:cNvPr id="19469" name="Text Box 7"/>
            <p:cNvSpPr txBox="1">
              <a:spLocks noChangeArrowheads="1"/>
            </p:cNvSpPr>
            <p:nvPr/>
          </p:nvSpPr>
          <p:spPr bwMode="auto">
            <a:xfrm>
              <a:off x="2251" y="522"/>
              <a:ext cx="3411" cy="6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27013" indent="-227013"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2000" b="1" dirty="0">
                  <a:solidFill>
                    <a:srgbClr val="FF0000"/>
                  </a:solidFill>
                </a:rPr>
                <a:t>SOLUTION:</a:t>
              </a:r>
            </a:p>
            <a:p>
              <a:pPr eaLnBrk="1" hangingPunct="1">
                <a:spcBef>
                  <a:spcPct val="30000"/>
                </a:spcBef>
                <a:buFontTx/>
                <a:buChar char="•"/>
              </a:pPr>
              <a:r>
                <a:rPr lang="en-US" sz="2000" dirty="0"/>
                <a:t>Transform the bar to an equivalent cross section made entirely of brass.</a:t>
              </a:r>
            </a:p>
          </p:txBody>
        </p:sp>
        <p:graphicFrame>
          <p:nvGraphicFramePr>
            <p:cNvPr id="19470" name="Object 13"/>
            <p:cNvGraphicFramePr>
              <a:graphicFrameLocks noChangeAspect="1"/>
            </p:cNvGraphicFramePr>
            <p:nvPr>
              <p:extLst>
                <p:ext uri="{D42A27DB-BD31-4B8C-83A1-F6EECF244321}">
                  <p14:modId xmlns:p14="http://schemas.microsoft.com/office/powerpoint/2010/main" val="386513747"/>
                </p:ext>
              </p:extLst>
            </p:nvPr>
          </p:nvGraphicFramePr>
          <p:xfrm>
            <a:off x="2411" y="1214"/>
            <a:ext cx="2810" cy="661"/>
          </p:xfrm>
          <a:graphic>
            <a:graphicData uri="http://schemas.openxmlformats.org/presentationml/2006/ole">
              <mc:AlternateContent xmlns:mc="http://schemas.openxmlformats.org/markup-compatibility/2006">
                <mc:Choice xmlns:v="urn:schemas-microsoft-com:vml" Requires="v">
                  <p:oleObj spid="_x0000_s64693" name="Equation" r:id="rId5" imgW="2806560" imgH="660240" progId="Equation.DSMT4">
                    <p:embed/>
                  </p:oleObj>
                </mc:Choice>
                <mc:Fallback>
                  <p:oleObj name="Equation" r:id="rId5" imgW="2806560" imgH="660240" progId="Equation.DSMT4">
                    <p:embed/>
                    <p:pic>
                      <p:nvPicPr>
                        <p:cNvPr id="0" name=""/>
                        <p:cNvPicPr>
                          <a:picLocks noChangeAspect="1" noChangeArrowheads="1"/>
                        </p:cNvPicPr>
                        <p:nvPr/>
                      </p:nvPicPr>
                      <p:blipFill>
                        <a:blip r:embed="rId6"/>
                        <a:srcRect/>
                        <a:stretch>
                          <a:fillRect/>
                        </a:stretch>
                      </p:blipFill>
                      <p:spPr bwMode="auto">
                        <a:xfrm>
                          <a:off x="2411" y="1214"/>
                          <a:ext cx="2810" cy="661"/>
                        </a:xfrm>
                        <a:prstGeom prst="rect">
                          <a:avLst/>
                        </a:prstGeom>
                        <a:noFill/>
                        <a:ln>
                          <a:noFill/>
                        </a:ln>
                        <a:effectLst/>
                      </p:spPr>
                    </p:pic>
                  </p:oleObj>
                </mc:Fallback>
              </mc:AlternateContent>
            </a:graphicData>
          </a:graphic>
        </p:graphicFrame>
      </p:grpSp>
      <p:grpSp>
        <p:nvGrpSpPr>
          <p:cNvPr id="49176" name="Group 24"/>
          <p:cNvGrpSpPr>
            <a:grpSpLocks/>
          </p:cNvGrpSpPr>
          <p:nvPr/>
        </p:nvGrpSpPr>
        <p:grpSpPr bwMode="auto">
          <a:xfrm>
            <a:off x="3454977" y="4687887"/>
            <a:ext cx="5629275" cy="1862137"/>
            <a:chOff x="2214" y="2703"/>
            <a:chExt cx="3546" cy="1173"/>
          </a:xfrm>
        </p:grpSpPr>
        <p:sp>
          <p:nvSpPr>
            <p:cNvPr id="19465" name="Text Box 11"/>
            <p:cNvSpPr txBox="1">
              <a:spLocks noChangeArrowheads="1"/>
            </p:cNvSpPr>
            <p:nvPr/>
          </p:nvSpPr>
          <p:spPr bwMode="auto">
            <a:xfrm>
              <a:off x="2214" y="2703"/>
              <a:ext cx="354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27013" indent="-227013"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buFontTx/>
                <a:buChar char="•"/>
              </a:pPr>
              <a:r>
                <a:rPr lang="en-US" sz="2000" dirty="0"/>
                <a:t>Calculate the maximum stresses</a:t>
              </a:r>
            </a:p>
          </p:txBody>
        </p:sp>
        <mc:AlternateContent xmlns:mc="http://schemas.openxmlformats.org/markup-compatibility/2006" xmlns:a14="http://schemas.microsoft.com/office/drawing/2010/main">
          <mc:Choice Requires="a14">
            <p:sp>
              <p:nvSpPr>
                <p:cNvPr id="19466" name="Object 12"/>
                <p:cNvSpPr txBox="1"/>
                <p:nvPr/>
              </p:nvSpPr>
              <p:spPr bwMode="auto">
                <a:xfrm>
                  <a:off x="2272" y="2984"/>
                  <a:ext cx="2663" cy="415"/>
                </a:xfrm>
                <a:prstGeom prst="rect">
                  <a:avLst/>
                </a:prstGeom>
                <a:noFill/>
                <a:ln>
                  <a:noFill/>
                </a:ln>
                <a:effectLst/>
              </p:spPr>
              <p:txBody>
                <a:bodyPr>
                  <a:normAutofit fontScale="92500"/>
                </a:bodyPr>
                <a:lstStyle/>
                <a:p>
                  <a:pPr/>
                  <a14:m>
                    <m:oMathPara xmlns:m="http://schemas.openxmlformats.org/officeDocument/2006/math">
                      <m:oMathParaPr>
                        <m:jc m:val="left"/>
                      </m:oMathParaPr>
                      <m:oMath xmlns:m="http://schemas.openxmlformats.org/officeDocument/2006/math">
                        <m:sSub>
                          <m:sSubPr>
                            <m:ctrlPr>
                              <a:rPr lang="en-GB" i="1" smtClean="0">
                                <a:solidFill>
                                  <a:srgbClr val="000000"/>
                                </a:solidFill>
                                <a:latin typeface="Cambria Math" panose="02040503050406030204" pitchFamily="18" charset="0"/>
                              </a:rPr>
                            </m:ctrlPr>
                          </m:sSubPr>
                          <m:e>
                            <m:r>
                              <a:rPr lang="en-GB" i="1">
                                <a:solidFill>
                                  <a:srgbClr val="000000"/>
                                </a:solidFill>
                                <a:latin typeface="Cambria Math" panose="02040503050406030204" pitchFamily="18" charset="0"/>
                              </a:rPr>
                              <m:t>𝜎</m:t>
                            </m:r>
                          </m:e>
                          <m:sub>
                            <m:r>
                              <a:rPr lang="en-GB" i="1">
                                <a:solidFill>
                                  <a:srgbClr val="000000"/>
                                </a:solidFill>
                                <a:latin typeface="Cambria Math" panose="02040503050406030204" pitchFamily="18" charset="0"/>
                              </a:rPr>
                              <m:t>𝑚</m:t>
                            </m:r>
                          </m:sub>
                        </m:sSub>
                        <m:r>
                          <a:rPr lang="en-GB" i="1">
                            <a:solidFill>
                              <a:srgbClr val="000000"/>
                            </a:solidFill>
                            <a:latin typeface="Cambria Math" panose="02040503050406030204" pitchFamily="18" charset="0"/>
                          </a:rPr>
                          <m:t>=</m:t>
                        </m:r>
                        <m:f>
                          <m:fPr>
                            <m:ctrlPr>
                              <a:rPr lang="en-GB" i="1">
                                <a:solidFill>
                                  <a:srgbClr val="000000"/>
                                </a:solidFill>
                                <a:latin typeface="Cambria Math" panose="02040503050406030204" pitchFamily="18" charset="0"/>
                              </a:rPr>
                            </m:ctrlPr>
                          </m:fPr>
                          <m:num>
                            <m:r>
                              <a:rPr lang="en-GB" i="1">
                                <a:solidFill>
                                  <a:srgbClr val="000000"/>
                                </a:solidFill>
                                <a:latin typeface="Cambria Math" panose="02040503050406030204" pitchFamily="18" charset="0"/>
                              </a:rPr>
                              <m:t>𝑀𝑐</m:t>
                            </m:r>
                          </m:num>
                          <m:den>
                            <m:r>
                              <a:rPr lang="en-GB" i="1">
                                <a:solidFill>
                                  <a:srgbClr val="000000"/>
                                </a:solidFill>
                                <a:latin typeface="Cambria Math" panose="02040503050406030204" pitchFamily="18" charset="0"/>
                              </a:rPr>
                              <m:t>𝐼</m:t>
                            </m:r>
                          </m:den>
                        </m:f>
                        <m:r>
                          <a:rPr lang="en-GB" i="1">
                            <a:solidFill>
                              <a:srgbClr val="000000"/>
                            </a:solidFill>
                            <a:latin typeface="Cambria Math" panose="02040503050406030204" pitchFamily="18" charset="0"/>
                          </a:rPr>
                          <m:t>=</m:t>
                        </m:r>
                        <m:f>
                          <m:fPr>
                            <m:ctrlPr>
                              <a:rPr lang="en-GB" i="1">
                                <a:solidFill>
                                  <a:srgbClr val="000000"/>
                                </a:solidFill>
                                <a:latin typeface="Cambria Math" panose="02040503050406030204" pitchFamily="18" charset="0"/>
                              </a:rPr>
                            </m:ctrlPr>
                          </m:fPr>
                          <m:num>
                            <m:d>
                              <m:dPr>
                                <m:ctrlPr>
                                  <a:rPr lang="en-GB" i="1">
                                    <a:solidFill>
                                      <a:srgbClr val="000000"/>
                                    </a:solidFill>
                                    <a:latin typeface="Cambria Math" panose="02040503050406030204" pitchFamily="18" charset="0"/>
                                  </a:rPr>
                                </m:ctrlPr>
                              </m:dPr>
                              <m:e>
                                <m:r>
                                  <a:rPr lang="en-GB" i="1">
                                    <a:solidFill>
                                      <a:srgbClr val="000000"/>
                                    </a:solidFill>
                                    <a:latin typeface="Cambria Math" panose="02040503050406030204" pitchFamily="18" charset="0"/>
                                  </a:rPr>
                                  <m:t>40</m:t>
                                </m:r>
                                <m:r>
                                  <m:rPr>
                                    <m:nor/>
                                  </m:rPr>
                                  <a:rPr lang="en-GB" i="0">
                                    <a:solidFill>
                                      <a:srgbClr val="000000"/>
                                    </a:solidFill>
                                    <a:latin typeface="Cambria Math" panose="02040503050406030204" pitchFamily="18" charset="0"/>
                                  </a:rPr>
                                  <m:t> </m:t>
                                </m:r>
                                <m:r>
                                  <m:rPr>
                                    <m:nor/>
                                  </m:rPr>
                                  <a:rPr lang="en-GB" i="0">
                                    <a:solidFill>
                                      <a:srgbClr val="000000"/>
                                    </a:solidFill>
                                    <a:latin typeface="Cambria Math" panose="02040503050406030204" pitchFamily="18" charset="0"/>
                                  </a:rPr>
                                  <m:t>N</m:t>
                                </m:r>
                                <m:r>
                                  <a:rPr lang="en-GB" i="1">
                                    <a:solidFill>
                                      <a:srgbClr val="000000"/>
                                    </a:solidFill>
                                    <a:latin typeface="Cambria Math" panose="02040503050406030204" pitchFamily="18" charset="0"/>
                                  </a:rPr>
                                  <m:t>⋅</m:t>
                                </m:r>
                                <m:r>
                                  <m:rPr>
                                    <m:sty m:val="p"/>
                                  </m:rPr>
                                  <a:rPr lang="en-GB" i="0">
                                    <a:solidFill>
                                      <a:srgbClr val="000000"/>
                                    </a:solidFill>
                                    <a:latin typeface="Cambria Math" panose="02040503050406030204" pitchFamily="18" charset="0"/>
                                  </a:rPr>
                                  <m:t>m</m:t>
                                </m:r>
                              </m:e>
                            </m:d>
                            <m:d>
                              <m:dPr>
                                <m:ctrlPr>
                                  <a:rPr lang="en-GB" i="1">
                                    <a:solidFill>
                                      <a:srgbClr val="000000"/>
                                    </a:solidFill>
                                    <a:latin typeface="Cambria Math" panose="02040503050406030204" pitchFamily="18" charset="0"/>
                                  </a:rPr>
                                </m:ctrlPr>
                              </m:dPr>
                              <m:e>
                                <m:r>
                                  <a:rPr lang="en-GB" i="1">
                                    <a:solidFill>
                                      <a:srgbClr val="000000"/>
                                    </a:solidFill>
                                    <a:latin typeface="Cambria Math" panose="02040503050406030204" pitchFamily="18" charset="0"/>
                                  </a:rPr>
                                  <m:t>0.375</m:t>
                                </m:r>
                                <m:r>
                                  <m:rPr>
                                    <m:nor/>
                                  </m:rPr>
                                  <a:rPr lang="en-GB" i="0">
                                    <a:solidFill>
                                      <a:srgbClr val="000000"/>
                                    </a:solidFill>
                                    <a:latin typeface="Cambria Math" panose="02040503050406030204" pitchFamily="18" charset="0"/>
                                  </a:rPr>
                                  <m:t> </m:t>
                                </m:r>
                                <m:r>
                                  <m:rPr>
                                    <m:nor/>
                                  </m:rPr>
                                  <a:rPr lang="en-GB" i="0">
                                    <a:solidFill>
                                      <a:srgbClr val="000000"/>
                                    </a:solidFill>
                                    <a:latin typeface="Cambria Math" panose="02040503050406030204" pitchFamily="18" charset="0"/>
                                  </a:rPr>
                                  <m:t>m</m:t>
                                </m:r>
                              </m:e>
                            </m:d>
                          </m:num>
                          <m:den>
                            <m:r>
                              <m:rPr>
                                <m:nor/>
                              </m:rPr>
                              <a:rPr lang="en-GB" i="0">
                                <a:solidFill>
                                  <a:srgbClr val="000000"/>
                                </a:solidFill>
                                <a:latin typeface="Cambria Math" panose="02040503050406030204" pitchFamily="18" charset="0"/>
                              </a:rPr>
                              <m:t>0.0204 </m:t>
                            </m:r>
                            <m:sSup>
                              <m:sSupPr>
                                <m:ctrlPr>
                                  <a:rPr lang="en-GB" i="1">
                                    <a:solidFill>
                                      <a:srgbClr val="000000"/>
                                    </a:solidFill>
                                    <a:latin typeface="Cambria Math" panose="02040503050406030204" pitchFamily="18" charset="0"/>
                                  </a:rPr>
                                </m:ctrlPr>
                              </m:sSupPr>
                              <m:e>
                                <m:r>
                                  <m:rPr>
                                    <m:nor/>
                                  </m:rPr>
                                  <a:rPr lang="en-GB" i="0">
                                    <a:solidFill>
                                      <a:srgbClr val="000000"/>
                                    </a:solidFill>
                                    <a:latin typeface="Cambria Math" panose="02040503050406030204" pitchFamily="18" charset="0"/>
                                  </a:rPr>
                                  <m:t>m</m:t>
                                </m:r>
                              </m:e>
                              <m:sup>
                                <m:r>
                                  <a:rPr lang="en-GB" i="0">
                                    <a:solidFill>
                                      <a:srgbClr val="000000"/>
                                    </a:solidFill>
                                    <a:latin typeface="Cambria Math" panose="02040503050406030204" pitchFamily="18" charset="0"/>
                                  </a:rPr>
                                  <m:t>4</m:t>
                                </m:r>
                              </m:sup>
                            </m:sSup>
                          </m:den>
                        </m:f>
                        <m:r>
                          <a:rPr lang="en-GB" i="1">
                            <a:solidFill>
                              <a:srgbClr val="000000"/>
                            </a:solidFill>
                            <a:latin typeface="Cambria Math" panose="02040503050406030204" pitchFamily="18" charset="0"/>
                          </a:rPr>
                          <m:t>=735.3</m:t>
                        </m:r>
                        <m:r>
                          <m:rPr>
                            <m:nor/>
                          </m:rPr>
                          <a:rPr lang="en-GB" i="0">
                            <a:solidFill>
                              <a:srgbClr val="000000"/>
                            </a:solidFill>
                            <a:latin typeface="Cambria Math" panose="02040503050406030204" pitchFamily="18" charset="0"/>
                          </a:rPr>
                          <m:t>Pa</m:t>
                        </m:r>
                      </m:oMath>
                    </m:oMathPara>
                  </a14:m>
                  <a:endParaRPr lang="en-GB" dirty="0"/>
                </a:p>
              </p:txBody>
            </p:sp>
          </mc:Choice>
          <mc:Fallback xmlns="">
            <p:sp>
              <p:nvSpPr>
                <p:cNvPr id="19466" name="Object 12"/>
                <p:cNvSpPr txBox="1">
                  <a:spLocks noRot="1" noChangeAspect="1" noMove="1" noResize="1" noEditPoints="1" noAdjustHandles="1" noChangeArrowheads="1" noChangeShapeType="1" noTextEdit="1"/>
                </p:cNvSpPr>
                <p:nvPr/>
              </p:nvSpPr>
              <p:spPr bwMode="auto">
                <a:xfrm>
                  <a:off x="2272" y="2984"/>
                  <a:ext cx="2663" cy="415"/>
                </a:xfrm>
                <a:prstGeom prst="rect">
                  <a:avLst/>
                </a:prstGeom>
                <a:blipFill>
                  <a:blip r:embed="rId7"/>
                  <a:stretch>
                    <a:fillRect/>
                  </a:stretch>
                </a:blipFill>
                <a:ln>
                  <a:noFill/>
                </a:ln>
                <a:effectLst/>
              </p:spPr>
              <p:txBody>
                <a:bodyPr/>
                <a:lstStyle/>
                <a:p>
                  <a:r>
                    <a:rPr lang="en-GB">
                      <a:noFill/>
                    </a:rPr>
                    <a:t> </a:t>
                  </a:r>
                </a:p>
              </p:txBody>
            </p:sp>
          </mc:Fallback>
        </mc:AlternateContent>
        <mc:AlternateContent xmlns:mc="http://schemas.openxmlformats.org/markup-compatibility/2006" xmlns:a14="http://schemas.microsoft.com/office/drawing/2010/main">
          <mc:Choice Requires="a14">
            <p:graphicFrame>
              <p:nvGraphicFramePr>
                <p:cNvPr id="19467" name="Object 18"/>
                <p:cNvGraphicFramePr>
                  <a:graphicFrameLocks noChangeAspect="1"/>
                </p:cNvGraphicFramePr>
                <p:nvPr>
                  <p:extLst>
                    <p:ext uri="{D42A27DB-BD31-4B8C-83A1-F6EECF244321}">
                      <p14:modId xmlns:p14="http://schemas.microsoft.com/office/powerpoint/2010/main" val="2172056354"/>
                    </p:ext>
                  </p:extLst>
                </p:nvPr>
              </p:nvGraphicFramePr>
              <p:xfrm>
                <a:off x="2315" y="3446"/>
                <a:ext cx="1720" cy="430"/>
              </p:xfrm>
              <a:graphic>
                <a:graphicData uri="http://schemas.openxmlformats.org/presentationml/2006/ole">
                  <mc:AlternateContent>
                    <mc:Choice xmlns:v="urn:schemas-microsoft-com:vml" Requires="v">
                      <p:oleObj spid="_x0000_s64694" name="Equation" r:id="rId8" imgW="2031840" imgH="507960" progId="Equation.DSMT4">
                        <p:embed/>
                      </p:oleObj>
                    </mc:Choice>
                    <mc:Fallback>
                      <p:oleObj name="Equation" r:id="rId8" imgW="2031840" imgH="507960" progId="Equation.DSMT4">
                        <p:embed/>
                        <p:pic>
                          <p:nvPicPr>
                            <p:cNvPr id="0" name=""/>
                            <p:cNvPicPr>
                              <a:picLocks noChangeAspect="1" noChangeArrowheads="1"/>
                            </p:cNvPicPr>
                            <p:nvPr/>
                          </p:nvPicPr>
                          <p:blipFill>
                            <a:blip r:embed="rId9"/>
                            <a:srcRect/>
                            <a:stretch>
                              <a:fillRect/>
                            </a:stretch>
                          </p:blipFill>
                          <p:spPr bwMode="auto">
                            <a:xfrm>
                              <a:off x="2315" y="3446"/>
                              <a:ext cx="1720" cy="430"/>
                            </a:xfrm>
                            <a:prstGeom prst="rect">
                              <a:avLst/>
                            </a:prstGeom>
                            <a:noFill/>
                            <a:ln>
                              <a:noFill/>
                            </a:ln>
                            <a:effectLst/>
                          </p:spPr>
                        </p:pic>
                      </p:oleObj>
                    </mc:Fallback>
                  </mc:AlternateContent>
                </a:graphicData>
              </a:graphic>
            </p:graphicFrame>
          </mc:Choice>
          <mc:Fallback xmlns="">
            <p:graphicFrame>
              <p:nvGraphicFramePr>
                <p:cNvPr id="19467" name="Object 18"/>
                <p:cNvGraphicFramePr>
                  <a:graphicFrameLocks noChangeAspect="1"/>
                </p:cNvGraphicFramePr>
                <p:nvPr>
                  <p:extLst>
                    <p:ext uri="{D42A27DB-BD31-4B8C-83A1-F6EECF244321}">
                      <p14:modId xmlns:p14="http://schemas.microsoft.com/office/powerpoint/2010/main" val="2172056354"/>
                    </p:ext>
                  </p:extLst>
                </p:nvPr>
              </p:nvGraphicFramePr>
              <p:xfrm>
                <a:off x="2315" y="3446"/>
                <a:ext cx="1720" cy="430"/>
              </p:xfrm>
              <a:graphic>
                <a:graphicData uri="http://schemas.openxmlformats.org/presentationml/2006/ole">
                  <mc:AlternateContent>
                    <mc:Choice xmlns:v="urn:schemas-microsoft-com:vml" Requires="v">
                      <p:oleObj spid="_x0000_s64663" name="Equation" r:id="rId10" imgW="2031840" imgH="507960" progId="Equation.DSMT4">
                        <p:embed/>
                      </p:oleObj>
                    </mc:Choice>
                    <mc:Fallback>
                      <p:oleObj name="Equation" r:id="rId10" imgW="2031840" imgH="507960" progId="Equation.DSMT4">
                        <p:embed/>
                        <p:pic>
                          <p:nvPicPr>
                            <p:cNvPr id="0" name=""/>
                            <p:cNvPicPr>
                              <a:picLocks noChangeAspect="1" noChangeArrowheads="1"/>
                            </p:cNvPicPr>
                            <p:nvPr/>
                          </p:nvPicPr>
                          <p:blipFill>
                            <a:blip r:embed="rId11"/>
                            <a:srcRect/>
                            <a:stretch>
                              <a:fillRect/>
                            </a:stretch>
                          </p:blipFill>
                          <p:spPr bwMode="auto">
                            <a:xfrm>
                              <a:off x="2315" y="3446"/>
                              <a:ext cx="1720" cy="430"/>
                            </a:xfrm>
                            <a:prstGeom prst="rect">
                              <a:avLst/>
                            </a:prstGeom>
                            <a:noFill/>
                            <a:ln>
                              <a:noFill/>
                            </a:ln>
                            <a:effectLst/>
                          </p:spPr>
                        </p:pic>
                      </p:oleObj>
                    </mc:Fallback>
                  </mc:AlternateContent>
                </a:graphicData>
              </a:graphic>
            </p:graphicFrame>
          </mc:Fallback>
        </mc:AlternateContent>
        <mc:AlternateContent xmlns:mc="http://schemas.openxmlformats.org/markup-compatibility/2006">
          <mc:Choice xmlns:a14="http://schemas.microsoft.com/office/drawing/2010/main" Requires="a14">
            <p:sp>
              <p:nvSpPr>
                <p:cNvPr id="19468" name="Object 19"/>
                <p:cNvSpPr txBox="1"/>
                <p:nvPr/>
              </p:nvSpPr>
              <p:spPr bwMode="auto">
                <a:xfrm>
                  <a:off x="4487" y="3350"/>
                  <a:ext cx="1197" cy="526"/>
                </a:xfrm>
                <a:prstGeom prst="rect">
                  <a:avLst/>
                </a:prstGeom>
                <a:noFill/>
                <a:ln w="9525">
                  <a:solidFill>
                    <a:srgbClr val="FF0000"/>
                  </a:solidFill>
                  <a:miter lim="800000"/>
                  <a:headEnd/>
                  <a:tailEnd/>
                </a:ln>
                <a:effectLst/>
              </p:spPr>
              <p:txBody>
                <a:bodyPr>
                  <a:normAutofit/>
                </a:bodyPr>
                <a:lstStyle/>
                <a:p>
                  <a:pPr/>
                  <a14:m>
                    <m:oMathPara xmlns:m="http://schemas.openxmlformats.org/officeDocument/2006/math">
                      <m:oMathParaPr>
                        <m:jc m:val="left"/>
                      </m:oMathParaPr>
                      <m:oMath xmlns:m="http://schemas.openxmlformats.org/officeDocument/2006/math">
                        <m:sSub>
                          <m:sSubPr>
                            <m:ctrlPr>
                              <a:rPr lang="en-US" i="1">
                                <a:solidFill>
                                  <a:srgbClr val="000000"/>
                                </a:solidFill>
                                <a:latin typeface="Cambria Math" panose="02040503050406030204" pitchFamily="18" charset="0"/>
                              </a:rPr>
                            </m:ctrlPr>
                          </m:sSubPr>
                          <m:e>
                            <m:d>
                              <m:dPr>
                                <m:ctrlPr>
                                  <a:rPr lang="en-US" i="1">
                                    <a:solidFill>
                                      <a:srgbClr val="000000"/>
                                    </a:solidFill>
                                    <a:latin typeface="Cambria Math" panose="02040503050406030204" pitchFamily="18" charset="0"/>
                                  </a:rPr>
                                </m:ctrlPr>
                              </m:dPr>
                              <m:e>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𝜎</m:t>
                                    </m:r>
                                  </m:e>
                                  <m:sub>
                                    <m:r>
                                      <a:rPr lang="en-US" i="1">
                                        <a:solidFill>
                                          <a:srgbClr val="000000"/>
                                        </a:solidFill>
                                        <a:latin typeface="Cambria Math" panose="02040503050406030204" pitchFamily="18" charset="0"/>
                                      </a:rPr>
                                      <m:t>𝑏</m:t>
                                    </m:r>
                                  </m:sub>
                                </m:sSub>
                              </m:e>
                            </m:d>
                            <m:r>
                              <m:rPr>
                                <m:nor/>
                              </m:rPr>
                              <a:rPr lang="en-US" i="0">
                                <a:solidFill>
                                  <a:srgbClr val="000000"/>
                                </a:solidFill>
                                <a:latin typeface="Cambria Math" panose="02040503050406030204" pitchFamily="18" charset="0"/>
                              </a:rPr>
                              <m:t>Pa</m:t>
                            </m:r>
                          </m:e>
                          <m:sub>
                            <m:r>
                              <m:rPr>
                                <m:sty m:val="p"/>
                              </m:rPr>
                              <a:rPr lang="en-US" i="0">
                                <a:solidFill>
                                  <a:srgbClr val="000000"/>
                                </a:solidFill>
                                <a:latin typeface="Cambria Math" panose="02040503050406030204" pitchFamily="18" charset="0"/>
                              </a:rPr>
                              <m:t>max</m:t>
                            </m:r>
                          </m:sub>
                        </m:sSub>
                      </m:oMath>
                      <m:oMath xmlns:m="http://schemas.openxmlformats.org/officeDocument/2006/math">
                        <m:sSub>
                          <m:sSubPr>
                            <m:ctrlPr>
                              <a:rPr lang="en-US" i="1">
                                <a:solidFill>
                                  <a:srgbClr val="000000"/>
                                </a:solidFill>
                                <a:latin typeface="Cambria Math" panose="02040503050406030204" pitchFamily="18" charset="0"/>
                              </a:rPr>
                            </m:ctrlPr>
                          </m:sSubPr>
                          <m:e>
                            <m:d>
                              <m:dPr>
                                <m:ctrlPr>
                                  <a:rPr lang="en-US" i="1">
                                    <a:solidFill>
                                      <a:srgbClr val="000000"/>
                                    </a:solidFill>
                                    <a:latin typeface="Cambria Math" panose="02040503050406030204" pitchFamily="18" charset="0"/>
                                  </a:rPr>
                                </m:ctrlPr>
                              </m:dPr>
                              <m:e>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𝜎</m:t>
                                    </m:r>
                                  </m:e>
                                  <m:sub>
                                    <m:r>
                                      <a:rPr lang="en-US" i="1">
                                        <a:solidFill>
                                          <a:srgbClr val="000000"/>
                                        </a:solidFill>
                                        <a:latin typeface="Cambria Math" panose="02040503050406030204" pitchFamily="18" charset="0"/>
                                      </a:rPr>
                                      <m:t>𝑠</m:t>
                                    </m:r>
                                  </m:sub>
                                </m:sSub>
                              </m:e>
                            </m:d>
                            <m:r>
                              <m:rPr>
                                <m:nor/>
                              </m:rPr>
                              <a:rPr lang="en-US" i="0">
                                <a:solidFill>
                                  <a:srgbClr val="000000"/>
                                </a:solidFill>
                                <a:latin typeface="Cambria Math" panose="02040503050406030204" pitchFamily="18" charset="0"/>
                              </a:rPr>
                              <m:t>1400 </m:t>
                            </m:r>
                            <m:r>
                              <m:rPr>
                                <m:nor/>
                              </m:rPr>
                              <a:rPr lang="en-US" i="0">
                                <a:solidFill>
                                  <a:srgbClr val="000000"/>
                                </a:solidFill>
                                <a:latin typeface="Cambria Math" panose="02040503050406030204" pitchFamily="18" charset="0"/>
                              </a:rPr>
                              <m:t>Pa</m:t>
                            </m:r>
                          </m:e>
                          <m:sub>
                            <m:r>
                              <m:rPr>
                                <m:sty m:val="p"/>
                              </m:rPr>
                              <a:rPr lang="en-US" i="0">
                                <a:solidFill>
                                  <a:srgbClr val="000000"/>
                                </a:solidFill>
                                <a:latin typeface="Cambria Math" panose="02040503050406030204" pitchFamily="18" charset="0"/>
                              </a:rPr>
                              <m:t>max</m:t>
                            </m:r>
                          </m:sub>
                        </m:sSub>
                      </m:oMath>
                    </m:oMathPara>
                  </a14:m>
                  <a:endParaRPr lang="en-US"/>
                </a:p>
              </p:txBody>
            </p:sp>
          </mc:Choice>
          <mc:Fallback>
            <p:sp>
              <p:nvSpPr>
                <p:cNvPr id="19468" name="Object 19"/>
                <p:cNvSpPr txBox="1">
                  <a:spLocks noRot="1" noChangeAspect="1" noMove="1" noResize="1" noEditPoints="1" noAdjustHandles="1" noChangeArrowheads="1" noChangeShapeType="1" noTextEdit="1"/>
                </p:cNvSpPr>
                <p:nvPr/>
              </p:nvSpPr>
              <p:spPr bwMode="auto">
                <a:xfrm>
                  <a:off x="4487" y="3350"/>
                  <a:ext cx="1197" cy="526"/>
                </a:xfrm>
                <a:prstGeom prst="rect">
                  <a:avLst/>
                </a:prstGeom>
                <a:blipFill>
                  <a:blip r:embed="rId12"/>
                  <a:stretch>
                    <a:fillRect/>
                  </a:stretch>
                </a:blipFill>
                <a:ln w="9525">
                  <a:solidFill>
                    <a:srgbClr val="FF0000"/>
                  </a:solidFill>
                  <a:miter lim="800000"/>
                  <a:headEnd/>
                  <a:tailEnd/>
                </a:ln>
                <a:effectLst/>
              </p:spPr>
              <p:txBody>
                <a:bodyPr/>
                <a:lstStyle/>
                <a:p>
                  <a:r>
                    <a:rPr lang="en-US">
                      <a:noFill/>
                    </a:rPr>
                    <a:t> </a:t>
                  </a:r>
                </a:p>
              </p:txBody>
            </p:sp>
          </mc:Fallback>
        </mc:AlternateContent>
      </p:grpSp>
      <p:pic>
        <p:nvPicPr>
          <p:cNvPr id="64534" name="Picture 2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81000" y="828675"/>
            <a:ext cx="2305050" cy="2924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4560" name="Picture 4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3291" y="3725141"/>
            <a:ext cx="3074125" cy="28186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578089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4917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491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a:t>Example 3</a:t>
            </a:r>
          </a:p>
        </p:txBody>
      </p:sp>
      <p:sp>
        <p:nvSpPr>
          <p:cNvPr id="3" name="Rectangle 2"/>
          <p:cNvSpPr/>
          <p:nvPr/>
        </p:nvSpPr>
        <p:spPr>
          <a:xfrm>
            <a:off x="254577" y="990600"/>
            <a:ext cx="8382000" cy="1938992"/>
          </a:xfrm>
          <a:prstGeom prst="rect">
            <a:avLst/>
          </a:prstGeom>
        </p:spPr>
        <p:txBody>
          <a:bodyPr wrap="square">
            <a:spAutoFit/>
          </a:bodyPr>
          <a:lstStyle/>
          <a:p>
            <a:pPr algn="just"/>
            <a:r>
              <a:rPr lang="en-US" sz="2000" dirty="0">
                <a:latin typeface="Times New Roman" pitchFamily="18" charset="0"/>
                <a:cs typeface="Times New Roman" pitchFamily="18" charset="0"/>
              </a:rPr>
              <a:t>Two steel plates have been welded together to form a beam in the shape of a T that has been strengthened by securely bolting to it the two oak timbers shown. The modulus of elasticity is 12.5 </a:t>
            </a:r>
            <a:r>
              <a:rPr lang="en-US" sz="2000" dirty="0" err="1">
                <a:latin typeface="Times New Roman" pitchFamily="18" charset="0"/>
                <a:cs typeface="Times New Roman" pitchFamily="18" charset="0"/>
              </a:rPr>
              <a:t>GPa</a:t>
            </a:r>
            <a:r>
              <a:rPr lang="en-US" sz="2000" dirty="0">
                <a:latin typeface="Times New Roman" pitchFamily="18" charset="0"/>
                <a:cs typeface="Times New Roman" pitchFamily="18" charset="0"/>
              </a:rPr>
              <a:t> for the wood and 200 </a:t>
            </a:r>
            <a:r>
              <a:rPr lang="en-US" sz="2000" dirty="0" err="1">
                <a:latin typeface="Times New Roman" pitchFamily="18" charset="0"/>
                <a:cs typeface="Times New Roman" pitchFamily="18" charset="0"/>
              </a:rPr>
              <a:t>GPa</a:t>
            </a:r>
            <a:r>
              <a:rPr lang="en-US" sz="2000" dirty="0">
                <a:latin typeface="Times New Roman" pitchFamily="18" charset="0"/>
                <a:cs typeface="Times New Roman" pitchFamily="18" charset="0"/>
              </a:rPr>
              <a:t> for the steel. Knowing that a bending moment </a:t>
            </a:r>
            <a:r>
              <a:rPr lang="en-US" sz="2000" i="1" dirty="0">
                <a:latin typeface="Times New Roman" pitchFamily="18" charset="0"/>
                <a:cs typeface="Times New Roman" pitchFamily="18" charset="0"/>
              </a:rPr>
              <a:t>M = </a:t>
            </a:r>
            <a:r>
              <a:rPr lang="en-US" sz="2000" dirty="0">
                <a:latin typeface="Times New Roman" pitchFamily="18" charset="0"/>
                <a:cs typeface="Times New Roman" pitchFamily="18" charset="0"/>
              </a:rPr>
              <a:t> 50 </a:t>
            </a:r>
            <a:r>
              <a:rPr lang="en-US" sz="2000" dirty="0" err="1">
                <a:latin typeface="Times New Roman" pitchFamily="18" charset="0"/>
                <a:cs typeface="Times New Roman" pitchFamily="18" charset="0"/>
              </a:rPr>
              <a:t>kN</a:t>
            </a:r>
            <a:r>
              <a:rPr lang="en-US" sz="2000" dirty="0">
                <a:latin typeface="Times New Roman" pitchFamily="18" charset="0"/>
                <a:cs typeface="Times New Roman" pitchFamily="18" charset="0"/>
              </a:rPr>
              <a:t> .m is applied to the composite beam, determine (</a:t>
            </a:r>
            <a:r>
              <a:rPr lang="en-US" sz="2000" i="1" dirty="0">
                <a:latin typeface="Times New Roman" pitchFamily="18" charset="0"/>
                <a:cs typeface="Times New Roman" pitchFamily="18" charset="0"/>
              </a:rPr>
              <a:t>a</a:t>
            </a:r>
            <a:r>
              <a:rPr lang="en-US" sz="2000" dirty="0">
                <a:latin typeface="Times New Roman" pitchFamily="18" charset="0"/>
                <a:cs typeface="Times New Roman" pitchFamily="18" charset="0"/>
              </a:rPr>
              <a:t>) the maximum stress in the wood, (</a:t>
            </a:r>
            <a:r>
              <a:rPr lang="en-US" sz="2000" i="1" dirty="0">
                <a:latin typeface="Times New Roman" pitchFamily="18" charset="0"/>
                <a:cs typeface="Times New Roman" pitchFamily="18" charset="0"/>
              </a:rPr>
              <a:t>b</a:t>
            </a:r>
            <a:r>
              <a:rPr lang="en-US" sz="2000" dirty="0">
                <a:latin typeface="Times New Roman" pitchFamily="18" charset="0"/>
                <a:cs typeface="Times New Roman" pitchFamily="18" charset="0"/>
              </a:rPr>
              <a:t>) the stress in the steel along the top edge.</a:t>
            </a:r>
          </a:p>
        </p:txBody>
      </p:sp>
      <p:pic>
        <p:nvPicPr>
          <p:cNvPr id="8806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3200400"/>
            <a:ext cx="2705100" cy="316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4034032" y="2800290"/>
            <a:ext cx="2138168" cy="400110"/>
          </a:xfrm>
          <a:prstGeom prst="rect">
            <a:avLst/>
          </a:prstGeom>
        </p:spPr>
        <p:txBody>
          <a:bodyPr wrap="square">
            <a:spAutoFit/>
          </a:bodyPr>
          <a:lstStyle/>
          <a:p>
            <a:r>
              <a:rPr lang="en-US" sz="2000" b="1" dirty="0"/>
              <a:t>SOLUTION</a:t>
            </a:r>
          </a:p>
        </p:txBody>
      </p:sp>
      <p:sp>
        <p:nvSpPr>
          <p:cNvPr id="5" name="Rectangle 4"/>
          <p:cNvSpPr/>
          <p:nvPr/>
        </p:nvSpPr>
        <p:spPr>
          <a:xfrm>
            <a:off x="3497763" y="3244334"/>
            <a:ext cx="2148473" cy="369332"/>
          </a:xfrm>
          <a:prstGeom prst="rect">
            <a:avLst/>
          </a:prstGeom>
        </p:spPr>
        <p:txBody>
          <a:bodyPr wrap="none">
            <a:spAutoFit/>
          </a:bodyPr>
          <a:lstStyle/>
          <a:p>
            <a:r>
              <a:rPr lang="en-US" b="1" dirty="0"/>
              <a:t>Transformed Section</a:t>
            </a:r>
            <a:endParaRPr lang="en-US" dirty="0"/>
          </a:p>
        </p:txBody>
      </p:sp>
      <p:graphicFrame>
        <p:nvGraphicFramePr>
          <p:cNvPr id="8" name="Object 13"/>
          <p:cNvGraphicFramePr>
            <a:graphicFrameLocks noChangeAspect="1"/>
          </p:cNvGraphicFramePr>
          <p:nvPr>
            <p:extLst>
              <p:ext uri="{D42A27DB-BD31-4B8C-83A1-F6EECF244321}">
                <p14:modId xmlns:p14="http://schemas.microsoft.com/office/powerpoint/2010/main" val="386316447"/>
              </p:ext>
            </p:extLst>
          </p:nvPr>
        </p:nvGraphicFramePr>
        <p:xfrm>
          <a:off x="3657600" y="3771900"/>
          <a:ext cx="2341563" cy="1009650"/>
        </p:xfrm>
        <a:graphic>
          <a:graphicData uri="http://schemas.openxmlformats.org/presentationml/2006/ole">
            <mc:AlternateContent xmlns:mc="http://schemas.openxmlformats.org/markup-compatibility/2006">
              <mc:Choice xmlns:v="urn:schemas-microsoft-com:vml" Requires="v">
                <p:oleObj spid="_x0000_s88097" name="Equation" r:id="rId4" imgW="1473120" imgH="634680" progId="Equation.DSMT4">
                  <p:embed/>
                </p:oleObj>
              </mc:Choice>
              <mc:Fallback>
                <p:oleObj name="Equation" r:id="rId4" imgW="1473120" imgH="634680" progId="Equation.DSMT4">
                  <p:embed/>
                  <p:pic>
                    <p:nvPicPr>
                      <p:cNvPr id="0" name=""/>
                      <p:cNvPicPr>
                        <a:picLocks noChangeAspect="1" noChangeArrowheads="1"/>
                      </p:cNvPicPr>
                      <p:nvPr/>
                    </p:nvPicPr>
                    <p:blipFill>
                      <a:blip r:embed="rId5"/>
                      <a:srcRect/>
                      <a:stretch>
                        <a:fillRect/>
                      </a:stretch>
                    </p:blipFill>
                    <p:spPr bwMode="auto">
                      <a:xfrm>
                        <a:off x="3657600" y="3771900"/>
                        <a:ext cx="2341563" cy="1009650"/>
                      </a:xfrm>
                      <a:prstGeom prst="rect">
                        <a:avLst/>
                      </a:prstGeom>
                      <a:noFill/>
                      <a:ln>
                        <a:noFill/>
                      </a:ln>
                      <a:effectLst/>
                    </p:spPr>
                  </p:pic>
                </p:oleObj>
              </mc:Fallback>
            </mc:AlternateContent>
          </a:graphicData>
        </a:graphic>
      </p:graphicFrame>
      <p:sp>
        <p:nvSpPr>
          <p:cNvPr id="6" name="Rectangle 5"/>
          <p:cNvSpPr/>
          <p:nvPr/>
        </p:nvSpPr>
        <p:spPr>
          <a:xfrm>
            <a:off x="3360236" y="4572000"/>
            <a:ext cx="5478964" cy="923330"/>
          </a:xfrm>
          <a:prstGeom prst="rect">
            <a:avLst/>
          </a:prstGeom>
        </p:spPr>
        <p:txBody>
          <a:bodyPr wrap="square">
            <a:spAutoFit/>
          </a:bodyPr>
          <a:lstStyle/>
          <a:p>
            <a:r>
              <a:rPr lang="en-US" dirty="0">
                <a:latin typeface="Times New Roman" pitchFamily="18" charset="0"/>
                <a:cs typeface="Times New Roman" pitchFamily="18" charset="0"/>
              </a:rPr>
              <a:t>Multiply  horizontal dimensions of the steel portion of the section by </a:t>
            </a:r>
            <a:r>
              <a:rPr lang="en-US" i="1" dirty="0">
                <a:latin typeface="Times New Roman" pitchFamily="18" charset="0"/>
                <a:cs typeface="Times New Roman" pitchFamily="18" charset="0"/>
              </a:rPr>
              <a:t>n </a:t>
            </a:r>
            <a:r>
              <a:rPr lang="en-US" dirty="0">
                <a:latin typeface="Times New Roman" pitchFamily="18" charset="0"/>
                <a:cs typeface="Times New Roman" pitchFamily="18" charset="0"/>
              </a:rPr>
              <a:t>= 16, we obtain a transformed section made entirely of wood</a:t>
            </a:r>
          </a:p>
        </p:txBody>
      </p:sp>
    </p:spTree>
    <p:extLst>
      <p:ext uri="{BB962C8B-B14F-4D97-AF65-F5344CB8AC3E}">
        <p14:creationId xmlns:p14="http://schemas.microsoft.com/office/powerpoint/2010/main" val="2360128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8540"/>
            <a:ext cx="8229600" cy="709660"/>
          </a:xfrm>
        </p:spPr>
        <p:txBody>
          <a:bodyPr>
            <a:normAutofit fontScale="90000"/>
          </a:bodyPr>
          <a:lstStyle/>
          <a:p>
            <a:r>
              <a:rPr lang="en-US" dirty="0"/>
              <a:t>Example - 3</a:t>
            </a:r>
          </a:p>
        </p:txBody>
      </p:sp>
      <p:sp>
        <p:nvSpPr>
          <p:cNvPr id="3" name="Rectangle 2"/>
          <p:cNvSpPr/>
          <p:nvPr/>
        </p:nvSpPr>
        <p:spPr>
          <a:xfrm>
            <a:off x="457200" y="838200"/>
            <a:ext cx="8305800" cy="1200329"/>
          </a:xfrm>
          <a:prstGeom prst="rect">
            <a:avLst/>
          </a:prstGeom>
        </p:spPr>
        <p:txBody>
          <a:bodyPr wrap="square">
            <a:spAutoFit/>
          </a:bodyPr>
          <a:lstStyle/>
          <a:p>
            <a:r>
              <a:rPr lang="en-US" sz="2400" b="1" dirty="0">
                <a:latin typeface="Times New Roman" pitchFamily="18" charset="0"/>
                <a:cs typeface="Times New Roman" pitchFamily="18" charset="0"/>
              </a:rPr>
              <a:t>Neutral Axis. </a:t>
            </a:r>
            <a:r>
              <a:rPr lang="en-US" sz="2400" dirty="0">
                <a:latin typeface="Times New Roman" pitchFamily="18" charset="0"/>
                <a:cs typeface="Times New Roman" pitchFamily="18" charset="0"/>
              </a:rPr>
              <a:t>The neutral axis passes through the centroid of the transformed section. Since the section consists of two rectangles, we have</a:t>
            </a:r>
          </a:p>
        </p:txBody>
      </p:sp>
      <p:pic>
        <p:nvPicPr>
          <p:cNvPr id="8909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2564" y="2175791"/>
            <a:ext cx="3179286" cy="27064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4" name="Object 3"/>
          <p:cNvGraphicFramePr>
            <a:graphicFrameLocks noChangeAspect="1"/>
          </p:cNvGraphicFramePr>
          <p:nvPr>
            <p:extLst>
              <p:ext uri="{D42A27DB-BD31-4B8C-83A1-F6EECF244321}">
                <p14:modId xmlns:p14="http://schemas.microsoft.com/office/powerpoint/2010/main" val="572813218"/>
              </p:ext>
            </p:extLst>
          </p:nvPr>
        </p:nvGraphicFramePr>
        <p:xfrm>
          <a:off x="3789595" y="2362200"/>
          <a:ext cx="4845050" cy="1292225"/>
        </p:xfrm>
        <a:graphic>
          <a:graphicData uri="http://schemas.openxmlformats.org/presentationml/2006/ole">
            <mc:AlternateContent xmlns:mc="http://schemas.openxmlformats.org/markup-compatibility/2006">
              <mc:Choice xmlns:v="urn:schemas-microsoft-com:vml" Requires="v">
                <p:oleObj spid="_x0000_s89125" name="Equation" r:id="rId4" imgW="3047760" imgH="812520" progId="Equation.DSMT4">
                  <p:embed/>
                </p:oleObj>
              </mc:Choice>
              <mc:Fallback>
                <p:oleObj name="Equation" r:id="rId4" imgW="3047760" imgH="812520" progId="Equation.DSMT4">
                  <p:embed/>
                  <p:pic>
                    <p:nvPicPr>
                      <p:cNvPr id="0" name="Object 13"/>
                      <p:cNvPicPr>
                        <a:picLocks noChangeAspect="1" noChangeArrowheads="1"/>
                      </p:cNvPicPr>
                      <p:nvPr/>
                    </p:nvPicPr>
                    <p:blipFill>
                      <a:blip r:embed="rId5"/>
                      <a:srcRect/>
                      <a:stretch>
                        <a:fillRect/>
                      </a:stretch>
                    </p:blipFill>
                    <p:spPr bwMode="auto">
                      <a:xfrm>
                        <a:off x="3789595" y="2362200"/>
                        <a:ext cx="484505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89093"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72457" y="3592117"/>
            <a:ext cx="5462307" cy="1192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9094"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2564" y="5040304"/>
            <a:ext cx="7315200" cy="17826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3893881" y="1700554"/>
            <a:ext cx="3510898" cy="400110"/>
          </a:xfrm>
          <a:prstGeom prst="rect">
            <a:avLst/>
          </a:prstGeom>
        </p:spPr>
        <p:txBody>
          <a:bodyPr wrap="none">
            <a:spAutoFit/>
          </a:bodyPr>
          <a:lstStyle/>
          <a:p>
            <a:r>
              <a:rPr lang="en-US" sz="2000" dirty="0" err="1">
                <a:latin typeface="Times New Roman" pitchFamily="18" charset="0"/>
                <a:cs typeface="Times New Roman" pitchFamily="18" charset="0"/>
              </a:rPr>
              <a:t>b</a:t>
            </a:r>
            <a:r>
              <a:rPr lang="en-US" sz="2000" baseline="-25000" dirty="0" err="1">
                <a:latin typeface="Times New Roman" pitchFamily="18" charset="0"/>
                <a:cs typeface="Times New Roman" pitchFamily="18" charset="0"/>
              </a:rPr>
              <a:t>t</a:t>
            </a:r>
            <a:r>
              <a:rPr lang="en-US" sz="2000" baseline="-25000" dirty="0">
                <a:latin typeface="Times New Roman" pitchFamily="18" charset="0"/>
                <a:cs typeface="Times New Roman" pitchFamily="18" charset="0"/>
              </a:rPr>
              <a:t>(bottom) </a:t>
            </a:r>
            <a:r>
              <a:rPr lang="en-US" sz="2000" dirty="0">
                <a:latin typeface="Times New Roman" pitchFamily="18" charset="0"/>
                <a:cs typeface="Times New Roman" pitchFamily="18" charset="0"/>
              </a:rPr>
              <a:t>= 0.47m ;   </a:t>
            </a:r>
            <a:r>
              <a:rPr lang="en-US" sz="2000" dirty="0" err="1">
                <a:latin typeface="Times New Roman" pitchFamily="18" charset="0"/>
                <a:cs typeface="Times New Roman" pitchFamily="18" charset="0"/>
              </a:rPr>
              <a:t>b</a:t>
            </a:r>
            <a:r>
              <a:rPr lang="en-US" sz="2000" baseline="-25000" dirty="0" err="1">
                <a:latin typeface="Times New Roman" pitchFamily="18" charset="0"/>
                <a:cs typeface="Times New Roman" pitchFamily="18" charset="0"/>
              </a:rPr>
              <a:t>t</a:t>
            </a:r>
            <a:r>
              <a:rPr lang="en-US" sz="2000" baseline="-25000" dirty="0">
                <a:latin typeface="Times New Roman" pitchFamily="18" charset="0"/>
                <a:cs typeface="Times New Roman" pitchFamily="18" charset="0"/>
              </a:rPr>
              <a:t>(top) </a:t>
            </a:r>
            <a:r>
              <a:rPr lang="en-US" sz="2000" dirty="0">
                <a:latin typeface="Times New Roman" pitchFamily="18" charset="0"/>
                <a:cs typeface="Times New Roman" pitchFamily="18" charset="0"/>
              </a:rPr>
              <a:t>= 3.2m</a:t>
            </a:r>
            <a:r>
              <a:rPr lang="en-US" sz="2000" baseline="-25000" dirty="0">
                <a:latin typeface="Times New Roman" pitchFamily="18" charset="0"/>
                <a:cs typeface="Times New Roman" pitchFamily="18" charset="0"/>
              </a:rPr>
              <a:t> </a:t>
            </a:r>
            <a:endParaRPr lang="en-US" sz="2000" dirty="0"/>
          </a:p>
        </p:txBody>
      </p:sp>
    </p:spTree>
    <p:extLst>
      <p:ext uri="{BB962C8B-B14F-4D97-AF65-F5344CB8AC3E}">
        <p14:creationId xmlns:p14="http://schemas.microsoft.com/office/powerpoint/2010/main" val="38216659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a:t>Example 3</a:t>
            </a:r>
          </a:p>
        </p:txBody>
      </p:sp>
      <p:pic>
        <p:nvPicPr>
          <p:cNvPr id="901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3962400"/>
            <a:ext cx="8503920" cy="236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011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5592" y="1371600"/>
            <a:ext cx="3852863" cy="22254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83748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Rectangle 2">
                <a:extLst>
                  <a:ext uri="{FF2B5EF4-FFF2-40B4-BE49-F238E27FC236}">
                    <a16:creationId xmlns:a16="http://schemas.microsoft.com/office/drawing/2014/main" id="{80832A74-9C8D-441C-BD09-39F2BFA49E42}"/>
                  </a:ext>
                </a:extLst>
              </p:cNvPr>
              <p:cNvSpPr/>
              <p:nvPr/>
            </p:nvSpPr>
            <p:spPr>
              <a:xfrm>
                <a:off x="381000" y="1066800"/>
                <a:ext cx="8915400" cy="923330"/>
              </a:xfrm>
              <a:prstGeom prst="rect">
                <a:avLst/>
              </a:prstGeom>
            </p:spPr>
            <p:txBody>
              <a:bodyPr wrap="square">
                <a:spAutoFit/>
              </a:bodyPr>
              <a:lstStyle/>
              <a:p>
                <a:pPr marL="285750" indent="-285750">
                  <a:buFont typeface="Arial" panose="020B0604020202020204" pitchFamily="34" charset="0"/>
                  <a:buChar char="•"/>
                </a:pPr>
                <a:r>
                  <a:rPr lang="en-GB" dirty="0">
                    <a:latin typeface="Times New Roman" panose="02020603050405020304" pitchFamily="18" charset="0"/>
                    <a:cs typeface="Times New Roman" panose="02020603050405020304" pitchFamily="18" charset="0"/>
                  </a:rPr>
                  <a:t>To determine the </a:t>
                </a:r>
                <a:r>
                  <a:rPr lang="en-US" dirty="0">
                    <a:latin typeface="Times New Roman" panose="02020603050405020304" pitchFamily="18" charset="0"/>
                    <a:cs typeface="Times New Roman" panose="02020603050405020304" pitchFamily="18" charset="0"/>
                  </a:rPr>
                  <a:t>maximum stress </a:t>
                </a:r>
                <a14:m>
                  <m:oMath xmlns:m="http://schemas.openxmlformats.org/officeDocument/2006/math">
                    <m:sSub>
                      <m:sSubPr>
                        <m:ctrlPr>
                          <a:rPr lang="en-US" i="1" dirty="0" smtClean="0">
                            <a:solidFill>
                              <a:srgbClr val="FF0000"/>
                            </a:solidFill>
                            <a:latin typeface="Cambria Math" panose="02040503050406030204" pitchFamily="18" charset="0"/>
                            <a:cs typeface="Times New Roman" panose="02020603050405020304" pitchFamily="18" charset="0"/>
                          </a:rPr>
                        </m:ctrlPr>
                      </m:sSubPr>
                      <m:e>
                        <m:r>
                          <a:rPr lang="en-US" i="1" dirty="0" smtClean="0">
                            <a:solidFill>
                              <a:srgbClr val="FF0000"/>
                            </a:solidFill>
                            <a:latin typeface="Cambria Math" panose="02040503050406030204" pitchFamily="18" charset="0"/>
                            <a:ea typeface="Cambria Math" panose="02040503050406030204" pitchFamily="18" charset="0"/>
                            <a:cs typeface="Times New Roman" panose="02020603050405020304" pitchFamily="18" charset="0"/>
                          </a:rPr>
                          <m:t>𝜎</m:t>
                        </m:r>
                      </m:e>
                      <m:sub>
                        <m:r>
                          <a:rPr lang="en-US" b="0" i="1" dirty="0" smtClean="0">
                            <a:solidFill>
                              <a:srgbClr val="FF0000"/>
                            </a:solidFill>
                            <a:latin typeface="Cambria Math" panose="02040503050406030204" pitchFamily="18" charset="0"/>
                            <a:cs typeface="Times New Roman" panose="02020603050405020304" pitchFamily="18" charset="0"/>
                          </a:rPr>
                          <m:t>𝑚</m:t>
                        </m:r>
                      </m:sub>
                    </m:sSub>
                  </m:oMath>
                </a14:m>
                <a:r>
                  <a:rPr lang="en-US" sz="800" i="1" dirty="0">
                    <a:solidFill>
                      <a:srgbClr val="FF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 a given section of a standard beam, the engineer needs only to read the value of the elastic section modulus </a:t>
                </a:r>
                <a:r>
                  <a:rPr lang="en-US" i="1" dirty="0">
                    <a:latin typeface="Times New Roman" panose="02020603050405020304" pitchFamily="18" charset="0"/>
                    <a:cs typeface="Times New Roman" panose="02020603050405020304" pitchFamily="18" charset="0"/>
                  </a:rPr>
                  <a:t>S </a:t>
                </a:r>
                <a:r>
                  <a:rPr lang="en-US" dirty="0">
                    <a:latin typeface="Times New Roman" panose="02020603050405020304" pitchFamily="18" charset="0"/>
                    <a:cs typeface="Times New Roman" panose="02020603050405020304" pitchFamily="18" charset="0"/>
                  </a:rPr>
                  <a:t>in a table, and divide the bending moment </a:t>
                </a:r>
                <a:r>
                  <a:rPr lang="en-US" i="1" dirty="0">
                    <a:solidFill>
                      <a:srgbClr val="FF0000"/>
                    </a:solidFill>
                    <a:latin typeface="Times New Roman" panose="02020603050405020304" pitchFamily="18" charset="0"/>
                    <a:cs typeface="Times New Roman" panose="02020603050405020304" pitchFamily="18" charset="0"/>
                  </a:rPr>
                  <a:t>M</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 the section by </a:t>
                </a:r>
                <a:r>
                  <a:rPr lang="en-US" i="1" dirty="0">
                    <a:solidFill>
                      <a:srgbClr val="FF0000"/>
                    </a:solidFill>
                    <a:latin typeface="Times New Roman" panose="02020603050405020304" pitchFamily="18" charset="0"/>
                    <a:cs typeface="Times New Roman" panose="02020603050405020304" pitchFamily="18" charset="0"/>
                  </a:rPr>
                  <a:t>S</a:t>
                </a:r>
                <a:r>
                  <a:rPr lang="en-US" dirty="0">
                    <a:latin typeface="Times New Roman" panose="02020603050405020304" pitchFamily="18" charset="0"/>
                    <a:cs typeface="Times New Roman" panose="02020603050405020304" pitchFamily="18" charset="0"/>
                  </a:rPr>
                  <a:t>.</a:t>
                </a:r>
                <a:endParaRPr lang="en-GB" dirty="0">
                  <a:latin typeface="Times New Roman" panose="02020603050405020304" pitchFamily="18" charset="0"/>
                  <a:cs typeface="Times New Roman" panose="02020603050405020304" pitchFamily="18" charset="0"/>
                </a:endParaRPr>
              </a:p>
            </p:txBody>
          </p:sp>
        </mc:Choice>
        <mc:Fallback>
          <p:sp>
            <p:nvSpPr>
              <p:cNvPr id="3" name="Rectangle 2">
                <a:extLst>
                  <a:ext uri="{FF2B5EF4-FFF2-40B4-BE49-F238E27FC236}">
                    <a16:creationId xmlns:a16="http://schemas.microsoft.com/office/drawing/2014/main" id="{80832A74-9C8D-441C-BD09-39F2BFA49E42}"/>
                  </a:ext>
                </a:extLst>
              </p:cNvPr>
              <p:cNvSpPr>
                <a:spLocks noRot="1" noChangeAspect="1" noMove="1" noResize="1" noEditPoints="1" noAdjustHandles="1" noChangeArrowheads="1" noChangeShapeType="1" noTextEdit="1"/>
              </p:cNvSpPr>
              <p:nvPr/>
            </p:nvSpPr>
            <p:spPr>
              <a:xfrm>
                <a:off x="381000" y="1066800"/>
                <a:ext cx="8915400" cy="923330"/>
              </a:xfrm>
              <a:prstGeom prst="rect">
                <a:avLst/>
              </a:prstGeom>
              <a:blipFill>
                <a:blip r:embed="rId2"/>
                <a:stretch>
                  <a:fillRect l="-479" t="-3311" b="-9934"/>
                </a:stretch>
              </a:blipFill>
            </p:spPr>
            <p:txBody>
              <a:bodyPr/>
              <a:lstStyle/>
              <a:p>
                <a:r>
                  <a:rPr lang="en-US">
                    <a:noFill/>
                  </a:rPr>
                  <a:t> </a:t>
                </a:r>
              </a:p>
            </p:txBody>
          </p:sp>
        </mc:Fallback>
      </mc:AlternateContent>
      <p:sp>
        <p:nvSpPr>
          <p:cNvPr id="4" name="Rectangle 2">
            <a:extLst>
              <a:ext uri="{FF2B5EF4-FFF2-40B4-BE49-F238E27FC236}">
                <a16:creationId xmlns:a16="http://schemas.microsoft.com/office/drawing/2014/main" id="{B307AEAB-F141-4707-8E4E-74DCF828F722}"/>
              </a:ext>
            </a:extLst>
          </p:cNvPr>
          <p:cNvSpPr>
            <a:spLocks noGrp="1" noChangeArrowheads="1"/>
          </p:cNvSpPr>
          <p:nvPr>
            <p:ph type="title"/>
          </p:nvPr>
        </p:nvSpPr>
        <p:spPr>
          <a:xfrm>
            <a:off x="533400" y="76201"/>
            <a:ext cx="8229600" cy="825499"/>
          </a:xfrm>
        </p:spPr>
        <p:txBody>
          <a:bodyPr/>
          <a:lstStyle/>
          <a:p>
            <a:pPr eaLnBrk="1" hangingPunct="1"/>
            <a:r>
              <a:rPr lang="en-US" dirty="0"/>
              <a:t>Beam Section Properties</a:t>
            </a:r>
          </a:p>
        </p:txBody>
      </p:sp>
      <p:sp>
        <p:nvSpPr>
          <p:cNvPr id="5" name="Rectangle 4">
            <a:extLst>
              <a:ext uri="{FF2B5EF4-FFF2-40B4-BE49-F238E27FC236}">
                <a16:creationId xmlns:a16="http://schemas.microsoft.com/office/drawing/2014/main" id="{D9071954-AB37-4233-B595-7186C90A4860}"/>
              </a:ext>
            </a:extLst>
          </p:cNvPr>
          <p:cNvSpPr/>
          <p:nvPr/>
        </p:nvSpPr>
        <p:spPr>
          <a:xfrm>
            <a:off x="381000" y="2228671"/>
            <a:ext cx="8077200" cy="646331"/>
          </a:xfrm>
          <a:prstGeom prst="rect">
            <a:avLst/>
          </a:prstGeom>
        </p:spPr>
        <p:txBody>
          <a:bodyPr wrap="square">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deformation of the member caused by the bending moment </a:t>
            </a:r>
            <a:r>
              <a:rPr lang="en-US" i="1" dirty="0">
                <a:latin typeface="Times New Roman" panose="02020603050405020304" pitchFamily="18" charset="0"/>
                <a:cs typeface="Times New Roman" panose="02020603050405020304" pitchFamily="18" charset="0"/>
              </a:rPr>
              <a:t>M </a:t>
            </a:r>
            <a:r>
              <a:rPr lang="en-US" dirty="0">
                <a:latin typeface="Times New Roman" panose="02020603050405020304" pitchFamily="18" charset="0"/>
                <a:cs typeface="Times New Roman" panose="02020603050405020304" pitchFamily="18" charset="0"/>
              </a:rPr>
              <a:t>is measured by the </a:t>
            </a:r>
            <a:r>
              <a:rPr lang="en-US" i="1" dirty="0">
                <a:solidFill>
                  <a:srgbClr val="FF0000"/>
                </a:solidFill>
                <a:latin typeface="Times New Roman" panose="02020603050405020304" pitchFamily="18" charset="0"/>
                <a:cs typeface="Times New Roman" panose="02020603050405020304" pitchFamily="18" charset="0"/>
              </a:rPr>
              <a:t>curvature</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of the neutral surface.</a:t>
            </a:r>
            <a:endParaRPr lang="en-GB"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6" name="Rectangle 5">
                <a:extLst>
                  <a:ext uri="{FF2B5EF4-FFF2-40B4-BE49-F238E27FC236}">
                    <a16:creationId xmlns:a16="http://schemas.microsoft.com/office/drawing/2014/main" id="{8FF453E4-6C09-478B-A2D2-116ECA8D3DFB}"/>
                  </a:ext>
                </a:extLst>
              </p:cNvPr>
              <p:cNvSpPr/>
              <p:nvPr/>
            </p:nvSpPr>
            <p:spPr>
              <a:xfrm>
                <a:off x="381000" y="3083525"/>
                <a:ext cx="8382000" cy="646331"/>
              </a:xfrm>
              <a:prstGeom prst="rect">
                <a:avLst/>
              </a:prstGeom>
            </p:spPr>
            <p:txBody>
              <a:bodyPr wrap="square">
                <a:spAutoFit/>
              </a:bodyPr>
              <a:lstStyle/>
              <a:p>
                <a:pPr marL="285750" indent="-285750">
                  <a:buFont typeface="Arial" panose="020B0604020202020204" pitchFamily="34" charset="0"/>
                  <a:buChar char="•"/>
                </a:pPr>
                <a:r>
                  <a:rPr lang="en-GB" dirty="0">
                    <a:latin typeface="Times New Roman" panose="02020603050405020304" pitchFamily="18" charset="0"/>
                    <a:cs typeface="Times New Roman" panose="02020603050405020304" pitchFamily="18" charset="0"/>
                  </a:rPr>
                  <a:t>The curvature </a:t>
                </a:r>
                <a:r>
                  <a:rPr lang="en-US" dirty="0">
                    <a:latin typeface="Times New Roman" panose="02020603050405020304" pitchFamily="18" charset="0"/>
                    <a:cs typeface="Times New Roman" panose="02020603050405020304" pitchFamily="18" charset="0"/>
                  </a:rPr>
                  <a:t>is defined as the reciprocal of the radius of curvature </a:t>
                </a:r>
                <a14:m>
                  <m:oMath xmlns:m="http://schemas.openxmlformats.org/officeDocument/2006/math">
                    <m:r>
                      <a:rPr lang="en-US" i="1" dirty="0" smtClean="0">
                        <a:latin typeface="Cambria Math" panose="02040503050406030204" pitchFamily="18" charset="0"/>
                        <a:ea typeface="Cambria Math" panose="02040503050406030204" pitchFamily="18" charset="0"/>
                        <a:cs typeface="Times New Roman" panose="02020603050405020304" pitchFamily="18" charset="0"/>
                      </a:rPr>
                      <m:t>𝜌</m:t>
                    </m:r>
                  </m:oMath>
                </a14:m>
                <a:r>
                  <a:rPr lang="en-US" dirty="0">
                    <a:latin typeface="Times New Roman" panose="02020603050405020304" pitchFamily="18" charset="0"/>
                    <a:cs typeface="Times New Roman" panose="02020603050405020304" pitchFamily="18" charset="0"/>
                  </a:rPr>
                  <a:t>, and can be </a:t>
                </a:r>
                <a:r>
                  <a:rPr lang="en-GB" dirty="0">
                    <a:latin typeface="Times New Roman" panose="02020603050405020304" pitchFamily="18" charset="0"/>
                    <a:cs typeface="Times New Roman" panose="02020603050405020304" pitchFamily="18" charset="0"/>
                  </a:rPr>
                  <a:t>obtained by solving</a:t>
                </a:r>
              </a:p>
            </p:txBody>
          </p:sp>
        </mc:Choice>
        <mc:Fallback xmlns="">
          <p:sp>
            <p:nvSpPr>
              <p:cNvPr id="6" name="Rectangle 5">
                <a:extLst>
                  <a:ext uri="{FF2B5EF4-FFF2-40B4-BE49-F238E27FC236}">
                    <a16:creationId xmlns:a16="http://schemas.microsoft.com/office/drawing/2014/main" id="{8FF453E4-6C09-478B-A2D2-116ECA8D3DFB}"/>
                  </a:ext>
                </a:extLst>
              </p:cNvPr>
              <p:cNvSpPr>
                <a:spLocks noRot="1" noChangeAspect="1" noMove="1" noResize="1" noEditPoints="1" noAdjustHandles="1" noChangeArrowheads="1" noChangeShapeType="1" noTextEdit="1"/>
              </p:cNvSpPr>
              <p:nvPr/>
            </p:nvSpPr>
            <p:spPr>
              <a:xfrm>
                <a:off x="381000" y="3083525"/>
                <a:ext cx="8382000" cy="646331"/>
              </a:xfrm>
              <a:prstGeom prst="rect">
                <a:avLst/>
              </a:prstGeom>
              <a:blipFill>
                <a:blip r:embed="rId3"/>
                <a:stretch>
                  <a:fillRect l="-509" t="-5660" b="-14151"/>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 name="Rectangle 6">
                <a:extLst>
                  <a:ext uri="{FF2B5EF4-FFF2-40B4-BE49-F238E27FC236}">
                    <a16:creationId xmlns:a16="http://schemas.microsoft.com/office/drawing/2014/main" id="{F63C3B40-82B4-4ECE-BCE8-2ADA3F726E26}"/>
                  </a:ext>
                </a:extLst>
              </p:cNvPr>
              <p:cNvSpPr/>
              <p:nvPr/>
            </p:nvSpPr>
            <p:spPr>
              <a:xfrm>
                <a:off x="2778469" y="5191437"/>
                <a:ext cx="1904367" cy="65960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GB" i="1" smtClean="0">
                              <a:latin typeface="Cambria Math" panose="02040503050406030204" pitchFamily="18" charset="0"/>
                            </a:rPr>
                          </m:ctrlPr>
                        </m:fPr>
                        <m:num>
                          <m:r>
                            <a:rPr lang="en-US" b="0" i="1" smtClean="0">
                              <a:latin typeface="Cambria Math" panose="02040503050406030204" pitchFamily="18" charset="0"/>
                            </a:rPr>
                            <m:t>1</m:t>
                          </m:r>
                        </m:num>
                        <m:den>
                          <m:r>
                            <a:rPr lang="en-GB" i="1" smtClean="0">
                              <a:latin typeface="Cambria Math" panose="02040503050406030204" pitchFamily="18" charset="0"/>
                              <a:ea typeface="Cambria Math" panose="02040503050406030204" pitchFamily="18" charset="0"/>
                            </a:rPr>
                            <m:t>𝜌</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𝜎</m:t>
                              </m:r>
                            </m:e>
                            <m:sub>
                              <m:r>
                                <a:rPr lang="en-US" b="0" i="1" smtClean="0">
                                  <a:latin typeface="Cambria Math" panose="02040503050406030204" pitchFamily="18" charset="0"/>
                                </a:rPr>
                                <m:t> </m:t>
                              </m:r>
                              <m:r>
                                <a:rPr lang="en-US" b="0" i="1" smtClean="0">
                                  <a:latin typeface="Cambria Math" panose="02040503050406030204" pitchFamily="18" charset="0"/>
                                </a:rPr>
                                <m:t>𝑚</m:t>
                              </m:r>
                            </m:sub>
                          </m:sSub>
                        </m:num>
                        <m:den>
                          <m:r>
                            <a:rPr lang="en-US" b="0" i="1" smtClean="0">
                              <a:latin typeface="Cambria Math" panose="02040503050406030204" pitchFamily="18" charset="0"/>
                            </a:rPr>
                            <m:t>𝐸𝑐</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𝐸𝑐</m:t>
                          </m:r>
                        </m:den>
                      </m:f>
                      <m:f>
                        <m:fPr>
                          <m:ctrlPr>
                            <a:rPr lang="en-US" b="0" i="1" smtClean="0">
                              <a:latin typeface="Cambria Math" panose="02040503050406030204" pitchFamily="18" charset="0"/>
                            </a:rPr>
                          </m:ctrlPr>
                        </m:fPr>
                        <m:num>
                          <m:r>
                            <a:rPr lang="en-US" b="0" i="1" smtClean="0">
                              <a:latin typeface="Cambria Math" panose="02040503050406030204" pitchFamily="18" charset="0"/>
                            </a:rPr>
                            <m:t>𝑀𝑐</m:t>
                          </m:r>
                        </m:num>
                        <m:den>
                          <m:r>
                            <a:rPr lang="en-US" b="0" i="1" smtClean="0">
                              <a:latin typeface="Cambria Math" panose="02040503050406030204" pitchFamily="18" charset="0"/>
                            </a:rPr>
                            <m:t>𝐼</m:t>
                          </m:r>
                        </m:den>
                      </m:f>
                    </m:oMath>
                  </m:oMathPara>
                </a14:m>
                <a:endParaRPr lang="en-GB" dirty="0"/>
              </a:p>
            </p:txBody>
          </p:sp>
        </mc:Choice>
        <mc:Fallback xmlns="">
          <p:sp>
            <p:nvSpPr>
              <p:cNvPr id="7" name="Rectangle 6">
                <a:extLst>
                  <a:ext uri="{FF2B5EF4-FFF2-40B4-BE49-F238E27FC236}">
                    <a16:creationId xmlns:a16="http://schemas.microsoft.com/office/drawing/2014/main" id="{F63C3B40-82B4-4ECE-BCE8-2ADA3F726E26}"/>
                  </a:ext>
                </a:extLst>
              </p:cNvPr>
              <p:cNvSpPr>
                <a:spLocks noRot="1" noChangeAspect="1" noMove="1" noResize="1" noEditPoints="1" noAdjustHandles="1" noChangeArrowheads="1" noChangeShapeType="1" noTextEdit="1"/>
              </p:cNvSpPr>
              <p:nvPr/>
            </p:nvSpPr>
            <p:spPr>
              <a:xfrm>
                <a:off x="2778469" y="5191437"/>
                <a:ext cx="1904367" cy="659604"/>
              </a:xfrm>
              <a:prstGeom prst="rect">
                <a:avLst/>
              </a:prstGeom>
              <a:blipFill>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 name="Rectangle 9">
                <a:extLst>
                  <a:ext uri="{FF2B5EF4-FFF2-40B4-BE49-F238E27FC236}">
                    <a16:creationId xmlns:a16="http://schemas.microsoft.com/office/drawing/2014/main" id="{D0CCDDF2-0487-4301-95AE-4599D7784C71}"/>
                  </a:ext>
                </a:extLst>
              </p:cNvPr>
              <p:cNvSpPr/>
              <p:nvPr/>
            </p:nvSpPr>
            <p:spPr>
              <a:xfrm>
                <a:off x="3048000" y="3772483"/>
                <a:ext cx="979755" cy="65960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GB" i="1">
                              <a:latin typeface="Cambria Math" panose="02040503050406030204" pitchFamily="18" charset="0"/>
                            </a:rPr>
                          </m:ctrlPr>
                        </m:fPr>
                        <m:num>
                          <m:r>
                            <a:rPr lang="en-US" i="1">
                              <a:latin typeface="Cambria Math" panose="02040503050406030204" pitchFamily="18" charset="0"/>
                            </a:rPr>
                            <m:t>1</m:t>
                          </m:r>
                        </m:num>
                        <m:den>
                          <m:r>
                            <a:rPr lang="en-GB" i="1">
                              <a:latin typeface="Cambria Math" panose="02040503050406030204" pitchFamily="18" charset="0"/>
                              <a:ea typeface="Cambria Math" panose="02040503050406030204" pitchFamily="18" charset="0"/>
                            </a:rPr>
                            <m:t>𝜌</m:t>
                          </m:r>
                        </m:den>
                      </m:f>
                      <m:r>
                        <a:rPr lang="en-US" i="1">
                          <a:latin typeface="Cambria Math" panose="02040503050406030204" pitchFamily="18" charset="0"/>
                        </a:rPr>
                        <m:t>=</m:t>
                      </m:r>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i="1" smtClean="0">
                                  <a:latin typeface="Cambria Math" panose="02040503050406030204" pitchFamily="18" charset="0"/>
                                  <a:ea typeface="Cambria Math" panose="02040503050406030204" pitchFamily="18" charset="0"/>
                                </a:rPr>
                                <m:t>𝜀</m:t>
                              </m:r>
                            </m:e>
                            <m:sub>
                              <m:r>
                                <a:rPr lang="en-US" i="1">
                                  <a:latin typeface="Cambria Math" panose="02040503050406030204" pitchFamily="18" charset="0"/>
                                </a:rPr>
                                <m:t> </m:t>
                              </m:r>
                              <m:r>
                                <a:rPr lang="en-US" i="1">
                                  <a:latin typeface="Cambria Math" panose="02040503050406030204" pitchFamily="18" charset="0"/>
                                </a:rPr>
                                <m:t>𝑚</m:t>
                              </m:r>
                            </m:sub>
                          </m:sSub>
                        </m:num>
                        <m:den>
                          <m:r>
                            <a:rPr lang="en-US" i="1">
                              <a:latin typeface="Cambria Math" panose="02040503050406030204" pitchFamily="18" charset="0"/>
                            </a:rPr>
                            <m:t>𝑐</m:t>
                          </m:r>
                        </m:den>
                      </m:f>
                    </m:oMath>
                  </m:oMathPara>
                </a14:m>
                <a:endParaRPr lang="en-GB" dirty="0"/>
              </a:p>
            </p:txBody>
          </p:sp>
        </mc:Choice>
        <mc:Fallback xmlns="">
          <p:sp>
            <p:nvSpPr>
              <p:cNvPr id="10" name="Rectangle 9">
                <a:extLst>
                  <a:ext uri="{FF2B5EF4-FFF2-40B4-BE49-F238E27FC236}">
                    <a16:creationId xmlns:a16="http://schemas.microsoft.com/office/drawing/2014/main" id="{D0CCDDF2-0487-4301-95AE-4599D7784C71}"/>
                  </a:ext>
                </a:extLst>
              </p:cNvPr>
              <p:cNvSpPr>
                <a:spLocks noRot="1" noChangeAspect="1" noMove="1" noResize="1" noEditPoints="1" noAdjustHandles="1" noChangeArrowheads="1" noChangeShapeType="1" noTextEdit="1"/>
              </p:cNvSpPr>
              <p:nvPr/>
            </p:nvSpPr>
            <p:spPr>
              <a:xfrm>
                <a:off x="3048000" y="3772483"/>
                <a:ext cx="979755" cy="659604"/>
              </a:xfrm>
              <a:prstGeom prst="rect">
                <a:avLst/>
              </a:prstGeom>
              <a:blipFill>
                <a:blip r:embed="rId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Rectangle 10">
                <a:extLst>
                  <a:ext uri="{FF2B5EF4-FFF2-40B4-BE49-F238E27FC236}">
                    <a16:creationId xmlns:a16="http://schemas.microsoft.com/office/drawing/2014/main" id="{373CB5EB-2092-4D3B-BB9A-D12C1BDDCF4F}"/>
                  </a:ext>
                </a:extLst>
              </p:cNvPr>
              <p:cNvSpPr/>
              <p:nvPr/>
            </p:nvSpPr>
            <p:spPr>
              <a:xfrm>
                <a:off x="3107179" y="6122195"/>
                <a:ext cx="911340" cy="65960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GB" i="1" smtClean="0">
                              <a:latin typeface="Cambria Math" panose="02040503050406030204" pitchFamily="18" charset="0"/>
                            </a:rPr>
                          </m:ctrlPr>
                        </m:fPr>
                        <m:num>
                          <m:r>
                            <a:rPr lang="en-US" i="1">
                              <a:latin typeface="Cambria Math" panose="02040503050406030204" pitchFamily="18" charset="0"/>
                            </a:rPr>
                            <m:t>1</m:t>
                          </m:r>
                        </m:num>
                        <m:den>
                          <m:r>
                            <a:rPr lang="en-GB" i="1">
                              <a:latin typeface="Cambria Math" panose="02040503050406030204" pitchFamily="18" charset="0"/>
                              <a:ea typeface="Cambria Math" panose="02040503050406030204" pitchFamily="18" charset="0"/>
                            </a:rPr>
                            <m:t>𝜌</m:t>
                          </m:r>
                        </m:den>
                      </m:f>
                      <m:r>
                        <a:rPr lang="en-US" i="1">
                          <a:latin typeface="Cambria Math" panose="02040503050406030204" pitchFamily="18" charset="0"/>
                        </a:rPr>
                        <m:t>=</m:t>
                      </m:r>
                      <m:f>
                        <m:fPr>
                          <m:ctrlPr>
                            <a:rPr lang="en-US" i="1">
                              <a:latin typeface="Cambria Math" panose="02040503050406030204" pitchFamily="18" charset="0"/>
                            </a:rPr>
                          </m:ctrlPr>
                        </m:fPr>
                        <m:num>
                          <m:r>
                            <a:rPr lang="en-US" b="0" i="1" smtClean="0">
                              <a:latin typeface="Cambria Math" panose="02040503050406030204" pitchFamily="18" charset="0"/>
                            </a:rPr>
                            <m:t>𝑀</m:t>
                          </m:r>
                        </m:num>
                        <m:den>
                          <m:r>
                            <a:rPr lang="en-US" b="0" i="1" smtClean="0">
                              <a:latin typeface="Cambria Math" panose="02040503050406030204" pitchFamily="18" charset="0"/>
                            </a:rPr>
                            <m:t>𝐸𝐼</m:t>
                          </m:r>
                        </m:den>
                      </m:f>
                    </m:oMath>
                  </m:oMathPara>
                </a14:m>
                <a:endParaRPr lang="en-GB" dirty="0"/>
              </a:p>
            </p:txBody>
          </p:sp>
        </mc:Choice>
        <mc:Fallback xmlns="">
          <p:sp>
            <p:nvSpPr>
              <p:cNvPr id="11" name="Rectangle 10">
                <a:extLst>
                  <a:ext uri="{FF2B5EF4-FFF2-40B4-BE49-F238E27FC236}">
                    <a16:creationId xmlns:a16="http://schemas.microsoft.com/office/drawing/2014/main" id="{373CB5EB-2092-4D3B-BB9A-D12C1BDDCF4F}"/>
                  </a:ext>
                </a:extLst>
              </p:cNvPr>
              <p:cNvSpPr>
                <a:spLocks noRot="1" noChangeAspect="1" noMove="1" noResize="1" noEditPoints="1" noAdjustHandles="1" noChangeArrowheads="1" noChangeShapeType="1" noTextEdit="1"/>
              </p:cNvSpPr>
              <p:nvPr/>
            </p:nvSpPr>
            <p:spPr>
              <a:xfrm>
                <a:off x="3107179" y="6122195"/>
                <a:ext cx="911340" cy="659604"/>
              </a:xfrm>
              <a:prstGeom prst="rect">
                <a:avLst/>
              </a:prstGeom>
              <a:blipFill>
                <a:blip r:embed="rId6"/>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12" name="Rectangle 11">
                <a:extLst>
                  <a:ext uri="{FF2B5EF4-FFF2-40B4-BE49-F238E27FC236}">
                    <a16:creationId xmlns:a16="http://schemas.microsoft.com/office/drawing/2014/main" id="{05A4309F-E514-429A-9265-6FF4CDE3A30C}"/>
                  </a:ext>
                </a:extLst>
              </p:cNvPr>
              <p:cNvSpPr/>
              <p:nvPr/>
            </p:nvSpPr>
            <p:spPr>
              <a:xfrm>
                <a:off x="739348" y="4568368"/>
                <a:ext cx="3643241" cy="369332"/>
              </a:xfrm>
              <a:prstGeom prst="rect">
                <a:avLst/>
              </a:prstGeom>
            </p:spPr>
            <p:txBody>
              <a:bodyPr wrap="none">
                <a:spAutoFit/>
              </a:bodyPr>
              <a:lstStyle/>
              <a:p>
                <a:r>
                  <a:rPr lang="en-US" dirty="0">
                    <a:latin typeface="Times New Roman" panose="02020603050405020304" pitchFamily="18" charset="0"/>
                    <a:cs typeface="Times New Roman" panose="02020603050405020304" pitchFamily="18" charset="0"/>
                  </a:rPr>
                  <a:t>But, in the elastic range, </a:t>
                </a:r>
                <a14:m>
                  <m:oMath xmlns:m="http://schemas.openxmlformats.org/officeDocument/2006/math">
                    <m:sSub>
                      <m:sSubPr>
                        <m:ctrlPr>
                          <a:rPr lang="en-US" i="1" dirty="0" smtClean="0">
                            <a:latin typeface="Cambria Math" panose="02040503050406030204" pitchFamily="18" charset="0"/>
                          </a:rPr>
                        </m:ctrlPr>
                      </m:sSubPr>
                      <m:e>
                        <m:r>
                          <a:rPr lang="en-US" i="1" dirty="0" smtClean="0">
                            <a:latin typeface="Cambria Math" panose="02040503050406030204" pitchFamily="18" charset="0"/>
                            <a:ea typeface="Cambria Math" panose="02040503050406030204" pitchFamily="18" charset="0"/>
                          </a:rPr>
                          <m:t>𝜀</m:t>
                        </m:r>
                      </m:e>
                      <m:sub>
                        <m:r>
                          <a:rPr lang="en-US" b="0" i="1" dirty="0" smtClean="0">
                            <a:latin typeface="Cambria Math" panose="02040503050406030204" pitchFamily="18" charset="0"/>
                          </a:rPr>
                          <m:t>𝑚</m:t>
                        </m:r>
                      </m:sub>
                    </m:sSub>
                    <m:r>
                      <a:rPr lang="en-US" b="0" i="1" dirty="0" smtClean="0">
                        <a:latin typeface="Cambria Math" panose="02040503050406030204" pitchFamily="18" charset="0"/>
                      </a:rPr>
                      <m:t>=</m:t>
                    </m:r>
                    <m:sSub>
                      <m:sSubPr>
                        <m:ctrlPr>
                          <a:rPr lang="en-US" b="0" i="1" dirty="0" smtClean="0">
                            <a:latin typeface="Cambria Math" panose="02040503050406030204" pitchFamily="18" charset="0"/>
                          </a:rPr>
                        </m:ctrlPr>
                      </m:sSubPr>
                      <m:e>
                        <m:r>
                          <a:rPr lang="en-US" b="0" i="1" dirty="0" smtClean="0">
                            <a:latin typeface="Cambria Math" panose="02040503050406030204" pitchFamily="18" charset="0"/>
                            <a:ea typeface="Cambria Math" panose="02040503050406030204" pitchFamily="18" charset="0"/>
                          </a:rPr>
                          <m:t>𝜎</m:t>
                        </m:r>
                      </m:e>
                      <m:sub>
                        <m:r>
                          <a:rPr lang="en-US" b="0" i="1" dirty="0" smtClean="0">
                            <a:latin typeface="Cambria Math" panose="02040503050406030204" pitchFamily="18" charset="0"/>
                          </a:rPr>
                          <m:t>𝑚</m:t>
                        </m:r>
                      </m:sub>
                    </m:sSub>
                    <m:r>
                      <a:rPr lang="en-US" b="0" i="1" dirty="0" smtClean="0">
                        <a:latin typeface="Cambria Math" panose="02040503050406030204" pitchFamily="18" charset="0"/>
                      </a:rPr>
                      <m:t>/</m:t>
                    </m:r>
                    <m:r>
                      <a:rPr lang="en-US" b="0" i="1" dirty="0" smtClean="0">
                        <a:latin typeface="Cambria Math" panose="02040503050406030204" pitchFamily="18" charset="0"/>
                      </a:rPr>
                      <m:t>𝐸</m:t>
                    </m:r>
                    <m:r>
                      <a:rPr lang="en-US" i="1" dirty="0">
                        <a:latin typeface="Cambria Math" panose="02040503050406030204" pitchFamily="18" charset="0"/>
                      </a:rPr>
                      <m:t>.</m:t>
                    </m:r>
                  </m:oMath>
                </a14:m>
                <a:endParaRPr lang="en-GB" dirty="0">
                  <a:latin typeface="Times New Roman" panose="02020603050405020304" pitchFamily="18" charset="0"/>
                  <a:cs typeface="Times New Roman" panose="02020603050405020304" pitchFamily="18" charset="0"/>
                </a:endParaRPr>
              </a:p>
            </p:txBody>
          </p:sp>
        </mc:Choice>
        <mc:Fallback>
          <p:sp>
            <p:nvSpPr>
              <p:cNvPr id="12" name="Rectangle 11">
                <a:extLst>
                  <a:ext uri="{FF2B5EF4-FFF2-40B4-BE49-F238E27FC236}">
                    <a16:creationId xmlns:a16="http://schemas.microsoft.com/office/drawing/2014/main" id="{05A4309F-E514-429A-9265-6FF4CDE3A30C}"/>
                  </a:ext>
                </a:extLst>
              </p:cNvPr>
              <p:cNvSpPr>
                <a:spLocks noRot="1" noChangeAspect="1" noMove="1" noResize="1" noEditPoints="1" noAdjustHandles="1" noChangeArrowheads="1" noChangeShapeType="1" noTextEdit="1"/>
              </p:cNvSpPr>
              <p:nvPr/>
            </p:nvSpPr>
            <p:spPr>
              <a:xfrm>
                <a:off x="739348" y="4568368"/>
                <a:ext cx="3643241" cy="369332"/>
              </a:xfrm>
              <a:prstGeom prst="rect">
                <a:avLst/>
              </a:prstGeom>
              <a:blipFill>
                <a:blip r:embed="rId7"/>
                <a:stretch>
                  <a:fillRect l="-1338" t="-8197" b="-24590"/>
                </a:stretch>
              </a:blipFill>
            </p:spPr>
            <p:txBody>
              <a:bodyPr/>
              <a:lstStyle/>
              <a:p>
                <a:r>
                  <a:rPr lang="en-US">
                    <a:noFill/>
                  </a:rPr>
                  <a:t> </a:t>
                </a:r>
              </a:p>
            </p:txBody>
          </p:sp>
        </mc:Fallback>
      </mc:AlternateContent>
    </p:spTree>
    <p:extLst>
      <p:ext uri="{BB962C8B-B14F-4D97-AF65-F5344CB8AC3E}">
        <p14:creationId xmlns:p14="http://schemas.microsoft.com/office/powerpoint/2010/main" val="3458492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Slide Number Placeholder 2"/>
          <p:cNvSpPr>
            <a:spLocks noGrp="1"/>
          </p:cNvSpPr>
          <p:nvPr>
            <p:ph type="sldNum" sz="quarter" idx="10"/>
          </p:nvPr>
        </p:nvSpPr>
        <p:spPr/>
        <p:txBody>
          <a:bodyPr/>
          <a:lstStyle/>
          <a:p>
            <a:pPr>
              <a:defRPr/>
            </a:pPr>
            <a:r>
              <a:rPr lang="en-US"/>
              <a:t>4 - </a:t>
            </a:r>
            <a:fld id="{6F58344B-4183-4D86-A008-F465B023BBF0}" type="slidenum">
              <a:rPr lang="en-US"/>
              <a:pPr>
                <a:defRPr/>
              </a:pPr>
              <a:t>3</a:t>
            </a:fld>
            <a:endParaRPr lang="en-US"/>
          </a:p>
        </p:txBody>
      </p:sp>
      <p:sp>
        <p:nvSpPr>
          <p:cNvPr id="17411" name="Rectangle 2"/>
          <p:cNvSpPr>
            <a:spLocks noGrp="1" noChangeArrowheads="1"/>
          </p:cNvSpPr>
          <p:nvPr>
            <p:ph type="title"/>
          </p:nvPr>
        </p:nvSpPr>
        <p:spPr>
          <a:xfrm>
            <a:off x="76200" y="0"/>
            <a:ext cx="9043988" cy="855663"/>
          </a:xfrm>
        </p:spPr>
        <p:txBody>
          <a:bodyPr>
            <a:normAutofit/>
          </a:bodyPr>
          <a:lstStyle/>
          <a:p>
            <a:pPr eaLnBrk="1" hangingPunct="1"/>
            <a:r>
              <a:rPr lang="en-US" sz="3600" b="1" dirty="0"/>
              <a:t>Bending of Composite Materials</a:t>
            </a:r>
          </a:p>
        </p:txBody>
      </p:sp>
      <p:sp>
        <p:nvSpPr>
          <p:cNvPr id="17432" name="Text Box 9"/>
          <p:cNvSpPr txBox="1">
            <a:spLocks noChangeArrowheads="1"/>
          </p:cNvSpPr>
          <p:nvPr/>
        </p:nvSpPr>
        <p:spPr bwMode="auto">
          <a:xfrm>
            <a:off x="4394201" y="855663"/>
            <a:ext cx="4678362"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227013" indent="-227013"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buFontTx/>
              <a:buChar char="•"/>
            </a:pPr>
            <a:r>
              <a:rPr lang="en-US" sz="2000" dirty="0"/>
              <a:t>Consider a composite beam formed from two materials with </a:t>
            </a:r>
            <a:r>
              <a:rPr lang="en-US" sz="2000" i="1" dirty="0"/>
              <a:t>E</a:t>
            </a:r>
            <a:r>
              <a:rPr lang="en-US" sz="2000" i="1" baseline="-25000" dirty="0"/>
              <a:t>1</a:t>
            </a:r>
            <a:r>
              <a:rPr lang="en-US" sz="2000" dirty="0"/>
              <a:t> and </a:t>
            </a:r>
            <a:r>
              <a:rPr lang="en-US" sz="2000" i="1" dirty="0"/>
              <a:t>E</a:t>
            </a:r>
            <a:r>
              <a:rPr lang="en-US" sz="2000" i="1" baseline="-25000" dirty="0"/>
              <a:t>2</a:t>
            </a:r>
            <a:r>
              <a:rPr lang="en-US" sz="2000" i="1" dirty="0"/>
              <a:t>. with E</a:t>
            </a:r>
            <a:r>
              <a:rPr lang="en-US" sz="2000" i="1" baseline="-25000" dirty="0"/>
              <a:t>2</a:t>
            </a:r>
            <a:r>
              <a:rPr lang="en-US" sz="2000" i="1" dirty="0"/>
              <a:t> &gt;E</a:t>
            </a:r>
            <a:r>
              <a:rPr lang="en-US" sz="2000" i="1" baseline="-25000" dirty="0"/>
              <a:t>1</a:t>
            </a:r>
            <a:endParaRPr lang="en-US" sz="2000" i="1" dirty="0"/>
          </a:p>
        </p:txBody>
      </p:sp>
      <p:grpSp>
        <p:nvGrpSpPr>
          <p:cNvPr id="21526" name="Group 22"/>
          <p:cNvGrpSpPr>
            <a:grpSpLocks/>
          </p:cNvGrpSpPr>
          <p:nvPr/>
        </p:nvGrpSpPr>
        <p:grpSpPr bwMode="auto">
          <a:xfrm>
            <a:off x="4394200" y="1627188"/>
            <a:ext cx="4583113" cy="935037"/>
            <a:chOff x="2768" y="995"/>
            <a:chExt cx="2887" cy="589"/>
          </a:xfrm>
        </p:grpSpPr>
        <p:sp>
          <p:nvSpPr>
            <p:cNvPr id="17429" name="Text Box 10"/>
            <p:cNvSpPr txBox="1">
              <a:spLocks noChangeArrowheads="1"/>
            </p:cNvSpPr>
            <p:nvPr/>
          </p:nvSpPr>
          <p:spPr bwMode="auto">
            <a:xfrm>
              <a:off x="2768" y="995"/>
              <a:ext cx="2887"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27013" indent="-227013"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buFontTx/>
                <a:buChar char="•"/>
              </a:pPr>
              <a:r>
                <a:rPr lang="en-US" sz="2000"/>
                <a:t>Normal strain varies linearly.</a:t>
              </a:r>
            </a:p>
          </p:txBody>
        </p:sp>
        <p:graphicFrame>
          <p:nvGraphicFramePr>
            <p:cNvPr id="17430" name="Object 11"/>
            <p:cNvGraphicFramePr>
              <a:graphicFrameLocks noChangeAspect="1"/>
            </p:cNvGraphicFramePr>
            <p:nvPr/>
          </p:nvGraphicFramePr>
          <p:xfrm>
            <a:off x="2982" y="1224"/>
            <a:ext cx="504" cy="360"/>
          </p:xfrm>
          <a:graphic>
            <a:graphicData uri="http://schemas.openxmlformats.org/presentationml/2006/ole">
              <mc:AlternateContent xmlns:mc="http://schemas.openxmlformats.org/markup-compatibility/2006">
                <mc:Choice xmlns:v="urn:schemas-microsoft-com:vml" Requires="v">
                  <p:oleObj spid="_x0000_s63658" name="Equation" r:id="rId3" imgW="799753" imgH="571252" progId="Equation.3">
                    <p:embed/>
                  </p:oleObj>
                </mc:Choice>
                <mc:Fallback>
                  <p:oleObj name="Equation" r:id="rId3" imgW="799753" imgH="571252"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2" y="1224"/>
                          <a:ext cx="504" cy="3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grpSp>
        <p:nvGrpSpPr>
          <p:cNvPr id="21525" name="Group 21"/>
          <p:cNvGrpSpPr>
            <a:grpSpLocks/>
          </p:cNvGrpSpPr>
          <p:nvPr/>
        </p:nvGrpSpPr>
        <p:grpSpPr bwMode="auto">
          <a:xfrm>
            <a:off x="4394200" y="2632075"/>
            <a:ext cx="4678363" cy="1633538"/>
            <a:chOff x="2768" y="1601"/>
            <a:chExt cx="2947" cy="1029"/>
          </a:xfrm>
        </p:grpSpPr>
        <p:sp>
          <p:nvSpPr>
            <p:cNvPr id="17426" name="Text Box 12"/>
            <p:cNvSpPr txBox="1">
              <a:spLocks noChangeArrowheads="1"/>
            </p:cNvSpPr>
            <p:nvPr/>
          </p:nvSpPr>
          <p:spPr bwMode="auto">
            <a:xfrm>
              <a:off x="2768" y="1601"/>
              <a:ext cx="2947"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27013" indent="-227013"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buFontTx/>
                <a:buChar char="•"/>
              </a:pPr>
              <a:r>
                <a:rPr lang="en-US" sz="2000"/>
                <a:t>Piecewise linear normal stress variation.</a:t>
              </a:r>
            </a:p>
          </p:txBody>
        </p:sp>
        <p:graphicFrame>
          <p:nvGraphicFramePr>
            <p:cNvPr id="17427" name="Object 13"/>
            <p:cNvGraphicFramePr>
              <a:graphicFrameLocks noChangeAspect="1"/>
            </p:cNvGraphicFramePr>
            <p:nvPr/>
          </p:nvGraphicFramePr>
          <p:xfrm>
            <a:off x="2982" y="1840"/>
            <a:ext cx="2360" cy="360"/>
          </p:xfrm>
          <a:graphic>
            <a:graphicData uri="http://schemas.openxmlformats.org/presentationml/2006/ole">
              <mc:AlternateContent xmlns:mc="http://schemas.openxmlformats.org/markup-compatibility/2006">
                <mc:Choice xmlns:v="urn:schemas-microsoft-com:vml" Requires="v">
                  <p:oleObj spid="_x0000_s63659" name="Equation" r:id="rId5" imgW="3746500" imgH="571500" progId="Equation.3">
                    <p:embed/>
                  </p:oleObj>
                </mc:Choice>
                <mc:Fallback>
                  <p:oleObj name="Equation" r:id="rId5" imgW="3746500" imgH="5715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82" y="1840"/>
                          <a:ext cx="2360" cy="3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7428" name="Text Box 14"/>
            <p:cNvSpPr txBox="1">
              <a:spLocks noChangeArrowheads="1"/>
            </p:cNvSpPr>
            <p:nvPr/>
          </p:nvSpPr>
          <p:spPr bwMode="auto">
            <a:xfrm>
              <a:off x="2768" y="2184"/>
              <a:ext cx="2776" cy="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342900" indent="-342900" eaLnBrk="1" hangingPunct="1">
                <a:spcBef>
                  <a:spcPct val="50000"/>
                </a:spcBef>
                <a:buFont typeface="Arial" panose="020B0604020202020204" pitchFamily="34" charset="0"/>
                <a:buChar char="•"/>
              </a:pPr>
              <a:r>
                <a:rPr lang="en-US" sz="2000" dirty="0"/>
                <a:t>Neutral axis does not pass through section centroid of composite section.</a:t>
              </a:r>
            </a:p>
          </p:txBody>
        </p:sp>
      </p:grpSp>
      <p:grpSp>
        <p:nvGrpSpPr>
          <p:cNvPr id="21523" name="Group 19"/>
          <p:cNvGrpSpPr>
            <a:grpSpLocks/>
          </p:cNvGrpSpPr>
          <p:nvPr/>
        </p:nvGrpSpPr>
        <p:grpSpPr bwMode="auto">
          <a:xfrm>
            <a:off x="4394200" y="4329113"/>
            <a:ext cx="4725988" cy="958850"/>
            <a:chOff x="2768" y="2753"/>
            <a:chExt cx="2977" cy="604"/>
          </a:xfrm>
        </p:grpSpPr>
        <p:sp>
          <p:nvSpPr>
            <p:cNvPr id="17424" name="Text Box 15"/>
            <p:cNvSpPr txBox="1">
              <a:spLocks noChangeArrowheads="1"/>
            </p:cNvSpPr>
            <p:nvPr/>
          </p:nvSpPr>
          <p:spPr bwMode="auto">
            <a:xfrm>
              <a:off x="2768" y="2753"/>
              <a:ext cx="2977"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27013" indent="-227013"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buFontTx/>
                <a:buChar char="•"/>
              </a:pPr>
              <a:r>
                <a:rPr lang="en-US" sz="2000"/>
                <a:t>Elemental forces on the section are</a:t>
              </a:r>
            </a:p>
          </p:txBody>
        </p:sp>
        <p:graphicFrame>
          <p:nvGraphicFramePr>
            <p:cNvPr id="17425" name="Object 16"/>
            <p:cNvGraphicFramePr>
              <a:graphicFrameLocks noChangeAspect="1"/>
            </p:cNvGraphicFramePr>
            <p:nvPr/>
          </p:nvGraphicFramePr>
          <p:xfrm>
            <a:off x="2982" y="2997"/>
            <a:ext cx="2680" cy="360"/>
          </p:xfrm>
          <a:graphic>
            <a:graphicData uri="http://schemas.openxmlformats.org/presentationml/2006/ole">
              <mc:AlternateContent xmlns:mc="http://schemas.openxmlformats.org/markup-compatibility/2006">
                <mc:Choice xmlns:v="urn:schemas-microsoft-com:vml" Requires="v">
                  <p:oleObj spid="_x0000_s63660" name="Equation" r:id="rId7" imgW="4254500" imgH="571500" progId="Equation.3">
                    <p:embed/>
                  </p:oleObj>
                </mc:Choice>
                <mc:Fallback>
                  <p:oleObj name="Equation" r:id="rId7" imgW="4254500" imgH="5715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82" y="2997"/>
                          <a:ext cx="2680" cy="3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grpSp>
        <p:nvGrpSpPr>
          <p:cNvPr id="21528" name="Group 24"/>
          <p:cNvGrpSpPr>
            <a:grpSpLocks/>
          </p:cNvGrpSpPr>
          <p:nvPr/>
        </p:nvGrpSpPr>
        <p:grpSpPr bwMode="auto">
          <a:xfrm>
            <a:off x="635000" y="5300665"/>
            <a:ext cx="8439150" cy="1055688"/>
            <a:chOff x="400" y="3339"/>
            <a:chExt cx="5316" cy="665"/>
          </a:xfrm>
        </p:grpSpPr>
        <p:grpSp>
          <p:nvGrpSpPr>
            <p:cNvPr id="17418" name="Group 20"/>
            <p:cNvGrpSpPr>
              <a:grpSpLocks/>
            </p:cNvGrpSpPr>
            <p:nvPr/>
          </p:nvGrpSpPr>
          <p:grpSpPr bwMode="auto">
            <a:xfrm>
              <a:off x="2768" y="3375"/>
              <a:ext cx="2948" cy="629"/>
              <a:chOff x="2768" y="3375"/>
              <a:chExt cx="2948" cy="629"/>
            </a:xfrm>
          </p:grpSpPr>
          <p:graphicFrame>
            <p:nvGraphicFramePr>
              <p:cNvPr id="17420" name="Object 17"/>
              <p:cNvGraphicFramePr>
                <a:graphicFrameLocks noChangeAspect="1"/>
              </p:cNvGraphicFramePr>
              <p:nvPr/>
            </p:nvGraphicFramePr>
            <p:xfrm>
              <a:off x="2982" y="3636"/>
              <a:ext cx="2464" cy="368"/>
            </p:xfrm>
            <a:graphic>
              <a:graphicData uri="http://schemas.openxmlformats.org/presentationml/2006/ole">
                <mc:AlternateContent xmlns:mc="http://schemas.openxmlformats.org/markup-compatibility/2006">
                  <mc:Choice xmlns:v="urn:schemas-microsoft-com:vml" Requires="v">
                    <p:oleObj spid="_x0000_s63661" name="Equation" r:id="rId9" imgW="3911600" imgH="584200" progId="Equation.3">
                      <p:embed/>
                    </p:oleObj>
                  </mc:Choice>
                  <mc:Fallback>
                    <p:oleObj name="Equation" r:id="rId9" imgW="3911600" imgH="5842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82" y="3636"/>
                            <a:ext cx="2464" cy="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7421" name="Text Box 18"/>
              <p:cNvSpPr txBox="1">
                <a:spLocks noChangeArrowheads="1"/>
              </p:cNvSpPr>
              <p:nvPr/>
            </p:nvSpPr>
            <p:spPr bwMode="auto">
              <a:xfrm>
                <a:off x="2768" y="3375"/>
                <a:ext cx="294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27013" indent="-227013"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buFontTx/>
                  <a:buChar char="•"/>
                </a:pPr>
                <a:r>
                  <a:rPr lang="en-US" sz="2000"/>
                  <a:t>Define a transformed section such that</a:t>
                </a:r>
              </a:p>
            </p:txBody>
          </p:sp>
        </p:grpSp>
        <p:graphicFrame>
          <p:nvGraphicFramePr>
            <p:cNvPr id="17419" name="Object 23"/>
            <p:cNvGraphicFramePr>
              <a:graphicFrameLocks noChangeAspect="1"/>
            </p:cNvGraphicFramePr>
            <p:nvPr/>
          </p:nvGraphicFramePr>
          <p:xfrm>
            <a:off x="400" y="3339"/>
            <a:ext cx="1264" cy="544"/>
          </p:xfrm>
          <a:graphic>
            <a:graphicData uri="http://schemas.openxmlformats.org/presentationml/2006/ole">
              <mc:AlternateContent xmlns:mc="http://schemas.openxmlformats.org/markup-compatibility/2006">
                <mc:Choice xmlns:v="urn:schemas-microsoft-com:vml" Requires="v">
                  <p:oleObj spid="_x0000_s63662" name="Equation" r:id="rId11" imgW="2005729" imgH="863225" progId="Equation.3">
                    <p:embed/>
                  </p:oleObj>
                </mc:Choice>
                <mc:Fallback>
                  <p:oleObj name="Equation" r:id="rId11" imgW="2005729" imgH="863225"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0" y="3339"/>
                          <a:ext cx="1264" cy="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pic>
        <p:nvPicPr>
          <p:cNvPr id="63505" name="Picture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365" y="728852"/>
            <a:ext cx="4301836" cy="2101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3506" name="Picture 1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11489" y="2689347"/>
            <a:ext cx="1382712" cy="24381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3507"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 y="2490790"/>
            <a:ext cx="3239318" cy="27778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628465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2152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2152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2152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215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EDAA3BB-36E7-4F7A-ABC5-35C6DBA2F9E3}"/>
              </a:ext>
            </a:extLst>
          </p:cNvPr>
          <p:cNvSpPr>
            <a:spLocks noGrp="1" noChangeArrowheads="1"/>
          </p:cNvSpPr>
          <p:nvPr>
            <p:ph type="title"/>
          </p:nvPr>
        </p:nvSpPr>
        <p:spPr>
          <a:xfrm>
            <a:off x="76200" y="0"/>
            <a:ext cx="9043988" cy="855663"/>
          </a:xfrm>
        </p:spPr>
        <p:txBody>
          <a:bodyPr>
            <a:normAutofit/>
          </a:bodyPr>
          <a:lstStyle/>
          <a:p>
            <a:pPr eaLnBrk="1" hangingPunct="1"/>
            <a:r>
              <a:rPr lang="en-US" sz="3600" b="1" dirty="0"/>
              <a:t>Bending of Composite Materials</a:t>
            </a:r>
          </a:p>
        </p:txBody>
      </p:sp>
      <p:sp>
        <p:nvSpPr>
          <p:cNvPr id="4" name="Rectangle 3">
            <a:extLst>
              <a:ext uri="{FF2B5EF4-FFF2-40B4-BE49-F238E27FC236}">
                <a16:creationId xmlns:a16="http://schemas.microsoft.com/office/drawing/2014/main" id="{E62AB29B-C4B6-4F65-A24F-74DC18484504}"/>
              </a:ext>
            </a:extLst>
          </p:cNvPr>
          <p:cNvSpPr/>
          <p:nvPr/>
        </p:nvSpPr>
        <p:spPr>
          <a:xfrm>
            <a:off x="304800" y="855663"/>
            <a:ext cx="8534400" cy="1015663"/>
          </a:xfrm>
          <a:prstGeom prst="rect">
            <a:avLst/>
          </a:prstGeom>
        </p:spPr>
        <p:txBody>
          <a:bodyPr wrap="square">
            <a:spAutoFit/>
          </a:bodyPr>
          <a:lstStyle/>
          <a:p>
            <a:pPr marL="342900" indent="-342900">
              <a:buFont typeface="Arial" panose="020B0604020202020204" pitchFamily="34" charset="0"/>
              <a:buChar char="•"/>
            </a:pPr>
            <a:r>
              <a:rPr lang="en-GB" sz="2000" dirty="0">
                <a:latin typeface="Times New Roman" panose="02020603050405020304" pitchFamily="18" charset="0"/>
                <a:cs typeface="Times New Roman" panose="02020603050405020304" pitchFamily="18" charset="0"/>
              </a:rPr>
              <a:t>In </a:t>
            </a:r>
            <a:r>
              <a:rPr lang="en-US" sz="2000" dirty="0">
                <a:latin typeface="Times New Roman" panose="02020603050405020304" pitchFamily="18" charset="0"/>
                <a:cs typeface="Times New Roman" panose="02020603050405020304" pitchFamily="18" charset="0"/>
              </a:rPr>
              <a:t>other words, the resistance to bending of the bar would remain the same if both portions were made of the first  material, provided that the width of each element of the lower portion were multiplied by the </a:t>
            </a:r>
            <a:r>
              <a:rPr lang="en-GB" sz="2000" dirty="0">
                <a:latin typeface="Times New Roman" panose="02020603050405020304" pitchFamily="18" charset="0"/>
                <a:cs typeface="Times New Roman" panose="02020603050405020304" pitchFamily="18" charset="0"/>
              </a:rPr>
              <a:t>factor </a:t>
            </a:r>
            <a:r>
              <a:rPr lang="en-GB" sz="2000" i="1" dirty="0">
                <a:latin typeface="Times New Roman" panose="02020603050405020304" pitchFamily="18" charset="0"/>
                <a:cs typeface="Times New Roman" panose="02020603050405020304" pitchFamily="18" charset="0"/>
              </a:rPr>
              <a:t>n</a:t>
            </a:r>
            <a:r>
              <a:rPr lang="en-GB" sz="2000" dirty="0">
                <a:latin typeface="Times New Roman" panose="02020603050405020304" pitchFamily="18" charset="0"/>
                <a:cs typeface="Times New Roman" panose="02020603050405020304" pitchFamily="18" charset="0"/>
              </a:rPr>
              <a:t>.</a:t>
            </a:r>
          </a:p>
        </p:txBody>
      </p:sp>
      <p:sp>
        <p:nvSpPr>
          <p:cNvPr id="5" name="Rectangle 4">
            <a:extLst>
              <a:ext uri="{FF2B5EF4-FFF2-40B4-BE49-F238E27FC236}">
                <a16:creationId xmlns:a16="http://schemas.microsoft.com/office/drawing/2014/main" id="{75A16256-BCD5-4117-A84A-D78C6DB26FD8}"/>
              </a:ext>
            </a:extLst>
          </p:cNvPr>
          <p:cNvSpPr/>
          <p:nvPr/>
        </p:nvSpPr>
        <p:spPr>
          <a:xfrm>
            <a:off x="328685" y="2057400"/>
            <a:ext cx="8534400" cy="1015663"/>
          </a:xfrm>
          <a:prstGeom prst="rect">
            <a:avLst/>
          </a:prstGeom>
        </p:spPr>
        <p:txBody>
          <a:bodyPr wrap="square">
            <a:spAutoFit/>
          </a:bodyPr>
          <a:lstStyle/>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Note that this widening (if </a:t>
            </a:r>
            <a:r>
              <a:rPr lang="en-US" sz="2000" i="1" dirty="0">
                <a:latin typeface="Times New Roman" panose="02020603050405020304" pitchFamily="18" charset="0"/>
                <a:cs typeface="Times New Roman" panose="02020603050405020304" pitchFamily="18" charset="0"/>
              </a:rPr>
              <a:t>n &gt;</a:t>
            </a:r>
            <a:r>
              <a:rPr lang="en-US" sz="2000" dirty="0">
                <a:latin typeface="Times New Roman" panose="02020603050405020304" pitchFamily="18" charset="0"/>
                <a:cs typeface="Times New Roman" panose="02020603050405020304" pitchFamily="18" charset="0"/>
              </a:rPr>
              <a:t> 1), or narrowing (if </a:t>
            </a:r>
            <a:r>
              <a:rPr lang="en-US" sz="2000" i="1" dirty="0">
                <a:latin typeface="Times New Roman" panose="02020603050405020304" pitchFamily="18" charset="0"/>
                <a:cs typeface="Times New Roman" panose="02020603050405020304" pitchFamily="18" charset="0"/>
              </a:rPr>
              <a:t>n </a:t>
            </a:r>
            <a:r>
              <a:rPr lang="en-US" sz="2000" dirty="0">
                <a:latin typeface="Times New Roman" panose="02020603050405020304" pitchFamily="18" charset="0"/>
                <a:cs typeface="Times New Roman" panose="02020603050405020304" pitchFamily="18" charset="0"/>
              </a:rPr>
              <a:t>&lt; 1), must be effected </a:t>
            </a:r>
            <a:r>
              <a:rPr lang="en-US" sz="2000" i="1" dirty="0">
                <a:latin typeface="Times New Roman" panose="02020603050405020304" pitchFamily="18" charset="0"/>
                <a:cs typeface="Times New Roman" panose="02020603050405020304" pitchFamily="18" charset="0"/>
              </a:rPr>
              <a:t>in a direction parallel to the neutral axis of the section, </a:t>
            </a:r>
            <a:r>
              <a:rPr lang="en-US" sz="2000" dirty="0">
                <a:latin typeface="Times New Roman" panose="02020603050405020304" pitchFamily="18" charset="0"/>
                <a:cs typeface="Times New Roman" panose="02020603050405020304" pitchFamily="18" charset="0"/>
              </a:rPr>
              <a:t>since it is essential that the distance </a:t>
            </a:r>
            <a:r>
              <a:rPr lang="en-US" sz="2000" i="1" dirty="0">
                <a:latin typeface="Times New Roman" panose="02020603050405020304" pitchFamily="18" charset="0"/>
                <a:cs typeface="Times New Roman" panose="02020603050405020304" pitchFamily="18" charset="0"/>
              </a:rPr>
              <a:t>y </a:t>
            </a:r>
            <a:r>
              <a:rPr lang="en-US" sz="2000" dirty="0">
                <a:latin typeface="Times New Roman" panose="02020603050405020304" pitchFamily="18" charset="0"/>
                <a:cs typeface="Times New Roman" panose="02020603050405020304" pitchFamily="18" charset="0"/>
              </a:rPr>
              <a:t>of each element from the neutral axis remain the same</a:t>
            </a:r>
            <a:endParaRPr lang="en-GB" sz="2000" dirty="0">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8468F3EF-6357-4B0A-A588-CB7AE185E339}"/>
              </a:ext>
            </a:extLst>
          </p:cNvPr>
          <p:cNvSpPr/>
          <p:nvPr/>
        </p:nvSpPr>
        <p:spPr>
          <a:xfrm>
            <a:off x="330994" y="3236046"/>
            <a:ext cx="8789194" cy="707886"/>
          </a:xfrm>
          <a:prstGeom prst="rect">
            <a:avLst/>
          </a:prstGeom>
        </p:spPr>
        <p:txBody>
          <a:bodyPr wrap="square">
            <a:spAutoFit/>
          </a:bodyPr>
          <a:lstStyle/>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 new cross section obtained in this way is called the </a:t>
            </a:r>
            <a:r>
              <a:rPr lang="en-US" sz="2000" i="1" dirty="0">
                <a:latin typeface="Times New Roman" panose="02020603050405020304" pitchFamily="18" charset="0"/>
                <a:cs typeface="Times New Roman" panose="02020603050405020304" pitchFamily="18" charset="0"/>
              </a:rPr>
              <a:t>transformed section </a:t>
            </a:r>
            <a:r>
              <a:rPr lang="en-US" sz="2000" dirty="0">
                <a:latin typeface="Times New Roman" panose="02020603050405020304" pitchFamily="18" charset="0"/>
                <a:cs typeface="Times New Roman" panose="02020603050405020304" pitchFamily="18" charset="0"/>
              </a:rPr>
              <a:t>of the member</a:t>
            </a:r>
            <a:endParaRPr lang="en-GB" sz="2000" dirty="0">
              <a:latin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id="{B247D8A2-04B8-4528-A7C1-91922F57B136}"/>
              </a:ext>
            </a:extLst>
          </p:cNvPr>
          <p:cNvPicPr>
            <a:picLocks noChangeAspect="1"/>
          </p:cNvPicPr>
          <p:nvPr/>
        </p:nvPicPr>
        <p:blipFill>
          <a:blip r:embed="rId2"/>
          <a:stretch>
            <a:fillRect/>
          </a:stretch>
        </p:blipFill>
        <p:spPr>
          <a:xfrm>
            <a:off x="609600" y="4171813"/>
            <a:ext cx="2638286" cy="2157120"/>
          </a:xfrm>
          <a:prstGeom prst="rect">
            <a:avLst/>
          </a:prstGeom>
        </p:spPr>
      </p:pic>
      <mc:AlternateContent xmlns:mc="http://schemas.openxmlformats.org/markup-compatibility/2006" xmlns:a14="http://schemas.microsoft.com/office/drawing/2010/main">
        <mc:Choice Requires="a14">
          <p:sp>
            <p:nvSpPr>
              <p:cNvPr id="8" name="Rectangle 7">
                <a:extLst>
                  <a:ext uri="{FF2B5EF4-FFF2-40B4-BE49-F238E27FC236}">
                    <a16:creationId xmlns:a16="http://schemas.microsoft.com/office/drawing/2014/main" id="{0DA2A7E2-FCDD-445B-923D-B2A89EDD4642}"/>
                  </a:ext>
                </a:extLst>
              </p:cNvPr>
              <p:cNvSpPr/>
              <p:nvPr/>
            </p:nvSpPr>
            <p:spPr>
              <a:xfrm>
                <a:off x="3282522" y="3810000"/>
                <a:ext cx="5305284" cy="1758879"/>
              </a:xfrm>
              <a:prstGeom prst="rect">
                <a:avLst/>
              </a:prstGeom>
            </p:spPr>
            <p:txBody>
              <a:bodyPr wrap="square">
                <a:spAutoFit/>
              </a:bodyPr>
              <a:lstStyle/>
              <a:p>
                <a:r>
                  <a:rPr lang="en-US" sz="2000" dirty="0">
                    <a:latin typeface="Times New Roman" panose="02020603050405020304" pitchFamily="18" charset="0"/>
                    <a:cs typeface="Times New Roman" panose="02020603050405020304" pitchFamily="18" charset="0"/>
                  </a:rPr>
                  <a:t>The neutral axis will be drawn </a:t>
                </a:r>
                <a:r>
                  <a:rPr lang="en-US" sz="2000" i="1" dirty="0">
                    <a:latin typeface="Times New Roman" panose="02020603050405020304" pitchFamily="18" charset="0"/>
                    <a:cs typeface="Times New Roman" panose="02020603050405020304" pitchFamily="18" charset="0"/>
                  </a:rPr>
                  <a:t>through the centroid of the transformed section </a:t>
                </a:r>
                <a:r>
                  <a:rPr lang="en-US" sz="2000" dirty="0">
                    <a:latin typeface="Times New Roman" panose="02020603050405020304" pitchFamily="18" charset="0"/>
                    <a:cs typeface="Times New Roman" panose="02020603050405020304" pitchFamily="18" charset="0"/>
                  </a:rPr>
                  <a:t>(Fig. 4.23), and the stress </a:t>
                </a:r>
                <a14:m>
                  <m:oMath xmlns:m="http://schemas.openxmlformats.org/officeDocument/2006/math">
                    <m:sSub>
                      <m:sSubPr>
                        <m:ctrlPr>
                          <a:rPr lang="en-US" sz="2000" i="1" dirty="0" smtClean="0">
                            <a:latin typeface="Cambria Math" panose="02040503050406030204" pitchFamily="18" charset="0"/>
                            <a:cs typeface="Times New Roman" panose="02020603050405020304" pitchFamily="18" charset="0"/>
                          </a:rPr>
                        </m:ctrlPr>
                      </m:sSubPr>
                      <m:e>
                        <m:r>
                          <a:rPr lang="en-US" sz="2000" i="1" dirty="0" smtClean="0">
                            <a:latin typeface="Cambria Math" panose="02040503050406030204" pitchFamily="18" charset="0"/>
                            <a:ea typeface="Cambria Math" panose="02040503050406030204" pitchFamily="18" charset="0"/>
                            <a:cs typeface="Times New Roman" panose="02020603050405020304" pitchFamily="18" charset="0"/>
                          </a:rPr>
                          <m:t>𝜎</m:t>
                        </m:r>
                      </m:e>
                      <m:sub>
                        <m:r>
                          <a:rPr lang="en-US" sz="2000" b="0" i="1" dirty="0" smtClean="0">
                            <a:latin typeface="Cambria Math" panose="02040503050406030204" pitchFamily="18" charset="0"/>
                            <a:cs typeface="Times New Roman" panose="02020603050405020304" pitchFamily="18" charset="0"/>
                          </a:rPr>
                          <m:t>𝑥</m:t>
                        </m:r>
                      </m:sub>
                    </m:sSub>
                    <m:r>
                      <a:rPr lang="en-US" sz="2000" i="1" dirty="0">
                        <a:latin typeface="Cambria Math" panose="02040503050406030204" pitchFamily="18" charset="0"/>
                        <a:cs typeface="Times New Roman" panose="02020603050405020304" pitchFamily="18" charset="0"/>
                      </a:rPr>
                      <m:t> </m:t>
                    </m:r>
                  </m:oMath>
                </a14:m>
                <a:r>
                  <a:rPr lang="en-US" sz="2000" dirty="0">
                    <a:latin typeface="Times New Roman" panose="02020603050405020304" pitchFamily="18" charset="0"/>
                    <a:cs typeface="Times New Roman" panose="02020603050405020304" pitchFamily="18" charset="0"/>
                  </a:rPr>
                  <a:t>at any point of the corresponding fictitious homogeneous member will be obtained </a:t>
                </a:r>
                <a:r>
                  <a:rPr lang="en-GB" sz="2000" dirty="0">
                    <a:latin typeface="Times New Roman" panose="02020603050405020304" pitchFamily="18" charset="0"/>
                    <a:cs typeface="Times New Roman" panose="02020603050405020304" pitchFamily="18" charset="0"/>
                  </a:rPr>
                  <a:t>from </a:t>
                </a:r>
                <a14:m>
                  <m:oMath xmlns:m="http://schemas.openxmlformats.org/officeDocument/2006/math">
                    <m:sSub>
                      <m:sSubPr>
                        <m:ctrlPr>
                          <a:rPr lang="en-GB" sz="2000" i="1">
                            <a:solidFill>
                              <a:srgbClr val="000000"/>
                            </a:solidFill>
                            <a:latin typeface="Cambria Math" panose="02040503050406030204" pitchFamily="18" charset="0"/>
                          </a:rPr>
                        </m:ctrlPr>
                      </m:sSubPr>
                      <m:e>
                        <m:r>
                          <a:rPr lang="en-US" sz="2000" b="0" i="1" smtClean="0">
                            <a:solidFill>
                              <a:srgbClr val="000000"/>
                            </a:solidFill>
                            <a:latin typeface="Cambria Math" panose="02040503050406030204" pitchFamily="18" charset="0"/>
                          </a:rPr>
                          <m:t> </m:t>
                        </m:r>
                        <m:r>
                          <a:rPr lang="en-GB" sz="2000" i="1">
                            <a:solidFill>
                              <a:srgbClr val="000000"/>
                            </a:solidFill>
                            <a:latin typeface="Cambria Math" panose="02040503050406030204" pitchFamily="18" charset="0"/>
                          </a:rPr>
                          <m:t>𝜎</m:t>
                        </m:r>
                      </m:e>
                      <m:sub>
                        <m:r>
                          <a:rPr lang="en-GB" sz="2000" i="1">
                            <a:solidFill>
                              <a:srgbClr val="000000"/>
                            </a:solidFill>
                            <a:latin typeface="Cambria Math" panose="02040503050406030204" pitchFamily="18" charset="0"/>
                          </a:rPr>
                          <m:t>𝑥</m:t>
                        </m:r>
                      </m:sub>
                    </m:sSub>
                    <m:r>
                      <a:rPr lang="en-GB" sz="2000" i="1">
                        <a:solidFill>
                          <a:srgbClr val="000000"/>
                        </a:solidFill>
                        <a:latin typeface="Cambria Math" panose="02040503050406030204" pitchFamily="18" charset="0"/>
                      </a:rPr>
                      <m:t>=−</m:t>
                    </m:r>
                    <m:f>
                      <m:fPr>
                        <m:ctrlPr>
                          <a:rPr lang="en-GB" sz="2000" i="1">
                            <a:solidFill>
                              <a:srgbClr val="000000"/>
                            </a:solidFill>
                            <a:latin typeface="Cambria Math" panose="02040503050406030204" pitchFamily="18" charset="0"/>
                          </a:rPr>
                        </m:ctrlPr>
                      </m:fPr>
                      <m:num>
                        <m:r>
                          <a:rPr lang="en-GB" sz="2000" i="1">
                            <a:solidFill>
                              <a:srgbClr val="000000"/>
                            </a:solidFill>
                            <a:latin typeface="Cambria Math" panose="02040503050406030204" pitchFamily="18" charset="0"/>
                          </a:rPr>
                          <m:t>𝑀𝑦</m:t>
                        </m:r>
                      </m:num>
                      <m:den>
                        <m:r>
                          <a:rPr lang="en-GB" sz="2000" i="1">
                            <a:solidFill>
                              <a:srgbClr val="000000"/>
                            </a:solidFill>
                            <a:latin typeface="Cambria Math" panose="02040503050406030204" pitchFamily="18" charset="0"/>
                          </a:rPr>
                          <m:t>𝐼</m:t>
                        </m:r>
                      </m:den>
                    </m:f>
                  </m:oMath>
                </a14:m>
                <a:endParaRPr lang="en-GB" sz="2000" dirty="0">
                  <a:latin typeface="Times New Roman" panose="02020603050405020304" pitchFamily="18" charset="0"/>
                  <a:cs typeface="Times New Roman" panose="02020603050405020304" pitchFamily="18" charset="0"/>
                </a:endParaRPr>
              </a:p>
            </p:txBody>
          </p:sp>
        </mc:Choice>
        <mc:Fallback xmlns="">
          <p:sp>
            <p:nvSpPr>
              <p:cNvPr id="8" name="Rectangle 7">
                <a:extLst>
                  <a:ext uri="{FF2B5EF4-FFF2-40B4-BE49-F238E27FC236}">
                    <a16:creationId xmlns:a16="http://schemas.microsoft.com/office/drawing/2014/main" id="{0DA2A7E2-FCDD-445B-923D-B2A89EDD4642}"/>
                  </a:ext>
                </a:extLst>
              </p:cNvPr>
              <p:cNvSpPr>
                <a:spLocks noRot="1" noChangeAspect="1" noMove="1" noResize="1" noEditPoints="1" noAdjustHandles="1" noChangeArrowheads="1" noChangeShapeType="1" noTextEdit="1"/>
              </p:cNvSpPr>
              <p:nvPr/>
            </p:nvSpPr>
            <p:spPr>
              <a:xfrm>
                <a:off x="3282522" y="3810000"/>
                <a:ext cx="5305284" cy="1758879"/>
              </a:xfrm>
              <a:prstGeom prst="rect">
                <a:avLst/>
              </a:prstGeom>
              <a:blipFill>
                <a:blip r:embed="rId3"/>
                <a:stretch>
                  <a:fillRect l="-1148" t="-1730" r="-1952" b="-1384"/>
                </a:stretch>
              </a:blipFill>
            </p:spPr>
            <p:txBody>
              <a:bodyPr/>
              <a:lstStyle/>
              <a:p>
                <a:r>
                  <a:rPr lang="en-GB">
                    <a:noFill/>
                  </a:rPr>
                  <a:t> </a:t>
                </a:r>
              </a:p>
            </p:txBody>
          </p:sp>
        </mc:Fallback>
      </mc:AlternateContent>
      <p:sp>
        <p:nvSpPr>
          <p:cNvPr id="12" name="Rectangle 11">
            <a:extLst>
              <a:ext uri="{FF2B5EF4-FFF2-40B4-BE49-F238E27FC236}">
                <a16:creationId xmlns:a16="http://schemas.microsoft.com/office/drawing/2014/main" id="{F6702A09-3663-4010-9F39-F37C4C25A91D}"/>
              </a:ext>
            </a:extLst>
          </p:cNvPr>
          <p:cNvSpPr/>
          <p:nvPr/>
        </p:nvSpPr>
        <p:spPr>
          <a:xfrm>
            <a:off x="3282522" y="5807287"/>
            <a:ext cx="5743714" cy="1015663"/>
          </a:xfrm>
          <a:prstGeom prst="rect">
            <a:avLst/>
          </a:prstGeom>
        </p:spPr>
        <p:txBody>
          <a:bodyPr wrap="square">
            <a:spAutoFit/>
          </a:bodyPr>
          <a:lstStyle/>
          <a:p>
            <a:r>
              <a:rPr lang="en-US" sz="2000" dirty="0">
                <a:latin typeface="Times New Roman" panose="02020603050405020304" pitchFamily="18" charset="0"/>
                <a:cs typeface="Times New Roman" panose="02020603050405020304" pitchFamily="18" charset="0"/>
              </a:rPr>
              <a:t>Where: </a:t>
            </a:r>
            <a:r>
              <a:rPr lang="en-US" sz="2000" i="1" dirty="0">
                <a:latin typeface="Times New Roman" panose="02020603050405020304" pitchFamily="18" charset="0"/>
                <a:cs typeface="Times New Roman" panose="02020603050405020304" pitchFamily="18" charset="0"/>
              </a:rPr>
              <a:t>y </a:t>
            </a:r>
            <a:r>
              <a:rPr lang="en-US" sz="2000" dirty="0">
                <a:latin typeface="Times New Roman" panose="02020603050405020304" pitchFamily="18" charset="0"/>
                <a:cs typeface="Times New Roman" panose="02020603050405020304" pitchFamily="18" charset="0"/>
              </a:rPr>
              <a:t>is distance from the neutral surface</a:t>
            </a:r>
          </a:p>
          <a:p>
            <a:r>
              <a:rPr lang="en-US" sz="2000" i="1" dirty="0">
                <a:latin typeface="Times New Roman" panose="02020603050405020304" pitchFamily="18" charset="0"/>
                <a:cs typeface="Times New Roman" panose="02020603050405020304" pitchFamily="18" charset="0"/>
              </a:rPr>
              <a:t>	I the moment of inertia of the transformed 	section </a:t>
            </a:r>
            <a:r>
              <a:rPr lang="en-US" sz="2000" dirty="0">
                <a:latin typeface="Times New Roman" panose="02020603050405020304" pitchFamily="18" charset="0"/>
                <a:cs typeface="Times New Roman" panose="02020603050405020304" pitchFamily="18" charset="0"/>
              </a:rPr>
              <a:t>with respect to its centroidal axis</a:t>
            </a:r>
            <a:endParaRPr lang="en-GB"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0438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Rectangle 2">
                <a:extLst>
                  <a:ext uri="{FF2B5EF4-FFF2-40B4-BE49-F238E27FC236}">
                    <a16:creationId xmlns:a16="http://schemas.microsoft.com/office/drawing/2014/main" id="{CDC2B961-E115-4367-86A5-E9F714C308B4}"/>
                  </a:ext>
                </a:extLst>
              </p:cNvPr>
              <p:cNvSpPr/>
              <p:nvPr/>
            </p:nvSpPr>
            <p:spPr>
              <a:xfrm>
                <a:off x="140494" y="1447800"/>
                <a:ext cx="8915400" cy="4708981"/>
              </a:xfrm>
              <a:prstGeom prst="rect">
                <a:avLst/>
              </a:prstGeom>
            </p:spPr>
            <p:txBody>
              <a:bodyPr wrap="square">
                <a:spAutoFit/>
              </a:bodyPr>
              <a:lstStyle/>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To obtain the stress </a:t>
                </a:r>
                <a14:m>
                  <m:oMath xmlns:m="http://schemas.openxmlformats.org/officeDocument/2006/math">
                    <m:sSub>
                      <m:sSubPr>
                        <m:ctrlPr>
                          <a:rPr lang="en-GB" sz="2000" i="1">
                            <a:solidFill>
                              <a:srgbClr val="000000"/>
                            </a:solidFill>
                            <a:latin typeface="Cambria Math" panose="02040503050406030204" pitchFamily="18" charset="0"/>
                          </a:rPr>
                        </m:ctrlPr>
                      </m:sSubPr>
                      <m:e>
                        <m:r>
                          <a:rPr lang="en-US" sz="2000" i="1">
                            <a:solidFill>
                              <a:srgbClr val="000000"/>
                            </a:solidFill>
                            <a:latin typeface="Cambria Math" panose="02040503050406030204" pitchFamily="18" charset="0"/>
                          </a:rPr>
                          <m:t> </m:t>
                        </m:r>
                        <m:r>
                          <a:rPr lang="en-GB" sz="2000" i="1">
                            <a:solidFill>
                              <a:srgbClr val="000000"/>
                            </a:solidFill>
                            <a:latin typeface="Cambria Math" panose="02040503050406030204" pitchFamily="18" charset="0"/>
                          </a:rPr>
                          <m:t>𝜎</m:t>
                        </m:r>
                      </m:e>
                      <m:sub>
                        <m:r>
                          <a:rPr lang="en-US" sz="2000" b="0" i="1" smtClean="0">
                            <a:solidFill>
                              <a:srgbClr val="000000"/>
                            </a:solidFill>
                            <a:latin typeface="Cambria Math" panose="02040503050406030204" pitchFamily="18" charset="0"/>
                          </a:rPr>
                          <m:t>1</m:t>
                        </m:r>
                      </m:sub>
                    </m:sSub>
                  </m:oMath>
                </a14:m>
                <a:r>
                  <a:rPr lang="en-US" sz="2000" dirty="0">
                    <a:latin typeface="Times New Roman" panose="02020603050405020304" pitchFamily="18" charset="0"/>
                    <a:cs typeface="Times New Roman" panose="02020603050405020304" pitchFamily="18" charset="0"/>
                  </a:rPr>
                  <a:t> at a point located in the upper portion of the cross section of the original composite bar, we simply compute the stress </a:t>
                </a:r>
                <a14:m>
                  <m:oMath xmlns:m="http://schemas.openxmlformats.org/officeDocument/2006/math">
                    <m:sSub>
                      <m:sSubPr>
                        <m:ctrlPr>
                          <a:rPr lang="en-GB" sz="2000" i="1">
                            <a:solidFill>
                              <a:srgbClr val="000000"/>
                            </a:solidFill>
                            <a:latin typeface="Cambria Math" panose="02040503050406030204" pitchFamily="18" charset="0"/>
                          </a:rPr>
                        </m:ctrlPr>
                      </m:sSubPr>
                      <m:e>
                        <m:r>
                          <a:rPr lang="en-US" sz="2000" i="1">
                            <a:solidFill>
                              <a:srgbClr val="000000"/>
                            </a:solidFill>
                            <a:latin typeface="Cambria Math" panose="02040503050406030204" pitchFamily="18" charset="0"/>
                          </a:rPr>
                          <m:t> </m:t>
                        </m:r>
                        <m:r>
                          <a:rPr lang="en-GB" sz="2000" i="1">
                            <a:solidFill>
                              <a:srgbClr val="000000"/>
                            </a:solidFill>
                            <a:latin typeface="Cambria Math" panose="02040503050406030204" pitchFamily="18" charset="0"/>
                          </a:rPr>
                          <m:t>𝜎</m:t>
                        </m:r>
                      </m:e>
                      <m:sub>
                        <m:r>
                          <a:rPr lang="en-GB" sz="2000" i="1">
                            <a:solidFill>
                              <a:srgbClr val="000000"/>
                            </a:solidFill>
                            <a:latin typeface="Cambria Math" panose="02040503050406030204" pitchFamily="18" charset="0"/>
                          </a:rPr>
                          <m:t>𝑥</m:t>
                        </m:r>
                      </m:sub>
                    </m:sSub>
                    <m:r>
                      <a:rPr lang="en-GB" sz="2000" i="1">
                        <a:solidFill>
                          <a:srgbClr val="000000"/>
                        </a:solidFill>
                        <a:latin typeface="Cambria Math" panose="02040503050406030204" pitchFamily="18" charset="0"/>
                      </a:rPr>
                      <m:t> </m:t>
                    </m:r>
                  </m:oMath>
                </a14:m>
                <a:r>
                  <a:rPr lang="en-US" sz="2000" dirty="0">
                    <a:latin typeface="Times New Roman" panose="02020603050405020304" pitchFamily="18" charset="0"/>
                    <a:cs typeface="Times New Roman" panose="02020603050405020304" pitchFamily="18" charset="0"/>
                  </a:rPr>
                  <a:t>at the corresponding point of the transformed section. </a:t>
                </a:r>
              </a:p>
              <a:p>
                <a:endParaRPr lang="en-US"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However, to obtain the stress </a:t>
                </a:r>
                <a14:m>
                  <m:oMath xmlns:m="http://schemas.openxmlformats.org/officeDocument/2006/math">
                    <m:sSub>
                      <m:sSubPr>
                        <m:ctrlPr>
                          <a:rPr lang="en-GB" sz="2000" i="1">
                            <a:solidFill>
                              <a:srgbClr val="000000"/>
                            </a:solidFill>
                            <a:latin typeface="Cambria Math" panose="02040503050406030204" pitchFamily="18" charset="0"/>
                          </a:rPr>
                        </m:ctrlPr>
                      </m:sSubPr>
                      <m:e>
                        <m:r>
                          <a:rPr lang="en-US" sz="2000" i="1">
                            <a:solidFill>
                              <a:srgbClr val="000000"/>
                            </a:solidFill>
                            <a:latin typeface="Cambria Math" panose="02040503050406030204" pitchFamily="18" charset="0"/>
                          </a:rPr>
                          <m:t> </m:t>
                        </m:r>
                        <m:r>
                          <a:rPr lang="en-GB" sz="2000" i="1">
                            <a:solidFill>
                              <a:srgbClr val="000000"/>
                            </a:solidFill>
                            <a:latin typeface="Cambria Math" panose="02040503050406030204" pitchFamily="18" charset="0"/>
                          </a:rPr>
                          <m:t>𝜎</m:t>
                        </m:r>
                      </m:e>
                      <m:sub>
                        <m:r>
                          <a:rPr lang="en-US" sz="2000" b="0" i="1" smtClean="0">
                            <a:solidFill>
                              <a:srgbClr val="000000"/>
                            </a:solidFill>
                            <a:latin typeface="Cambria Math" panose="02040503050406030204" pitchFamily="18" charset="0"/>
                          </a:rPr>
                          <m:t>2</m:t>
                        </m:r>
                      </m:sub>
                    </m:sSub>
                  </m:oMath>
                </a14:m>
                <a:r>
                  <a:rPr lang="en-US" sz="2000" dirty="0">
                    <a:latin typeface="Times New Roman" panose="02020603050405020304" pitchFamily="18" charset="0"/>
                    <a:cs typeface="Times New Roman" panose="02020603050405020304" pitchFamily="18" charset="0"/>
                  </a:rPr>
                  <a:t> at a point in the lower portion of the cross section, we must </a:t>
                </a:r>
                <a:r>
                  <a:rPr lang="en-US" sz="2000" i="1" dirty="0">
                    <a:latin typeface="Times New Roman" panose="02020603050405020304" pitchFamily="18" charset="0"/>
                    <a:cs typeface="Times New Roman" panose="02020603050405020304" pitchFamily="18" charset="0"/>
                  </a:rPr>
                  <a:t>multiply by n </a:t>
                </a:r>
                <a:r>
                  <a:rPr lang="en-US" sz="2000" dirty="0">
                    <a:latin typeface="Times New Roman" panose="02020603050405020304" pitchFamily="18" charset="0"/>
                    <a:cs typeface="Times New Roman" panose="02020603050405020304" pitchFamily="18" charset="0"/>
                  </a:rPr>
                  <a:t>the stress </a:t>
                </a:r>
                <a14:m>
                  <m:oMath xmlns:m="http://schemas.openxmlformats.org/officeDocument/2006/math">
                    <m:sSub>
                      <m:sSubPr>
                        <m:ctrlPr>
                          <a:rPr lang="en-GB" sz="2000" i="1">
                            <a:solidFill>
                              <a:srgbClr val="000000"/>
                            </a:solidFill>
                            <a:latin typeface="Cambria Math" panose="02040503050406030204" pitchFamily="18" charset="0"/>
                          </a:rPr>
                        </m:ctrlPr>
                      </m:sSubPr>
                      <m:e>
                        <m:r>
                          <a:rPr lang="en-US" sz="2000" i="1">
                            <a:solidFill>
                              <a:srgbClr val="000000"/>
                            </a:solidFill>
                            <a:latin typeface="Cambria Math" panose="02040503050406030204" pitchFamily="18" charset="0"/>
                          </a:rPr>
                          <m:t> </m:t>
                        </m:r>
                        <m:r>
                          <a:rPr lang="en-GB" sz="2000" i="1">
                            <a:solidFill>
                              <a:srgbClr val="000000"/>
                            </a:solidFill>
                            <a:latin typeface="Cambria Math" panose="02040503050406030204" pitchFamily="18" charset="0"/>
                          </a:rPr>
                          <m:t>𝜎</m:t>
                        </m:r>
                      </m:e>
                      <m:sub>
                        <m:r>
                          <a:rPr lang="en-GB" sz="2000" i="1">
                            <a:solidFill>
                              <a:srgbClr val="000000"/>
                            </a:solidFill>
                            <a:latin typeface="Cambria Math" panose="02040503050406030204" pitchFamily="18" charset="0"/>
                          </a:rPr>
                          <m:t>𝑥</m:t>
                        </m:r>
                      </m:sub>
                    </m:sSub>
                    <m:r>
                      <a:rPr lang="en-GB" sz="2000" i="1">
                        <a:solidFill>
                          <a:srgbClr val="000000"/>
                        </a:solidFill>
                        <a:latin typeface="Cambria Math" panose="02040503050406030204" pitchFamily="18" charset="0"/>
                      </a:rPr>
                      <m:t> </m:t>
                    </m:r>
                  </m:oMath>
                </a14:m>
                <a:r>
                  <a:rPr lang="en-US" sz="2000" dirty="0">
                    <a:latin typeface="Times New Roman" panose="02020603050405020304" pitchFamily="18" charset="0"/>
                    <a:cs typeface="Times New Roman" panose="02020603050405020304" pitchFamily="18" charset="0"/>
                  </a:rPr>
                  <a:t>computed at the corresponding point of the transformed section. </a:t>
                </a:r>
              </a:p>
              <a:p>
                <a:endParaRPr lang="en-US"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 same elementary force </a:t>
                </a:r>
                <a:r>
                  <a:rPr lang="en-US" sz="2000" i="1" dirty="0">
                    <a:latin typeface="Times New Roman" panose="02020603050405020304" pitchFamily="18" charset="0"/>
                    <a:cs typeface="Times New Roman" panose="02020603050405020304" pitchFamily="18" charset="0"/>
                  </a:rPr>
                  <a:t>dF</a:t>
                </a:r>
                <a:r>
                  <a:rPr lang="en-US" sz="2000" dirty="0">
                    <a:latin typeface="Times New Roman" panose="02020603050405020304" pitchFamily="18" charset="0"/>
                    <a:cs typeface="Times New Roman" panose="02020603050405020304" pitchFamily="18" charset="0"/>
                  </a:rPr>
                  <a:t>2 is applied to an element of area </a:t>
                </a:r>
                <a:r>
                  <a:rPr lang="en-US" sz="2000" i="1" dirty="0">
                    <a:latin typeface="Times New Roman" panose="02020603050405020304" pitchFamily="18" charset="0"/>
                    <a:cs typeface="Times New Roman" panose="02020603050405020304" pitchFamily="18" charset="0"/>
                  </a:rPr>
                  <a:t>n </a:t>
                </a:r>
                <a:r>
                  <a:rPr lang="en-US" sz="2000" i="1" dirty="0" err="1">
                    <a:latin typeface="Times New Roman" panose="02020603050405020304" pitchFamily="18" charset="0"/>
                    <a:cs typeface="Times New Roman" panose="02020603050405020304" pitchFamily="18" charset="0"/>
                  </a:rPr>
                  <a:t>dA</a:t>
                </a:r>
                <a:r>
                  <a:rPr lang="en-US" sz="2000" i="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of the transformed section and to an element of area </a:t>
                </a:r>
                <a:r>
                  <a:rPr lang="en-US" sz="2000" i="1" dirty="0" err="1">
                    <a:latin typeface="Times New Roman" panose="02020603050405020304" pitchFamily="18" charset="0"/>
                    <a:cs typeface="Times New Roman" panose="02020603050405020304" pitchFamily="18" charset="0"/>
                  </a:rPr>
                  <a:t>dA</a:t>
                </a:r>
                <a:r>
                  <a:rPr lang="en-US" sz="2000" i="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of the original section. </a:t>
                </a:r>
              </a:p>
              <a:p>
                <a:pPr marL="342900" indent="-342900">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Thus, the stress </a:t>
                </a:r>
                <a14:m>
                  <m:oMath xmlns:m="http://schemas.openxmlformats.org/officeDocument/2006/math">
                    <m:sSub>
                      <m:sSubPr>
                        <m:ctrlPr>
                          <a:rPr lang="en-GB" sz="2000" i="1">
                            <a:solidFill>
                              <a:srgbClr val="000000"/>
                            </a:solidFill>
                            <a:latin typeface="Cambria Math" panose="02040503050406030204" pitchFamily="18" charset="0"/>
                          </a:rPr>
                        </m:ctrlPr>
                      </m:sSubPr>
                      <m:e>
                        <m:r>
                          <a:rPr lang="en-US" sz="2000" i="1">
                            <a:solidFill>
                              <a:srgbClr val="000000"/>
                            </a:solidFill>
                            <a:latin typeface="Cambria Math" panose="02040503050406030204" pitchFamily="18" charset="0"/>
                          </a:rPr>
                          <m:t> </m:t>
                        </m:r>
                        <m:r>
                          <a:rPr lang="en-GB" sz="2000" i="1">
                            <a:solidFill>
                              <a:srgbClr val="000000"/>
                            </a:solidFill>
                            <a:latin typeface="Cambria Math" panose="02040503050406030204" pitchFamily="18" charset="0"/>
                          </a:rPr>
                          <m:t>𝜎</m:t>
                        </m:r>
                      </m:e>
                      <m:sub>
                        <m:r>
                          <a:rPr lang="en-US" sz="2000" b="0" i="1" smtClean="0">
                            <a:solidFill>
                              <a:srgbClr val="000000"/>
                            </a:solidFill>
                            <a:latin typeface="Cambria Math" panose="02040503050406030204" pitchFamily="18" charset="0"/>
                          </a:rPr>
                          <m:t>2</m:t>
                        </m:r>
                      </m:sub>
                    </m:sSub>
                  </m:oMath>
                </a14:m>
                <a:r>
                  <a:rPr lang="en-US" sz="2000" dirty="0">
                    <a:latin typeface="Times New Roman" panose="02020603050405020304" pitchFamily="18" charset="0"/>
                    <a:cs typeface="Times New Roman" panose="02020603050405020304" pitchFamily="18" charset="0"/>
                  </a:rPr>
                  <a:t> at a point of the original section must be </a:t>
                </a:r>
                <a:r>
                  <a:rPr lang="en-US" sz="2000" i="1" dirty="0">
                    <a:latin typeface="Times New Roman" panose="02020603050405020304" pitchFamily="18" charset="0"/>
                    <a:cs typeface="Times New Roman" panose="02020603050405020304" pitchFamily="18" charset="0"/>
                  </a:rPr>
                  <a:t>n </a:t>
                </a:r>
                <a:r>
                  <a:rPr lang="en-US" sz="2000" dirty="0">
                    <a:latin typeface="Times New Roman" panose="02020603050405020304" pitchFamily="18" charset="0"/>
                    <a:cs typeface="Times New Roman" panose="02020603050405020304" pitchFamily="18" charset="0"/>
                  </a:rPr>
                  <a:t>times larger than the stress at the corresponding point of the transformed section. </a:t>
                </a: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p:txBody>
          </p:sp>
        </mc:Choice>
        <mc:Fallback xmlns="">
          <p:sp>
            <p:nvSpPr>
              <p:cNvPr id="3" name="Rectangle 2">
                <a:extLst>
                  <a:ext uri="{FF2B5EF4-FFF2-40B4-BE49-F238E27FC236}">
                    <a16:creationId xmlns:a16="http://schemas.microsoft.com/office/drawing/2014/main" id="{CDC2B961-E115-4367-86A5-E9F714C308B4}"/>
                  </a:ext>
                </a:extLst>
              </p:cNvPr>
              <p:cNvSpPr>
                <a:spLocks noRot="1" noChangeAspect="1" noMove="1" noResize="1" noEditPoints="1" noAdjustHandles="1" noChangeArrowheads="1" noChangeShapeType="1" noTextEdit="1"/>
              </p:cNvSpPr>
              <p:nvPr/>
            </p:nvSpPr>
            <p:spPr>
              <a:xfrm>
                <a:off x="140494" y="1447800"/>
                <a:ext cx="8915400" cy="4708981"/>
              </a:xfrm>
              <a:prstGeom prst="rect">
                <a:avLst/>
              </a:prstGeom>
              <a:blipFill>
                <a:blip r:embed="rId2"/>
                <a:stretch>
                  <a:fillRect l="-615" t="-777"/>
                </a:stretch>
              </a:blipFill>
            </p:spPr>
            <p:txBody>
              <a:bodyPr/>
              <a:lstStyle/>
              <a:p>
                <a:r>
                  <a:rPr lang="en-GB">
                    <a:noFill/>
                  </a:rPr>
                  <a:t> </a:t>
                </a:r>
              </a:p>
            </p:txBody>
          </p:sp>
        </mc:Fallback>
      </mc:AlternateContent>
      <p:sp>
        <p:nvSpPr>
          <p:cNvPr id="4" name="Rectangle 2">
            <a:extLst>
              <a:ext uri="{FF2B5EF4-FFF2-40B4-BE49-F238E27FC236}">
                <a16:creationId xmlns:a16="http://schemas.microsoft.com/office/drawing/2014/main" id="{7F97EE6E-8127-4170-B2AD-B2D48C91C5B7}"/>
              </a:ext>
            </a:extLst>
          </p:cNvPr>
          <p:cNvSpPr>
            <a:spLocks noGrp="1" noChangeArrowheads="1"/>
          </p:cNvSpPr>
          <p:nvPr>
            <p:ph type="title"/>
          </p:nvPr>
        </p:nvSpPr>
        <p:spPr>
          <a:xfrm>
            <a:off x="76200" y="0"/>
            <a:ext cx="9043988" cy="855663"/>
          </a:xfrm>
        </p:spPr>
        <p:txBody>
          <a:bodyPr>
            <a:normAutofit/>
          </a:bodyPr>
          <a:lstStyle/>
          <a:p>
            <a:pPr eaLnBrk="1" hangingPunct="1"/>
            <a:r>
              <a:rPr lang="en-US" sz="3600" b="1" dirty="0"/>
              <a:t>Bending of Composite Materials</a:t>
            </a:r>
          </a:p>
        </p:txBody>
      </p:sp>
    </p:spTree>
    <p:extLst>
      <p:ext uri="{BB962C8B-B14F-4D97-AF65-F5344CB8AC3E}">
        <p14:creationId xmlns:p14="http://schemas.microsoft.com/office/powerpoint/2010/main" val="2901988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lide Number Placeholder 2"/>
          <p:cNvSpPr>
            <a:spLocks noGrp="1"/>
          </p:cNvSpPr>
          <p:nvPr>
            <p:ph type="sldNum" sz="quarter" idx="10"/>
          </p:nvPr>
        </p:nvSpPr>
        <p:spPr/>
        <p:txBody>
          <a:bodyPr/>
          <a:lstStyle/>
          <a:p>
            <a:pPr>
              <a:defRPr/>
            </a:pPr>
            <a:r>
              <a:rPr lang="en-US"/>
              <a:t>4 - </a:t>
            </a:r>
            <a:fld id="{0D76CCE5-22C7-4D7D-8E7E-22AD20D87D85}" type="slidenum">
              <a:rPr lang="en-US"/>
              <a:pPr>
                <a:defRPr/>
              </a:pPr>
              <a:t>6</a:t>
            </a:fld>
            <a:endParaRPr lang="en-US"/>
          </a:p>
        </p:txBody>
      </p:sp>
      <p:sp>
        <p:nvSpPr>
          <p:cNvPr id="14339" name="Rectangle 2"/>
          <p:cNvSpPr>
            <a:spLocks noGrp="1" noChangeArrowheads="1"/>
          </p:cNvSpPr>
          <p:nvPr>
            <p:ph type="title"/>
          </p:nvPr>
        </p:nvSpPr>
        <p:spPr>
          <a:xfrm>
            <a:off x="468313" y="0"/>
            <a:ext cx="8229600" cy="762000"/>
          </a:xfrm>
        </p:spPr>
        <p:txBody>
          <a:bodyPr/>
          <a:lstStyle/>
          <a:p>
            <a:pPr eaLnBrk="1" hangingPunct="1"/>
            <a:r>
              <a:rPr lang="en-US" dirty="0"/>
              <a:t>Example 1</a:t>
            </a:r>
          </a:p>
        </p:txBody>
      </p:sp>
      <p:grpSp>
        <p:nvGrpSpPr>
          <p:cNvPr id="14340" name="Group 17"/>
          <p:cNvGrpSpPr>
            <a:grpSpLocks/>
          </p:cNvGrpSpPr>
          <p:nvPr/>
        </p:nvGrpSpPr>
        <p:grpSpPr bwMode="auto">
          <a:xfrm>
            <a:off x="366713" y="882650"/>
            <a:ext cx="4216400" cy="5597525"/>
            <a:chOff x="231" y="556"/>
            <a:chExt cx="2656" cy="3526"/>
          </a:xfrm>
        </p:grpSpPr>
        <p:pic>
          <p:nvPicPr>
            <p:cNvPr id="14350" name="Picture 4" descr="C:\DOCUME~1\WALTOL~1\LOCALS~1\Temp\\msotw9_temp0.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78" y="1759"/>
              <a:ext cx="1361" cy="1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1" name="Picture 5" descr="C:\DOCUME~1\WALTOL~1\LOCALS~1\Temp\\msotw9_temp0.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3" y="556"/>
              <a:ext cx="2174" cy="11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352" name="Text Box 7"/>
            <p:cNvSpPr txBox="1">
              <a:spLocks noChangeArrowheads="1"/>
            </p:cNvSpPr>
            <p:nvPr/>
          </p:nvSpPr>
          <p:spPr bwMode="auto">
            <a:xfrm>
              <a:off x="231" y="2872"/>
              <a:ext cx="2656" cy="12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2000"/>
                <a:t>A cast-iron machine part is acted upon by a 3 kN-m couple.  Knowing </a:t>
              </a:r>
              <a:r>
                <a:rPr lang="en-US" sz="2000" i="1"/>
                <a:t>E</a:t>
              </a:r>
              <a:r>
                <a:rPr lang="en-US" sz="2000"/>
                <a:t> = 165 GPa and neglecting the effects of fillets, determine (a) the maximum tensile and compressive stresses, (b) the radius of curvature.</a:t>
              </a:r>
            </a:p>
          </p:txBody>
        </p:sp>
      </p:grpSp>
      <p:grpSp>
        <p:nvGrpSpPr>
          <p:cNvPr id="20494" name="Group 14"/>
          <p:cNvGrpSpPr>
            <a:grpSpLocks/>
          </p:cNvGrpSpPr>
          <p:nvPr/>
        </p:nvGrpSpPr>
        <p:grpSpPr bwMode="auto">
          <a:xfrm>
            <a:off x="4810125" y="877888"/>
            <a:ext cx="4333875" cy="2022475"/>
            <a:chOff x="3030" y="553"/>
            <a:chExt cx="2730" cy="1274"/>
          </a:xfrm>
        </p:grpSpPr>
        <p:sp>
          <p:nvSpPr>
            <p:cNvPr id="14348" name="Text Box 8"/>
            <p:cNvSpPr txBox="1">
              <a:spLocks noChangeArrowheads="1"/>
            </p:cNvSpPr>
            <p:nvPr/>
          </p:nvSpPr>
          <p:spPr bwMode="auto">
            <a:xfrm>
              <a:off x="3030" y="553"/>
              <a:ext cx="2730" cy="9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27013" indent="-227013"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2000" dirty="0"/>
                <a:t>SOLUTION:</a:t>
              </a:r>
            </a:p>
            <a:p>
              <a:pPr eaLnBrk="1" hangingPunct="1">
                <a:spcBef>
                  <a:spcPct val="50000"/>
                </a:spcBef>
                <a:buFontTx/>
                <a:buChar char="•"/>
              </a:pPr>
              <a:r>
                <a:rPr lang="en-US" sz="2000" dirty="0"/>
                <a:t>Based on the cross section geometry, calculate the location of the section centroid and moment of inertia.</a:t>
              </a:r>
            </a:p>
          </p:txBody>
        </p:sp>
        <p:graphicFrame>
          <p:nvGraphicFramePr>
            <p:cNvPr id="14349" name="Object 9"/>
            <p:cNvGraphicFramePr>
              <a:graphicFrameLocks noChangeAspect="1"/>
            </p:cNvGraphicFramePr>
            <p:nvPr/>
          </p:nvGraphicFramePr>
          <p:xfrm>
            <a:off x="3403" y="1475"/>
            <a:ext cx="1752" cy="352"/>
          </p:xfrm>
          <a:graphic>
            <a:graphicData uri="http://schemas.openxmlformats.org/presentationml/2006/ole">
              <mc:AlternateContent xmlns:mc="http://schemas.openxmlformats.org/markup-compatibility/2006">
                <mc:Choice xmlns:v="urn:schemas-microsoft-com:vml" Requires="v">
                  <p:oleObj spid="_x0000_s60505" name="Equation" r:id="rId5" imgW="2781300" imgH="558800" progId="Equation.3">
                    <p:embed/>
                  </p:oleObj>
                </mc:Choice>
                <mc:Fallback>
                  <p:oleObj name="Equation" r:id="rId5" imgW="2781300" imgH="5588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03" y="1475"/>
                          <a:ext cx="1752" cy="3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grpSp>
        <p:nvGrpSpPr>
          <p:cNvPr id="20495" name="Group 15"/>
          <p:cNvGrpSpPr>
            <a:grpSpLocks/>
          </p:cNvGrpSpPr>
          <p:nvPr/>
        </p:nvGrpSpPr>
        <p:grpSpPr bwMode="auto">
          <a:xfrm>
            <a:off x="4810125" y="3041650"/>
            <a:ext cx="4311650" cy="1592263"/>
            <a:chOff x="3030" y="1916"/>
            <a:chExt cx="2716" cy="1003"/>
          </a:xfrm>
        </p:grpSpPr>
        <p:sp>
          <p:nvSpPr>
            <p:cNvPr id="14346" name="Text Box 10"/>
            <p:cNvSpPr txBox="1">
              <a:spLocks noChangeArrowheads="1"/>
            </p:cNvSpPr>
            <p:nvPr/>
          </p:nvSpPr>
          <p:spPr bwMode="auto">
            <a:xfrm>
              <a:off x="3030" y="1916"/>
              <a:ext cx="2716" cy="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27013" indent="-227013"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buFontTx/>
                <a:buChar char="•"/>
              </a:pPr>
              <a:r>
                <a:rPr lang="en-US" sz="2000"/>
                <a:t>Apply the elastic flexural formula to find the maximum tensile and compressive stresses.</a:t>
              </a:r>
            </a:p>
          </p:txBody>
        </p:sp>
        <p:graphicFrame>
          <p:nvGraphicFramePr>
            <p:cNvPr id="14347" name="Object 11"/>
            <p:cNvGraphicFramePr>
              <a:graphicFrameLocks noChangeAspect="1"/>
            </p:cNvGraphicFramePr>
            <p:nvPr/>
          </p:nvGraphicFramePr>
          <p:xfrm>
            <a:off x="3403" y="2583"/>
            <a:ext cx="552" cy="336"/>
          </p:xfrm>
          <a:graphic>
            <a:graphicData uri="http://schemas.openxmlformats.org/presentationml/2006/ole">
              <mc:AlternateContent xmlns:mc="http://schemas.openxmlformats.org/markup-compatibility/2006">
                <mc:Choice xmlns:v="urn:schemas-microsoft-com:vml" Requires="v">
                  <p:oleObj spid="_x0000_s60506" name="Equation" r:id="rId7" imgW="876300" imgH="533400" progId="Equation.3">
                    <p:embed/>
                  </p:oleObj>
                </mc:Choice>
                <mc:Fallback>
                  <p:oleObj name="Equation" r:id="rId7" imgW="876300" imgH="5334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03" y="2583"/>
                          <a:ext cx="552" cy="33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grpSp>
        <p:nvGrpSpPr>
          <p:cNvPr id="20496" name="Group 16"/>
          <p:cNvGrpSpPr>
            <a:grpSpLocks/>
          </p:cNvGrpSpPr>
          <p:nvPr/>
        </p:nvGrpSpPr>
        <p:grpSpPr bwMode="auto">
          <a:xfrm>
            <a:off x="4810125" y="4868863"/>
            <a:ext cx="4243388" cy="984250"/>
            <a:chOff x="3030" y="3067"/>
            <a:chExt cx="2673" cy="620"/>
          </a:xfrm>
        </p:grpSpPr>
        <p:sp>
          <p:nvSpPr>
            <p:cNvPr id="14344" name="Text Box 12"/>
            <p:cNvSpPr txBox="1">
              <a:spLocks noChangeArrowheads="1"/>
            </p:cNvSpPr>
            <p:nvPr/>
          </p:nvSpPr>
          <p:spPr bwMode="auto">
            <a:xfrm>
              <a:off x="3030" y="3067"/>
              <a:ext cx="2673"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27013" indent="-227013"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buFontTx/>
                <a:buChar char="•"/>
              </a:pPr>
              <a:r>
                <a:rPr lang="en-US" sz="2000"/>
                <a:t>Calculate the curvature</a:t>
              </a:r>
            </a:p>
          </p:txBody>
        </p:sp>
        <p:graphicFrame>
          <p:nvGraphicFramePr>
            <p:cNvPr id="14345" name="Object 13"/>
            <p:cNvGraphicFramePr>
              <a:graphicFrameLocks noChangeAspect="1"/>
            </p:cNvGraphicFramePr>
            <p:nvPr/>
          </p:nvGraphicFramePr>
          <p:xfrm>
            <a:off x="3403" y="3327"/>
            <a:ext cx="448" cy="360"/>
          </p:xfrm>
          <a:graphic>
            <a:graphicData uri="http://schemas.openxmlformats.org/presentationml/2006/ole">
              <mc:AlternateContent xmlns:mc="http://schemas.openxmlformats.org/markup-compatibility/2006">
                <mc:Choice xmlns:v="urn:schemas-microsoft-com:vml" Requires="v">
                  <p:oleObj spid="_x0000_s60507" name="Equation" r:id="rId9" imgW="710891" imgH="571252" progId="Equation.3">
                    <p:embed/>
                  </p:oleObj>
                </mc:Choice>
                <mc:Fallback>
                  <p:oleObj name="Equation" r:id="rId9" imgW="710891" imgH="571252"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03" y="3327"/>
                          <a:ext cx="448" cy="3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Tree>
    <p:extLst>
      <p:ext uri="{BB962C8B-B14F-4D97-AF65-F5344CB8AC3E}">
        <p14:creationId xmlns:p14="http://schemas.microsoft.com/office/powerpoint/2010/main" val="38059028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2049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2049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204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2"/>
          <p:cNvSpPr>
            <a:spLocks noGrp="1"/>
          </p:cNvSpPr>
          <p:nvPr>
            <p:ph type="sldNum" sz="quarter" idx="10"/>
          </p:nvPr>
        </p:nvSpPr>
        <p:spPr/>
        <p:txBody>
          <a:bodyPr/>
          <a:lstStyle/>
          <a:p>
            <a:pPr>
              <a:defRPr/>
            </a:pPr>
            <a:r>
              <a:rPr lang="en-US"/>
              <a:t>4 - </a:t>
            </a:r>
            <a:fld id="{3F49D54B-CEC5-4FE2-99FE-9EB0E87C90CA}" type="slidenum">
              <a:rPr lang="en-US"/>
              <a:pPr>
                <a:defRPr/>
              </a:pPr>
              <a:t>7</a:t>
            </a:fld>
            <a:endParaRPr lang="en-US"/>
          </a:p>
        </p:txBody>
      </p:sp>
      <p:sp>
        <p:nvSpPr>
          <p:cNvPr id="15363" name="Rectangle 2"/>
          <p:cNvSpPr>
            <a:spLocks noGrp="1" noChangeArrowheads="1"/>
          </p:cNvSpPr>
          <p:nvPr>
            <p:ph type="title"/>
          </p:nvPr>
        </p:nvSpPr>
        <p:spPr>
          <a:xfrm>
            <a:off x="379557" y="60325"/>
            <a:ext cx="8229600" cy="781050"/>
          </a:xfrm>
        </p:spPr>
        <p:txBody>
          <a:bodyPr/>
          <a:lstStyle/>
          <a:p>
            <a:pPr eaLnBrk="1" hangingPunct="1"/>
            <a:r>
              <a:rPr lang="en-US" dirty="0"/>
              <a:t>Example 1 – Cont’d</a:t>
            </a:r>
          </a:p>
        </p:txBody>
      </p:sp>
      <p:pic>
        <p:nvPicPr>
          <p:cNvPr id="15364" name="Picture 3" descr="C:\DOCUME~1\WALTOL~1\LOCALS~1\Temp\\msotw9_temp0.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8775" y="1055688"/>
            <a:ext cx="3429000" cy="1900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365" name="Picture 4" descr="C:\DOCUME~1\WALTOL~1\LOCALS~1\Temp\\msotw9_temp0.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3275" y="3798888"/>
            <a:ext cx="2895600" cy="1141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366" name="Text Box 6"/>
          <p:cNvSpPr txBox="1">
            <a:spLocks noChangeArrowheads="1"/>
          </p:cNvSpPr>
          <p:nvPr/>
        </p:nvSpPr>
        <p:spPr bwMode="auto">
          <a:xfrm>
            <a:off x="3990975" y="841375"/>
            <a:ext cx="4975225" cy="146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2000" dirty="0"/>
              <a:t>SOLUTION:</a:t>
            </a:r>
          </a:p>
          <a:p>
            <a:pPr eaLnBrk="1" hangingPunct="1">
              <a:spcBef>
                <a:spcPct val="50000"/>
              </a:spcBef>
            </a:pPr>
            <a:r>
              <a:rPr lang="en-US" sz="2000" dirty="0"/>
              <a:t>Based on the cross section geometry, calculate the location of the section centroid and moment of inertia.</a:t>
            </a:r>
          </a:p>
        </p:txBody>
      </p:sp>
      <p:graphicFrame>
        <p:nvGraphicFramePr>
          <p:cNvPr id="15367" name="Object 7"/>
          <p:cNvGraphicFramePr>
            <a:graphicFrameLocks noChangeAspect="1"/>
          </p:cNvGraphicFramePr>
          <p:nvPr/>
        </p:nvGraphicFramePr>
        <p:xfrm>
          <a:off x="4122738" y="4075113"/>
          <a:ext cx="2705100" cy="622300"/>
        </p:xfrm>
        <a:graphic>
          <a:graphicData uri="http://schemas.openxmlformats.org/presentationml/2006/ole">
            <mc:AlternateContent xmlns:mc="http://schemas.openxmlformats.org/markup-compatibility/2006">
              <mc:Choice xmlns:v="urn:schemas-microsoft-com:vml" Requires="v">
                <p:oleObj spid="_x0000_s61529" name="Equation" r:id="rId5" imgW="2705100" imgH="622300" progId="Equation.3">
                  <p:embed/>
                </p:oleObj>
              </mc:Choice>
              <mc:Fallback>
                <p:oleObj name="Equation" r:id="rId5" imgW="2705100" imgH="6223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22738" y="4075113"/>
                        <a:ext cx="2705100" cy="622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4122738" y="2390775"/>
          <a:ext cx="3975100" cy="1320800"/>
        </p:xfrm>
        <a:graphic>
          <a:graphicData uri="http://schemas.openxmlformats.org/presentationml/2006/ole">
            <mc:AlternateContent xmlns:mc="http://schemas.openxmlformats.org/markup-compatibility/2006">
              <mc:Choice xmlns:v="urn:schemas-microsoft-com:vml" Requires="v">
                <p:oleObj spid="_x0000_s61530" name="Equation" r:id="rId7" imgW="3975100" imgH="1320800" progId="Equation.3">
                  <p:embed/>
                </p:oleObj>
              </mc:Choice>
              <mc:Fallback>
                <p:oleObj name="Equation" r:id="rId7" imgW="3975100" imgH="13208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22738" y="2390775"/>
                        <a:ext cx="3975100" cy="1320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369" name="Object 9"/>
          <p:cNvGraphicFramePr>
            <a:graphicFrameLocks noChangeAspect="1"/>
          </p:cNvGraphicFramePr>
          <p:nvPr/>
        </p:nvGraphicFramePr>
        <p:xfrm>
          <a:off x="4122738" y="5062538"/>
          <a:ext cx="4876800" cy="1193800"/>
        </p:xfrm>
        <a:graphic>
          <a:graphicData uri="http://schemas.openxmlformats.org/presentationml/2006/ole">
            <mc:AlternateContent xmlns:mc="http://schemas.openxmlformats.org/markup-compatibility/2006">
              <mc:Choice xmlns:v="urn:schemas-microsoft-com:vml" Requires="v">
                <p:oleObj spid="_x0000_s61531" name="Equation" r:id="rId9" imgW="4876800" imgH="1193800" progId="Equation.3">
                  <p:embed/>
                </p:oleObj>
              </mc:Choice>
              <mc:Fallback>
                <p:oleObj name="Equation" r:id="rId9" imgW="4876800" imgH="11938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22738" y="5062538"/>
                        <a:ext cx="4876800" cy="1193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4175204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2"/>
          <p:cNvSpPr>
            <a:spLocks noGrp="1"/>
          </p:cNvSpPr>
          <p:nvPr>
            <p:ph type="sldNum" sz="quarter" idx="10"/>
          </p:nvPr>
        </p:nvSpPr>
        <p:spPr/>
        <p:txBody>
          <a:bodyPr/>
          <a:lstStyle/>
          <a:p>
            <a:pPr>
              <a:defRPr/>
            </a:pPr>
            <a:r>
              <a:rPr lang="en-US"/>
              <a:t>4 - </a:t>
            </a:r>
            <a:fld id="{A57715DB-CD9B-4D8C-85A5-8F8EEB27E58C}" type="slidenum">
              <a:rPr lang="en-US"/>
              <a:pPr>
                <a:defRPr/>
              </a:pPr>
              <a:t>8</a:t>
            </a:fld>
            <a:endParaRPr lang="en-US"/>
          </a:p>
        </p:txBody>
      </p:sp>
      <p:sp>
        <p:nvSpPr>
          <p:cNvPr id="16387" name="Rectangle 2"/>
          <p:cNvSpPr>
            <a:spLocks noGrp="1" noChangeArrowheads="1"/>
          </p:cNvSpPr>
          <p:nvPr>
            <p:ph type="title"/>
          </p:nvPr>
        </p:nvSpPr>
        <p:spPr>
          <a:xfrm>
            <a:off x="457200" y="274638"/>
            <a:ext cx="8229600" cy="747712"/>
          </a:xfrm>
        </p:spPr>
        <p:txBody>
          <a:bodyPr>
            <a:normAutofit fontScale="90000"/>
          </a:bodyPr>
          <a:lstStyle/>
          <a:p>
            <a:pPr eaLnBrk="1" hangingPunct="1"/>
            <a:r>
              <a:rPr lang="en-US" dirty="0"/>
              <a:t>Example 1</a:t>
            </a:r>
          </a:p>
        </p:txBody>
      </p:sp>
      <p:pic>
        <p:nvPicPr>
          <p:cNvPr id="16388" name="Picture 6" descr="C:\DOCUME~1\WALTOL~1\LOCALS~1\Temp\\msotw9_temp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7975" y="1255713"/>
            <a:ext cx="3360738" cy="2636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6389" name="Group 17"/>
          <p:cNvGrpSpPr>
            <a:grpSpLocks/>
          </p:cNvGrpSpPr>
          <p:nvPr/>
        </p:nvGrpSpPr>
        <p:grpSpPr bwMode="auto">
          <a:xfrm>
            <a:off x="3695700" y="1022350"/>
            <a:ext cx="5295900" cy="2474913"/>
            <a:chOff x="2328" y="644"/>
            <a:chExt cx="3336" cy="1559"/>
          </a:xfrm>
        </p:grpSpPr>
        <p:sp>
          <p:nvSpPr>
            <p:cNvPr id="16395" name="Text Box 4"/>
            <p:cNvSpPr txBox="1">
              <a:spLocks noChangeArrowheads="1"/>
            </p:cNvSpPr>
            <p:nvPr/>
          </p:nvSpPr>
          <p:spPr bwMode="auto">
            <a:xfrm>
              <a:off x="2328" y="644"/>
              <a:ext cx="3193"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27013" indent="-227013"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buFontTx/>
                <a:buChar char="•"/>
              </a:pPr>
              <a:r>
                <a:rPr lang="en-US" sz="2000" dirty="0"/>
                <a:t>Apply the elastic flexural formula to find the maximum tensile and compressive stresses.</a:t>
              </a:r>
            </a:p>
          </p:txBody>
        </p:sp>
        <mc:AlternateContent xmlns:mc="http://schemas.openxmlformats.org/markup-compatibility/2006" xmlns:a14="http://schemas.microsoft.com/office/drawing/2010/main">
          <mc:Choice Requires="a14">
            <p:sp>
              <p:nvSpPr>
                <p:cNvPr id="16396" name="Object 5"/>
                <p:cNvSpPr txBox="1"/>
                <p:nvPr/>
              </p:nvSpPr>
              <p:spPr bwMode="auto">
                <a:xfrm>
                  <a:off x="2527" y="1099"/>
                  <a:ext cx="1960" cy="1104"/>
                </a:xfrm>
                <a:prstGeom prst="rect">
                  <a:avLst/>
                </a:prstGeom>
                <a:noFill/>
                <a:ln>
                  <a:noFill/>
                </a:ln>
                <a:effectLst/>
              </p:spPr>
              <p:txBody>
                <a:bodyPr>
                  <a:noAutofit/>
                </a:bodyPr>
                <a:lstStyle/>
                <a:p>
                  <a:pPr/>
                  <a14:m>
                    <m:oMathPara xmlns:m="http://schemas.openxmlformats.org/officeDocument/2006/math">
                      <m:oMathParaPr>
                        <m:jc m:val="left"/>
                      </m:oMathParaPr>
                      <m:oMath xmlns:m="http://schemas.openxmlformats.org/officeDocument/2006/math">
                        <m:sSub>
                          <m:sSubPr>
                            <m:ctrlPr>
                              <a:rPr lang="en-GB" sz="1600" i="1">
                                <a:solidFill>
                                  <a:srgbClr val="000000"/>
                                </a:solidFill>
                                <a:latin typeface="Cambria Math" panose="02040503050406030204" pitchFamily="18" charset="0"/>
                              </a:rPr>
                            </m:ctrlPr>
                          </m:sSubPr>
                          <m:e>
                            <m:r>
                              <a:rPr lang="en-GB" sz="1600" i="1">
                                <a:solidFill>
                                  <a:srgbClr val="000000"/>
                                </a:solidFill>
                                <a:latin typeface="Cambria Math" panose="02040503050406030204" pitchFamily="18" charset="0"/>
                              </a:rPr>
                              <m:t>𝜎</m:t>
                            </m:r>
                          </m:e>
                          <m:sub>
                            <m:r>
                              <a:rPr lang="en-GB" sz="1600" i="1">
                                <a:solidFill>
                                  <a:srgbClr val="000000"/>
                                </a:solidFill>
                                <a:latin typeface="Cambria Math" panose="02040503050406030204" pitchFamily="18" charset="0"/>
                              </a:rPr>
                              <m:t>𝑚</m:t>
                            </m:r>
                          </m:sub>
                        </m:sSub>
                        <m:r>
                          <a:rPr lang="en-GB" sz="1600" i="1">
                            <a:solidFill>
                              <a:srgbClr val="000000"/>
                            </a:solidFill>
                            <a:latin typeface="Cambria Math" panose="02040503050406030204" pitchFamily="18" charset="0"/>
                          </a:rPr>
                          <m:t>=</m:t>
                        </m:r>
                        <m:f>
                          <m:fPr>
                            <m:ctrlPr>
                              <a:rPr lang="en-GB" sz="1600" i="1">
                                <a:solidFill>
                                  <a:srgbClr val="000000"/>
                                </a:solidFill>
                                <a:latin typeface="Cambria Math" panose="02040503050406030204" pitchFamily="18" charset="0"/>
                              </a:rPr>
                            </m:ctrlPr>
                          </m:fPr>
                          <m:num>
                            <m:r>
                              <a:rPr lang="en-GB" sz="1600" i="1">
                                <a:solidFill>
                                  <a:srgbClr val="000000"/>
                                </a:solidFill>
                                <a:latin typeface="Cambria Math" panose="02040503050406030204" pitchFamily="18" charset="0"/>
                              </a:rPr>
                              <m:t>𝑀𝑐</m:t>
                            </m:r>
                          </m:num>
                          <m:den>
                            <m:r>
                              <a:rPr lang="en-GB" sz="1600" i="1">
                                <a:solidFill>
                                  <a:srgbClr val="000000"/>
                                </a:solidFill>
                                <a:latin typeface="Cambria Math" panose="02040503050406030204" pitchFamily="18" charset="0"/>
                              </a:rPr>
                              <m:t>𝐼</m:t>
                            </m:r>
                          </m:den>
                        </m:f>
                      </m:oMath>
                      <m:oMath xmlns:m="http://schemas.openxmlformats.org/officeDocument/2006/math">
                        <m:sSub>
                          <m:sSubPr>
                            <m:ctrlPr>
                              <a:rPr lang="en-GB" sz="1600" i="1">
                                <a:solidFill>
                                  <a:srgbClr val="000000"/>
                                </a:solidFill>
                                <a:latin typeface="Cambria Math" panose="02040503050406030204" pitchFamily="18" charset="0"/>
                              </a:rPr>
                            </m:ctrlPr>
                          </m:sSubPr>
                          <m:e>
                            <m:r>
                              <a:rPr lang="en-GB" sz="1600" i="1">
                                <a:solidFill>
                                  <a:srgbClr val="000000"/>
                                </a:solidFill>
                                <a:latin typeface="Cambria Math" panose="02040503050406030204" pitchFamily="18" charset="0"/>
                              </a:rPr>
                              <m:t>𝜎</m:t>
                            </m:r>
                          </m:e>
                          <m:sub>
                            <m:r>
                              <a:rPr lang="en-GB" sz="1600" i="1">
                                <a:solidFill>
                                  <a:srgbClr val="000000"/>
                                </a:solidFill>
                                <a:latin typeface="Cambria Math" panose="02040503050406030204" pitchFamily="18" charset="0"/>
                              </a:rPr>
                              <m:t>𝐴</m:t>
                            </m:r>
                          </m:sub>
                        </m:sSub>
                        <m:r>
                          <a:rPr lang="en-GB" sz="1600" i="1">
                            <a:solidFill>
                              <a:srgbClr val="000000"/>
                            </a:solidFill>
                            <a:latin typeface="Cambria Math" panose="02040503050406030204" pitchFamily="18" charset="0"/>
                          </a:rPr>
                          <m:t>=</m:t>
                        </m:r>
                        <m:f>
                          <m:fPr>
                            <m:ctrlPr>
                              <a:rPr lang="en-GB" sz="1600" i="1">
                                <a:solidFill>
                                  <a:srgbClr val="000000"/>
                                </a:solidFill>
                                <a:latin typeface="Cambria Math" panose="02040503050406030204" pitchFamily="18" charset="0"/>
                              </a:rPr>
                            </m:ctrlPr>
                          </m:fPr>
                          <m:num>
                            <m:r>
                              <a:rPr lang="en-GB" sz="1600" i="1">
                                <a:solidFill>
                                  <a:srgbClr val="000000"/>
                                </a:solidFill>
                                <a:latin typeface="Cambria Math" panose="02040503050406030204" pitchFamily="18" charset="0"/>
                              </a:rPr>
                              <m:t>𝑀</m:t>
                            </m:r>
                            <m:sSub>
                              <m:sSubPr>
                                <m:ctrlPr>
                                  <a:rPr lang="en-GB" sz="1600" i="1">
                                    <a:solidFill>
                                      <a:srgbClr val="000000"/>
                                    </a:solidFill>
                                    <a:latin typeface="Cambria Math" panose="02040503050406030204" pitchFamily="18" charset="0"/>
                                  </a:rPr>
                                </m:ctrlPr>
                              </m:sSubPr>
                              <m:e>
                                <m:r>
                                  <a:rPr lang="en-GB" sz="1600" i="1">
                                    <a:solidFill>
                                      <a:srgbClr val="000000"/>
                                    </a:solidFill>
                                    <a:latin typeface="Cambria Math" panose="02040503050406030204" pitchFamily="18" charset="0"/>
                                  </a:rPr>
                                  <m:t>𝑐</m:t>
                                </m:r>
                              </m:e>
                              <m:sub>
                                <m:r>
                                  <a:rPr lang="en-GB" sz="1600" i="1">
                                    <a:solidFill>
                                      <a:srgbClr val="000000"/>
                                    </a:solidFill>
                                    <a:latin typeface="Cambria Math" panose="02040503050406030204" pitchFamily="18" charset="0"/>
                                  </a:rPr>
                                  <m:t>𝐴</m:t>
                                </m:r>
                              </m:sub>
                            </m:sSub>
                          </m:num>
                          <m:den>
                            <m:r>
                              <a:rPr lang="en-GB" sz="1600" i="1">
                                <a:solidFill>
                                  <a:srgbClr val="000000"/>
                                </a:solidFill>
                                <a:latin typeface="Cambria Math" panose="02040503050406030204" pitchFamily="18" charset="0"/>
                              </a:rPr>
                              <m:t>𝐼</m:t>
                            </m:r>
                          </m:den>
                        </m:f>
                        <m:r>
                          <a:rPr lang="en-GB" sz="1600" i="1">
                            <a:solidFill>
                              <a:srgbClr val="000000"/>
                            </a:solidFill>
                            <a:latin typeface="Cambria Math" panose="02040503050406030204" pitchFamily="18" charset="0"/>
                          </a:rPr>
                          <m:t>=</m:t>
                        </m:r>
                        <m:f>
                          <m:fPr>
                            <m:ctrlPr>
                              <a:rPr lang="en-GB" sz="1600" i="1">
                                <a:solidFill>
                                  <a:srgbClr val="000000"/>
                                </a:solidFill>
                                <a:latin typeface="Cambria Math" panose="02040503050406030204" pitchFamily="18" charset="0"/>
                              </a:rPr>
                            </m:ctrlPr>
                          </m:fPr>
                          <m:num>
                            <m:r>
                              <a:rPr lang="en-GB" sz="1600" i="1">
                                <a:solidFill>
                                  <a:srgbClr val="000000"/>
                                </a:solidFill>
                                <a:latin typeface="Cambria Math" panose="02040503050406030204" pitchFamily="18" charset="0"/>
                              </a:rPr>
                              <m:t>3</m:t>
                            </m:r>
                            <m:r>
                              <m:rPr>
                                <m:nor/>
                              </m:rPr>
                              <a:rPr lang="en-GB" sz="1600" i="0">
                                <a:solidFill>
                                  <a:srgbClr val="000000"/>
                                </a:solidFill>
                                <a:latin typeface="Cambria Math" panose="02040503050406030204" pitchFamily="18" charset="0"/>
                              </a:rPr>
                              <m:t> </m:t>
                            </m:r>
                            <m:r>
                              <m:rPr>
                                <m:nor/>
                              </m:rPr>
                              <a:rPr lang="en-GB" sz="1600" i="0">
                                <a:solidFill>
                                  <a:srgbClr val="000000"/>
                                </a:solidFill>
                                <a:latin typeface="Cambria Math" panose="02040503050406030204" pitchFamily="18" charset="0"/>
                              </a:rPr>
                              <m:t>kN</m:t>
                            </m:r>
                            <m:r>
                              <a:rPr lang="en-GB" sz="1600" i="1">
                                <a:solidFill>
                                  <a:srgbClr val="000000"/>
                                </a:solidFill>
                                <a:latin typeface="Cambria Math" panose="02040503050406030204" pitchFamily="18" charset="0"/>
                              </a:rPr>
                              <m:t>⋅</m:t>
                            </m:r>
                            <m:r>
                              <m:rPr>
                                <m:sty m:val="p"/>
                              </m:rPr>
                              <a:rPr lang="en-GB" sz="1600" i="0">
                                <a:solidFill>
                                  <a:srgbClr val="000000"/>
                                </a:solidFill>
                                <a:latin typeface="Cambria Math" panose="02040503050406030204" pitchFamily="18" charset="0"/>
                              </a:rPr>
                              <m:t>m</m:t>
                            </m:r>
                            <m:r>
                              <a:rPr lang="en-GB" sz="1600" i="1">
                                <a:solidFill>
                                  <a:srgbClr val="000000"/>
                                </a:solidFill>
                                <a:latin typeface="Cambria Math" panose="02040503050406030204" pitchFamily="18" charset="0"/>
                              </a:rPr>
                              <m:t>×0.022</m:t>
                            </m:r>
                            <m:r>
                              <m:rPr>
                                <m:sty m:val="p"/>
                              </m:rPr>
                              <a:rPr lang="en-GB" sz="1600" i="0">
                                <a:solidFill>
                                  <a:srgbClr val="000000"/>
                                </a:solidFill>
                                <a:latin typeface="Cambria Math" panose="02040503050406030204" pitchFamily="18" charset="0"/>
                              </a:rPr>
                              <m:t>m</m:t>
                            </m:r>
                          </m:num>
                          <m:den>
                            <m:r>
                              <a:rPr lang="en-GB" sz="1600" i="1">
                                <a:solidFill>
                                  <a:srgbClr val="000000"/>
                                </a:solidFill>
                                <a:latin typeface="Cambria Math" panose="02040503050406030204" pitchFamily="18" charset="0"/>
                              </a:rPr>
                              <m:t>868×1</m:t>
                            </m:r>
                            <m:sSup>
                              <m:sSupPr>
                                <m:ctrlPr>
                                  <a:rPr lang="en-GB" sz="1600" i="1">
                                    <a:solidFill>
                                      <a:srgbClr val="000000"/>
                                    </a:solidFill>
                                    <a:latin typeface="Cambria Math" panose="02040503050406030204" pitchFamily="18" charset="0"/>
                                  </a:rPr>
                                </m:ctrlPr>
                              </m:sSupPr>
                              <m:e>
                                <m:r>
                                  <a:rPr lang="en-GB" sz="1600" i="1">
                                    <a:solidFill>
                                      <a:srgbClr val="000000"/>
                                    </a:solidFill>
                                    <a:latin typeface="Cambria Math" panose="02040503050406030204" pitchFamily="18" charset="0"/>
                                  </a:rPr>
                                  <m:t>0</m:t>
                                </m:r>
                              </m:e>
                              <m:sup>
                                <m:r>
                                  <a:rPr lang="en-GB" sz="1600" i="1">
                                    <a:solidFill>
                                      <a:srgbClr val="000000"/>
                                    </a:solidFill>
                                    <a:latin typeface="Cambria Math" panose="02040503050406030204" pitchFamily="18" charset="0"/>
                                  </a:rPr>
                                  <m:t>−9</m:t>
                                </m:r>
                              </m:sup>
                            </m:sSup>
                            <m:sSup>
                              <m:sSupPr>
                                <m:ctrlPr>
                                  <a:rPr lang="en-GB" sz="1600" i="1">
                                    <a:solidFill>
                                      <a:srgbClr val="000000"/>
                                    </a:solidFill>
                                    <a:latin typeface="Cambria Math" panose="02040503050406030204" pitchFamily="18" charset="0"/>
                                  </a:rPr>
                                </m:ctrlPr>
                              </m:sSupPr>
                              <m:e>
                                <m:r>
                                  <m:rPr>
                                    <m:nor/>
                                  </m:rPr>
                                  <a:rPr lang="en-GB" sz="1600" i="0">
                                    <a:solidFill>
                                      <a:srgbClr val="000000"/>
                                    </a:solidFill>
                                    <a:latin typeface="Cambria Math" panose="02040503050406030204" pitchFamily="18" charset="0"/>
                                  </a:rPr>
                                  <m:t>m</m:t>
                                </m:r>
                              </m:e>
                              <m:sup>
                                <m:r>
                                  <a:rPr lang="en-GB" sz="1600" i="0">
                                    <a:solidFill>
                                      <a:srgbClr val="000000"/>
                                    </a:solidFill>
                                    <a:latin typeface="Cambria Math" panose="02040503050406030204" pitchFamily="18" charset="0"/>
                                  </a:rPr>
                                  <m:t>4</m:t>
                                </m:r>
                              </m:sup>
                            </m:sSup>
                          </m:den>
                        </m:f>
                      </m:oMath>
                      <m:oMath xmlns:m="http://schemas.openxmlformats.org/officeDocument/2006/math">
                        <m:sSub>
                          <m:sSubPr>
                            <m:ctrlPr>
                              <a:rPr lang="en-GB" sz="1600" i="1">
                                <a:solidFill>
                                  <a:srgbClr val="000000"/>
                                </a:solidFill>
                                <a:latin typeface="Cambria Math" panose="02040503050406030204" pitchFamily="18" charset="0"/>
                              </a:rPr>
                            </m:ctrlPr>
                          </m:sSubPr>
                          <m:e>
                            <m:r>
                              <a:rPr lang="en-GB" sz="1600" i="1">
                                <a:solidFill>
                                  <a:srgbClr val="000000"/>
                                </a:solidFill>
                                <a:latin typeface="Cambria Math" panose="02040503050406030204" pitchFamily="18" charset="0"/>
                              </a:rPr>
                              <m:t>𝜎</m:t>
                            </m:r>
                          </m:e>
                          <m:sub>
                            <m:r>
                              <a:rPr lang="en-GB" sz="1600" i="1">
                                <a:solidFill>
                                  <a:srgbClr val="000000"/>
                                </a:solidFill>
                                <a:latin typeface="Cambria Math" panose="02040503050406030204" pitchFamily="18" charset="0"/>
                              </a:rPr>
                              <m:t>𝐵</m:t>
                            </m:r>
                          </m:sub>
                        </m:sSub>
                        <m:r>
                          <a:rPr lang="en-GB" sz="1600" i="1">
                            <a:solidFill>
                              <a:srgbClr val="000000"/>
                            </a:solidFill>
                            <a:latin typeface="Cambria Math" panose="02040503050406030204" pitchFamily="18" charset="0"/>
                          </a:rPr>
                          <m:t>=−</m:t>
                        </m:r>
                        <m:f>
                          <m:fPr>
                            <m:ctrlPr>
                              <a:rPr lang="en-GB" sz="1600" i="1">
                                <a:solidFill>
                                  <a:srgbClr val="000000"/>
                                </a:solidFill>
                                <a:latin typeface="Cambria Math" panose="02040503050406030204" pitchFamily="18" charset="0"/>
                              </a:rPr>
                            </m:ctrlPr>
                          </m:fPr>
                          <m:num>
                            <m:r>
                              <a:rPr lang="en-GB" sz="1600" i="1">
                                <a:solidFill>
                                  <a:srgbClr val="000000"/>
                                </a:solidFill>
                                <a:latin typeface="Cambria Math" panose="02040503050406030204" pitchFamily="18" charset="0"/>
                              </a:rPr>
                              <m:t>𝑀</m:t>
                            </m:r>
                            <m:sSub>
                              <m:sSubPr>
                                <m:ctrlPr>
                                  <a:rPr lang="en-GB" sz="1600" i="1">
                                    <a:solidFill>
                                      <a:srgbClr val="000000"/>
                                    </a:solidFill>
                                    <a:latin typeface="Cambria Math" panose="02040503050406030204" pitchFamily="18" charset="0"/>
                                  </a:rPr>
                                </m:ctrlPr>
                              </m:sSubPr>
                              <m:e>
                                <m:r>
                                  <a:rPr lang="en-GB" sz="1600" i="1">
                                    <a:solidFill>
                                      <a:srgbClr val="000000"/>
                                    </a:solidFill>
                                    <a:latin typeface="Cambria Math" panose="02040503050406030204" pitchFamily="18" charset="0"/>
                                  </a:rPr>
                                  <m:t>𝑐</m:t>
                                </m:r>
                              </m:e>
                              <m:sub>
                                <m:r>
                                  <a:rPr lang="en-GB" sz="1600" i="1">
                                    <a:solidFill>
                                      <a:srgbClr val="000000"/>
                                    </a:solidFill>
                                    <a:latin typeface="Cambria Math" panose="02040503050406030204" pitchFamily="18" charset="0"/>
                                  </a:rPr>
                                  <m:t>𝐵</m:t>
                                </m:r>
                              </m:sub>
                            </m:sSub>
                          </m:num>
                          <m:den>
                            <m:r>
                              <a:rPr lang="en-GB" sz="1600" i="1">
                                <a:solidFill>
                                  <a:srgbClr val="000000"/>
                                </a:solidFill>
                                <a:latin typeface="Cambria Math" panose="02040503050406030204" pitchFamily="18" charset="0"/>
                              </a:rPr>
                              <m:t>𝐼</m:t>
                            </m:r>
                          </m:den>
                        </m:f>
                        <m:r>
                          <a:rPr lang="en-GB" sz="1600" i="1">
                            <a:solidFill>
                              <a:srgbClr val="000000"/>
                            </a:solidFill>
                            <a:latin typeface="Cambria Math" panose="02040503050406030204" pitchFamily="18" charset="0"/>
                          </a:rPr>
                          <m:t>=−</m:t>
                        </m:r>
                        <m:f>
                          <m:fPr>
                            <m:ctrlPr>
                              <a:rPr lang="en-GB" sz="1600" i="1">
                                <a:solidFill>
                                  <a:srgbClr val="000000"/>
                                </a:solidFill>
                                <a:latin typeface="Cambria Math" panose="02040503050406030204" pitchFamily="18" charset="0"/>
                              </a:rPr>
                            </m:ctrlPr>
                          </m:fPr>
                          <m:num>
                            <m:r>
                              <a:rPr lang="en-GB" sz="1600" i="1">
                                <a:solidFill>
                                  <a:srgbClr val="000000"/>
                                </a:solidFill>
                                <a:latin typeface="Cambria Math" panose="02040503050406030204" pitchFamily="18" charset="0"/>
                              </a:rPr>
                              <m:t>3</m:t>
                            </m:r>
                            <m:r>
                              <m:rPr>
                                <m:nor/>
                              </m:rPr>
                              <a:rPr lang="en-GB" sz="1600" i="0">
                                <a:solidFill>
                                  <a:srgbClr val="000000"/>
                                </a:solidFill>
                                <a:latin typeface="Cambria Math" panose="02040503050406030204" pitchFamily="18" charset="0"/>
                              </a:rPr>
                              <m:t> </m:t>
                            </m:r>
                            <m:r>
                              <m:rPr>
                                <m:nor/>
                              </m:rPr>
                              <a:rPr lang="en-GB" sz="1600" i="0">
                                <a:solidFill>
                                  <a:srgbClr val="000000"/>
                                </a:solidFill>
                                <a:latin typeface="Cambria Math" panose="02040503050406030204" pitchFamily="18" charset="0"/>
                              </a:rPr>
                              <m:t>kN</m:t>
                            </m:r>
                            <m:r>
                              <a:rPr lang="en-GB" sz="1600" i="1">
                                <a:solidFill>
                                  <a:srgbClr val="000000"/>
                                </a:solidFill>
                                <a:latin typeface="Cambria Math" panose="02040503050406030204" pitchFamily="18" charset="0"/>
                              </a:rPr>
                              <m:t>⋅</m:t>
                            </m:r>
                            <m:r>
                              <m:rPr>
                                <m:sty m:val="p"/>
                              </m:rPr>
                              <a:rPr lang="en-GB" sz="1600" i="0">
                                <a:solidFill>
                                  <a:srgbClr val="000000"/>
                                </a:solidFill>
                                <a:latin typeface="Cambria Math" panose="02040503050406030204" pitchFamily="18" charset="0"/>
                              </a:rPr>
                              <m:t>m</m:t>
                            </m:r>
                            <m:r>
                              <a:rPr lang="en-GB" sz="1600" i="1">
                                <a:solidFill>
                                  <a:srgbClr val="000000"/>
                                </a:solidFill>
                                <a:latin typeface="Cambria Math" panose="02040503050406030204" pitchFamily="18" charset="0"/>
                              </a:rPr>
                              <m:t>×0.038</m:t>
                            </m:r>
                            <m:r>
                              <m:rPr>
                                <m:sty m:val="p"/>
                              </m:rPr>
                              <a:rPr lang="en-GB" sz="1600" i="0">
                                <a:solidFill>
                                  <a:srgbClr val="000000"/>
                                </a:solidFill>
                                <a:latin typeface="Cambria Math" panose="02040503050406030204" pitchFamily="18" charset="0"/>
                              </a:rPr>
                              <m:t>m</m:t>
                            </m:r>
                          </m:num>
                          <m:den>
                            <m:r>
                              <a:rPr lang="en-GB" sz="1600" i="1">
                                <a:solidFill>
                                  <a:srgbClr val="000000"/>
                                </a:solidFill>
                                <a:latin typeface="Cambria Math" panose="02040503050406030204" pitchFamily="18" charset="0"/>
                              </a:rPr>
                              <m:t>868×1</m:t>
                            </m:r>
                            <m:sSup>
                              <m:sSupPr>
                                <m:ctrlPr>
                                  <a:rPr lang="en-GB" sz="1600" i="1">
                                    <a:solidFill>
                                      <a:srgbClr val="000000"/>
                                    </a:solidFill>
                                    <a:latin typeface="Cambria Math" panose="02040503050406030204" pitchFamily="18" charset="0"/>
                                  </a:rPr>
                                </m:ctrlPr>
                              </m:sSupPr>
                              <m:e>
                                <m:r>
                                  <a:rPr lang="en-GB" sz="1600" i="1">
                                    <a:solidFill>
                                      <a:srgbClr val="000000"/>
                                    </a:solidFill>
                                    <a:latin typeface="Cambria Math" panose="02040503050406030204" pitchFamily="18" charset="0"/>
                                  </a:rPr>
                                  <m:t>0</m:t>
                                </m:r>
                              </m:e>
                              <m:sup>
                                <m:r>
                                  <a:rPr lang="en-GB" sz="1600" i="1">
                                    <a:solidFill>
                                      <a:srgbClr val="000000"/>
                                    </a:solidFill>
                                    <a:latin typeface="Cambria Math" panose="02040503050406030204" pitchFamily="18" charset="0"/>
                                  </a:rPr>
                                  <m:t>−9</m:t>
                                </m:r>
                              </m:sup>
                            </m:sSup>
                            <m:sSup>
                              <m:sSupPr>
                                <m:ctrlPr>
                                  <a:rPr lang="en-GB" sz="1600" i="1">
                                    <a:solidFill>
                                      <a:srgbClr val="000000"/>
                                    </a:solidFill>
                                    <a:latin typeface="Cambria Math" panose="02040503050406030204" pitchFamily="18" charset="0"/>
                                  </a:rPr>
                                </m:ctrlPr>
                              </m:sSupPr>
                              <m:e>
                                <m:r>
                                  <m:rPr>
                                    <m:nor/>
                                  </m:rPr>
                                  <a:rPr lang="en-GB" sz="1600" i="0" smtClean="0">
                                    <a:solidFill>
                                      <a:srgbClr val="000000"/>
                                    </a:solidFill>
                                    <a:latin typeface="Cambria Math" panose="02040503050406030204" pitchFamily="18" charset="0"/>
                                  </a:rPr>
                                  <m:t>m</m:t>
                                </m:r>
                              </m:e>
                              <m:sup>
                                <m:r>
                                  <a:rPr lang="en-GB" sz="1600" i="0">
                                    <a:solidFill>
                                      <a:srgbClr val="000000"/>
                                    </a:solidFill>
                                    <a:latin typeface="Cambria Math" panose="02040503050406030204" pitchFamily="18" charset="0"/>
                                  </a:rPr>
                                  <m:t>4</m:t>
                                </m:r>
                              </m:sup>
                            </m:sSup>
                          </m:den>
                        </m:f>
                      </m:oMath>
                    </m:oMathPara>
                  </a14:m>
                  <a:endParaRPr lang="en-GB" sz="1600" dirty="0"/>
                </a:p>
              </p:txBody>
            </p:sp>
          </mc:Choice>
          <mc:Fallback xmlns="">
            <p:sp>
              <p:nvSpPr>
                <p:cNvPr id="16396" name="Object 5"/>
                <p:cNvSpPr txBox="1">
                  <a:spLocks noRot="1" noChangeAspect="1" noMove="1" noResize="1" noEditPoints="1" noAdjustHandles="1" noChangeArrowheads="1" noChangeShapeType="1" noTextEdit="1"/>
                </p:cNvSpPr>
                <p:nvPr/>
              </p:nvSpPr>
              <p:spPr bwMode="auto">
                <a:xfrm>
                  <a:off x="2527" y="1099"/>
                  <a:ext cx="1960" cy="1104"/>
                </a:xfrm>
                <a:prstGeom prst="rect">
                  <a:avLst/>
                </a:prstGeom>
                <a:blipFill>
                  <a:blip r:embed="rId4"/>
                  <a:stretch>
                    <a:fillRect b="-7292"/>
                  </a:stretch>
                </a:blipFill>
                <a:ln>
                  <a:noFill/>
                </a:ln>
                <a:effectLst/>
                <a:extLst/>
              </p:spPr>
              <p:txBody>
                <a:bodyPr/>
                <a:lstStyle/>
                <a:p>
                  <a:r>
                    <a:rPr lang="en-GB">
                      <a:noFill/>
                    </a:rPr>
                    <a:t> </a:t>
                  </a:r>
                </a:p>
              </p:txBody>
            </p:sp>
          </mc:Fallback>
        </mc:AlternateContent>
        <mc:AlternateContent xmlns:mc="http://schemas.openxmlformats.org/markup-compatibility/2006" xmlns:a14="http://schemas.microsoft.com/office/drawing/2010/main">
          <mc:Choice Requires="a14">
            <p:graphicFrame>
              <p:nvGraphicFramePr>
                <p:cNvPr id="16397" name="Object 9"/>
                <p:cNvGraphicFramePr>
                  <a:graphicFrameLocks noChangeAspect="1"/>
                </p:cNvGraphicFramePr>
                <p:nvPr/>
              </p:nvGraphicFramePr>
              <p:xfrm>
                <a:off x="4648" y="1518"/>
                <a:ext cx="952" cy="176"/>
              </p:xfrm>
              <a:graphic>
                <a:graphicData uri="http://schemas.openxmlformats.org/presentationml/2006/ole">
                  <mc:AlternateContent>
                    <mc:Choice xmlns:v="urn:schemas-microsoft-com:vml" Requires="v">
                      <p:oleObj spid="_x0000_s62606" name="Equation" r:id="rId5" imgW="1511300" imgH="279400" progId="Equation.3">
                        <p:embed/>
                      </p:oleObj>
                    </mc:Choice>
                    <mc:Fallback>
                      <p:oleObj name="Equation" r:id="rId5" imgW="1511300" imgH="279400" progId="Equation.3">
                        <p:embed/>
                        <p:pic>
                          <p:nvPicPr>
                            <p:cNvPr id="0" name=""/>
                            <p:cNvPicPr>
                              <a:picLocks noChangeAspect="1" noChangeArrowheads="1"/>
                            </p:cNvPicPr>
                            <p:nvPr/>
                          </p:nvPicPr>
                          <p:blipFill>
                            <a:blip r:embed="rId6">
                              <a:extLst>
                                <a:ext uri="{28A0092B-C50C-407E-A947-70E740481C1C}">
                                  <a14:useLocalDpi val="0"/>
                                </a:ext>
                              </a:extLst>
                            </a:blip>
                            <a:srcRect/>
                            <a:stretch>
                              <a:fillRect/>
                            </a:stretch>
                          </p:blipFill>
                          <p:spPr bwMode="auto">
                            <a:xfrm>
                              <a:off x="4648" y="1518"/>
                              <a:ext cx="952" cy="176"/>
                            </a:xfrm>
                            <a:prstGeom prst="rect">
                              <a:avLst/>
                            </a:prstGeom>
                            <a:noFill/>
                            <a:ln w="9525">
                              <a:solidFill>
                                <a:srgbClr val="FF0000"/>
                              </a:solidFill>
                              <a:miter lim="800000"/>
                              <a:headEnd/>
                              <a:tailEnd/>
                            </a:ln>
                            <a:effectLst/>
                            <a:extLst>
                              <a:ext uri="{909E8E84-426E-40DD-AFC4-6F175D3DCCD1}">
                                <a14:hiddenFill>
                                  <a:solidFill>
                                    <a:srgbClr val="FFFFFF"/>
                                  </a:solidFill>
                                </a14:hiddenFill>
                              </a:ext>
                              <a:ext uri="{AF507438-7753-43E0-B8FC-AC1667EBCBE1}">
                                <a14:hiddenEffects>
                                  <a:effectLst>
                                    <a:outerShdw dist="35921" dir="2700000" algn="ctr" rotWithShape="0">
                                      <a:srgbClr val="808080"/>
                                    </a:outerShdw>
                                  </a:effectLst>
                                </a14:hiddenEffects>
                              </a:ext>
                            </a:extLst>
                          </p:spPr>
                        </p:pic>
                      </p:oleObj>
                    </mc:Fallback>
                  </mc:AlternateContent>
                </a:graphicData>
              </a:graphic>
            </p:graphicFrame>
          </mc:Choice>
          <mc:Fallback xmlns="">
            <p:graphicFrame>
              <p:nvGraphicFramePr>
                <p:cNvPr id="16397" name="Object 9"/>
                <p:cNvGraphicFramePr>
                  <a:graphicFrameLocks noChangeAspect="1"/>
                </p:cNvGraphicFramePr>
                <p:nvPr/>
              </p:nvGraphicFramePr>
              <p:xfrm>
                <a:off x="4648" y="1518"/>
                <a:ext cx="952" cy="176"/>
              </p:xfrm>
              <a:graphic>
                <a:graphicData uri="http://schemas.openxmlformats.org/presentationml/2006/ole">
                  <mc:AlternateContent>
                    <mc:Choice xmlns:v="urn:schemas-microsoft-com:vml" Requires="v">
                      <p:oleObj spid="_x0000_s62575" name="Equation" r:id="rId7" imgW="1511300" imgH="279400" progId="Equation.3">
                        <p:embed/>
                      </p:oleObj>
                    </mc:Choice>
                    <mc:Fallback>
                      <p:oleObj name="Equation" r:id="rId7" imgW="1511300" imgH="2794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48" y="1518"/>
                              <a:ext cx="952" cy="176"/>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mc:Fallback>
        </mc:AlternateContent>
        <mc:AlternateContent xmlns:mc="http://schemas.openxmlformats.org/markup-compatibility/2006" xmlns:a14="http://schemas.microsoft.com/office/drawing/2010/main">
          <mc:Choice Requires="a14">
            <p:graphicFrame>
              <p:nvGraphicFramePr>
                <p:cNvPr id="16398" name="Object 10"/>
                <p:cNvGraphicFramePr>
                  <a:graphicFrameLocks noChangeAspect="1"/>
                </p:cNvGraphicFramePr>
                <p:nvPr/>
              </p:nvGraphicFramePr>
              <p:xfrm>
                <a:off x="4648" y="1920"/>
                <a:ext cx="1016" cy="176"/>
              </p:xfrm>
              <a:graphic>
                <a:graphicData uri="http://schemas.openxmlformats.org/presentationml/2006/ole">
                  <mc:AlternateContent>
                    <mc:Choice xmlns:v="urn:schemas-microsoft-com:vml" Requires="v">
                      <p:oleObj spid="_x0000_s62607" name="Equation" r:id="rId9" imgW="1612900" imgH="279400" progId="Equation.3">
                        <p:embed/>
                      </p:oleObj>
                    </mc:Choice>
                    <mc:Fallback>
                      <p:oleObj name="Equation" r:id="rId9" imgW="1612900" imgH="279400" progId="Equation.3">
                        <p:embed/>
                        <p:pic>
                          <p:nvPicPr>
                            <p:cNvPr id="0" name=""/>
                            <p:cNvPicPr>
                              <a:picLocks noChangeAspect="1" noChangeArrowheads="1"/>
                            </p:cNvPicPr>
                            <p:nvPr/>
                          </p:nvPicPr>
                          <p:blipFill>
                            <a:blip r:embed="rId10">
                              <a:extLst>
                                <a:ext uri="{28A0092B-C50C-407E-A947-70E740481C1C}">
                                  <a14:useLocalDpi val="0"/>
                                </a:ext>
                              </a:extLst>
                            </a:blip>
                            <a:srcRect/>
                            <a:stretch>
                              <a:fillRect/>
                            </a:stretch>
                          </p:blipFill>
                          <p:spPr bwMode="auto">
                            <a:xfrm>
                              <a:off x="4648" y="1920"/>
                              <a:ext cx="1016" cy="176"/>
                            </a:xfrm>
                            <a:prstGeom prst="rect">
                              <a:avLst/>
                            </a:prstGeom>
                            <a:noFill/>
                            <a:ln w="9525">
                              <a:solidFill>
                                <a:srgbClr val="FF0000"/>
                              </a:solidFill>
                              <a:miter lim="800000"/>
                              <a:headEnd/>
                              <a:tailEnd/>
                            </a:ln>
                            <a:effectLst/>
                            <a:extLst>
                              <a:ext uri="{909E8E84-426E-40DD-AFC4-6F175D3DCCD1}">
                                <a14:hiddenFill>
                                  <a:solidFill>
                                    <a:srgbClr val="FFFFFF"/>
                                  </a:solidFill>
                                </a14:hiddenFill>
                              </a:ext>
                              <a:ext uri="{AF507438-7753-43E0-B8FC-AC1667EBCBE1}">
                                <a14:hiddenEffects>
                                  <a:effectLst>
                                    <a:outerShdw dist="35921" dir="2700000" algn="ctr" rotWithShape="0">
                                      <a:srgbClr val="808080"/>
                                    </a:outerShdw>
                                  </a:effectLst>
                                </a14:hiddenEffects>
                              </a:ext>
                            </a:extLst>
                          </p:spPr>
                        </p:pic>
                      </p:oleObj>
                    </mc:Fallback>
                  </mc:AlternateContent>
                </a:graphicData>
              </a:graphic>
            </p:graphicFrame>
          </mc:Choice>
          <mc:Fallback xmlns="">
            <p:graphicFrame>
              <p:nvGraphicFramePr>
                <p:cNvPr id="16398" name="Object 10"/>
                <p:cNvGraphicFramePr>
                  <a:graphicFrameLocks noChangeAspect="1"/>
                </p:cNvGraphicFramePr>
                <p:nvPr/>
              </p:nvGraphicFramePr>
              <p:xfrm>
                <a:off x="4648" y="1920"/>
                <a:ext cx="1016" cy="176"/>
              </p:xfrm>
              <a:graphic>
                <a:graphicData uri="http://schemas.openxmlformats.org/presentationml/2006/ole">
                  <mc:AlternateContent>
                    <mc:Choice xmlns:v="urn:schemas-microsoft-com:vml" Requires="v">
                      <p:oleObj spid="_x0000_s62576" name="Equation" r:id="rId11" imgW="1612900" imgH="279400" progId="Equation.3">
                        <p:embed/>
                      </p:oleObj>
                    </mc:Choice>
                    <mc:Fallback>
                      <p:oleObj name="Equation" r:id="rId11" imgW="1612900" imgH="27940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48" y="1920"/>
                              <a:ext cx="1016" cy="176"/>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mc:Fallback>
        </mc:AlternateContent>
      </p:grpSp>
      <p:grpSp>
        <p:nvGrpSpPr>
          <p:cNvPr id="44048" name="Group 16"/>
          <p:cNvGrpSpPr>
            <a:grpSpLocks/>
          </p:cNvGrpSpPr>
          <p:nvPr/>
        </p:nvGrpSpPr>
        <p:grpSpPr bwMode="auto">
          <a:xfrm>
            <a:off x="3514634" y="3692570"/>
            <a:ext cx="4243388" cy="1670050"/>
            <a:chOff x="2328" y="2297"/>
            <a:chExt cx="2673" cy="1052"/>
          </a:xfrm>
        </p:grpSpPr>
        <p:sp>
          <p:nvSpPr>
            <p:cNvPr id="16391" name="Text Box 12"/>
            <p:cNvSpPr txBox="1">
              <a:spLocks noChangeArrowheads="1"/>
            </p:cNvSpPr>
            <p:nvPr/>
          </p:nvSpPr>
          <p:spPr bwMode="auto">
            <a:xfrm>
              <a:off x="2328" y="2297"/>
              <a:ext cx="2673"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27013" indent="-227013"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buFontTx/>
                <a:buChar char="•"/>
              </a:pPr>
              <a:r>
                <a:rPr lang="en-US" sz="2000"/>
                <a:t>Calculate the curvature</a:t>
              </a:r>
            </a:p>
          </p:txBody>
        </p:sp>
        <p:graphicFrame>
          <p:nvGraphicFramePr>
            <p:cNvPr id="16393" name="Object 13"/>
            <p:cNvGraphicFramePr>
              <a:graphicFrameLocks noChangeAspect="1"/>
            </p:cNvGraphicFramePr>
            <p:nvPr/>
          </p:nvGraphicFramePr>
          <p:xfrm>
            <a:off x="2607" y="2573"/>
            <a:ext cx="1608" cy="776"/>
          </p:xfrm>
          <a:graphic>
            <a:graphicData uri="http://schemas.openxmlformats.org/presentationml/2006/ole">
              <mc:AlternateContent xmlns:mc="http://schemas.openxmlformats.org/markup-compatibility/2006">
                <mc:Choice xmlns:v="urn:schemas-microsoft-com:vml" Requires="v">
                  <p:oleObj spid="_x0000_s62608" name="Equation" r:id="rId13" imgW="2552700" imgH="1231900" progId="Equation.3">
                    <p:embed/>
                  </p:oleObj>
                </mc:Choice>
                <mc:Fallback>
                  <p:oleObj name="Equation" r:id="rId13" imgW="2552700" imgH="123190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07" y="2573"/>
                          <a:ext cx="1608" cy="7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mc:AlternateContent xmlns:mc="http://schemas.openxmlformats.org/markup-compatibility/2006">
        <mc:Choice xmlns:a14="http://schemas.microsoft.com/office/drawing/2010/main" Requires="a14">
          <p:sp>
            <p:nvSpPr>
              <p:cNvPr id="17" name="Object 14">
                <a:extLst>
                  <a:ext uri="{FF2B5EF4-FFF2-40B4-BE49-F238E27FC236}">
                    <a16:creationId xmlns:a16="http://schemas.microsoft.com/office/drawing/2014/main" id="{3C25E245-6E37-4B5C-8A4D-EB15105D23E5}"/>
                  </a:ext>
                </a:extLst>
              </p:cNvPr>
              <p:cNvSpPr txBox="1"/>
              <p:nvPr/>
            </p:nvSpPr>
            <p:spPr bwMode="auto">
              <a:xfrm>
                <a:off x="4267200" y="5716633"/>
                <a:ext cx="1803400" cy="901700"/>
              </a:xfrm>
              <a:prstGeom prst="rect">
                <a:avLst/>
              </a:prstGeom>
              <a:noFill/>
              <a:ln w="9525">
                <a:solidFill>
                  <a:srgbClr val="FF0000"/>
                </a:solidFill>
                <a:miter lim="800000"/>
                <a:headEnd/>
                <a:tailEnd/>
              </a:ln>
              <a:effectLst/>
            </p:spPr>
            <p:txBody>
              <a:bodyPr>
                <a:normAutofit fontScale="70000" lnSpcReduction="20000"/>
              </a:bodyPr>
              <a:lstStyle/>
              <a:p>
                <a:pPr/>
                <a14:m>
                  <m:oMathPara xmlns:m="http://schemas.openxmlformats.org/officeDocument/2006/math">
                    <m:oMathParaPr>
                      <m:jc m:val="left"/>
                    </m:oMathParaPr>
                    <m:oMath xmlns:m="http://schemas.openxmlformats.org/officeDocument/2006/math">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m:t>
                          </m:r>
                        </m:num>
                        <m:den>
                          <m:r>
                            <a:rPr lang="en-US" i="1">
                              <a:solidFill>
                                <a:srgbClr val="000000"/>
                              </a:solidFill>
                              <a:latin typeface="Cambria Math" panose="02040503050406030204" pitchFamily="18" charset="0"/>
                            </a:rPr>
                            <m:t>𝜌</m:t>
                          </m:r>
                        </m:den>
                      </m:f>
                      <m:r>
                        <a:rPr lang="en-US" i="1">
                          <a:solidFill>
                            <a:srgbClr val="000000"/>
                          </a:solidFill>
                          <a:latin typeface="Cambria Math" panose="02040503050406030204" pitchFamily="18" charset="0"/>
                        </a:rPr>
                        <m:t>=20.95×1</m:t>
                      </m:r>
                      <m:sSup>
                        <m:sSupPr>
                          <m:ctrlPr>
                            <a:rPr lang="en-US" i="1">
                              <a:solidFill>
                                <a:srgbClr val="000000"/>
                              </a:solidFill>
                              <a:latin typeface="Cambria Math" panose="02040503050406030204" pitchFamily="18" charset="0"/>
                            </a:rPr>
                          </m:ctrlPr>
                        </m:sSupPr>
                        <m:e>
                          <m:r>
                            <a:rPr lang="en-US" i="1">
                              <a:solidFill>
                                <a:srgbClr val="000000"/>
                              </a:solidFill>
                              <a:latin typeface="Cambria Math" panose="02040503050406030204" pitchFamily="18" charset="0"/>
                            </a:rPr>
                            <m:t>0</m:t>
                          </m:r>
                        </m:e>
                        <m:sup>
                          <m:r>
                            <a:rPr lang="en-US" i="1">
                              <a:solidFill>
                                <a:srgbClr val="000000"/>
                              </a:solidFill>
                              <a:latin typeface="Cambria Math" panose="02040503050406030204" pitchFamily="18" charset="0"/>
                            </a:rPr>
                            <m:t>−3</m:t>
                          </m:r>
                        </m:sup>
                      </m:sSup>
                      <m:sSup>
                        <m:sSupPr>
                          <m:ctrlPr>
                            <a:rPr lang="en-US" i="1">
                              <a:solidFill>
                                <a:srgbClr val="000000"/>
                              </a:solidFill>
                              <a:latin typeface="Cambria Math" panose="02040503050406030204" pitchFamily="18" charset="0"/>
                            </a:rPr>
                          </m:ctrlPr>
                        </m:sSupPr>
                        <m:e>
                          <m:r>
                            <m:rPr>
                              <m:sty m:val="p"/>
                            </m:rPr>
                            <a:rPr lang="en-US" i="0">
                              <a:solidFill>
                                <a:srgbClr val="000000"/>
                              </a:solidFill>
                              <a:latin typeface="Cambria Math" panose="02040503050406030204" pitchFamily="18" charset="0"/>
                            </a:rPr>
                            <m:t>m</m:t>
                          </m:r>
                        </m:e>
                        <m:sup>
                          <m:r>
                            <m:rPr>
                              <m:nor/>
                            </m:rPr>
                            <a:rPr lang="en-US" i="0">
                              <a:solidFill>
                                <a:srgbClr val="000000"/>
                              </a:solidFill>
                              <a:latin typeface="Cambria Math" panose="02040503050406030204" pitchFamily="18" charset="0"/>
                            </a:rPr>
                            <m:t>−1</m:t>
                          </m:r>
                        </m:sup>
                      </m:sSup>
                    </m:oMath>
                  </m:oMathPara>
                </a14:m>
                <a:endParaRPr lang="en-US" i="0" dirty="0">
                  <a:solidFill>
                    <a:srgbClr val="000000"/>
                  </a:solidFill>
                  <a:latin typeface="Cambria Math" panose="02040503050406030204" pitchFamily="18" charset="0"/>
                </a:endParaRPr>
              </a:p>
              <a:p>
                <a:pPr/>
                <a:br>
                  <a:rPr lang="en-US" i="0" dirty="0">
                    <a:solidFill>
                      <a:srgbClr val="000000"/>
                    </a:solidFill>
                    <a:latin typeface="Cambria Math" panose="02040503050406030204" pitchFamily="18" charset="0"/>
                  </a:rPr>
                </a:br>
                <a14:m>
                  <m:oMathPara xmlns:m="http://schemas.openxmlformats.org/officeDocument/2006/math">
                    <m:oMathParaPr>
                      <m:jc m:val="left"/>
                    </m:oMathParaPr>
                    <m:oMath xmlns:m="http://schemas.openxmlformats.org/officeDocument/2006/math">
                      <m:r>
                        <a:rPr lang="en-US" i="1">
                          <a:solidFill>
                            <a:srgbClr val="000000"/>
                          </a:solidFill>
                          <a:latin typeface="Cambria Math" panose="02040503050406030204" pitchFamily="18" charset="0"/>
                        </a:rPr>
                        <m:t>𝜌</m:t>
                      </m:r>
                      <m:r>
                        <a:rPr lang="en-US" i="1">
                          <a:solidFill>
                            <a:srgbClr val="000000"/>
                          </a:solidFill>
                          <a:latin typeface="Cambria Math" panose="02040503050406030204" pitchFamily="18" charset="0"/>
                        </a:rPr>
                        <m:t>=47.7</m:t>
                      </m:r>
                      <m:r>
                        <m:rPr>
                          <m:nor/>
                        </m:rPr>
                        <a:rPr lang="en-US" i="0">
                          <a:solidFill>
                            <a:srgbClr val="000000"/>
                          </a:solidFill>
                          <a:latin typeface="Cambria Math" panose="02040503050406030204" pitchFamily="18" charset="0"/>
                        </a:rPr>
                        <m:t> </m:t>
                      </m:r>
                      <m:r>
                        <m:rPr>
                          <m:nor/>
                        </m:rPr>
                        <a:rPr lang="en-US" i="0">
                          <a:solidFill>
                            <a:srgbClr val="000000"/>
                          </a:solidFill>
                          <a:latin typeface="Cambria Math" panose="02040503050406030204" pitchFamily="18" charset="0"/>
                        </a:rPr>
                        <m:t>m</m:t>
                      </m:r>
                    </m:oMath>
                  </m:oMathPara>
                </a14:m>
                <a:endParaRPr lang="en-US" dirty="0"/>
              </a:p>
            </p:txBody>
          </p:sp>
        </mc:Choice>
        <mc:Fallback>
          <p:sp>
            <p:nvSpPr>
              <p:cNvPr id="17" name="Object 14">
                <a:extLst>
                  <a:ext uri="{FF2B5EF4-FFF2-40B4-BE49-F238E27FC236}">
                    <a16:creationId xmlns:a16="http://schemas.microsoft.com/office/drawing/2014/main" id="{3C25E245-6E37-4B5C-8A4D-EB15105D23E5}"/>
                  </a:ext>
                </a:extLst>
              </p:cNvPr>
              <p:cNvSpPr txBox="1">
                <a:spLocks noRot="1" noChangeAspect="1" noMove="1" noResize="1" noEditPoints="1" noAdjustHandles="1" noChangeArrowheads="1" noChangeShapeType="1" noTextEdit="1"/>
              </p:cNvSpPr>
              <p:nvPr/>
            </p:nvSpPr>
            <p:spPr bwMode="auto">
              <a:xfrm>
                <a:off x="4267200" y="5716633"/>
                <a:ext cx="1803400" cy="901700"/>
              </a:xfrm>
              <a:prstGeom prst="rect">
                <a:avLst/>
              </a:prstGeom>
              <a:blipFill>
                <a:blip r:embed="rId15"/>
                <a:stretch>
                  <a:fillRect/>
                </a:stretch>
              </a:blipFill>
              <a:ln w="9525">
                <a:solidFill>
                  <a:srgbClr val="FF0000"/>
                </a:solidFill>
                <a:miter lim="800000"/>
                <a:headEnd/>
                <a:tailEnd/>
              </a:ln>
              <a:effectLst/>
            </p:spPr>
            <p:txBody>
              <a:bodyPr/>
              <a:lstStyle/>
              <a:p>
                <a:r>
                  <a:rPr lang="en-US">
                    <a:noFill/>
                  </a:rPr>
                  <a:t> </a:t>
                </a:r>
              </a:p>
            </p:txBody>
          </p:sp>
        </mc:Fallback>
      </mc:AlternateContent>
    </p:spTree>
    <p:extLst>
      <p:ext uri="{BB962C8B-B14F-4D97-AF65-F5344CB8AC3E}">
        <p14:creationId xmlns:p14="http://schemas.microsoft.com/office/powerpoint/2010/main" val="41260290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440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2"/>
          <p:cNvSpPr>
            <a:spLocks noGrp="1"/>
          </p:cNvSpPr>
          <p:nvPr>
            <p:ph type="sldNum" sz="quarter" idx="10"/>
          </p:nvPr>
        </p:nvSpPr>
        <p:spPr/>
        <p:txBody>
          <a:bodyPr/>
          <a:lstStyle/>
          <a:p>
            <a:pPr>
              <a:defRPr/>
            </a:pPr>
            <a:r>
              <a:rPr lang="en-US"/>
              <a:t>4 - </a:t>
            </a:r>
            <a:fld id="{D45D5D49-4EA5-421C-9779-5BB18835E1CC}" type="slidenum">
              <a:rPr lang="en-US"/>
              <a:pPr>
                <a:defRPr/>
              </a:pPr>
              <a:t>9</a:t>
            </a:fld>
            <a:endParaRPr lang="en-US"/>
          </a:p>
        </p:txBody>
      </p:sp>
      <p:sp>
        <p:nvSpPr>
          <p:cNvPr id="18435" name="Rectangle 1026"/>
          <p:cNvSpPr>
            <a:spLocks noGrp="1" noChangeArrowheads="1"/>
          </p:cNvSpPr>
          <p:nvPr>
            <p:ph type="title"/>
          </p:nvPr>
        </p:nvSpPr>
        <p:spPr>
          <a:xfrm>
            <a:off x="457200" y="274638"/>
            <a:ext cx="8229600" cy="576262"/>
          </a:xfrm>
        </p:spPr>
        <p:txBody>
          <a:bodyPr>
            <a:normAutofit fontScale="90000"/>
          </a:bodyPr>
          <a:lstStyle/>
          <a:p>
            <a:pPr eaLnBrk="1" hangingPunct="1"/>
            <a:r>
              <a:rPr lang="en-US" dirty="0"/>
              <a:t>Example 2</a:t>
            </a:r>
          </a:p>
        </p:txBody>
      </p:sp>
      <p:sp>
        <p:nvSpPr>
          <p:cNvPr id="18442" name="Text Box 1030"/>
          <p:cNvSpPr txBox="1">
            <a:spLocks noChangeArrowheads="1"/>
          </p:cNvSpPr>
          <p:nvPr/>
        </p:nvSpPr>
        <p:spPr bwMode="auto">
          <a:xfrm>
            <a:off x="403225" y="4525962"/>
            <a:ext cx="3824288" cy="163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2000" dirty="0"/>
              <a:t>Bar is made from bonded pieces of steel (</a:t>
            </a:r>
            <a:r>
              <a:rPr lang="en-US" sz="2000" i="1" dirty="0" err="1"/>
              <a:t>E</a:t>
            </a:r>
            <a:r>
              <a:rPr lang="en-US" sz="2000" i="1" baseline="-25000" dirty="0" err="1"/>
              <a:t>s</a:t>
            </a:r>
            <a:r>
              <a:rPr lang="en-US" sz="2000" dirty="0"/>
              <a:t> = 200GPa) and brass (</a:t>
            </a:r>
            <a:r>
              <a:rPr lang="en-US" sz="2000" i="1" dirty="0" err="1"/>
              <a:t>E</a:t>
            </a:r>
            <a:r>
              <a:rPr lang="en-US" sz="2000" i="1" baseline="-25000" dirty="0" err="1"/>
              <a:t>b</a:t>
            </a:r>
            <a:r>
              <a:rPr lang="en-US" sz="2000" dirty="0"/>
              <a:t> = 105GPa).  Determine the maximum stress in the steel and brass when a moment of 40 </a:t>
            </a:r>
            <a:r>
              <a:rPr lang="en-US" sz="2000" dirty="0" err="1"/>
              <a:t>N.m</a:t>
            </a:r>
            <a:r>
              <a:rPr lang="en-US" sz="2000" dirty="0"/>
              <a:t> is applied.</a:t>
            </a:r>
          </a:p>
        </p:txBody>
      </p:sp>
      <p:sp>
        <p:nvSpPr>
          <p:cNvPr id="47111" name="Text Box 1031"/>
          <p:cNvSpPr txBox="1">
            <a:spLocks noChangeArrowheads="1"/>
          </p:cNvSpPr>
          <p:nvPr/>
        </p:nvSpPr>
        <p:spPr bwMode="auto">
          <a:xfrm>
            <a:off x="4476750" y="938213"/>
            <a:ext cx="4559300"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27013" indent="-227013"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2000"/>
              <a:t>SOLUTION:</a:t>
            </a:r>
          </a:p>
          <a:p>
            <a:pPr eaLnBrk="1" hangingPunct="1">
              <a:spcBef>
                <a:spcPct val="50000"/>
              </a:spcBef>
              <a:buFontTx/>
              <a:buChar char="•"/>
            </a:pPr>
            <a:r>
              <a:rPr lang="en-US" sz="2000"/>
              <a:t>Transform the bar to an equivalent cross section made entirely of brass</a:t>
            </a:r>
          </a:p>
        </p:txBody>
      </p:sp>
      <p:sp>
        <p:nvSpPr>
          <p:cNvPr id="47112" name="Text Box 1032"/>
          <p:cNvSpPr txBox="1">
            <a:spLocks noChangeArrowheads="1"/>
          </p:cNvSpPr>
          <p:nvPr/>
        </p:nvSpPr>
        <p:spPr bwMode="auto">
          <a:xfrm>
            <a:off x="4476750" y="2338388"/>
            <a:ext cx="45720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27013" indent="-227013"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buFontTx/>
              <a:buChar char="•"/>
            </a:pPr>
            <a:r>
              <a:rPr lang="en-US" sz="2000"/>
              <a:t>Evaluate the cross sectional properties of the transformed section</a:t>
            </a:r>
          </a:p>
        </p:txBody>
      </p:sp>
      <p:sp>
        <p:nvSpPr>
          <p:cNvPr id="47113" name="Text Box 1033"/>
          <p:cNvSpPr txBox="1">
            <a:spLocks noChangeArrowheads="1"/>
          </p:cNvSpPr>
          <p:nvPr/>
        </p:nvSpPr>
        <p:spPr bwMode="auto">
          <a:xfrm>
            <a:off x="4476750" y="3281363"/>
            <a:ext cx="466725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27013" indent="-227013"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buFontTx/>
              <a:buChar char="•"/>
            </a:pPr>
            <a:r>
              <a:rPr lang="en-US" sz="2000"/>
              <a:t>Calculate the maximum stress in the transformed section.  This is the correct maximum stress for the brass pieces of the bar.</a:t>
            </a:r>
          </a:p>
        </p:txBody>
      </p:sp>
      <p:sp>
        <p:nvSpPr>
          <p:cNvPr id="47114" name="Text Box 1034"/>
          <p:cNvSpPr txBox="1">
            <a:spLocks noChangeArrowheads="1"/>
          </p:cNvSpPr>
          <p:nvPr/>
        </p:nvSpPr>
        <p:spPr bwMode="auto">
          <a:xfrm>
            <a:off x="4476750" y="4833938"/>
            <a:ext cx="4560888"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27013" indent="-227013"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buFontTx/>
              <a:buChar char="•"/>
            </a:pPr>
            <a:r>
              <a:rPr lang="en-US" sz="2000"/>
              <a:t>Determine the maximum stress in the steel portion of the bar by multiplying the maximum stress for the transformed section by the ratio of the moduli of elasticity.</a:t>
            </a:r>
          </a:p>
        </p:txBody>
      </p:sp>
      <p:pic>
        <p:nvPicPr>
          <p:cNvPr id="11" name="Picture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955673"/>
            <a:ext cx="2830631" cy="3590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537071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711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711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711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71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11" grpId="0" autoUpdateAnimBg="0"/>
      <p:bldP spid="47112" grpId="0" autoUpdateAnimBg="0"/>
      <p:bldP spid="47113" grpId="0" autoUpdateAnimBg="0"/>
      <p:bldP spid="47114" grpId="0" autoUpdateAnimBg="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993</Words>
  <Application>Microsoft Office PowerPoint</Application>
  <PresentationFormat>On-screen Show (4:3)</PresentationFormat>
  <Paragraphs>75</Paragraphs>
  <Slides>13</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20" baseType="lpstr">
      <vt:lpstr>Arial</vt:lpstr>
      <vt:lpstr>Bradley Hand ITC</vt:lpstr>
      <vt:lpstr>Calibri</vt:lpstr>
      <vt:lpstr>Cambria Math</vt:lpstr>
      <vt:lpstr>Times New Roman</vt:lpstr>
      <vt:lpstr>Office Theme</vt:lpstr>
      <vt:lpstr>Equation</vt:lpstr>
      <vt:lpstr>PowerPoint Presentation</vt:lpstr>
      <vt:lpstr>Beam Section Properties</vt:lpstr>
      <vt:lpstr>Bending of Composite Materials</vt:lpstr>
      <vt:lpstr>Bending of Composite Materials</vt:lpstr>
      <vt:lpstr>Bending of Composite Materials</vt:lpstr>
      <vt:lpstr>Example 1</vt:lpstr>
      <vt:lpstr>Example 1 – Cont’d</vt:lpstr>
      <vt:lpstr>Example 1</vt:lpstr>
      <vt:lpstr>Example 2</vt:lpstr>
      <vt:lpstr>Example 2</vt:lpstr>
      <vt:lpstr>Example 3</vt:lpstr>
      <vt:lpstr>Example - 3</vt:lpstr>
      <vt:lpstr>Example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Charles Kahanji</cp:lastModifiedBy>
  <cp:revision>169</cp:revision>
  <dcterms:created xsi:type="dcterms:W3CDTF">2012-01-30T13:12:45Z</dcterms:created>
  <dcterms:modified xsi:type="dcterms:W3CDTF">2020-07-20T22:47:28Z</dcterms:modified>
</cp:coreProperties>
</file>