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F6771C47-FDF0-40FB-B5CC-5ECF27F6CE7A}" type="datetimeFigureOut">
              <a:rPr lang="en-US" smtClean="0"/>
              <a:t>2/6/2024</a:t>
            </a:fld>
            <a:endParaRPr lang="en-US"/>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618845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236501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519448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1682150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F6771C47-FDF0-40FB-B5CC-5ECF27F6CE7A}" type="datetimeFigureOut">
              <a:rPr lang="en-US" smtClean="0"/>
              <a:t>2/6/2024</a:t>
            </a:fld>
            <a:endParaRPr lang="en-US"/>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3540361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193358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7306321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360108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130990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F6771C47-FDF0-40FB-B5CC-5ECF27F6CE7A}" type="datetimeFigureOut">
              <a:rPr lang="en-US" smtClean="0"/>
              <a:t>2/6/2024</a:t>
            </a:fld>
            <a:endParaRPr lang="en-US"/>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821B9FD-699D-47F8-9C26-39D1011E790F}" type="slidenum">
              <a:rPr lang="en-US" smtClean="0"/>
              <a:t>‹#›</a:t>
            </a:fld>
            <a:endParaRPr lang="en-US"/>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2646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F6771C47-FDF0-40FB-B5CC-5ECF27F6CE7A}" type="datetimeFigureOut">
              <a:rPr lang="en-US" smtClean="0"/>
              <a:t>2/6/2024</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3330783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F6771C47-FDF0-40FB-B5CC-5ECF27F6CE7A}" type="datetimeFigureOut">
              <a:rPr lang="en-US" smtClean="0"/>
              <a:t>2/6/2024</a:t>
            </a:fld>
            <a:endParaRPr lang="en-US"/>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821B9FD-699D-47F8-9C26-39D1011E790F}" type="slidenum">
              <a:rPr lang="en-US" smtClean="0"/>
              <a:t>‹#›</a:t>
            </a:fld>
            <a:endParaRPr lang="en-US"/>
          </a:p>
        </p:txBody>
      </p:sp>
    </p:spTree>
    <p:extLst>
      <p:ext uri="{BB962C8B-B14F-4D97-AF65-F5344CB8AC3E}">
        <p14:creationId xmlns:p14="http://schemas.microsoft.com/office/powerpoint/2010/main" val="2291812645"/>
      </p:ext>
    </p:extLst>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INTERLOCUTORY POCEEDINGS</a:t>
            </a:r>
          </a:p>
        </p:txBody>
      </p:sp>
      <p:sp>
        <p:nvSpPr>
          <p:cNvPr id="3" name="Subtitle 2"/>
          <p:cNvSpPr>
            <a:spLocks noGrp="1"/>
          </p:cNvSpPr>
          <p:nvPr>
            <p:ph type="subTitle" idx="1"/>
          </p:nvPr>
        </p:nvSpPr>
        <p:spPr/>
        <p:txBody>
          <a:bodyPr/>
          <a:lstStyle/>
          <a:p>
            <a:r>
              <a:rPr lang="en-GB" dirty="0" smtClean="0"/>
              <a:t>UNIT FOUR</a:t>
            </a:r>
            <a:endParaRPr lang="en-US" dirty="0"/>
          </a:p>
        </p:txBody>
      </p:sp>
    </p:spTree>
    <p:extLst>
      <p:ext uri="{BB962C8B-B14F-4D97-AF65-F5344CB8AC3E}">
        <p14:creationId xmlns:p14="http://schemas.microsoft.com/office/powerpoint/2010/main" val="3741097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GB" dirty="0" smtClean="0"/>
              <a:t>INTRODUCTION</a:t>
            </a:r>
            <a:endParaRPr lang="en-US" dirty="0"/>
          </a:p>
        </p:txBody>
      </p:sp>
      <p:sp>
        <p:nvSpPr>
          <p:cNvPr id="3" name="Content Placeholder 2"/>
          <p:cNvSpPr>
            <a:spLocks noGrp="1"/>
          </p:cNvSpPr>
          <p:nvPr>
            <p:ph idx="1"/>
          </p:nvPr>
        </p:nvSpPr>
        <p:spPr>
          <a:xfrm>
            <a:off x="1097280" y="1845734"/>
            <a:ext cx="10058400" cy="4464914"/>
          </a:xfrm>
        </p:spPr>
        <p:txBody>
          <a:bodyPr>
            <a:normAutofit/>
          </a:bodyPr>
          <a:lstStyle/>
          <a:p>
            <a:pPr>
              <a:buFont typeface="Wingdings" panose="05000000000000000000" pitchFamily="2" charset="2"/>
              <a:buChar char="v"/>
            </a:pPr>
            <a:r>
              <a:rPr lang="en-US" dirty="0"/>
              <a:t>Interlocutory proceedings are court hearings that focus on a specific matter related to a trial during the life cycle of the </a:t>
            </a:r>
            <a:r>
              <a:rPr lang="en-US" dirty="0" smtClean="0"/>
              <a:t>case</a:t>
            </a:r>
          </a:p>
          <a:p>
            <a:pPr>
              <a:buFont typeface="Wingdings" panose="05000000000000000000" pitchFamily="2" charset="2"/>
              <a:buChar char="v"/>
            </a:pPr>
            <a:r>
              <a:rPr lang="en-US" dirty="0" smtClean="0"/>
              <a:t>Interlocutory hearings</a:t>
            </a:r>
            <a:r>
              <a:rPr lang="en-US" dirty="0"/>
              <a:t>, </a:t>
            </a:r>
            <a:r>
              <a:rPr lang="en-US" dirty="0" smtClean="0"/>
              <a:t>are </a:t>
            </a:r>
            <a:r>
              <a:rPr lang="en-US" dirty="0"/>
              <a:t>like mini hearings within the main proceedings. One party triggers them by making an interlocutory application, asking the court to make certain orders. </a:t>
            </a:r>
            <a:endParaRPr lang="en-US" dirty="0" smtClean="0"/>
          </a:p>
          <a:p>
            <a:pPr>
              <a:buFont typeface="Wingdings" panose="05000000000000000000" pitchFamily="2" charset="2"/>
              <a:buChar char="v"/>
            </a:pPr>
            <a:r>
              <a:rPr lang="en-US" dirty="0" smtClean="0"/>
              <a:t>Court </a:t>
            </a:r>
            <a:r>
              <a:rPr lang="en-US" dirty="0"/>
              <a:t>orders are a declaration made by a </a:t>
            </a:r>
            <a:r>
              <a:rPr lang="en-US" dirty="0" smtClean="0"/>
              <a:t>Judge, </a:t>
            </a:r>
            <a:r>
              <a:rPr lang="en-US" dirty="0"/>
              <a:t>commanding something to be done, or prohibiting certain </a:t>
            </a:r>
            <a:r>
              <a:rPr lang="en-US" dirty="0" smtClean="0"/>
              <a:t>activity</a:t>
            </a:r>
          </a:p>
          <a:p>
            <a:pPr>
              <a:buFont typeface="Wingdings" panose="05000000000000000000" pitchFamily="2" charset="2"/>
              <a:buChar char="v"/>
            </a:pPr>
            <a:r>
              <a:rPr lang="en-US" dirty="0" smtClean="0"/>
              <a:t>Interlocutory applications </a:t>
            </a:r>
            <a:r>
              <a:rPr lang="en-US" dirty="0"/>
              <a:t>allow you to seek orders to help keep your case on track or protect your rights in some way</a:t>
            </a:r>
            <a:r>
              <a:rPr lang="en-US" dirty="0" smtClean="0"/>
              <a:t>.</a:t>
            </a:r>
          </a:p>
          <a:p>
            <a:pPr>
              <a:buFont typeface="Wingdings" panose="05000000000000000000" pitchFamily="2" charset="2"/>
              <a:buChar char="v"/>
            </a:pPr>
            <a:r>
              <a:rPr lang="en-US" dirty="0"/>
              <a:t>If the orders you seek are urgent, you may request that the interlocutory hearing be ‘ex parte’, meaning without the other party attending. </a:t>
            </a:r>
            <a:endParaRPr lang="en-US" dirty="0" smtClean="0"/>
          </a:p>
          <a:p>
            <a:pPr>
              <a:buFont typeface="Wingdings" panose="05000000000000000000" pitchFamily="2" charset="2"/>
              <a:buChar char="v"/>
            </a:pPr>
            <a:r>
              <a:rPr lang="en-US" dirty="0"/>
              <a:t>There is a wide variety of types of interlocutory </a:t>
            </a:r>
            <a:r>
              <a:rPr lang="en-US" dirty="0" smtClean="0"/>
              <a:t>applications, we will however look at two in this particular unit, thus </a:t>
            </a:r>
            <a:r>
              <a:rPr lang="en-US" b="1" dirty="0" smtClean="0"/>
              <a:t>interim attachment of property and interim injunctions</a:t>
            </a:r>
            <a:endParaRPr lang="en-US" b="1" dirty="0"/>
          </a:p>
        </p:txBody>
      </p:sp>
    </p:spTree>
    <p:extLst>
      <p:ext uri="{BB962C8B-B14F-4D97-AF65-F5344CB8AC3E}">
        <p14:creationId xmlns:p14="http://schemas.microsoft.com/office/powerpoint/2010/main" val="3177383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INTERIM ATTACHMENT OF PROPERTY</a:t>
            </a:r>
            <a:endParaRPr lang="en-US" dirty="0"/>
          </a:p>
        </p:txBody>
      </p:sp>
      <p:sp>
        <p:nvSpPr>
          <p:cNvPr id="3" name="Content Placeholder 2"/>
          <p:cNvSpPr>
            <a:spLocks noGrp="1"/>
          </p:cNvSpPr>
          <p:nvPr>
            <p:ph idx="1"/>
          </p:nvPr>
        </p:nvSpPr>
        <p:spPr/>
        <p:txBody>
          <a:bodyPr>
            <a:normAutofit lnSpcReduction="10000"/>
          </a:bodyPr>
          <a:lstStyle/>
          <a:p>
            <a:pPr>
              <a:buFont typeface="Wingdings" panose="05000000000000000000" pitchFamily="2" charset="2"/>
              <a:buChar char="v"/>
            </a:pPr>
            <a:r>
              <a:rPr lang="en-US" dirty="0"/>
              <a:t>Refer to Order </a:t>
            </a:r>
            <a:r>
              <a:rPr lang="en-US" dirty="0" smtClean="0"/>
              <a:t>XXVI </a:t>
            </a:r>
            <a:r>
              <a:rPr lang="en-US" dirty="0"/>
              <a:t>of High Court </a:t>
            </a:r>
            <a:r>
              <a:rPr lang="en-US" dirty="0" smtClean="0"/>
              <a:t>Rules (property valued at K500, 000 And upwards)  and order XXII R 1 of the subordinate court rules</a:t>
            </a:r>
          </a:p>
          <a:p>
            <a:pPr>
              <a:buFont typeface="Wingdings" panose="05000000000000000000" pitchFamily="2" charset="2"/>
              <a:buChar char="v"/>
            </a:pPr>
            <a:r>
              <a:rPr lang="en-GB" dirty="0" smtClean="0"/>
              <a:t>Where the plaintiff reasonably believes that the defendant is about to dispose of property or remove property from jurisdiction with intention to defeat or delay the execution of any judgement, the court can order or issue a warrant of attachment of property</a:t>
            </a:r>
          </a:p>
          <a:p>
            <a:pPr>
              <a:buFont typeface="Wingdings" panose="05000000000000000000" pitchFamily="2" charset="2"/>
              <a:buChar char="v"/>
            </a:pPr>
            <a:r>
              <a:rPr lang="en-GB" dirty="0" smtClean="0"/>
              <a:t>The warrant of attachment of property will specifically directed at attaching property specified in the application until further order of the court</a:t>
            </a:r>
          </a:p>
          <a:p>
            <a:pPr>
              <a:buFont typeface="Wingdings" panose="05000000000000000000" pitchFamily="2" charset="2"/>
              <a:buChar char="v"/>
            </a:pPr>
            <a:r>
              <a:rPr lang="en-GB" dirty="0" smtClean="0"/>
              <a:t>The attachment will only be removed if the defendant furnishes security or pays the entire sum of money claimed in the summons</a:t>
            </a:r>
            <a:endParaRPr lang="en-US" dirty="0" smtClean="0"/>
          </a:p>
          <a:p>
            <a:pPr>
              <a:buFont typeface="Wingdings" panose="05000000000000000000" pitchFamily="2" charset="2"/>
              <a:buChar char="v"/>
            </a:pPr>
            <a:r>
              <a:rPr lang="en-US" dirty="0" smtClean="0"/>
              <a:t>The </a:t>
            </a:r>
            <a:r>
              <a:rPr lang="en-US" dirty="0"/>
              <a:t>objective is to prevent a defendant from disposing off assets that may be relied upon in executing a </a:t>
            </a:r>
            <a:r>
              <a:rPr lang="en-US" dirty="0" err="1"/>
              <a:t>judgement</a:t>
            </a:r>
            <a:r>
              <a:rPr lang="en-US" dirty="0"/>
              <a:t> against him. The property to be attached has to be identified and its value ascertained.</a:t>
            </a:r>
          </a:p>
        </p:txBody>
      </p:sp>
    </p:spTree>
    <p:extLst>
      <p:ext uri="{BB962C8B-B14F-4D97-AF65-F5344CB8AC3E}">
        <p14:creationId xmlns:p14="http://schemas.microsoft.com/office/powerpoint/2010/main" val="263310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INTERIM ATTACHMENT OF </a:t>
            </a:r>
            <a:r>
              <a:rPr lang="en-US" dirty="0" smtClean="0"/>
              <a:t>PROPERTY CONT’D</a:t>
            </a:r>
            <a:endParaRPr lang="en-US" dirty="0"/>
          </a:p>
        </p:txBody>
      </p:sp>
      <p:sp>
        <p:nvSpPr>
          <p:cNvPr id="3" name="Content Placeholder 2"/>
          <p:cNvSpPr>
            <a:spLocks noGrp="1"/>
          </p:cNvSpPr>
          <p:nvPr>
            <p:ph idx="1"/>
          </p:nvPr>
        </p:nvSpPr>
        <p:spPr>
          <a:xfrm>
            <a:off x="1097280" y="1845733"/>
            <a:ext cx="10058400" cy="4452035"/>
          </a:xfrm>
        </p:spPr>
        <p:txBody>
          <a:bodyPr>
            <a:normAutofit lnSpcReduction="10000"/>
          </a:bodyPr>
          <a:lstStyle/>
          <a:p>
            <a:pPr>
              <a:buFont typeface="Wingdings" panose="05000000000000000000" pitchFamily="2" charset="2"/>
              <a:buChar char="v"/>
            </a:pPr>
            <a:r>
              <a:rPr lang="en-GB" dirty="0" smtClean="0"/>
              <a:t>The application for interim attachment of property is by</a:t>
            </a:r>
          </a:p>
          <a:p>
            <a:pPr lvl="1">
              <a:buFont typeface="Wingdings" panose="05000000000000000000" pitchFamily="2" charset="2"/>
              <a:buChar char="v"/>
            </a:pPr>
            <a:r>
              <a:rPr lang="en-GB" b="1" dirty="0" smtClean="0"/>
              <a:t>Ex parte summons for an order for interim attachment of property before judgement pursuant to Order 26 R 1 of HCR or order 22 r 1 of the SCR</a:t>
            </a:r>
          </a:p>
          <a:p>
            <a:pPr lvl="1">
              <a:buFont typeface="Wingdings" panose="05000000000000000000" pitchFamily="2" charset="2"/>
              <a:buChar char="v"/>
            </a:pPr>
            <a:r>
              <a:rPr lang="en-GB" b="1" dirty="0" smtClean="0"/>
              <a:t>Affidavit in support of summons</a:t>
            </a:r>
          </a:p>
          <a:p>
            <a:pPr lvl="1">
              <a:buFont typeface="Wingdings" panose="05000000000000000000" pitchFamily="2" charset="2"/>
              <a:buChar char="v"/>
            </a:pPr>
            <a:r>
              <a:rPr lang="en-GB" b="1" dirty="0" smtClean="0"/>
              <a:t>Ex parte order </a:t>
            </a:r>
          </a:p>
          <a:p>
            <a:pPr lvl="1">
              <a:buFont typeface="Wingdings" panose="05000000000000000000" pitchFamily="2" charset="2"/>
              <a:buChar char="v"/>
            </a:pPr>
            <a:r>
              <a:rPr lang="en-GB" b="1" dirty="0" smtClean="0"/>
              <a:t>Warrant to attach property</a:t>
            </a:r>
          </a:p>
          <a:p>
            <a:pPr lvl="1">
              <a:buFont typeface="Wingdings" panose="05000000000000000000" pitchFamily="2" charset="2"/>
              <a:buChar char="v"/>
            </a:pPr>
            <a:r>
              <a:rPr lang="en-GB" b="1" dirty="0" smtClean="0"/>
              <a:t>Certificate </a:t>
            </a:r>
            <a:r>
              <a:rPr lang="en-GB" b="1" dirty="0"/>
              <a:t>of urgency - requiring expedient determination</a:t>
            </a:r>
            <a:endParaRPr lang="en-GB" b="1" dirty="0" smtClean="0"/>
          </a:p>
          <a:p>
            <a:pPr>
              <a:buFont typeface="Wingdings" panose="05000000000000000000" pitchFamily="2" charset="2"/>
              <a:buChar char="v"/>
            </a:pPr>
            <a:r>
              <a:rPr lang="en-GB" dirty="0" smtClean="0"/>
              <a:t>Firstly make an application to court to call upon the defendant to furnish security</a:t>
            </a:r>
          </a:p>
          <a:p>
            <a:pPr>
              <a:buFont typeface="Wingdings" panose="05000000000000000000" pitchFamily="2" charset="2"/>
              <a:buChar char="v"/>
            </a:pPr>
            <a:r>
              <a:rPr lang="en-GB" dirty="0" smtClean="0"/>
              <a:t>The application can be made at the time of commencement of an action or thereafter but before judgement – </a:t>
            </a:r>
            <a:r>
              <a:rPr lang="en-GB" b="1" dirty="0" smtClean="0"/>
              <a:t>National Airport Corporation Limited v Mines Air Services Limited (t/a Zambian Airways) (2011) vol. 2 ZR 180</a:t>
            </a:r>
          </a:p>
          <a:p>
            <a:pPr>
              <a:buFont typeface="Wingdings" panose="05000000000000000000" pitchFamily="2" charset="2"/>
              <a:buChar char="v"/>
            </a:pPr>
            <a:r>
              <a:rPr lang="en-GB" dirty="0" smtClean="0"/>
              <a:t>Give description of the property as well as an estimated value</a:t>
            </a:r>
          </a:p>
          <a:p>
            <a:pPr>
              <a:buFont typeface="Wingdings" panose="05000000000000000000" pitchFamily="2" charset="2"/>
              <a:buChar char="v"/>
            </a:pPr>
            <a:r>
              <a:rPr lang="en-US" dirty="0"/>
              <a:t>If property attached belongs to a third party, such third party can apply by way of </a:t>
            </a:r>
            <a:r>
              <a:rPr lang="en-US" b="1" dirty="0"/>
              <a:t>notice of claim</a:t>
            </a:r>
          </a:p>
          <a:p>
            <a:pPr marL="0" indent="0">
              <a:buNone/>
            </a:pPr>
            <a:endParaRPr lang="en-US" dirty="0"/>
          </a:p>
        </p:txBody>
      </p:sp>
    </p:spTree>
    <p:extLst>
      <p:ext uri="{BB962C8B-B14F-4D97-AF65-F5344CB8AC3E}">
        <p14:creationId xmlns:p14="http://schemas.microsoft.com/office/powerpoint/2010/main" val="421652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99482"/>
            <a:ext cx="10058400" cy="1450757"/>
          </a:xfrm>
        </p:spPr>
        <p:txBody>
          <a:bodyPr/>
          <a:lstStyle/>
          <a:p>
            <a:r>
              <a:rPr lang="en-US" dirty="0" smtClean="0"/>
              <a:t>INTERIM INJUNCTIONS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GB" b="1" dirty="0" smtClean="0"/>
              <a:t>Oder XXVII of the high court rules and Order XXIII of the subordinate court rules</a:t>
            </a:r>
            <a:endParaRPr lang="en-US" b="1" dirty="0" smtClean="0"/>
          </a:p>
          <a:p>
            <a:pPr>
              <a:buFont typeface="Wingdings" panose="05000000000000000000" pitchFamily="2" charset="2"/>
              <a:buChar char="v"/>
            </a:pPr>
            <a:r>
              <a:rPr lang="en-US" dirty="0" smtClean="0"/>
              <a:t>An </a:t>
            </a:r>
            <a:r>
              <a:rPr lang="en-US" dirty="0"/>
              <a:t>injunction is an order of the court that requires a party either to do a specific act, or to refrain from doing a specific act</a:t>
            </a:r>
            <a:r>
              <a:rPr lang="en-US" dirty="0" smtClean="0"/>
              <a:t>.</a:t>
            </a:r>
          </a:p>
          <a:p>
            <a:pPr>
              <a:buFont typeface="Wingdings" panose="05000000000000000000" pitchFamily="2" charset="2"/>
              <a:buChar char="v"/>
            </a:pPr>
            <a:r>
              <a:rPr lang="en-GB" dirty="0" smtClean="0"/>
              <a:t>Injunction may be classified according to a period of time for which the order remains in force.</a:t>
            </a:r>
          </a:p>
          <a:p>
            <a:pPr>
              <a:buFont typeface="Wingdings" panose="05000000000000000000" pitchFamily="2" charset="2"/>
              <a:buChar char="v"/>
            </a:pPr>
            <a:r>
              <a:rPr lang="en-GB" dirty="0" smtClean="0"/>
              <a:t>Perpetual injunction is the final judgement and is therefore granted after trial</a:t>
            </a:r>
          </a:p>
          <a:p>
            <a:pPr>
              <a:buFont typeface="Wingdings" panose="05000000000000000000" pitchFamily="2" charset="2"/>
              <a:buChar char="v"/>
            </a:pPr>
            <a:r>
              <a:rPr lang="en-GB" b="1" dirty="0" smtClean="0"/>
              <a:t>Interim injunction </a:t>
            </a:r>
            <a:r>
              <a:rPr lang="en-GB" dirty="0" smtClean="0"/>
              <a:t>is </a:t>
            </a:r>
            <a:r>
              <a:rPr lang="en-US" dirty="0"/>
              <a:t>provisional measure sought during legal proceedings, before </a:t>
            </a:r>
            <a:r>
              <a:rPr lang="en-US" dirty="0" smtClean="0"/>
              <a:t>the court has had the opportunity to hear fully the evidence on both sides. It is temporal</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2399796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INTERIM INJUNCTIONS</a:t>
            </a:r>
          </a:p>
        </p:txBody>
      </p:sp>
      <p:sp>
        <p:nvSpPr>
          <p:cNvPr id="3" name="Content Placeholder 2"/>
          <p:cNvSpPr>
            <a:spLocks noGrp="1"/>
          </p:cNvSpPr>
          <p:nvPr>
            <p:ph idx="1"/>
          </p:nvPr>
        </p:nvSpPr>
        <p:spPr>
          <a:xfrm>
            <a:off x="1097280" y="1845734"/>
            <a:ext cx="10058400" cy="4580824"/>
          </a:xfrm>
        </p:spPr>
        <p:txBody>
          <a:bodyPr>
            <a:normAutofit fontScale="92500" lnSpcReduction="10000"/>
          </a:bodyPr>
          <a:lstStyle/>
          <a:p>
            <a:r>
              <a:rPr lang="en-GB" dirty="0" smtClean="0"/>
              <a:t>Principles of injunction law – AMERICAN CYNAMID COMPANY V ETHICON </a:t>
            </a:r>
            <a:r>
              <a:rPr lang="en-GB" dirty="0" smtClean="0"/>
              <a:t>LIMITED </a:t>
            </a:r>
            <a:r>
              <a:rPr lang="en-GB" dirty="0" smtClean="0"/>
              <a:t>(1975)</a:t>
            </a:r>
          </a:p>
          <a:p>
            <a:pPr marL="457200" indent="-457200">
              <a:buFont typeface="+mj-lt"/>
              <a:buAutoNum type="arabicPeriod"/>
            </a:pPr>
            <a:r>
              <a:rPr lang="en-GB" dirty="0" smtClean="0"/>
              <a:t>SERIOUS QUESTION TO BE TRIED AT TRIAL – the claim must not be frivolous or vexatious and must have some prospect of succeeding. There has to be an arguable case</a:t>
            </a:r>
          </a:p>
          <a:p>
            <a:pPr marL="457200" indent="-457200">
              <a:buFont typeface="+mj-lt"/>
              <a:buAutoNum type="arabicPeriod"/>
            </a:pPr>
            <a:r>
              <a:rPr lang="en-GB" dirty="0" smtClean="0"/>
              <a:t>ADEQUACY OF DAMAGES – the court should consider whether damages are an adequate remedy for the plaintiff at trial, if so </a:t>
            </a:r>
            <a:r>
              <a:rPr lang="en-GB" dirty="0" smtClean="0"/>
              <a:t>then </a:t>
            </a:r>
            <a:r>
              <a:rPr lang="en-GB" dirty="0" smtClean="0"/>
              <a:t>an interim injunction can not be granted. If claimant can be compensated fully by an award of damages then an injunction should not be granted.</a:t>
            </a:r>
          </a:p>
          <a:p>
            <a:pPr marL="749808" lvl="1" indent="-457200">
              <a:buFont typeface="Wingdings" panose="05000000000000000000" pitchFamily="2" charset="2"/>
              <a:buChar char="v"/>
            </a:pPr>
            <a:r>
              <a:rPr lang="en-GB" dirty="0" smtClean="0"/>
              <a:t>Damages are usually an adequate remedy in claims for breach of contract and/or contracts of employment. Examples of when they are inadequate are: </a:t>
            </a:r>
          </a:p>
          <a:p>
            <a:pPr marL="749808" lvl="1" indent="-457200">
              <a:buFont typeface="Wingdings" panose="05000000000000000000" pitchFamily="2" charset="2"/>
              <a:buChar char="v"/>
            </a:pPr>
            <a:r>
              <a:rPr lang="en-GB" dirty="0" smtClean="0"/>
              <a:t>Defendant is unable to pay the same ;likely to be awarded at trial</a:t>
            </a:r>
          </a:p>
          <a:p>
            <a:pPr marL="749808" lvl="1" indent="-457200">
              <a:buFont typeface="Wingdings" panose="05000000000000000000" pitchFamily="2" charset="2"/>
              <a:buChar char="v"/>
            </a:pPr>
            <a:r>
              <a:rPr lang="en-GB" dirty="0" smtClean="0"/>
              <a:t>The wrong is irreparable</a:t>
            </a:r>
          </a:p>
          <a:p>
            <a:pPr marL="749808" lvl="1" indent="-457200">
              <a:buFont typeface="Wingdings" panose="05000000000000000000" pitchFamily="2" charset="2"/>
              <a:buChar char="v"/>
            </a:pPr>
            <a:r>
              <a:rPr lang="en-GB" dirty="0" smtClean="0"/>
              <a:t>The damage is non pecuniary e.g. trade secrets</a:t>
            </a:r>
          </a:p>
          <a:p>
            <a:pPr marL="749808" lvl="1" indent="-457200">
              <a:buFont typeface="Wingdings" panose="05000000000000000000" pitchFamily="2" charset="2"/>
              <a:buChar char="v"/>
            </a:pPr>
            <a:r>
              <a:rPr lang="en-GB" dirty="0" smtClean="0"/>
              <a:t>Damages would be difficult</a:t>
            </a:r>
          </a:p>
          <a:p>
            <a:pPr marL="457200" indent="-457200">
              <a:buFont typeface="+mj-lt"/>
              <a:buAutoNum type="arabicPeriod"/>
            </a:pPr>
            <a:r>
              <a:rPr lang="en-GB" dirty="0" smtClean="0"/>
              <a:t>REQUIREMENT OF IRREPARABILITY – the right to relief must be clear and it ,must be necessary to protect the plaintiff against irreparable harm. Irreparable harm is the harm that can not be atoned for by an award of damages and cannot be possibly be repaired.</a:t>
            </a:r>
          </a:p>
          <a:p>
            <a:pPr marL="457200" indent="-457200">
              <a:buFont typeface="+mj-lt"/>
              <a:buAutoNum type="arabicPeriod"/>
            </a:pPr>
            <a:endParaRPr lang="en-GB" dirty="0" smtClean="0"/>
          </a:p>
          <a:p>
            <a:endParaRPr lang="en-US" dirty="0"/>
          </a:p>
        </p:txBody>
      </p:sp>
    </p:spTree>
    <p:extLst>
      <p:ext uri="{BB962C8B-B14F-4D97-AF65-F5344CB8AC3E}">
        <p14:creationId xmlns:p14="http://schemas.microsoft.com/office/powerpoint/2010/main" val="3289657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INTERIM </a:t>
            </a:r>
            <a:r>
              <a:rPr lang="en-US" dirty="0" smtClean="0"/>
              <a:t>INJUNCTIONS CONT’D</a:t>
            </a:r>
            <a:endParaRPr lang="en-US" dirty="0"/>
          </a:p>
        </p:txBody>
      </p:sp>
      <p:sp>
        <p:nvSpPr>
          <p:cNvPr id="3" name="Content Placeholder 2"/>
          <p:cNvSpPr>
            <a:spLocks noGrp="1"/>
          </p:cNvSpPr>
          <p:nvPr>
            <p:ph idx="1"/>
          </p:nvPr>
        </p:nvSpPr>
        <p:spPr>
          <a:xfrm>
            <a:off x="1097280" y="1845733"/>
            <a:ext cx="10058400" cy="4297489"/>
          </a:xfrm>
        </p:spPr>
        <p:txBody>
          <a:bodyPr>
            <a:normAutofit lnSpcReduction="10000"/>
          </a:bodyPr>
          <a:lstStyle/>
          <a:p>
            <a:pPr marL="457200" indent="-457200">
              <a:buAutoNum type="arabicPeriod" startAt="4"/>
            </a:pPr>
            <a:r>
              <a:rPr lang="en-GB" dirty="0" smtClean="0"/>
              <a:t>BALANCE OF CONVENIENCE – the court must be satisfied that the hardship the plaintiff will suffer if the injunction is not granted is greater than the hardship the defendant will suffer if it is granted. The court should exercise sound judicial discretion and should attempt to weigh the injury that is likely to be caused to the parties if the interim injunction is granted</a:t>
            </a:r>
          </a:p>
          <a:p>
            <a:pPr marL="457200" indent="-457200">
              <a:buAutoNum type="arabicPeriod" startAt="4"/>
            </a:pPr>
            <a:r>
              <a:rPr lang="en-GB" dirty="0" smtClean="0"/>
              <a:t>PRESERVATION OF STATUS QUO – the object of an interim injunction is to keep things in status quo so that at the hearing if the plaintiff obtains a judgement in their favour the defendant would have been prevented from dealing in the meantime with property in such a way as to render the judgement ineffectual.</a:t>
            </a:r>
          </a:p>
          <a:p>
            <a:pPr marL="0" indent="0">
              <a:buNone/>
            </a:pPr>
            <a:r>
              <a:rPr lang="en-GB" dirty="0" smtClean="0"/>
              <a:t> APPLICATION FOR INTERIM INJUNCTION</a:t>
            </a:r>
          </a:p>
          <a:p>
            <a:pPr>
              <a:buFont typeface="Wingdings" panose="05000000000000000000" pitchFamily="2" charset="2"/>
              <a:buChar char="v"/>
            </a:pPr>
            <a:r>
              <a:rPr lang="en-GB" dirty="0" smtClean="0"/>
              <a:t>applications  can be made </a:t>
            </a:r>
            <a:r>
              <a:rPr lang="en-GB" dirty="0" err="1" smtClean="0"/>
              <a:t>exparte</a:t>
            </a:r>
            <a:r>
              <a:rPr lang="en-GB" dirty="0" smtClean="0"/>
              <a:t> and an affidavit – these are made without notice due to the matter being extremely urgent and for a period of time usually a few days, after expiration you can renew with notice to the defendant, thus </a:t>
            </a:r>
            <a:r>
              <a:rPr lang="en-GB" dirty="0" err="1" smtClean="0"/>
              <a:t>interparte</a:t>
            </a:r>
            <a:r>
              <a:rPr lang="en-GB" dirty="0" smtClean="0"/>
              <a:t>.</a:t>
            </a:r>
          </a:p>
          <a:p>
            <a:pPr>
              <a:buFont typeface="Wingdings" panose="05000000000000000000" pitchFamily="2" charset="2"/>
              <a:buChar char="v"/>
            </a:pPr>
            <a:r>
              <a:rPr lang="en-GB" dirty="0" smtClean="0"/>
              <a:t>The order will have a </a:t>
            </a:r>
            <a:r>
              <a:rPr lang="en-GB" b="1" dirty="0" smtClean="0">
                <a:solidFill>
                  <a:srgbClr val="FF0000"/>
                </a:solidFill>
              </a:rPr>
              <a:t>penal notice </a:t>
            </a:r>
            <a:r>
              <a:rPr lang="en-GB" dirty="0" smtClean="0"/>
              <a:t>which informs the other party that failure to comply they will be </a:t>
            </a:r>
            <a:r>
              <a:rPr lang="en-US" dirty="0" smtClean="0"/>
              <a:t>cited </a:t>
            </a:r>
            <a:r>
              <a:rPr lang="en-US" dirty="0"/>
              <a:t>for contempt and imprisoned for contempt of court. </a:t>
            </a:r>
          </a:p>
        </p:txBody>
      </p:sp>
    </p:spTree>
    <p:extLst>
      <p:ext uri="{BB962C8B-B14F-4D97-AF65-F5344CB8AC3E}">
        <p14:creationId xmlns:p14="http://schemas.microsoft.com/office/powerpoint/2010/main" val="4090741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INTERIM INJUNCTIONS CONT’D</a:t>
            </a:r>
          </a:p>
        </p:txBody>
      </p:sp>
      <p:sp>
        <p:nvSpPr>
          <p:cNvPr id="3" name="Content Placeholder 2"/>
          <p:cNvSpPr>
            <a:spLocks noGrp="1"/>
          </p:cNvSpPr>
          <p:nvPr>
            <p:ph idx="1"/>
          </p:nvPr>
        </p:nvSpPr>
        <p:spPr>
          <a:xfrm>
            <a:off x="901521" y="1845734"/>
            <a:ext cx="10254159" cy="4323246"/>
          </a:xfrm>
        </p:spPr>
        <p:txBody>
          <a:bodyPr>
            <a:normAutofit fontScale="92500" lnSpcReduction="10000"/>
          </a:bodyPr>
          <a:lstStyle/>
          <a:p>
            <a:r>
              <a:rPr lang="en-GB" b="1" dirty="0" smtClean="0"/>
              <a:t>Discharge of an interim injunction</a:t>
            </a:r>
          </a:p>
          <a:p>
            <a:r>
              <a:rPr lang="en-GB" dirty="0" smtClean="0"/>
              <a:t>It can be discharged or waived by an application made ex - parte to the same judge who made the order.</a:t>
            </a:r>
          </a:p>
          <a:p>
            <a:r>
              <a:rPr lang="en-GB" dirty="0" smtClean="0"/>
              <a:t>Ground for discharge include – material changes in the circumstances, interference with the rights of innocent third parties (affected third parties can apply to have the order varied</a:t>
            </a:r>
            <a:endParaRPr lang="en-GB" b="1" dirty="0" smtClean="0"/>
          </a:p>
          <a:p>
            <a:r>
              <a:rPr lang="en-GB" b="1" dirty="0" smtClean="0"/>
              <a:t>Types of injunctions</a:t>
            </a:r>
          </a:p>
          <a:p>
            <a:r>
              <a:rPr lang="en-GB" dirty="0" err="1" smtClean="0"/>
              <a:t>Mareva</a:t>
            </a:r>
            <a:r>
              <a:rPr lang="en-GB" dirty="0" smtClean="0"/>
              <a:t> injunction – unique remedy that can be granted before and after judgement. </a:t>
            </a:r>
            <a:r>
              <a:rPr lang="en-US" dirty="0"/>
              <a:t>A </a:t>
            </a:r>
            <a:r>
              <a:rPr lang="en-US" dirty="0" err="1"/>
              <a:t>Mareva</a:t>
            </a:r>
            <a:r>
              <a:rPr lang="en-US" dirty="0"/>
              <a:t> injunction, also known as a freezing or asset protection order is a type of interlocutory injunction which prevents a defendant/respondent from dealing with the whole or part of their assets (i.e. by moving assets abroad or dissipating them) while legal proceedings are ongoing.</a:t>
            </a:r>
            <a:endParaRPr lang="en-GB" dirty="0" smtClean="0"/>
          </a:p>
          <a:p>
            <a:r>
              <a:rPr lang="en-GB" dirty="0" smtClean="0"/>
              <a:t>Mandatory injunctions- compels a party to perform an act</a:t>
            </a:r>
          </a:p>
          <a:p>
            <a:r>
              <a:rPr lang="en-GB" dirty="0" smtClean="0"/>
              <a:t>Anton </a:t>
            </a:r>
            <a:r>
              <a:rPr lang="en-GB" dirty="0" err="1" smtClean="0"/>
              <a:t>piller</a:t>
            </a:r>
            <a:r>
              <a:rPr lang="en-GB" dirty="0" smtClean="0"/>
              <a:t> order - </a:t>
            </a:r>
            <a:r>
              <a:rPr lang="en-US" dirty="0" smtClean="0"/>
              <a:t>a </a:t>
            </a:r>
            <a:r>
              <a:rPr lang="en-US" dirty="0"/>
              <a:t>court order that provides the right to search premises and seize evidence without prior warning. This is intended to prevent the destruction of relevant evidence, particularly in cases of alleged trademark, copyright or patent infringements.</a:t>
            </a:r>
          </a:p>
        </p:txBody>
      </p:sp>
    </p:spTree>
    <p:extLst>
      <p:ext uri="{BB962C8B-B14F-4D97-AF65-F5344CB8AC3E}">
        <p14:creationId xmlns:p14="http://schemas.microsoft.com/office/powerpoint/2010/main" val="8204661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docProps/app.xml><?xml version="1.0" encoding="utf-8"?>
<Properties xmlns="http://schemas.openxmlformats.org/officeDocument/2006/extended-properties" xmlns:vt="http://schemas.openxmlformats.org/officeDocument/2006/docPropsVTypes">
  <Template>TM03457510[[fn=Savon]]</Template>
  <TotalTime>500</TotalTime>
  <Words>1149</Words>
  <Application>Microsoft Office PowerPoint</Application>
  <PresentationFormat>Widescreen</PresentationFormat>
  <Paragraphs>56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vt:lpstr>
      <vt:lpstr>Savon</vt:lpstr>
      <vt:lpstr>INTERLOCUTORY POCEEDINGS</vt:lpstr>
      <vt:lpstr>INTRODUCTION</vt:lpstr>
      <vt:lpstr>INTERIM ATTACHMENT OF PROPERTY</vt:lpstr>
      <vt:lpstr>INTERIM ATTACHMENT OF PROPERTY CONT’D</vt:lpstr>
      <vt:lpstr>INTERIM INJUNCTIONS</vt:lpstr>
      <vt:lpstr>INTERIM INJUNCTIONS</vt:lpstr>
      <vt:lpstr>INTERIM INJUNCTIONS CONT’D</vt:lpstr>
      <vt:lpstr>INTERIM INJUNCTIONS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FOUR</dc:title>
  <dc:creator>Mrs Pupwe</dc:creator>
  <cp:lastModifiedBy> Mrs Pupwe</cp:lastModifiedBy>
  <cp:revision>54</cp:revision>
  <dcterms:created xsi:type="dcterms:W3CDTF">2023-08-10T05:32:41Z</dcterms:created>
  <dcterms:modified xsi:type="dcterms:W3CDTF">2024-02-06T15:05:35Z</dcterms:modified>
</cp:coreProperties>
</file>