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62" r:id="rId4"/>
    <p:sldId id="271" r:id="rId5"/>
    <p:sldId id="258" r:id="rId6"/>
    <p:sldId id="261" r:id="rId7"/>
    <p:sldId id="259" r:id="rId8"/>
    <p:sldId id="263" r:id="rId9"/>
    <p:sldId id="264" r:id="rId10"/>
    <p:sldId id="265" r:id="rId11"/>
    <p:sldId id="266" r:id="rId12"/>
    <p:sldId id="267" r:id="rId13"/>
    <p:sldId id="268" r:id="rId14"/>
    <p:sldId id="269" r:id="rId15"/>
    <p:sldId id="270" r:id="rId16"/>
    <p:sldId id="26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4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1964751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F06082-6484-4020-A15A-98E4D9781AD1}"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2224755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2963277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887063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201632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170214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1549348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24864761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14196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241363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F06082-6484-4020-A15A-98E4D9781AD1}" type="datetimeFigureOut">
              <a:rPr lang="en-US" smtClean="0"/>
              <a:t>4/24/2024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381692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F06082-6484-4020-A15A-98E4D9781AD1}"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318768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F06082-6484-4020-A15A-98E4D9781AD1}" type="datetimeFigureOut">
              <a:rPr lang="en-US" smtClean="0"/>
              <a:t>4/24/2024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42172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F06082-6484-4020-A15A-98E4D9781AD1}" type="datetimeFigureOut">
              <a:rPr lang="en-US" smtClean="0"/>
              <a:t>4/24/2024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662284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F06082-6484-4020-A15A-98E4D9781AD1}" type="datetimeFigureOut">
              <a:rPr lang="en-US" smtClean="0"/>
              <a:t>4/24/2024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4001254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F06082-6484-4020-A15A-98E4D9781AD1}"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342357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F06082-6484-4020-A15A-98E4D9781AD1}" type="datetimeFigureOut">
              <a:rPr lang="en-US" smtClean="0"/>
              <a:t>4/24/2024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BEF88-369B-46A8-A457-7BC7D2249271}" type="slidenum">
              <a:rPr lang="en-US" smtClean="0"/>
              <a:t>‹#›</a:t>
            </a:fld>
            <a:endParaRPr lang="en-US"/>
          </a:p>
        </p:txBody>
      </p:sp>
    </p:spTree>
    <p:extLst>
      <p:ext uri="{BB962C8B-B14F-4D97-AF65-F5344CB8AC3E}">
        <p14:creationId xmlns:p14="http://schemas.microsoft.com/office/powerpoint/2010/main" val="1568898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2F06082-6484-4020-A15A-98E4D9781AD1}" type="datetimeFigureOut">
              <a:rPr lang="en-US" smtClean="0"/>
              <a:t>4/24/2024</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71BEF88-369B-46A8-A457-7BC7D2249271}" type="slidenum">
              <a:rPr lang="en-US" smtClean="0"/>
              <a:t>‹#›</a:t>
            </a:fld>
            <a:endParaRPr lang="en-US"/>
          </a:p>
        </p:txBody>
      </p:sp>
    </p:spTree>
    <p:extLst>
      <p:ext uri="{BB962C8B-B14F-4D97-AF65-F5344CB8AC3E}">
        <p14:creationId xmlns:p14="http://schemas.microsoft.com/office/powerpoint/2010/main" val="20921737"/>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UNIT ELEVEN</a:t>
            </a:r>
            <a:endParaRPr lang="en-US" dirty="0"/>
          </a:p>
        </p:txBody>
      </p:sp>
      <p:sp>
        <p:nvSpPr>
          <p:cNvPr id="3" name="Subtitle 2"/>
          <p:cNvSpPr>
            <a:spLocks noGrp="1"/>
          </p:cNvSpPr>
          <p:nvPr>
            <p:ph type="subTitle" idx="1"/>
          </p:nvPr>
        </p:nvSpPr>
        <p:spPr/>
        <p:txBody>
          <a:bodyPr/>
          <a:lstStyle/>
          <a:p>
            <a:r>
              <a:rPr lang="en-GB" dirty="0"/>
              <a:t>ARREST</a:t>
            </a:r>
            <a:endParaRPr lang="en-US" dirty="0"/>
          </a:p>
        </p:txBody>
      </p:sp>
    </p:spTree>
    <p:extLst>
      <p:ext uri="{BB962C8B-B14F-4D97-AF65-F5344CB8AC3E}">
        <p14:creationId xmlns:p14="http://schemas.microsoft.com/office/powerpoint/2010/main" val="15035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a:xfrm>
            <a:off x="1484310" y="2666999"/>
            <a:ext cx="10018713" cy="3849711"/>
          </a:xfrm>
        </p:spPr>
        <p:txBody>
          <a:bodyPr>
            <a:normAutofit fontScale="77500" lnSpcReduction="20000"/>
          </a:bodyPr>
          <a:lstStyle/>
          <a:p>
            <a:pPr marL="0" indent="0">
              <a:buNone/>
            </a:pPr>
            <a:r>
              <a:rPr lang="en-US" b="1" u="sng" dirty="0"/>
              <a:t>Summons </a:t>
            </a:r>
          </a:p>
          <a:p>
            <a:r>
              <a:rPr lang="en-US" dirty="0"/>
              <a:t>A summons is a process to compel the appearance of the accused person before court. The CPC. S 92 reads:</a:t>
            </a:r>
          </a:p>
          <a:p>
            <a:r>
              <a:rPr lang="en-US" dirty="0"/>
              <a:t>92. (1) </a:t>
            </a:r>
            <a:r>
              <a:rPr lang="en-US" b="1" i="1" dirty="0"/>
              <a:t>Every summons issued by a court under this Code shall be in writing, in duplicate, and signed by the presiding officer of such court or by such other officer as the Chief Justice may, from time to time, by rule, direct</a:t>
            </a:r>
          </a:p>
          <a:p>
            <a:r>
              <a:rPr lang="en-US" dirty="0"/>
              <a:t>Thus a summons is</a:t>
            </a:r>
          </a:p>
          <a:p>
            <a:r>
              <a:rPr lang="en-US" dirty="0"/>
              <a:t> (a) a written command to the accused in duplicate, (note both copies of the summons are called “duplicates” and neither is the “original”,</a:t>
            </a:r>
          </a:p>
          <a:p>
            <a:r>
              <a:rPr lang="en-US" dirty="0"/>
              <a:t> (b) signed by the presiding officer (i.e. the magistrate) or such officer prescribed by the CJ. </a:t>
            </a:r>
          </a:p>
          <a:p>
            <a:r>
              <a:rPr lang="en-US" dirty="0"/>
              <a:t>(c) stating briefly the offence charged with</a:t>
            </a:r>
          </a:p>
          <a:p>
            <a:r>
              <a:rPr lang="en-US" dirty="0"/>
              <a:t> (d) requiring the accused to appear before the court (e) at a specified time and date. </a:t>
            </a:r>
          </a:p>
        </p:txBody>
      </p:sp>
    </p:spTree>
    <p:extLst>
      <p:ext uri="{BB962C8B-B14F-4D97-AF65-F5344CB8AC3E}">
        <p14:creationId xmlns:p14="http://schemas.microsoft.com/office/powerpoint/2010/main" val="2603815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p:txBody>
          <a:bodyPr>
            <a:normAutofit fontScale="92500" lnSpcReduction="20000"/>
          </a:bodyPr>
          <a:lstStyle/>
          <a:p>
            <a:r>
              <a:rPr lang="en-US" dirty="0"/>
              <a:t>a summons can be served by (a) a police officer, (b) an officer of the court issuing it, or (c) any other public servant. </a:t>
            </a:r>
          </a:p>
          <a:p>
            <a:r>
              <a:rPr lang="en-US" dirty="0"/>
              <a:t>A summons is served personally on the person summoned, if practical by delivering or tendering to him one of the duplicates. If required by the serving officer, the person summoned shall sign a receipt on the back of the other duplicate</a:t>
            </a:r>
          </a:p>
          <a:p>
            <a:r>
              <a:rPr lang="en-US" dirty="0"/>
              <a:t>Where the person summoned cannot, by the exercise of due diligence, be found, the summons may be served by leaving one of the duplicates for him with some adult male member of his family, or with his servant residing with him; and the person with whom the summons is so left shall, if so required by the serving officer, sign a receipt therefor on the back of the other duplicate. </a:t>
            </a:r>
            <a:r>
              <a:rPr lang="en-US" b="1" dirty="0">
                <a:solidFill>
                  <a:srgbClr val="FF0000"/>
                </a:solidFill>
              </a:rPr>
              <a:t>S. 94</a:t>
            </a:r>
          </a:p>
        </p:txBody>
      </p:sp>
    </p:spTree>
    <p:extLst>
      <p:ext uri="{BB962C8B-B14F-4D97-AF65-F5344CB8AC3E}">
        <p14:creationId xmlns:p14="http://schemas.microsoft.com/office/powerpoint/2010/main" val="3791022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a:xfrm>
            <a:off x="1484310" y="2666999"/>
            <a:ext cx="10018713" cy="4068652"/>
          </a:xfrm>
        </p:spPr>
        <p:txBody>
          <a:bodyPr>
            <a:normAutofit fontScale="85000" lnSpcReduction="20000"/>
          </a:bodyPr>
          <a:lstStyle/>
          <a:p>
            <a:r>
              <a:rPr lang="en-US" dirty="0"/>
              <a:t>S. 95 If service, in the manner provided by the two last preceding sections, cannot, by the exercise of due diligence, be effected, the serving officer shall affix one of the duplicates of the summons to some conspicuous part of the house or homestead in which the person summoned ordinarily resides, and, thereupon, the summons shall be deemed to have been duly served.</a:t>
            </a:r>
          </a:p>
          <a:p>
            <a:r>
              <a:rPr lang="en-US" dirty="0"/>
              <a:t>s. 96. Service of a summons on an incorporated company or other body corporate may be effected by serving it on the secretary, local manager or other principal officer of the corporation, at the registered office of such company or body corporate, or by registered letter addressed to the chief officer of the corporation in Zambia</a:t>
            </a:r>
          </a:p>
          <a:p>
            <a:r>
              <a:rPr lang="en-US" dirty="0"/>
              <a:t>Service Outside the Local Limits of Jurisdiction - S. 97 states:</a:t>
            </a:r>
          </a:p>
          <a:p>
            <a:r>
              <a:rPr lang="en-US" dirty="0"/>
              <a:t>S. 97. When a court desires that a summons issued by it shall be served at any place outside the local limits of its jurisdiction, it shall send such summons in duplicate to a magistrate within the local limits of whose jurisdiction the person summoned resides or is, to be there served.</a:t>
            </a:r>
          </a:p>
          <a:p>
            <a:endParaRPr lang="en-US" dirty="0"/>
          </a:p>
        </p:txBody>
      </p:sp>
    </p:spTree>
    <p:extLst>
      <p:ext uri="{BB962C8B-B14F-4D97-AF65-F5344CB8AC3E}">
        <p14:creationId xmlns:p14="http://schemas.microsoft.com/office/powerpoint/2010/main" val="4187339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a:xfrm>
            <a:off x="1484310" y="2666999"/>
            <a:ext cx="10018713" cy="4191001"/>
          </a:xfrm>
        </p:spPr>
        <p:txBody>
          <a:bodyPr>
            <a:normAutofit fontScale="70000" lnSpcReduction="20000"/>
          </a:bodyPr>
          <a:lstStyle/>
          <a:p>
            <a:pPr marL="0" indent="0">
              <a:buNone/>
            </a:pPr>
            <a:r>
              <a:rPr lang="en-US" b="1" u="sng" dirty="0"/>
              <a:t>Warrant of Arrest</a:t>
            </a:r>
          </a:p>
          <a:p>
            <a:r>
              <a:rPr lang="en-US" b="1" dirty="0">
                <a:solidFill>
                  <a:srgbClr val="FF0000"/>
                </a:solidFill>
              </a:rPr>
              <a:t>S. 102  - </a:t>
            </a:r>
            <a:r>
              <a:rPr lang="en-US" dirty="0"/>
              <a:t>A warrant of arrest:</a:t>
            </a:r>
          </a:p>
          <a:p>
            <a:r>
              <a:rPr lang="en-US" dirty="0"/>
              <a:t>(a)	Is a document signed by the magistrate or judge issuing it,</a:t>
            </a:r>
          </a:p>
          <a:p>
            <a:r>
              <a:rPr lang="en-US" dirty="0"/>
              <a:t>(b)	Contains a statement of the offence to which the person against whom it is issued is charged,</a:t>
            </a:r>
          </a:p>
          <a:p>
            <a:r>
              <a:rPr lang="en-US" dirty="0"/>
              <a:t>(c)	Names the person against whom it is issued, or otherwise describes him,</a:t>
            </a:r>
          </a:p>
          <a:p>
            <a:r>
              <a:rPr lang="en-US" dirty="0"/>
              <a:t>(d)	Orders the person to whom it is addressed to apprehend the person and bring him before the court. </a:t>
            </a:r>
          </a:p>
          <a:p>
            <a:r>
              <a:rPr lang="en-US" dirty="0"/>
              <a:t>(e)	It remains in force until it is executed or until it is cancelled by the court which issued it.</a:t>
            </a:r>
          </a:p>
          <a:p>
            <a:r>
              <a:rPr lang="en-US" dirty="0">
                <a:solidFill>
                  <a:srgbClr val="FF0000"/>
                </a:solidFill>
              </a:rPr>
              <a:t>S. 103 </a:t>
            </a:r>
            <a:r>
              <a:rPr lang="en-US" dirty="0"/>
              <a:t>- The issuing court has discretion to order by endorsement on the warrant that security must be taken for the attendance of the accused at court, unless the offence is for </a:t>
            </a:r>
            <a:r>
              <a:rPr lang="en-US" b="1" dirty="0"/>
              <a:t>treason</a:t>
            </a:r>
            <a:r>
              <a:rPr lang="en-US" dirty="0"/>
              <a:t>, </a:t>
            </a:r>
            <a:r>
              <a:rPr lang="en-US" b="1" dirty="0"/>
              <a:t>murder</a:t>
            </a:r>
            <a:r>
              <a:rPr lang="en-US" dirty="0"/>
              <a:t>, </a:t>
            </a:r>
            <a:r>
              <a:rPr lang="en-US" b="1" dirty="0"/>
              <a:t>armed robbery </a:t>
            </a:r>
            <a:r>
              <a:rPr lang="en-US" dirty="0"/>
              <a:t>or any other </a:t>
            </a:r>
            <a:r>
              <a:rPr lang="en-US" b="1" dirty="0"/>
              <a:t>non-</a:t>
            </a:r>
            <a:r>
              <a:rPr lang="en-US" b="1" dirty="0" err="1"/>
              <a:t>bailable</a:t>
            </a:r>
            <a:r>
              <a:rPr lang="en-US" b="1" dirty="0"/>
              <a:t> offence</a:t>
            </a:r>
            <a:r>
              <a:rPr lang="en-US" dirty="0"/>
              <a:t>. The endorsement shall state:</a:t>
            </a:r>
          </a:p>
          <a:p>
            <a:r>
              <a:rPr lang="en-US" dirty="0"/>
              <a:t>(a)	The number of sureties</a:t>
            </a:r>
          </a:p>
          <a:p>
            <a:r>
              <a:rPr lang="en-US" dirty="0"/>
              <a:t>(b)	The amount in which the sureties and the accused shall be bond</a:t>
            </a:r>
          </a:p>
          <a:p>
            <a:r>
              <a:rPr lang="en-US" dirty="0"/>
              <a:t>(c)	The time at which the accused is to attend court</a:t>
            </a:r>
          </a:p>
          <a:p>
            <a:endParaRPr lang="en-US" dirty="0">
              <a:solidFill>
                <a:srgbClr val="FF0000"/>
              </a:solidFill>
            </a:endParaRPr>
          </a:p>
        </p:txBody>
      </p:sp>
    </p:spTree>
    <p:extLst>
      <p:ext uri="{BB962C8B-B14F-4D97-AF65-F5344CB8AC3E}">
        <p14:creationId xmlns:p14="http://schemas.microsoft.com/office/powerpoint/2010/main" val="2309701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a:xfrm>
            <a:off x="1484310" y="2666999"/>
            <a:ext cx="10018713" cy="4191001"/>
          </a:xfrm>
        </p:spPr>
        <p:txBody>
          <a:bodyPr>
            <a:normAutofit fontScale="85000" lnSpcReduction="20000"/>
          </a:bodyPr>
          <a:lstStyle/>
          <a:p>
            <a:r>
              <a:rPr lang="en-US" dirty="0"/>
              <a:t>The warrant may be directed to one or more police officers within the jurisdiction of the court or if execution is required immediately and no police officer is available, to any other person or persons. Thus S. 104 </a:t>
            </a:r>
          </a:p>
          <a:p>
            <a:r>
              <a:rPr lang="en-GB" dirty="0"/>
              <a:t>Execution of a warrant outside jurisdiction – 2 ways:</a:t>
            </a:r>
          </a:p>
          <a:p>
            <a:r>
              <a:rPr lang="en-US" dirty="0"/>
              <a:t>110. (1) When a warrant of arrest is to be executed outside the local limits of the jurisdiction of the court issuing the same, such court may, instead of directing such warrant to a police officer, forward the same, by post or otherwise, to any magistrate within the local limits of whose jurisdiction it is to be executed.</a:t>
            </a:r>
          </a:p>
          <a:p>
            <a:r>
              <a:rPr lang="en-US" dirty="0"/>
              <a:t>the magistrate to whom which it is forwards signs the warrant and causes it to be executed within his local limits of jurisdiction</a:t>
            </a:r>
          </a:p>
          <a:p>
            <a:r>
              <a:rPr lang="en-US" dirty="0"/>
              <a:t>S. 111. (1) When a warrant of arrest directed to a police officer is to be executed outside the local limits of the jurisdiction of the court issuing the same, he shall take it for endorsement to a magistrate within the local limits of whose jurisdiction it is to be executed.</a:t>
            </a:r>
          </a:p>
        </p:txBody>
      </p:sp>
    </p:spTree>
    <p:extLst>
      <p:ext uri="{BB962C8B-B14F-4D97-AF65-F5344CB8AC3E}">
        <p14:creationId xmlns:p14="http://schemas.microsoft.com/office/powerpoint/2010/main" val="376099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p:txBody>
          <a:bodyPr/>
          <a:lstStyle/>
          <a:p>
            <a:r>
              <a:rPr lang="en-US" dirty="0"/>
              <a:t>Irregularities do not affect the validity of proceedings at or subsequent to the hearing of the case, but if these irregularities have misled or deceived the accused the court may adjourn the case and grant bail at the accused’s request. Thus, s.113</a:t>
            </a:r>
          </a:p>
        </p:txBody>
      </p:sp>
    </p:spTree>
    <p:extLst>
      <p:ext uri="{BB962C8B-B14F-4D97-AF65-F5344CB8AC3E}">
        <p14:creationId xmlns:p14="http://schemas.microsoft.com/office/powerpoint/2010/main" val="1836679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Remand</a:t>
            </a:r>
          </a:p>
        </p:txBody>
      </p:sp>
      <p:sp>
        <p:nvSpPr>
          <p:cNvPr id="3" name="Content Placeholder 2"/>
          <p:cNvSpPr>
            <a:spLocks noGrp="1"/>
          </p:cNvSpPr>
          <p:nvPr>
            <p:ph idx="1"/>
          </p:nvPr>
        </p:nvSpPr>
        <p:spPr>
          <a:xfrm>
            <a:off x="1484310" y="2666999"/>
            <a:ext cx="10018713" cy="3759559"/>
          </a:xfrm>
        </p:spPr>
        <p:txBody>
          <a:bodyPr>
            <a:normAutofit fontScale="85000" lnSpcReduction="20000"/>
          </a:bodyPr>
          <a:lstStyle/>
          <a:p>
            <a:r>
              <a:rPr lang="en-US" dirty="0"/>
              <a:t>the purpose of remand is to give more time to the police to complete the investigation and to decide whether there is enough evidence to charge the suspect for the suspected offence.</a:t>
            </a:r>
          </a:p>
          <a:p>
            <a:r>
              <a:rPr lang="en-US" b="1" dirty="0">
                <a:solidFill>
                  <a:srgbClr val="C00000"/>
                </a:solidFill>
              </a:rPr>
              <a:t>227. (1) </a:t>
            </a:r>
            <a:r>
              <a:rPr lang="en-US" dirty="0"/>
              <a:t>If, from the absence of witnesses or any other reasonable cause, to be recorded in the proceedings, the court considers it necessary or advisable to adjourn the inquiry, the court may, from time to time, by warrant, remand the accused for a reasonable time, not exceeding fifteen days at any one time, to some prison or other place of security. Or, if the remand is for not more than three days, the court may, by word of mouth, order the officer or person in whose custody the accused person is, or any other fit officer or person, to continue to keep the accused in his custody, and to bring him up at the time appointed for the commencement or continuance of the inquiry.</a:t>
            </a:r>
          </a:p>
          <a:p>
            <a:r>
              <a:rPr lang="en-US" dirty="0"/>
              <a:t>During a remand the court may, at any time, order the accused to be brought before it.</a:t>
            </a:r>
          </a:p>
          <a:p>
            <a:r>
              <a:rPr lang="en-US" dirty="0"/>
              <a:t>The court may, on a remand, admit the accused to bail.</a:t>
            </a:r>
          </a:p>
        </p:txBody>
      </p:sp>
    </p:spTree>
    <p:extLst>
      <p:ext uri="{BB962C8B-B14F-4D97-AF65-F5344CB8AC3E}">
        <p14:creationId xmlns:p14="http://schemas.microsoft.com/office/powerpoint/2010/main" val="150203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endParaRPr lang="en-US" dirty="0"/>
          </a:p>
        </p:txBody>
      </p:sp>
      <p:sp>
        <p:nvSpPr>
          <p:cNvPr id="3" name="Content Placeholder 2"/>
          <p:cNvSpPr>
            <a:spLocks noGrp="1"/>
          </p:cNvSpPr>
          <p:nvPr>
            <p:ph idx="1"/>
          </p:nvPr>
        </p:nvSpPr>
        <p:spPr>
          <a:xfrm>
            <a:off x="1484310" y="2240924"/>
            <a:ext cx="10018713" cy="4404575"/>
          </a:xfrm>
        </p:spPr>
        <p:txBody>
          <a:bodyPr>
            <a:normAutofit fontScale="92500" lnSpcReduction="10000"/>
          </a:bodyPr>
          <a:lstStyle/>
          <a:p>
            <a:r>
              <a:rPr lang="en-US" dirty="0"/>
              <a:t>Criminal proceedings may be commenced in two ways:</a:t>
            </a:r>
          </a:p>
          <a:p>
            <a:pPr lvl="1"/>
            <a:r>
              <a:rPr lang="en-US" dirty="0"/>
              <a:t>By a complaint before a magistrate followed by the issue of a summons or warrant of arrest. </a:t>
            </a:r>
          </a:p>
          <a:p>
            <a:pPr lvl="1"/>
            <a:r>
              <a:rPr lang="en-US" dirty="0"/>
              <a:t>By arrest without a warrant</a:t>
            </a:r>
          </a:p>
          <a:p>
            <a:r>
              <a:rPr lang="en-US" dirty="0"/>
              <a:t>Arrest -  placing of a person in custody or under restraint, usually for the purpose of compelling obedience to the law. </a:t>
            </a:r>
          </a:p>
          <a:p>
            <a:r>
              <a:rPr lang="en-US" dirty="0"/>
              <a:t>If the arrest occurs in the course of criminal procedure, the purpose of the restraint is to hold the person for answer to a criminal charge or to prevent him from committing an offense</a:t>
            </a:r>
          </a:p>
          <a:p>
            <a:r>
              <a:rPr lang="en-GB" dirty="0"/>
              <a:t>In </a:t>
            </a:r>
            <a:r>
              <a:rPr lang="nb-NO" b="1" dirty="0"/>
              <a:t>Holgate-Mohammed v Duke [1984] AC 437</a:t>
            </a:r>
            <a:r>
              <a:rPr lang="nb-NO" dirty="0"/>
              <a:t>,</a:t>
            </a:r>
            <a:r>
              <a:rPr lang="en-US" dirty="0"/>
              <a:t> </a:t>
            </a:r>
            <a:r>
              <a:rPr lang="en-US" i="1" dirty="0"/>
              <a:t>‘First, it should be noted that arrest is a continuing act; it starts with the arrester taking a person into his custody, and it continues until the person so restrained is either released from custody or, having been brought before a magistrate, is remanded in custody by the magistrate’s judicial act.’</a:t>
            </a:r>
          </a:p>
          <a:p>
            <a:endParaRPr lang="en-US" dirty="0"/>
          </a:p>
        </p:txBody>
      </p:sp>
    </p:spTree>
    <p:extLst>
      <p:ext uri="{BB962C8B-B14F-4D97-AF65-F5344CB8AC3E}">
        <p14:creationId xmlns:p14="http://schemas.microsoft.com/office/powerpoint/2010/main" val="1337492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CONT’D</a:t>
            </a:r>
          </a:p>
        </p:txBody>
      </p:sp>
      <p:sp>
        <p:nvSpPr>
          <p:cNvPr id="3" name="Content Placeholder 2"/>
          <p:cNvSpPr>
            <a:spLocks noGrp="1"/>
          </p:cNvSpPr>
          <p:nvPr>
            <p:ph idx="1"/>
          </p:nvPr>
        </p:nvSpPr>
        <p:spPr>
          <a:xfrm>
            <a:off x="1484310" y="2666999"/>
            <a:ext cx="10018713" cy="3978500"/>
          </a:xfrm>
        </p:spPr>
        <p:txBody>
          <a:bodyPr>
            <a:normAutofit fontScale="70000" lnSpcReduction="20000"/>
          </a:bodyPr>
          <a:lstStyle/>
          <a:p>
            <a:r>
              <a:rPr lang="en-US" b="1" dirty="0"/>
              <a:t>A warrant-</a:t>
            </a:r>
            <a:r>
              <a:rPr lang="en-US" dirty="0"/>
              <a:t> an official document, signed by a judge or other person in authority, that gives the police permission or authorizes to search someone's home, arrest a person, or take some other action</a:t>
            </a:r>
          </a:p>
          <a:p>
            <a:r>
              <a:rPr lang="en-GB" b="1" dirty="0"/>
              <a:t>Arrest</a:t>
            </a:r>
            <a:r>
              <a:rPr lang="en-GB" dirty="0"/>
              <a:t> – means to confine and the elements of arrest are set out in </a:t>
            </a:r>
            <a:r>
              <a:rPr lang="en-GB" b="1" dirty="0">
                <a:solidFill>
                  <a:srgbClr val="FF0000"/>
                </a:solidFill>
              </a:rPr>
              <a:t>silungwe v the people (1974) ZR 130 - </a:t>
            </a:r>
            <a:r>
              <a:rPr lang="en-US" b="1" dirty="0">
                <a:solidFill>
                  <a:srgbClr val="FF0000"/>
                </a:solidFill>
              </a:rPr>
              <a:t>That the elements of arrest were physical restraint and a sufficiently stated reason for such restraint and there was nothing to prevent a person arrested from being re-arrested.</a:t>
            </a:r>
          </a:p>
          <a:p>
            <a:r>
              <a:rPr lang="en-US" dirty="0"/>
              <a:t>The court spells out the elements of arresting. In that arrest was said to have two components; </a:t>
            </a:r>
          </a:p>
          <a:p>
            <a:pPr lvl="1"/>
            <a:r>
              <a:rPr lang="en-US" dirty="0"/>
              <a:t>1. Physical constraints; </a:t>
            </a:r>
          </a:p>
          <a:p>
            <a:pPr lvl="1"/>
            <a:r>
              <a:rPr lang="en-US" dirty="0"/>
              <a:t>2. Informing the person why they have been arrested. </a:t>
            </a:r>
          </a:p>
          <a:p>
            <a:r>
              <a:rPr lang="en-GB" dirty="0"/>
              <a:t>A person can be arrested on suspicion and not charged on suspicion, therefore when the person is arrested before they are charged an investigation should be carried out</a:t>
            </a:r>
          </a:p>
          <a:p>
            <a:r>
              <a:rPr lang="en-GB" dirty="0"/>
              <a:t>The reason for the arrest must be communicated at the time of the arrest or when it is reasonably practicable. </a:t>
            </a:r>
            <a:r>
              <a:rPr lang="en-US" b="1" dirty="0"/>
              <a:t>Attorney General v Sam Amos Mumba 1984 ZR 14</a:t>
            </a:r>
          </a:p>
          <a:p>
            <a:pPr lvl="1"/>
            <a:endParaRPr lang="en-US" dirty="0">
              <a:solidFill>
                <a:srgbClr val="FF0000"/>
              </a:solidFill>
            </a:endParaRPr>
          </a:p>
        </p:txBody>
      </p:sp>
    </p:spTree>
    <p:extLst>
      <p:ext uri="{BB962C8B-B14F-4D97-AF65-F5344CB8AC3E}">
        <p14:creationId xmlns:p14="http://schemas.microsoft.com/office/powerpoint/2010/main" val="402626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C6D4-3430-4771-94AE-6D3B7895024F}"/>
              </a:ext>
            </a:extLst>
          </p:cNvPr>
          <p:cNvSpPr>
            <a:spLocks noGrp="1"/>
          </p:cNvSpPr>
          <p:nvPr>
            <p:ph type="title"/>
          </p:nvPr>
        </p:nvSpPr>
        <p:spPr>
          <a:xfrm>
            <a:off x="1484311" y="685800"/>
            <a:ext cx="10018713" cy="1394791"/>
          </a:xfrm>
        </p:spPr>
        <p:txBody>
          <a:bodyPr/>
          <a:lstStyle/>
          <a:p>
            <a:r>
              <a:rPr lang="en-US" dirty="0" err="1"/>
              <a:t>silungwe</a:t>
            </a:r>
            <a:r>
              <a:rPr lang="en-US" dirty="0"/>
              <a:t> v the people (1974) ZR 130 </a:t>
            </a:r>
          </a:p>
        </p:txBody>
      </p:sp>
      <p:sp>
        <p:nvSpPr>
          <p:cNvPr id="3" name="Content Placeholder 2">
            <a:extLst>
              <a:ext uri="{FF2B5EF4-FFF2-40B4-BE49-F238E27FC236}">
                <a16:creationId xmlns:a16="http://schemas.microsoft.com/office/drawing/2014/main" id="{20B920B3-ED54-484B-9EF4-F20617FECE23}"/>
              </a:ext>
            </a:extLst>
          </p:cNvPr>
          <p:cNvSpPr>
            <a:spLocks noGrp="1"/>
          </p:cNvSpPr>
          <p:nvPr>
            <p:ph idx="1"/>
          </p:nvPr>
        </p:nvSpPr>
        <p:spPr>
          <a:xfrm>
            <a:off x="1033670" y="2252870"/>
            <a:ext cx="10469354" cy="4505739"/>
          </a:xfrm>
        </p:spPr>
        <p:txBody>
          <a:bodyPr>
            <a:normAutofit fontScale="62500" lnSpcReduction="20000"/>
          </a:bodyPr>
          <a:lstStyle/>
          <a:p>
            <a:r>
              <a:rPr lang="en-US" dirty="0"/>
              <a:t>The appellant was convicted of driving a motor vehicle under the influence of drink, contrary to s. 198 (1) of the Roads and Road Traffic Act, Cap. 766. The appellant appealed against his conviction and his grounds of appeal, inter alia, were as follows: (a) the expert medical evidence led was inadmissible as the appellant had not been arrested for the offence before being subjected to a medical examination, which is contrary to s. 3 of Act No. 42 of 1971 which amended the Roads and Road Traffic Act, Cap. 766; (b) in the absence of medical evidence, the testimony of P.W.3 is insufficient to prove the guilt of the appellant beyond reasonable doubt as it is unsupported and (c) the prosecution did not produce available evidence to corroborate the testimony of P.W.3, which was available to the prosecution, and it must therefore be assumed that such evidence was in fact </a:t>
            </a:r>
            <a:r>
              <a:rPr lang="en-US" dirty="0" err="1"/>
              <a:t>favourable</a:t>
            </a:r>
            <a:r>
              <a:rPr lang="en-US" dirty="0"/>
              <a:t> to the appellant. Held, dismissing the appeal: (</a:t>
            </a:r>
            <a:r>
              <a:rPr lang="en-US" dirty="0" err="1"/>
              <a:t>i</a:t>
            </a:r>
            <a:r>
              <a:rPr lang="en-US" dirty="0"/>
              <a:t>) That the elements of arrest were physical restraint and a sufficiently stated reason for such restraint and there was nothing to prevent a person arrested from being re-arrested. (ii) That there was no set formula to use on arrest and the purpose behind the elements of a valid arrest is to ensure that a person arrested without a warrant, and therefore deprived of his freedom of movement, must know why he is being so deprived. (iii) That the evidence of a non-medical witness is admissible to show whether the appellant had or had not taken alcohol and how, or in what manner, he drove or conducted himself at the material time, but not as to whether in the witness' opinion he was fit to drive; and that it is for the court to draw an inference as to whether an accused person was fit to drive from that evidence and, accordingly, in the absence of medical evidence, a court could properly come to the conclusion that an accused person had consumed alcohol to such an extent as being incapable of having proper control of his vehicle. (iv) That although there was no obligation on the part of the prosecution to produce every possible witness at a trial, it was of paramount importance that the conduct of a trial must in all circumstances be fair, and, if evidence was not available due to insufficient investigation, or a statement has not been taken from a vital witness who subsequently becomes unavailable, then these were matters which might cause serious doubt upon the fairness of the trial to such an extent that it would be unsafe to convict. </a:t>
            </a:r>
          </a:p>
        </p:txBody>
      </p:sp>
    </p:spTree>
    <p:extLst>
      <p:ext uri="{BB962C8B-B14F-4D97-AF65-F5344CB8AC3E}">
        <p14:creationId xmlns:p14="http://schemas.microsoft.com/office/powerpoint/2010/main" val="417991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without a warrant</a:t>
            </a:r>
          </a:p>
        </p:txBody>
      </p:sp>
      <p:sp>
        <p:nvSpPr>
          <p:cNvPr id="3" name="Content Placeholder 2"/>
          <p:cNvSpPr>
            <a:spLocks noGrp="1"/>
          </p:cNvSpPr>
          <p:nvPr>
            <p:ph idx="1"/>
          </p:nvPr>
        </p:nvSpPr>
        <p:spPr>
          <a:xfrm>
            <a:off x="1484310" y="2438399"/>
            <a:ext cx="10018713" cy="4052553"/>
          </a:xfrm>
        </p:spPr>
        <p:txBody>
          <a:bodyPr>
            <a:normAutofit fontScale="62500" lnSpcReduction="20000"/>
          </a:bodyPr>
          <a:lstStyle/>
          <a:p>
            <a:r>
              <a:rPr lang="en-US" dirty="0"/>
              <a:t>Thus CPC s.90:</a:t>
            </a:r>
          </a:p>
          <a:p>
            <a:r>
              <a:rPr lang="en-US" dirty="0"/>
              <a:t> </a:t>
            </a:r>
            <a:r>
              <a:rPr lang="en-US" b="1" i="1" dirty="0"/>
              <a:t>s.90(1)  “Proceedings may be instituted either by the making of a complaint or by the bringing before a magistrate of a person who has been arrested without warrant’’</a:t>
            </a:r>
          </a:p>
          <a:p>
            <a:r>
              <a:rPr lang="en-US" dirty="0"/>
              <a:t>Arrest without a warrant can take place where a “cognizable offence” is committed. </a:t>
            </a:r>
            <a:r>
              <a:rPr lang="en-US" b="1" dirty="0">
                <a:solidFill>
                  <a:srgbClr val="FF0000"/>
                </a:solidFill>
              </a:rPr>
              <a:t>Section 26 of the CPC </a:t>
            </a:r>
            <a:r>
              <a:rPr lang="en-US" dirty="0"/>
              <a:t>allows a police officer to arrest without a warrant a person who has committed a </a:t>
            </a:r>
            <a:r>
              <a:rPr lang="en-US" dirty="0" err="1"/>
              <a:t>cognisable</a:t>
            </a:r>
            <a:r>
              <a:rPr lang="en-US" dirty="0"/>
              <a:t> offence.</a:t>
            </a:r>
          </a:p>
          <a:p>
            <a:r>
              <a:rPr lang="en-US" b="1" dirty="0">
                <a:solidFill>
                  <a:srgbClr val="FF0000"/>
                </a:solidFill>
              </a:rPr>
              <a:t>Section 31 (1) of the CPC </a:t>
            </a:r>
            <a:r>
              <a:rPr lang="en-US" dirty="0"/>
              <a:t>- Arrest by private person - any private person may arrest any person who commits a cognizable offence in his presence or he reasonably suspects of having committed a felony</a:t>
            </a:r>
          </a:p>
          <a:p>
            <a:r>
              <a:rPr lang="en-US" b="1" dirty="0">
                <a:solidFill>
                  <a:srgbClr val="FF0000"/>
                </a:solidFill>
              </a:rPr>
              <a:t>Section 31 (2) </a:t>
            </a:r>
            <a:r>
              <a:rPr lang="en-US" dirty="0"/>
              <a:t>Persons found committing any offence involving injury to property may be arrested without a warrant by the owner of the property or his servants or persons </a:t>
            </a:r>
            <a:r>
              <a:rPr lang="en-US" dirty="0" err="1"/>
              <a:t>authorised</a:t>
            </a:r>
            <a:r>
              <a:rPr lang="en-US" dirty="0"/>
              <a:t> by him.</a:t>
            </a:r>
          </a:p>
          <a:p>
            <a:r>
              <a:rPr lang="en-US" b="1" dirty="0">
                <a:solidFill>
                  <a:srgbClr val="FF0000"/>
                </a:solidFill>
              </a:rPr>
              <a:t>Section 2 of the CPC </a:t>
            </a:r>
            <a:r>
              <a:rPr lang="en-US" dirty="0"/>
              <a:t>defines a "cognizable offence" means an offence for which a police officer may, in accordance with the First Schedule or under any written law for the time being in force, arrest without warrant;</a:t>
            </a:r>
          </a:p>
          <a:p>
            <a:r>
              <a:rPr lang="en-US" dirty="0"/>
              <a:t>Cognizable offences are those in which the police can arrest the accused without a warrant and particular laws can define offences as being cognizable</a:t>
            </a:r>
          </a:p>
          <a:p>
            <a:r>
              <a:rPr lang="en-US" dirty="0"/>
              <a:t>The law requires that such a person must be presented before court within a reasonable time (</a:t>
            </a:r>
            <a:r>
              <a:rPr lang="en-US" b="1" dirty="0">
                <a:solidFill>
                  <a:srgbClr val="FF0000"/>
                </a:solidFill>
              </a:rPr>
              <a:t>section 32 and 33 of the CPC)</a:t>
            </a:r>
          </a:p>
        </p:txBody>
      </p:sp>
    </p:spTree>
    <p:extLst>
      <p:ext uri="{BB962C8B-B14F-4D97-AF65-F5344CB8AC3E}">
        <p14:creationId xmlns:p14="http://schemas.microsoft.com/office/powerpoint/2010/main" val="1546472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without a warrant</a:t>
            </a:r>
          </a:p>
        </p:txBody>
      </p:sp>
      <p:sp>
        <p:nvSpPr>
          <p:cNvPr id="3" name="Content Placeholder 2"/>
          <p:cNvSpPr>
            <a:spLocks noGrp="1"/>
          </p:cNvSpPr>
          <p:nvPr>
            <p:ph idx="1"/>
          </p:nvPr>
        </p:nvSpPr>
        <p:spPr/>
        <p:txBody>
          <a:bodyPr>
            <a:normAutofit fontScale="92500" lnSpcReduction="20000"/>
          </a:bodyPr>
          <a:lstStyle/>
          <a:p>
            <a:r>
              <a:rPr lang="en-US" b="1" dirty="0"/>
              <a:t>M. MUTEMWA v ATTORNEY-GENERAL (1979) Z.R. 251 (H.C.)</a:t>
            </a:r>
          </a:p>
          <a:p>
            <a:r>
              <a:rPr lang="en-US" dirty="0"/>
              <a:t>The plaintiff was arrested without a warrant for having behaved in a disorderly </a:t>
            </a:r>
            <a:r>
              <a:rPr lang="en-US" dirty="0" err="1"/>
              <a:t>behaviour</a:t>
            </a:r>
            <a:r>
              <a:rPr lang="en-US" dirty="0"/>
              <a:t> at police station. She was detained at the police station for three days. She claimed damages for false imprisonment, malicious prosecution and inhuman treatment. The court rejected the last two claims and proceeded to award damages for false imprisonment.</a:t>
            </a:r>
          </a:p>
          <a:p>
            <a:r>
              <a:rPr lang="en-US" dirty="0"/>
              <a:t>(</a:t>
            </a:r>
            <a:r>
              <a:rPr lang="en-US" dirty="0" err="1"/>
              <a:t>i</a:t>
            </a:r>
            <a:r>
              <a:rPr lang="en-US" dirty="0"/>
              <a:t>) Under s. 33 of the Criminal Procedure Code if a person is taken into custody without warrant for an offence other than one punishable with death she must be brought before court within twenty-four hours or else be released on bond.</a:t>
            </a:r>
          </a:p>
          <a:p>
            <a:pPr marL="0" indent="0">
              <a:buNone/>
            </a:pPr>
            <a:endParaRPr lang="en-US" dirty="0"/>
          </a:p>
        </p:txBody>
      </p:sp>
    </p:spTree>
    <p:extLst>
      <p:ext uri="{BB962C8B-B14F-4D97-AF65-F5344CB8AC3E}">
        <p14:creationId xmlns:p14="http://schemas.microsoft.com/office/powerpoint/2010/main" val="229996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p:txBody>
          <a:bodyPr>
            <a:normAutofit fontScale="85000" lnSpcReduction="20000"/>
          </a:bodyPr>
          <a:lstStyle/>
          <a:p>
            <a:pPr lvl="0">
              <a:buClr>
                <a:srgbClr val="30ACEC">
                  <a:lumMod val="75000"/>
                </a:srgbClr>
              </a:buClr>
            </a:pPr>
            <a:r>
              <a:rPr lang="en-US" b="1" i="1" dirty="0">
                <a:solidFill>
                  <a:prstClr val="black"/>
                </a:solidFill>
              </a:rPr>
              <a:t>S. 90(2) of CPC -  Any person who believes from a reasonable and probable cause that an offence has been committed by any person may make a complaint thereof to a magistrate having jurisdiction. </a:t>
            </a:r>
          </a:p>
          <a:p>
            <a:pPr lvl="0">
              <a:buClr>
                <a:srgbClr val="30ACEC">
                  <a:lumMod val="75000"/>
                </a:srgbClr>
              </a:buClr>
            </a:pPr>
            <a:r>
              <a:rPr lang="en-US" dirty="0">
                <a:solidFill>
                  <a:prstClr val="black"/>
                </a:solidFill>
              </a:rPr>
              <a:t>for what is a regarded as a </a:t>
            </a:r>
            <a:r>
              <a:rPr lang="en-US" u="sng" dirty="0">
                <a:solidFill>
                  <a:prstClr val="black"/>
                </a:solidFill>
              </a:rPr>
              <a:t>reasonable and probable cause</a:t>
            </a:r>
            <a:r>
              <a:rPr lang="en-US" dirty="0">
                <a:solidFill>
                  <a:prstClr val="black"/>
                </a:solidFill>
              </a:rPr>
              <a:t>, see </a:t>
            </a:r>
            <a:r>
              <a:rPr lang="en-US" b="1" dirty="0">
                <a:solidFill>
                  <a:prstClr val="black"/>
                </a:solidFill>
              </a:rPr>
              <a:t>R v. Kempton NRLR 148 </a:t>
            </a:r>
            <a:r>
              <a:rPr lang="en-US" dirty="0">
                <a:solidFill>
                  <a:prstClr val="black"/>
                </a:solidFill>
              </a:rPr>
              <a:t>- applies to both the police and the public. In Kempton it was held that the police should not look for a summons or warrant from a magistrate unless convinced that the complaint lodged affords prima facie evidence of an offence.</a:t>
            </a:r>
          </a:p>
          <a:p>
            <a:pPr lvl="0">
              <a:buClr>
                <a:srgbClr val="30ACEC">
                  <a:lumMod val="75000"/>
                </a:srgbClr>
              </a:buClr>
            </a:pPr>
            <a:r>
              <a:rPr lang="en-US" dirty="0">
                <a:solidFill>
                  <a:prstClr val="black"/>
                </a:solidFill>
              </a:rPr>
              <a:t>All complaints must be drawn up and committed to writing and signed by the complainant.</a:t>
            </a:r>
            <a:r>
              <a:rPr lang="en-US" b="1" i="1" dirty="0">
                <a:solidFill>
                  <a:prstClr val="black"/>
                </a:solidFill>
              </a:rPr>
              <a:t> Thus, s.90(3) says “A complaint may be made orally or in writing, but if made orally shall be reduced to writing and in either case shall be signed by the complainant.”	</a:t>
            </a:r>
          </a:p>
          <a:p>
            <a:endParaRPr lang="en-US" dirty="0"/>
          </a:p>
        </p:txBody>
      </p:sp>
    </p:spTree>
    <p:extLst>
      <p:ext uri="{BB962C8B-B14F-4D97-AF65-F5344CB8AC3E}">
        <p14:creationId xmlns:p14="http://schemas.microsoft.com/office/powerpoint/2010/main" val="3244777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a:xfrm>
            <a:off x="1484310" y="2666999"/>
            <a:ext cx="10018713" cy="4191001"/>
          </a:xfrm>
        </p:spPr>
        <p:txBody>
          <a:bodyPr>
            <a:normAutofit fontScale="77500" lnSpcReduction="20000"/>
          </a:bodyPr>
          <a:lstStyle/>
          <a:p>
            <a:r>
              <a:rPr lang="en-US" dirty="0"/>
              <a:t>S</a:t>
            </a:r>
            <a:r>
              <a:rPr lang="en-US" b="1" dirty="0">
                <a:solidFill>
                  <a:srgbClr val="FF0000"/>
                </a:solidFill>
              </a:rPr>
              <a:t>. 90(4) </a:t>
            </a:r>
            <a:r>
              <a:rPr lang="en-US" b="1" i="1" dirty="0"/>
              <a:t>says “The magistrate, upon receiving any such complaint, shall-		</a:t>
            </a:r>
          </a:p>
          <a:p>
            <a:r>
              <a:rPr lang="en-US" b="1" i="1" dirty="0"/>
              <a:t>(a)	himself draw up and sign; or		</a:t>
            </a:r>
          </a:p>
          <a:p>
            <a:r>
              <a:rPr lang="en-US" b="1" i="1" dirty="0"/>
              <a:t>(b)	direct that a public prosecutor or legal practitioner representing the complainant shall draw up and sign; or		</a:t>
            </a:r>
          </a:p>
          <a:p>
            <a:r>
              <a:rPr lang="en-US" b="1" i="1" dirty="0"/>
              <a:t>(c)	permit the complainant to draw up and sign;</a:t>
            </a:r>
          </a:p>
          <a:p>
            <a:r>
              <a:rPr lang="en-US" b="1" i="1" dirty="0"/>
              <a:t>a formal charge containing a statement of the offence with which the accused is charged, and until such charge has been drawn up and signed no summons or warrant shall issue and no further step shall be taken in the proceedings.</a:t>
            </a:r>
            <a:r>
              <a:rPr lang="en-US" dirty="0"/>
              <a:t>	</a:t>
            </a:r>
          </a:p>
          <a:p>
            <a:r>
              <a:rPr lang="en-US" b="1" dirty="0">
                <a:solidFill>
                  <a:srgbClr val="FF0000"/>
                </a:solidFill>
              </a:rPr>
              <a:t>Section 91 </a:t>
            </a:r>
            <a:r>
              <a:rPr lang="en-US" dirty="0"/>
              <a:t>of the CPC provides that you can get a warrant by lodging a complaint on oath.</a:t>
            </a:r>
          </a:p>
          <a:p>
            <a:r>
              <a:rPr lang="en-US" dirty="0"/>
              <a:t>A magistrate can issue a warrant of arrest. If the complaint is not on oath, the magistrate issues a summons (given a date to appear in court).</a:t>
            </a:r>
          </a:p>
          <a:p>
            <a:r>
              <a:rPr lang="en-US" dirty="0"/>
              <a:t>Where the accused disobeys a summons, a warrant can be issued. In all cases however, a warrant can only be issued if the complaint is on oath</a:t>
            </a:r>
          </a:p>
          <a:p>
            <a:endParaRPr lang="en-US" dirty="0"/>
          </a:p>
        </p:txBody>
      </p:sp>
    </p:spTree>
    <p:extLst>
      <p:ext uri="{BB962C8B-B14F-4D97-AF65-F5344CB8AC3E}">
        <p14:creationId xmlns:p14="http://schemas.microsoft.com/office/powerpoint/2010/main" val="285499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Arrest on a warrant</a:t>
            </a:r>
          </a:p>
        </p:txBody>
      </p:sp>
      <p:sp>
        <p:nvSpPr>
          <p:cNvPr id="3" name="Content Placeholder 2"/>
          <p:cNvSpPr>
            <a:spLocks noGrp="1"/>
          </p:cNvSpPr>
          <p:nvPr>
            <p:ph idx="1"/>
          </p:nvPr>
        </p:nvSpPr>
        <p:spPr/>
        <p:txBody>
          <a:bodyPr>
            <a:normAutofit fontScale="85000" lnSpcReduction="20000"/>
          </a:bodyPr>
          <a:lstStyle/>
          <a:p>
            <a:r>
              <a:rPr lang="en-US" b="1" dirty="0">
                <a:solidFill>
                  <a:srgbClr val="FF0000"/>
                </a:solidFill>
              </a:rPr>
              <a:t>s.100 says </a:t>
            </a:r>
            <a:r>
              <a:rPr lang="en-US" dirty="0"/>
              <a:t>“Notwithstanding the issue of a summons, a warrant may be issued at any time before or after the time appointed in the summons for the appearance of the accused. But no such warrant shall be issued unless a complaint or charge has been made upon oath”.		</a:t>
            </a:r>
          </a:p>
          <a:p>
            <a:r>
              <a:rPr lang="en-US" b="1" dirty="0">
                <a:solidFill>
                  <a:srgbClr val="FF0000"/>
                </a:solidFill>
              </a:rPr>
              <a:t>CPC s. 101 </a:t>
            </a:r>
            <a:r>
              <a:rPr lang="en-US" dirty="0"/>
              <a:t>says “If the accused does not appear at the time and place appointed in and by the summons, and his personal attendance has not been dispensed with under section ninety-nine, the court may issue a warrant to apprehend him and cause him to be brought before such court. But no such warrant shall be issued unless a complaint or charge has been made upon oath.”</a:t>
            </a:r>
          </a:p>
          <a:p>
            <a:r>
              <a:rPr lang="en-US" dirty="0"/>
              <a:t>Any summons or warrant may be issued on a Sunday</a:t>
            </a:r>
          </a:p>
          <a:p>
            <a:endParaRPr lang="en-US" dirty="0"/>
          </a:p>
        </p:txBody>
      </p:sp>
    </p:spTree>
    <p:extLst>
      <p:ext uri="{BB962C8B-B14F-4D97-AF65-F5344CB8AC3E}">
        <p14:creationId xmlns:p14="http://schemas.microsoft.com/office/powerpoint/2010/main" val="2864850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1208</TotalTime>
  <Words>2944</Words>
  <Application>Microsoft Office PowerPoint</Application>
  <PresentationFormat>Widescreen</PresentationFormat>
  <Paragraphs>92</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Corbel</vt:lpstr>
      <vt:lpstr>Parallax</vt:lpstr>
      <vt:lpstr>UNIT ELEVEN</vt:lpstr>
      <vt:lpstr>INTRODUCTION</vt:lpstr>
      <vt:lpstr>INTRODUCTION CONT’D</vt:lpstr>
      <vt:lpstr>silungwe v the people (1974) ZR 130 </vt:lpstr>
      <vt:lpstr>Arrest without a warrant</vt:lpstr>
      <vt:lpstr>Arrest without a warrant</vt:lpstr>
      <vt:lpstr>Arrest on a warrant</vt:lpstr>
      <vt:lpstr>Arrest on a warrant</vt:lpstr>
      <vt:lpstr>Arrest on a warrant</vt:lpstr>
      <vt:lpstr>Arrest on a warrant</vt:lpstr>
      <vt:lpstr>Arrest on a warrant</vt:lpstr>
      <vt:lpstr>Arrest on a warrant</vt:lpstr>
      <vt:lpstr>Arrest on a warrant</vt:lpstr>
      <vt:lpstr>Arrest on a warrant</vt:lpstr>
      <vt:lpstr>Arrest on a warrant</vt:lpstr>
      <vt:lpstr>Remand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ELEVEN</dc:title>
  <dc:creator>Mrs Pupwe</dc:creator>
  <cp:lastModifiedBy>HIGHPROTECH</cp:lastModifiedBy>
  <cp:revision>78</cp:revision>
  <dcterms:created xsi:type="dcterms:W3CDTF">2023-09-18T07:14:42Z</dcterms:created>
  <dcterms:modified xsi:type="dcterms:W3CDTF">2024-04-24T12:09:46Z</dcterms:modified>
</cp:coreProperties>
</file>