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65" r:id="rId3"/>
    <p:sldId id="257" r:id="rId4"/>
    <p:sldId id="258" r:id="rId5"/>
    <p:sldId id="267" r:id="rId6"/>
    <p:sldId id="259" r:id="rId7"/>
    <p:sldId id="260" r:id="rId8"/>
    <p:sldId id="264" r:id="rId9"/>
    <p:sldId id="261" r:id="rId10"/>
    <p:sldId id="262" r:id="rId11"/>
    <p:sldId id="266" r:id="rId12"/>
    <p:sldId id="274" r:id="rId13"/>
    <p:sldId id="270" r:id="rId14"/>
    <p:sldId id="271" r:id="rId15"/>
    <p:sldId id="269" r:id="rId16"/>
    <p:sldId id="272" r:id="rId17"/>
    <p:sldId id="268"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flip="none" rotWithShape="1">
          <a:gsLst>
            <a:gs pos="0">
              <a:srgbClr val="B1DDFF"/>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3" name="Rectangle 22"/>
          <p:cNvSpPr/>
          <p:nvPr/>
        </p:nvSpPr>
        <p:spPr>
          <a:xfrm>
            <a:off x="0" y="0"/>
            <a:ext cx="12192000" cy="6858000"/>
          </a:xfrm>
          <a:prstGeom prst="rect">
            <a:avLst/>
          </a:prstGeom>
          <a:blipFill dpi="0" rotWithShape="1">
            <a:blip r:embed="rId2">
              <a:alphaModFix amt="12000"/>
              <a:duotone>
                <a:schemeClr val="accent1">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C</a:t>
            </a:r>
          </a:p>
        </p:txBody>
      </p:sp>
      <p:sp>
        <p:nvSpPr>
          <p:cNvPr id="10" name="Rectangle 9"/>
          <p:cNvSpPr/>
          <p:nvPr/>
        </p:nvSpPr>
        <p:spPr>
          <a:xfrm>
            <a:off x="1307870" y="1267730"/>
            <a:ext cx="9576262"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bg2"/>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bg1"/>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bg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64DDF664-2DFF-41F6-95C2-8ADE5418F9CF}" type="datetimeFigureOut">
              <a:rPr lang="en-US" smtClean="0"/>
              <a:t>2/22/2024</a:t>
            </a:fld>
            <a:endParaRPr lang="en-US"/>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bg2"/>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bg2"/>
                </a:solidFill>
              </a:defRPr>
            </a:lvl1pPr>
          </a:lstStyle>
          <a:p>
            <a:fld id="{C4496753-038A-493D-B05E-A0F394D4F4F0}" type="slidenum">
              <a:rPr lang="en-US" smtClean="0"/>
              <a:t>‹#›</a:t>
            </a:fld>
            <a:endParaRPr lang="en-US"/>
          </a:p>
        </p:txBody>
      </p:sp>
    </p:spTree>
    <p:extLst>
      <p:ext uri="{BB962C8B-B14F-4D97-AF65-F5344CB8AC3E}">
        <p14:creationId xmlns:p14="http://schemas.microsoft.com/office/powerpoint/2010/main" val="219298803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DDF664-2DFF-41F6-95C2-8ADE5418F9CF}"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496753-038A-493D-B05E-A0F394D4F4F0}" type="slidenum">
              <a:rPr lang="en-US" smtClean="0"/>
              <a:t>‹#›</a:t>
            </a:fld>
            <a:endParaRPr lang="en-US"/>
          </a:p>
        </p:txBody>
      </p:sp>
    </p:spTree>
    <p:extLst>
      <p:ext uri="{BB962C8B-B14F-4D97-AF65-F5344CB8AC3E}">
        <p14:creationId xmlns:p14="http://schemas.microsoft.com/office/powerpoint/2010/main" val="1872368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DDF664-2DFF-41F6-95C2-8ADE5418F9CF}"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496753-038A-493D-B05E-A0F394D4F4F0}" type="slidenum">
              <a:rPr lang="en-US" smtClean="0"/>
              <a:t>‹#›</a:t>
            </a:fld>
            <a:endParaRPr lang="en-US"/>
          </a:p>
        </p:txBody>
      </p:sp>
    </p:spTree>
    <p:extLst>
      <p:ext uri="{BB962C8B-B14F-4D97-AF65-F5344CB8AC3E}">
        <p14:creationId xmlns:p14="http://schemas.microsoft.com/office/powerpoint/2010/main" val="1846017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DDF664-2DFF-41F6-95C2-8ADE5418F9CF}"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496753-038A-493D-B05E-A0F394D4F4F0}" type="slidenum">
              <a:rPr lang="en-US" smtClean="0"/>
              <a:t>‹#›</a:t>
            </a:fld>
            <a:endParaRPr lang="en-US"/>
          </a:p>
        </p:txBody>
      </p:sp>
    </p:spTree>
    <p:extLst>
      <p:ext uri="{BB962C8B-B14F-4D97-AF65-F5344CB8AC3E}">
        <p14:creationId xmlns:p14="http://schemas.microsoft.com/office/powerpoint/2010/main" val="2250496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flip="none" rotWithShape="1">
          <a:gsLst>
            <a:gs pos="0">
              <a:schemeClr val="bg2">
                <a:tint val="80000"/>
                <a:shade val="100000"/>
                <a:satMod val="300000"/>
              </a:schemeClr>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5" name="Rectangle 14"/>
          <p:cNvSpPr/>
          <p:nvPr/>
        </p:nvSpPr>
        <p:spPr>
          <a:xfrm>
            <a:off x="0" y="0"/>
            <a:ext cx="12192000" cy="6858000"/>
          </a:xfrm>
          <a:prstGeom prst="rect">
            <a:avLst/>
          </a:prstGeom>
          <a:blipFill dpi="0" rotWithShape="1">
            <a:blip r:embed="rId2">
              <a:alphaModFix amt="12000"/>
              <a:duotone>
                <a:schemeClr val="accent2">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C</a:t>
            </a:r>
          </a:p>
        </p:txBody>
      </p:sp>
      <p:sp>
        <p:nvSpPr>
          <p:cNvPr id="23" name="Rectangle 22"/>
          <p:cNvSpPr/>
          <p:nvPr/>
        </p:nvSpPr>
        <p:spPr>
          <a:xfrm>
            <a:off x="1307870" y="1267730"/>
            <a:ext cx="9576262"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bg2"/>
            </a:solid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bg1"/>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bg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64DDF664-2DFF-41F6-95C2-8ADE5418F9CF}" type="datetimeFigureOut">
              <a:rPr lang="en-US" smtClean="0"/>
              <a:t>2/22/2024</a:t>
            </a:fld>
            <a:endParaRPr lang="en-US"/>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bg2"/>
                </a:solidFill>
              </a:defRPr>
            </a:lvl1pPr>
          </a:lstStyle>
          <a:p>
            <a:endParaRPr lang="en-US"/>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bg2"/>
                </a:solidFill>
              </a:defRPr>
            </a:lvl1pPr>
          </a:lstStyle>
          <a:p>
            <a:fld id="{C4496753-038A-493D-B05E-A0F394D4F4F0}" type="slidenum">
              <a:rPr lang="en-US" smtClean="0"/>
              <a:t>‹#›</a:t>
            </a:fld>
            <a:endParaRPr lang="en-US"/>
          </a:p>
        </p:txBody>
      </p:sp>
    </p:spTree>
    <p:extLst>
      <p:ext uri="{BB962C8B-B14F-4D97-AF65-F5344CB8AC3E}">
        <p14:creationId xmlns:p14="http://schemas.microsoft.com/office/powerpoint/2010/main" val="233943065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4DDF664-2DFF-41F6-95C2-8ADE5418F9CF}" type="datetimeFigureOut">
              <a:rPr lang="en-US" smtClean="0"/>
              <a:t>2/22/2024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496753-038A-493D-B05E-A0F394D4F4F0}" type="slidenum">
              <a:rPr lang="en-US" smtClean="0"/>
              <a:t>‹#›</a:t>
            </a:fld>
            <a:endParaRPr lang="en-US"/>
          </a:p>
        </p:txBody>
      </p:sp>
    </p:spTree>
    <p:extLst>
      <p:ext uri="{BB962C8B-B14F-4D97-AF65-F5344CB8AC3E}">
        <p14:creationId xmlns:p14="http://schemas.microsoft.com/office/powerpoint/2010/main" val="4278592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4DDF664-2DFF-41F6-95C2-8ADE5418F9CF}" type="datetimeFigureOut">
              <a:rPr lang="en-US" smtClean="0"/>
              <a:t>2/22/2024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496753-038A-493D-B05E-A0F394D4F4F0}" type="slidenum">
              <a:rPr lang="en-US" smtClean="0"/>
              <a:t>‹#›</a:t>
            </a:fld>
            <a:endParaRPr lang="en-US"/>
          </a:p>
        </p:txBody>
      </p:sp>
    </p:spTree>
    <p:extLst>
      <p:ext uri="{BB962C8B-B14F-4D97-AF65-F5344CB8AC3E}">
        <p14:creationId xmlns:p14="http://schemas.microsoft.com/office/powerpoint/2010/main" val="3451114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4DDF664-2DFF-41F6-95C2-8ADE5418F9CF}" type="datetimeFigureOut">
              <a:rPr lang="en-US" smtClean="0"/>
              <a:t>2/22/2024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496753-038A-493D-B05E-A0F394D4F4F0}" type="slidenum">
              <a:rPr lang="en-US" smtClean="0"/>
              <a:t>‹#›</a:t>
            </a:fld>
            <a:endParaRPr lang="en-US"/>
          </a:p>
        </p:txBody>
      </p:sp>
    </p:spTree>
    <p:extLst>
      <p:ext uri="{BB962C8B-B14F-4D97-AF65-F5344CB8AC3E}">
        <p14:creationId xmlns:p14="http://schemas.microsoft.com/office/powerpoint/2010/main" val="3738274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DDF664-2DFF-41F6-95C2-8ADE5418F9CF}" type="datetimeFigureOut">
              <a:rPr lang="en-US" smtClean="0"/>
              <a:t>2/22/2024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496753-038A-493D-B05E-A0F394D4F4F0}" type="slidenum">
              <a:rPr lang="en-US" smtClean="0"/>
              <a:t>‹#›</a:t>
            </a:fld>
            <a:endParaRPr lang="en-US"/>
          </a:p>
        </p:txBody>
      </p:sp>
    </p:spTree>
    <p:extLst>
      <p:ext uri="{BB962C8B-B14F-4D97-AF65-F5344CB8AC3E}">
        <p14:creationId xmlns:p14="http://schemas.microsoft.com/office/powerpoint/2010/main" val="109449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5" name="Date Placeholder 4"/>
          <p:cNvSpPr>
            <a:spLocks noGrp="1"/>
          </p:cNvSpPr>
          <p:nvPr>
            <p:ph type="dt" sz="half" idx="10"/>
          </p:nvPr>
        </p:nvSpPr>
        <p:spPr/>
        <p:txBody>
          <a:bodyPr/>
          <a:lstStyle/>
          <a:p>
            <a:fld id="{64DDF664-2DFF-41F6-95C2-8ADE5418F9CF}" type="datetimeFigureOut">
              <a:rPr lang="en-US" smtClean="0"/>
              <a:t>2/22/2024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C4496753-038A-493D-B05E-A0F394D4F4F0}" type="slidenum">
              <a:rPr lang="en-US" smtClean="0"/>
              <a:t>‹#›</a:t>
            </a:fld>
            <a:endParaRPr lang="en-US"/>
          </a:p>
        </p:txBody>
      </p:sp>
    </p:spTree>
    <p:extLst>
      <p:ext uri="{BB962C8B-B14F-4D97-AF65-F5344CB8AC3E}">
        <p14:creationId xmlns:p14="http://schemas.microsoft.com/office/powerpoint/2010/main" val="810468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Rectangle 9"/>
          <p:cNvSpPr/>
          <p:nvPr/>
        </p:nvSpPr>
        <p:spPr>
          <a:xfrm>
            <a:off x="9020386" y="237744"/>
            <a:ext cx="2926080"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rgbClr val="969696"/>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lvl1pPr>
              <a:defRPr>
                <a:effectLst>
                  <a:outerShdw blurRad="12700" dist="3810" dir="2700000" algn="tl" rotWithShape="0">
                    <a:prstClr val="black">
                      <a:alpha val="40000"/>
                    </a:prstClr>
                  </a:outerShdw>
                </a:effectLst>
              </a:defRPr>
            </a:lvl1pPr>
          </a:lstStyle>
          <a:p>
            <a:fld id="{64DDF664-2DFF-41F6-95C2-8ADE5418F9CF}" type="datetimeFigureOut">
              <a:rPr lang="en-US" smtClean="0"/>
              <a:t>2/22/2024</a:t>
            </a:fld>
            <a:endParaRPr lang="en-US"/>
          </a:p>
        </p:txBody>
      </p:sp>
      <p:sp>
        <p:nvSpPr>
          <p:cNvPr id="12" name="Footer Placeholder 11"/>
          <p:cNvSpPr>
            <a:spLocks noGrp="1"/>
          </p:cNvSpPr>
          <p:nvPr>
            <p:ph type="ftr" sz="quarter" idx="11"/>
          </p:nvPr>
        </p:nvSpPr>
        <p:spPr/>
        <p:txBody>
          <a:bodyPr/>
          <a:lstStyle>
            <a:lvl1pPr algn="r">
              <a:defRPr lang="en-US" sz="1000" kern="1200" dirty="0">
                <a:solidFill>
                  <a:schemeClr val="tx1">
                    <a:lumMod val="75000"/>
                    <a:lumOff val="25000"/>
                  </a:schemeClr>
                </a:solidFill>
                <a:effectLst>
                  <a:outerShdw blurRad="12700" dist="3810" dir="2700000" algn="tl" rotWithShape="0">
                    <a:prstClr val="black">
                      <a:alpha val="40000"/>
                    </a:prstClr>
                  </a:outerShdw>
                </a:effectLst>
                <a:latin typeface="+mn-lt"/>
                <a:ea typeface="+mn-ea"/>
                <a:cs typeface="+mn-cs"/>
              </a:defRPr>
            </a:lvl1pPr>
          </a:lstStyle>
          <a:p>
            <a:endParaRPr lang="en-US"/>
          </a:p>
        </p:txBody>
      </p:sp>
      <p:sp>
        <p:nvSpPr>
          <p:cNvPr id="13" name="Slide Number Placeholder 12"/>
          <p:cNvSpPr>
            <a:spLocks noGrp="1"/>
          </p:cNvSpPr>
          <p:nvPr>
            <p:ph type="sldNum" sz="quarter" idx="12"/>
          </p:nvPr>
        </p:nvSpPr>
        <p:spPr/>
        <p:txBody>
          <a:bodyPr/>
          <a:lstStyle>
            <a:lvl1pPr>
              <a:defRPr>
                <a:solidFill>
                  <a:srgbClr val="FFFFFF"/>
                </a:solidFill>
              </a:defRPr>
            </a:lvl1pPr>
          </a:lstStyle>
          <a:p>
            <a:fld id="{C4496753-038A-493D-B05E-A0F394D4F4F0}" type="slidenum">
              <a:rPr lang="en-US" smtClean="0"/>
              <a:t>‹#›</a:t>
            </a:fld>
            <a:endParaRPr lang="en-US"/>
          </a:p>
        </p:txBody>
      </p:sp>
    </p:spTree>
    <p:extLst>
      <p:ext uri="{BB962C8B-B14F-4D97-AF65-F5344CB8AC3E}">
        <p14:creationId xmlns:p14="http://schemas.microsoft.com/office/powerpoint/2010/main" val="2369392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4DDF664-2DFF-41F6-95C2-8ADE5418F9CF}" type="datetimeFigureOut">
              <a:rPr lang="en-US" smtClean="0"/>
              <a:t>2/22/2024</a:t>
            </a:fld>
            <a:endParaRPr lang="en-US"/>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314667"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C4496753-038A-493D-B05E-A0F394D4F4F0}" type="slidenum">
              <a:rPr lang="en-US" smtClean="0"/>
              <a:t>‹#›</a:t>
            </a:fld>
            <a:endParaRPr lang="en-US"/>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3643042181"/>
      </p:ext>
    </p:extLst>
  </p:cSld>
  <p:clrMap bg1="dk1" tx1="lt1" bg2="dk2" tx2="lt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smtClean="0"/>
              <a:t>DISCOVERY AND INSPECTION</a:t>
            </a:r>
            <a:endParaRPr lang="en-US" dirty="0"/>
          </a:p>
        </p:txBody>
      </p:sp>
      <p:sp>
        <p:nvSpPr>
          <p:cNvPr id="3" name="Subtitle 2"/>
          <p:cNvSpPr>
            <a:spLocks noGrp="1"/>
          </p:cNvSpPr>
          <p:nvPr>
            <p:ph type="subTitle" idx="1"/>
          </p:nvPr>
        </p:nvSpPr>
        <p:spPr/>
        <p:txBody>
          <a:bodyPr>
            <a:normAutofit fontScale="92500" lnSpcReduction="10000"/>
          </a:bodyPr>
          <a:lstStyle/>
          <a:p>
            <a:pPr algn="ctr"/>
            <a:r>
              <a:rPr lang="en-GB" sz="2800" dirty="0" smtClean="0">
                <a:solidFill>
                  <a:srgbClr val="FFFF00"/>
                </a:solidFill>
              </a:rPr>
              <a:t>UNIT SIX</a:t>
            </a:r>
            <a:endParaRPr lang="en-US" sz="2800" dirty="0">
              <a:solidFill>
                <a:srgbClr val="FFFF00"/>
              </a:solidFill>
            </a:endParaRPr>
          </a:p>
        </p:txBody>
      </p:sp>
    </p:spTree>
    <p:extLst>
      <p:ext uri="{BB962C8B-B14F-4D97-AF65-F5344CB8AC3E}">
        <p14:creationId xmlns:p14="http://schemas.microsoft.com/office/powerpoint/2010/main" val="2476247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INSPECTION OF DOCUMENTS</a:t>
            </a:r>
            <a:endParaRPr lang="en-US" dirty="0"/>
          </a:p>
        </p:txBody>
      </p:sp>
      <p:sp>
        <p:nvSpPr>
          <p:cNvPr id="3" name="Content Placeholder 2"/>
          <p:cNvSpPr>
            <a:spLocks noGrp="1"/>
          </p:cNvSpPr>
          <p:nvPr>
            <p:ph idx="1"/>
          </p:nvPr>
        </p:nvSpPr>
        <p:spPr/>
        <p:txBody>
          <a:bodyPr/>
          <a:lstStyle/>
          <a:p>
            <a:r>
              <a:rPr lang="en-US" dirty="0"/>
              <a:t>Discovery is the first stage of a two staged process, the second is </a:t>
            </a:r>
            <a:r>
              <a:rPr lang="en-US" b="1" dirty="0">
                <a:solidFill>
                  <a:schemeClr val="tx2"/>
                </a:solidFill>
              </a:rPr>
              <a:t>inspection</a:t>
            </a:r>
            <a:r>
              <a:rPr lang="en-US" b="1" dirty="0"/>
              <a:t>.</a:t>
            </a:r>
          </a:p>
          <a:p>
            <a:r>
              <a:rPr lang="en-US" dirty="0"/>
              <a:t>AS A general rule the party to whom the existence of documents has been disclosed has the right to inspect them.</a:t>
            </a:r>
          </a:p>
          <a:p>
            <a:r>
              <a:rPr lang="en-US" dirty="0"/>
              <a:t>A party wishing to inspect the other party’s documents must give the disclosing party notice </a:t>
            </a:r>
            <a:r>
              <a:rPr lang="en-US" dirty="0" smtClean="0"/>
              <a:t>of </a:t>
            </a:r>
            <a:r>
              <a:rPr lang="en-US" dirty="0"/>
              <a:t>inspection to inspect the documents</a:t>
            </a:r>
          </a:p>
          <a:p>
            <a:r>
              <a:rPr lang="en-US" dirty="0"/>
              <a:t>The other party must in not more than 7 days permit inspection</a:t>
            </a:r>
          </a:p>
          <a:p>
            <a:r>
              <a:rPr lang="en-US" dirty="0"/>
              <a:t>The inspection is done at the disclosing party’s legal representatives' </a:t>
            </a:r>
            <a:r>
              <a:rPr lang="en-US" dirty="0" smtClean="0"/>
              <a:t>premises or can request copies of documents appearing on the list of documents</a:t>
            </a:r>
            <a:endParaRPr lang="en-US" dirty="0"/>
          </a:p>
          <a:p>
            <a:pPr marL="0" indent="0">
              <a:buNone/>
            </a:pPr>
            <a:endParaRPr lang="en-US" dirty="0"/>
          </a:p>
        </p:txBody>
      </p:sp>
    </p:spTree>
    <p:extLst>
      <p:ext uri="{BB962C8B-B14F-4D97-AF65-F5344CB8AC3E}">
        <p14:creationId xmlns:p14="http://schemas.microsoft.com/office/powerpoint/2010/main" val="646711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Interrogatories </a:t>
            </a:r>
            <a:endParaRPr lang="en-US" dirty="0"/>
          </a:p>
        </p:txBody>
      </p:sp>
      <p:sp>
        <p:nvSpPr>
          <p:cNvPr id="3" name="Content Placeholder 2"/>
          <p:cNvSpPr>
            <a:spLocks noGrp="1"/>
          </p:cNvSpPr>
          <p:nvPr>
            <p:ph idx="1"/>
          </p:nvPr>
        </p:nvSpPr>
        <p:spPr>
          <a:xfrm>
            <a:off x="1154954" y="2603499"/>
            <a:ext cx="8761413" cy="3964726"/>
          </a:xfrm>
        </p:spPr>
        <p:txBody>
          <a:bodyPr>
            <a:normAutofit fontScale="92500" lnSpcReduction="10000"/>
          </a:bodyPr>
          <a:lstStyle/>
          <a:p>
            <a:r>
              <a:rPr lang="en-GB" dirty="0" smtClean="0"/>
              <a:t>Order XXVI rule 1 of SCR, ODER XIX of HCR</a:t>
            </a:r>
            <a:endParaRPr lang="en-US" dirty="0" smtClean="0"/>
          </a:p>
          <a:p>
            <a:r>
              <a:rPr lang="en-US" dirty="0" smtClean="0"/>
              <a:t>interrogatories </a:t>
            </a:r>
            <a:r>
              <a:rPr lang="en-US" dirty="0"/>
              <a:t>are written questions sent by one party to another as part of </a:t>
            </a:r>
            <a:r>
              <a:rPr lang="en-US" dirty="0" smtClean="0"/>
              <a:t>discovery</a:t>
            </a:r>
          </a:p>
          <a:p>
            <a:r>
              <a:rPr lang="en-US" dirty="0"/>
              <a:t>a person might be ordered to answer as to the existence of some fact within his knowledge and relevant to a </a:t>
            </a:r>
            <a:r>
              <a:rPr lang="en-US" dirty="0" smtClean="0"/>
              <a:t>dispute, usually under oath</a:t>
            </a:r>
          </a:p>
          <a:p>
            <a:r>
              <a:rPr lang="en-GB" dirty="0" smtClean="0"/>
              <a:t>They are meant to obtain admissions which will assist in proving your case as an interrogating party</a:t>
            </a:r>
          </a:p>
          <a:p>
            <a:r>
              <a:rPr lang="en-GB" dirty="0" smtClean="0"/>
              <a:t>They assist in narrowing the issues in dispute</a:t>
            </a:r>
            <a:endParaRPr lang="en-US" dirty="0" smtClean="0"/>
          </a:p>
          <a:p>
            <a:r>
              <a:rPr lang="en-US" dirty="0"/>
              <a:t>The primary requirement for a proper interrogatory is that it should relate to a matter in question between the parties concerned </a:t>
            </a:r>
            <a:endParaRPr lang="en-US" dirty="0" smtClean="0"/>
          </a:p>
          <a:p>
            <a:r>
              <a:rPr lang="en-GB" dirty="0" smtClean="0"/>
              <a:t>But must not relate to ascertain the names of the witnesses unless the names themselves are material facts or the evidence which the party under interrogation needs to call at trial</a:t>
            </a:r>
            <a:endParaRPr lang="en-US" dirty="0" smtClean="0"/>
          </a:p>
        </p:txBody>
      </p:sp>
    </p:spTree>
    <p:extLst>
      <p:ext uri="{BB962C8B-B14F-4D97-AF65-F5344CB8AC3E}">
        <p14:creationId xmlns:p14="http://schemas.microsoft.com/office/powerpoint/2010/main" val="1003680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Interrogatories cont’d</a:t>
            </a:r>
          </a:p>
        </p:txBody>
      </p:sp>
      <p:sp>
        <p:nvSpPr>
          <p:cNvPr id="3" name="Content Placeholder 2"/>
          <p:cNvSpPr>
            <a:spLocks noGrp="1"/>
          </p:cNvSpPr>
          <p:nvPr>
            <p:ph idx="1"/>
          </p:nvPr>
        </p:nvSpPr>
        <p:spPr/>
        <p:txBody>
          <a:bodyPr/>
          <a:lstStyle/>
          <a:p>
            <a:r>
              <a:rPr lang="en-US" dirty="0"/>
              <a:t>Interrogatories may be two forms:</a:t>
            </a:r>
          </a:p>
          <a:p>
            <a:r>
              <a:rPr lang="en-US" dirty="0"/>
              <a:t>Interrogatories served without a court order are known as “Interrogatories without order”, Interrogatories which are served with the leave of the court or are to be answered pursuant to a court order are known as “Ordered Interrogatories.”</a:t>
            </a:r>
          </a:p>
          <a:p>
            <a:endParaRPr lang="en-US" dirty="0"/>
          </a:p>
        </p:txBody>
      </p:sp>
    </p:spTree>
    <p:extLst>
      <p:ext uri="{BB962C8B-B14F-4D97-AF65-F5344CB8AC3E}">
        <p14:creationId xmlns:p14="http://schemas.microsoft.com/office/powerpoint/2010/main" val="2816221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Interrogatories cont’d</a:t>
            </a:r>
          </a:p>
        </p:txBody>
      </p:sp>
      <p:sp>
        <p:nvSpPr>
          <p:cNvPr id="3" name="Content Placeholder 2"/>
          <p:cNvSpPr>
            <a:spLocks noGrp="1"/>
          </p:cNvSpPr>
          <p:nvPr>
            <p:ph idx="1"/>
          </p:nvPr>
        </p:nvSpPr>
        <p:spPr/>
        <p:txBody>
          <a:bodyPr>
            <a:normAutofit lnSpcReduction="10000"/>
          </a:bodyPr>
          <a:lstStyle/>
          <a:p>
            <a:r>
              <a:rPr lang="en-US" dirty="0" smtClean="0"/>
              <a:t>The </a:t>
            </a:r>
            <a:r>
              <a:rPr lang="en-US" dirty="0"/>
              <a:t>interrogating party must state at the end of the interrogatories a period within which they are to be </a:t>
            </a:r>
            <a:r>
              <a:rPr lang="en-US" dirty="0" smtClean="0"/>
              <a:t>answered</a:t>
            </a:r>
          </a:p>
          <a:p>
            <a:r>
              <a:rPr lang="en-US" dirty="0"/>
              <a:t>interrogatories to be answered by the State, the Court shall direct by </a:t>
            </a:r>
            <a:r>
              <a:rPr lang="en-US" dirty="0" smtClean="0"/>
              <a:t>what officer </a:t>
            </a:r>
            <a:r>
              <a:rPr lang="en-US" dirty="0"/>
              <a:t>the interrogatories are to be </a:t>
            </a:r>
            <a:r>
              <a:rPr lang="en-US" dirty="0" smtClean="0"/>
              <a:t>answered Order LII Rule 7(3) of HCR</a:t>
            </a:r>
          </a:p>
          <a:p>
            <a:r>
              <a:rPr lang="en-GB" dirty="0" smtClean="0"/>
              <a:t>If they are directed at a company or unincorporated body there should be a statement specifying which member should answer</a:t>
            </a:r>
          </a:p>
          <a:p>
            <a:r>
              <a:rPr lang="en-GB" dirty="0" smtClean="0"/>
              <a:t>If directed at two parties/defendants, they should specify which interrogatories each defendant should answer </a:t>
            </a:r>
            <a:endParaRPr lang="en-US" dirty="0" smtClean="0"/>
          </a:p>
          <a:p>
            <a:r>
              <a:rPr lang="en-US" b="1" dirty="0" smtClean="0"/>
              <a:t>Objections or varying </a:t>
            </a:r>
            <a:r>
              <a:rPr lang="en-US" dirty="0" smtClean="0"/>
              <a:t>- A </a:t>
            </a:r>
            <a:r>
              <a:rPr lang="en-US" dirty="0"/>
              <a:t>party who objects to answering some or any “interrogatories” which have been served on him may within </a:t>
            </a:r>
            <a:r>
              <a:rPr lang="en-US" dirty="0">
                <a:solidFill>
                  <a:srgbClr val="FF0000"/>
                </a:solidFill>
              </a:rPr>
              <a:t>fourteen days </a:t>
            </a:r>
            <a:r>
              <a:rPr lang="en-US" dirty="0"/>
              <a:t>of their service apply by summons on notice to the judge for orders that the interrogatories be varied or </a:t>
            </a:r>
            <a:r>
              <a:rPr lang="en-US" dirty="0" smtClean="0"/>
              <a:t>withdrawn, if not then they would be required to answer all questions asked. Application is by summons</a:t>
            </a:r>
            <a:endParaRPr lang="en-US" dirty="0"/>
          </a:p>
        </p:txBody>
      </p:sp>
    </p:spTree>
    <p:extLst>
      <p:ext uri="{BB962C8B-B14F-4D97-AF65-F5344CB8AC3E}">
        <p14:creationId xmlns:p14="http://schemas.microsoft.com/office/powerpoint/2010/main" val="2728129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Interrogatories cont’d</a:t>
            </a:r>
          </a:p>
        </p:txBody>
      </p:sp>
      <p:sp>
        <p:nvSpPr>
          <p:cNvPr id="3" name="Content Placeholder 2"/>
          <p:cNvSpPr>
            <a:spLocks noGrp="1"/>
          </p:cNvSpPr>
          <p:nvPr>
            <p:ph idx="1"/>
          </p:nvPr>
        </p:nvSpPr>
        <p:spPr/>
        <p:txBody>
          <a:bodyPr>
            <a:normAutofit/>
          </a:bodyPr>
          <a:lstStyle/>
          <a:p>
            <a:r>
              <a:rPr lang="en-GB" b="1" dirty="0" smtClean="0"/>
              <a:t>Insufficient answers to interrogatories</a:t>
            </a:r>
            <a:r>
              <a:rPr lang="en-GB" dirty="0" smtClean="0"/>
              <a:t>-where a party feels the answers are insufficient, they can request for better particulars to answers</a:t>
            </a:r>
          </a:p>
          <a:p>
            <a:r>
              <a:rPr lang="en-GB" b="1" dirty="0" smtClean="0"/>
              <a:t>Failure to answer interrogatories </a:t>
            </a:r>
            <a:r>
              <a:rPr lang="en-GB" dirty="0" smtClean="0"/>
              <a:t>– the court may order as it thinks fit, or order that the action be dismissed or defence be struck out and judgement be entered accordingly</a:t>
            </a:r>
          </a:p>
          <a:p>
            <a:r>
              <a:rPr lang="en-US" dirty="0"/>
              <a:t>where there is failure to comply with an order for “ordered interrogatories” or for further answer to “ordered interrogatories” the party in contempt is liable to committal.</a:t>
            </a:r>
          </a:p>
        </p:txBody>
      </p:sp>
    </p:spTree>
    <p:extLst>
      <p:ext uri="{BB962C8B-B14F-4D97-AF65-F5344CB8AC3E}">
        <p14:creationId xmlns:p14="http://schemas.microsoft.com/office/powerpoint/2010/main" val="541408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Interrogatories </a:t>
            </a:r>
            <a:r>
              <a:rPr lang="en-US" dirty="0" smtClean="0"/>
              <a:t>cont’d</a:t>
            </a:r>
            <a:endParaRPr lang="en-US" dirty="0"/>
          </a:p>
        </p:txBody>
      </p:sp>
      <p:sp>
        <p:nvSpPr>
          <p:cNvPr id="3" name="Content Placeholder 2"/>
          <p:cNvSpPr>
            <a:spLocks noGrp="1"/>
          </p:cNvSpPr>
          <p:nvPr>
            <p:ph idx="1"/>
          </p:nvPr>
        </p:nvSpPr>
        <p:spPr/>
        <p:txBody>
          <a:bodyPr>
            <a:normAutofit/>
          </a:bodyPr>
          <a:lstStyle/>
          <a:p>
            <a:r>
              <a:rPr lang="en-US" dirty="0"/>
              <a:t>when considering raising interrogatories it may be useful to pose the following questions: </a:t>
            </a:r>
          </a:p>
          <a:p>
            <a:pPr marL="800100" lvl="1" indent="-342900">
              <a:buFont typeface="+mj-lt"/>
              <a:buAutoNum type="arabicPeriod"/>
            </a:pPr>
            <a:r>
              <a:rPr lang="en-US" dirty="0" smtClean="0"/>
              <a:t>Is </a:t>
            </a:r>
            <a:r>
              <a:rPr lang="en-US" dirty="0"/>
              <a:t>this an appropriate stage in the proceedings to raise interrogatories? </a:t>
            </a:r>
          </a:p>
          <a:p>
            <a:pPr marL="800100" lvl="1" indent="-342900">
              <a:buFont typeface="+mj-lt"/>
              <a:buAutoNum type="arabicPeriod"/>
            </a:pPr>
            <a:r>
              <a:rPr lang="en-US" dirty="0" smtClean="0"/>
              <a:t>Is </a:t>
            </a:r>
            <a:r>
              <a:rPr lang="en-US" dirty="0"/>
              <a:t>the proposed question relevant to an issue between the interrogator and the party to be interrogated?</a:t>
            </a:r>
          </a:p>
          <a:p>
            <a:pPr marL="800100" lvl="1" indent="-342900">
              <a:buFont typeface="+mj-lt"/>
              <a:buAutoNum type="arabicPeriod"/>
            </a:pPr>
            <a:r>
              <a:rPr lang="en-US" dirty="0" smtClean="0"/>
              <a:t>Does </a:t>
            </a:r>
            <a:r>
              <a:rPr lang="en-US" dirty="0"/>
              <a:t>the question assist in establishing a fact which needs to be established</a:t>
            </a:r>
            <a:r>
              <a:rPr lang="en-US" dirty="0" smtClean="0"/>
              <a:t>?</a:t>
            </a:r>
          </a:p>
          <a:p>
            <a:pPr marL="800100" lvl="1" indent="-342900">
              <a:buFont typeface="+mj-lt"/>
              <a:buAutoNum type="arabicPeriod"/>
            </a:pPr>
            <a:r>
              <a:rPr lang="en-US" dirty="0" smtClean="0"/>
              <a:t>Is </a:t>
            </a:r>
            <a:r>
              <a:rPr lang="en-US" dirty="0"/>
              <a:t>the question framed with such precision and clarity that a clear and unequivocal answer can be given?</a:t>
            </a:r>
          </a:p>
          <a:p>
            <a:pPr marL="800100" lvl="1" indent="-342900">
              <a:buFont typeface="+mj-lt"/>
              <a:buAutoNum type="arabicPeriod"/>
            </a:pPr>
            <a:r>
              <a:rPr lang="en-US" dirty="0" smtClean="0"/>
              <a:t>Is </a:t>
            </a:r>
            <a:r>
              <a:rPr lang="en-US" dirty="0"/>
              <a:t>it clear that the question does not fall within the categories of question which are, on the authorities, objectionable?</a:t>
            </a:r>
          </a:p>
          <a:p>
            <a:pPr marL="800100" lvl="1" indent="-342900">
              <a:buFont typeface="+mj-lt"/>
              <a:buAutoNum type="arabicPeriod"/>
            </a:pPr>
            <a:r>
              <a:rPr lang="en-US" dirty="0" smtClean="0"/>
              <a:t>Is </a:t>
            </a:r>
            <a:r>
              <a:rPr lang="en-US" dirty="0"/>
              <a:t>it clear that the question goes to a fact in issue and not to the evidence which goes to prove that fact?</a:t>
            </a:r>
          </a:p>
          <a:p>
            <a:pPr lvl="1"/>
            <a:endParaRPr lang="en-US" dirty="0"/>
          </a:p>
          <a:p>
            <a:endParaRPr lang="en-US" dirty="0"/>
          </a:p>
        </p:txBody>
      </p:sp>
    </p:spTree>
    <p:extLst>
      <p:ext uri="{BB962C8B-B14F-4D97-AF65-F5344CB8AC3E}">
        <p14:creationId xmlns:p14="http://schemas.microsoft.com/office/powerpoint/2010/main" val="3122406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Examples of interrogatory questions</a:t>
            </a:r>
            <a:endParaRPr lang="en-US" dirty="0"/>
          </a:p>
        </p:txBody>
      </p:sp>
      <p:sp>
        <p:nvSpPr>
          <p:cNvPr id="3" name="Content Placeholder 2"/>
          <p:cNvSpPr>
            <a:spLocks noGrp="1"/>
          </p:cNvSpPr>
          <p:nvPr>
            <p:ph idx="1"/>
          </p:nvPr>
        </p:nvSpPr>
        <p:spPr/>
        <p:txBody>
          <a:bodyPr>
            <a:normAutofit/>
          </a:bodyPr>
          <a:lstStyle/>
          <a:p>
            <a:r>
              <a:rPr lang="en-GB" dirty="0" smtClean="0"/>
              <a:t>Look at the undated letter referred to in paragraph 3 of the statement of claim, was the same written and signed by you?</a:t>
            </a:r>
          </a:p>
          <a:p>
            <a:r>
              <a:rPr lang="en-GB" dirty="0" smtClean="0"/>
              <a:t>If the answer to the first interrogatory is yes, when did you write the same and where was it posted?</a:t>
            </a:r>
          </a:p>
          <a:p>
            <a:r>
              <a:rPr lang="en-GB" dirty="0" smtClean="0"/>
              <a:t>If the answer to first interrogatory is no, who wrote the letter?</a:t>
            </a:r>
          </a:p>
          <a:p>
            <a:r>
              <a:rPr lang="en-GB" dirty="0" smtClean="0"/>
              <a:t>If the answer to the first interrogatory is no, was the letter written by your authority and by your direction…?</a:t>
            </a:r>
          </a:p>
          <a:p>
            <a:r>
              <a:rPr lang="en-GB" dirty="0" smtClean="0"/>
              <a:t>Was the consideration of k10, 000 or any part thereof stated in the contract referred to in paragraph 5 of the statement of claim to have been paid by you to </a:t>
            </a:r>
            <a:r>
              <a:rPr lang="en-GB" dirty="0" err="1" smtClean="0"/>
              <a:t>kantu</a:t>
            </a:r>
            <a:r>
              <a:rPr lang="en-GB" dirty="0" smtClean="0"/>
              <a:t> Mbewe of </a:t>
            </a:r>
            <a:r>
              <a:rPr lang="en-GB" dirty="0" err="1" smtClean="0"/>
              <a:t>salama</a:t>
            </a:r>
            <a:r>
              <a:rPr lang="en-GB" dirty="0" smtClean="0"/>
              <a:t> park house No. 21 in fact paid?</a:t>
            </a:r>
            <a:endParaRPr lang="en-US" dirty="0"/>
          </a:p>
        </p:txBody>
      </p:sp>
    </p:spTree>
    <p:extLst>
      <p:ext uri="{BB962C8B-B14F-4D97-AF65-F5344CB8AC3E}">
        <p14:creationId xmlns:p14="http://schemas.microsoft.com/office/powerpoint/2010/main" val="41861633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Admissions</a:t>
            </a:r>
            <a:endParaRPr lang="en-US" dirty="0"/>
          </a:p>
        </p:txBody>
      </p:sp>
      <p:sp>
        <p:nvSpPr>
          <p:cNvPr id="3" name="Content Placeholder 2"/>
          <p:cNvSpPr>
            <a:spLocks noGrp="1"/>
          </p:cNvSpPr>
          <p:nvPr>
            <p:ph idx="1"/>
          </p:nvPr>
        </p:nvSpPr>
        <p:spPr>
          <a:xfrm>
            <a:off x="1154954" y="2603500"/>
            <a:ext cx="8761413" cy="3951846"/>
          </a:xfrm>
        </p:spPr>
        <p:txBody>
          <a:bodyPr>
            <a:normAutofit/>
          </a:bodyPr>
          <a:lstStyle/>
          <a:p>
            <a:r>
              <a:rPr lang="en-GB" dirty="0" smtClean="0">
                <a:solidFill>
                  <a:srgbClr val="FF0000"/>
                </a:solidFill>
              </a:rPr>
              <a:t>Order XXVI of the subordinate court rules, order XXI HCR and Order XXVII of RSC</a:t>
            </a:r>
          </a:p>
          <a:p>
            <a:r>
              <a:rPr lang="en-GB" dirty="0" smtClean="0"/>
              <a:t>Admissions can be done by a party in their pleadings (defence)</a:t>
            </a:r>
          </a:p>
          <a:p>
            <a:r>
              <a:rPr lang="en-GB" dirty="0" smtClean="0"/>
              <a:t>Admissions must be unequivocal</a:t>
            </a:r>
          </a:p>
          <a:p>
            <a:r>
              <a:rPr lang="en-GB" dirty="0" smtClean="0"/>
              <a:t>Admission can be in part or as a whole of the allegation made</a:t>
            </a:r>
          </a:p>
          <a:p>
            <a:r>
              <a:rPr lang="en-GB" dirty="0" smtClean="0"/>
              <a:t>They can be done before or after commencement of the proceedings (</a:t>
            </a:r>
            <a:r>
              <a:rPr lang="en-GB" dirty="0" err="1" smtClean="0"/>
              <a:t>Matibini</a:t>
            </a:r>
            <a:r>
              <a:rPr lang="en-GB" dirty="0" smtClean="0"/>
              <a:t>)</a:t>
            </a:r>
          </a:p>
          <a:p>
            <a:r>
              <a:rPr lang="en-GB" dirty="0" smtClean="0"/>
              <a:t>A party is also allowed to give notice of admissions to the other party requiring such party to admit the facts - SERVED NOT LATER 21 DAYS before trial</a:t>
            </a:r>
          </a:p>
          <a:p>
            <a:r>
              <a:rPr lang="en-GB" dirty="0" smtClean="0"/>
              <a:t>Therefore Admissions can be done by way of a letter, pleadings or notice</a:t>
            </a:r>
          </a:p>
        </p:txBody>
      </p:sp>
    </p:spTree>
    <p:extLst>
      <p:ext uri="{BB962C8B-B14F-4D97-AF65-F5344CB8AC3E}">
        <p14:creationId xmlns:p14="http://schemas.microsoft.com/office/powerpoint/2010/main" val="2172940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Admissions cont’d</a:t>
            </a:r>
            <a:endParaRPr lang="en-US" dirty="0"/>
          </a:p>
        </p:txBody>
      </p:sp>
      <p:sp>
        <p:nvSpPr>
          <p:cNvPr id="3" name="Content Placeholder 2"/>
          <p:cNvSpPr>
            <a:spLocks noGrp="1"/>
          </p:cNvSpPr>
          <p:nvPr>
            <p:ph idx="1"/>
          </p:nvPr>
        </p:nvSpPr>
        <p:spPr>
          <a:xfrm>
            <a:off x="1066800" y="2103119"/>
            <a:ext cx="10058400" cy="4104497"/>
          </a:xfrm>
        </p:spPr>
        <p:txBody>
          <a:bodyPr>
            <a:normAutofit fontScale="92500" lnSpcReduction="10000"/>
          </a:bodyPr>
          <a:lstStyle/>
          <a:p>
            <a:r>
              <a:rPr lang="en-US" dirty="0"/>
              <a:t>Take note that failure to respond to an allegation in a pleading it will be taken as an admission</a:t>
            </a:r>
          </a:p>
          <a:p>
            <a:r>
              <a:rPr lang="en-US" dirty="0"/>
              <a:t>Withdraw of admission is </a:t>
            </a:r>
            <a:r>
              <a:rPr lang="en-US" dirty="0" smtClean="0"/>
              <a:t>allowed but court will use its discretion whether to allow</a:t>
            </a:r>
            <a:endParaRPr lang="en-US" dirty="0"/>
          </a:p>
          <a:p>
            <a:r>
              <a:rPr lang="en-US" dirty="0"/>
              <a:t>The court is empowered to enter </a:t>
            </a:r>
            <a:r>
              <a:rPr lang="en-US" dirty="0" err="1"/>
              <a:t>judgement</a:t>
            </a:r>
            <a:r>
              <a:rPr lang="en-US" dirty="0"/>
              <a:t> on admission without waiting for determination of any other question  between the parties</a:t>
            </a:r>
          </a:p>
          <a:p>
            <a:r>
              <a:rPr lang="en-US" dirty="0"/>
              <a:t>A party can therefore apply to the court for </a:t>
            </a:r>
            <a:r>
              <a:rPr lang="en-US" dirty="0" err="1"/>
              <a:t>judgement</a:t>
            </a:r>
            <a:r>
              <a:rPr lang="en-US" dirty="0"/>
              <a:t> on admission to be made by way of summons accompanied by and </a:t>
            </a:r>
            <a:r>
              <a:rPr lang="en-US" dirty="0" smtClean="0"/>
              <a:t>affidavit</a:t>
            </a:r>
          </a:p>
          <a:p>
            <a:r>
              <a:rPr lang="en-GB" dirty="0" smtClean="0"/>
              <a:t>Judgement on admission is not as a matter of right but discretion of the </a:t>
            </a:r>
            <a:r>
              <a:rPr lang="en-GB" dirty="0" smtClean="0"/>
              <a:t>court</a:t>
            </a:r>
          </a:p>
          <a:p>
            <a:r>
              <a:rPr lang="en-US" dirty="0"/>
              <a:t>By serving a </a:t>
            </a:r>
            <a:r>
              <a:rPr lang="en-US" u="sng" dirty="0"/>
              <a:t>Notice to Admit</a:t>
            </a:r>
            <a:r>
              <a:rPr lang="en-US" dirty="0"/>
              <a:t>, the issuing party asks the other party to admit or deny specific statements of fact, the authenticity of documents, or the genuineness of certain items. This can help narrow down the issues in dispute and potentially save time and resources by avoiding the need for formal proof of uncontested facts</a:t>
            </a:r>
            <a:r>
              <a:rPr lang="en-US" dirty="0" smtClean="0"/>
              <a:t>.</a:t>
            </a:r>
          </a:p>
          <a:p>
            <a:r>
              <a:rPr lang="en-US" dirty="0"/>
              <a:t>you can ask either that the facts in a document are true, or that the document is what it says it is</a:t>
            </a:r>
            <a:endParaRPr lang="en-GB" dirty="0"/>
          </a:p>
          <a:p>
            <a:endParaRPr lang="en-US" dirty="0"/>
          </a:p>
          <a:p>
            <a:endParaRPr lang="en-US" dirty="0"/>
          </a:p>
        </p:txBody>
      </p:sp>
    </p:spTree>
    <p:extLst>
      <p:ext uri="{BB962C8B-B14F-4D97-AF65-F5344CB8AC3E}">
        <p14:creationId xmlns:p14="http://schemas.microsoft.com/office/powerpoint/2010/main" val="1505993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UNIT SIX</a:t>
            </a:r>
            <a:endParaRPr lang="en-US" dirty="0"/>
          </a:p>
        </p:txBody>
      </p:sp>
      <p:sp>
        <p:nvSpPr>
          <p:cNvPr id="3" name="Content Placeholder 2"/>
          <p:cNvSpPr>
            <a:spLocks noGrp="1"/>
          </p:cNvSpPr>
          <p:nvPr>
            <p:ph idx="1"/>
          </p:nvPr>
        </p:nvSpPr>
        <p:spPr/>
        <p:txBody>
          <a:bodyPr/>
          <a:lstStyle/>
          <a:p>
            <a:pPr lvl="0"/>
            <a:r>
              <a:rPr lang="en-GB" dirty="0" smtClean="0"/>
              <a:t>Introduction </a:t>
            </a:r>
          </a:p>
          <a:p>
            <a:pPr lvl="0"/>
            <a:r>
              <a:rPr lang="en-GB" dirty="0" smtClean="0"/>
              <a:t>Orders for directions</a:t>
            </a:r>
            <a:endParaRPr lang="en-US" dirty="0" smtClean="0"/>
          </a:p>
          <a:p>
            <a:pPr lvl="0"/>
            <a:r>
              <a:rPr lang="en-US" dirty="0" smtClean="0"/>
              <a:t>How </a:t>
            </a:r>
            <a:r>
              <a:rPr lang="en-US" dirty="0"/>
              <a:t>discovery is done and </a:t>
            </a:r>
            <a:r>
              <a:rPr lang="en-US" dirty="0" smtClean="0"/>
              <a:t>purpose</a:t>
            </a:r>
          </a:p>
          <a:p>
            <a:pPr lvl="0"/>
            <a:r>
              <a:rPr lang="en-GB" dirty="0" smtClean="0"/>
              <a:t>Discovery of documents</a:t>
            </a:r>
          </a:p>
          <a:p>
            <a:pPr lvl="0"/>
            <a:r>
              <a:rPr lang="en-GB" dirty="0" smtClean="0"/>
              <a:t>Inspection of documents</a:t>
            </a:r>
          </a:p>
          <a:p>
            <a:pPr lvl="0"/>
            <a:r>
              <a:rPr lang="en-GB" dirty="0" smtClean="0"/>
              <a:t>interrogatories</a:t>
            </a:r>
            <a:endParaRPr lang="en-US" dirty="0"/>
          </a:p>
          <a:p>
            <a:endParaRPr lang="en-US" dirty="0"/>
          </a:p>
        </p:txBody>
      </p:sp>
    </p:spTree>
    <p:extLst>
      <p:ext uri="{BB962C8B-B14F-4D97-AF65-F5344CB8AC3E}">
        <p14:creationId xmlns:p14="http://schemas.microsoft.com/office/powerpoint/2010/main" val="3876846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US" dirty="0"/>
          </a:p>
        </p:txBody>
      </p:sp>
      <p:sp>
        <p:nvSpPr>
          <p:cNvPr id="3" name="Content Placeholder 2"/>
          <p:cNvSpPr>
            <a:spLocks noGrp="1"/>
          </p:cNvSpPr>
          <p:nvPr>
            <p:ph idx="1"/>
          </p:nvPr>
        </p:nvSpPr>
        <p:spPr>
          <a:xfrm>
            <a:off x="1154954" y="2603499"/>
            <a:ext cx="8761413" cy="3964725"/>
          </a:xfrm>
        </p:spPr>
        <p:txBody>
          <a:bodyPr>
            <a:normAutofit/>
          </a:bodyPr>
          <a:lstStyle/>
          <a:p>
            <a:r>
              <a:rPr lang="en-US" dirty="0"/>
              <a:t>In almost all types of civil disputes there will be documentary evidence relating to the matters in issue</a:t>
            </a:r>
          </a:p>
          <a:p>
            <a:r>
              <a:rPr lang="en-US" dirty="0" smtClean="0"/>
              <a:t>Therefore, it is understood that this procedure is provided to compel the other party to produce documents on which they are relying on. </a:t>
            </a:r>
          </a:p>
          <a:p>
            <a:r>
              <a:rPr lang="en-US" dirty="0" smtClean="0"/>
              <a:t>When such particulars regarding the case are asked through questions, then they are termed as </a:t>
            </a:r>
            <a:r>
              <a:rPr lang="en-US" dirty="0" smtClean="0">
                <a:solidFill>
                  <a:srgbClr val="C00000"/>
                </a:solidFill>
              </a:rPr>
              <a:t>interrogatories</a:t>
            </a:r>
            <a:r>
              <a:rPr lang="en-US" dirty="0" smtClean="0"/>
              <a:t>. And if the other party is requesting documents then it is the </a:t>
            </a:r>
            <a:r>
              <a:rPr lang="en-US" dirty="0" smtClean="0">
                <a:solidFill>
                  <a:srgbClr val="C00000"/>
                </a:solidFill>
              </a:rPr>
              <a:t>discovery of documents</a:t>
            </a:r>
            <a:r>
              <a:rPr lang="en-US" dirty="0" smtClean="0"/>
              <a:t>.</a:t>
            </a:r>
          </a:p>
          <a:p>
            <a:r>
              <a:rPr lang="en-US" dirty="0" smtClean="0"/>
              <a:t>The </a:t>
            </a:r>
            <a:r>
              <a:rPr lang="en-US" dirty="0"/>
              <a:t>discovery of documents is a process designed to enable the parties to obtain, so far as possible, full knowledge of the existence and the contents of all relevant documents relating to the matters in question between them</a:t>
            </a:r>
            <a:r>
              <a:rPr lang="en-US" dirty="0" smtClean="0"/>
              <a:t>.</a:t>
            </a:r>
          </a:p>
          <a:p>
            <a:r>
              <a:rPr lang="en-US" dirty="0" smtClean="0"/>
              <a:t> </a:t>
            </a:r>
            <a:r>
              <a:rPr lang="en-US" dirty="0"/>
              <a:t>It operates generally before the trial, though it may be granted at or even subsequent to the trial.</a:t>
            </a:r>
          </a:p>
        </p:txBody>
      </p:sp>
    </p:spTree>
    <p:extLst>
      <p:ext uri="{BB962C8B-B14F-4D97-AF65-F5344CB8AC3E}">
        <p14:creationId xmlns:p14="http://schemas.microsoft.com/office/powerpoint/2010/main" val="1235229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CONT’D</a:t>
            </a:r>
            <a:endParaRPr lang="en-US" dirty="0"/>
          </a:p>
        </p:txBody>
      </p:sp>
      <p:sp>
        <p:nvSpPr>
          <p:cNvPr id="3" name="Content Placeholder 2"/>
          <p:cNvSpPr>
            <a:spLocks noGrp="1"/>
          </p:cNvSpPr>
          <p:nvPr>
            <p:ph idx="1"/>
          </p:nvPr>
        </p:nvSpPr>
        <p:spPr/>
        <p:txBody>
          <a:bodyPr/>
          <a:lstStyle/>
          <a:p>
            <a:r>
              <a:rPr lang="en-US" dirty="0"/>
              <a:t>For the purpose of discovery, the word ‘</a:t>
            </a:r>
            <a:r>
              <a:rPr lang="en-US" b="1" dirty="0"/>
              <a:t>document</a:t>
            </a:r>
            <a:r>
              <a:rPr lang="en-US" dirty="0"/>
              <a:t>’ means anything in which information of any description is recorded or stored. </a:t>
            </a:r>
            <a:endParaRPr lang="en-US" dirty="0" smtClean="0"/>
          </a:p>
          <a:p>
            <a:r>
              <a:rPr lang="en-US" dirty="0" smtClean="0"/>
              <a:t>Document </a:t>
            </a:r>
            <a:r>
              <a:rPr lang="en-US" dirty="0"/>
              <a:t>is therefore not restricted to paper writings, but extends to tape recordings, video films and computer data </a:t>
            </a:r>
            <a:r>
              <a:rPr lang="en-US" dirty="0" smtClean="0"/>
              <a:t>bases</a:t>
            </a:r>
          </a:p>
          <a:p>
            <a:r>
              <a:rPr lang="en-US" dirty="0"/>
              <a:t>A legal practitioner acting for a party should ensure that his client understands the duty to comply with disclosure.</a:t>
            </a:r>
          </a:p>
        </p:txBody>
      </p:sp>
    </p:spTree>
    <p:extLst>
      <p:ext uri="{BB962C8B-B14F-4D97-AF65-F5344CB8AC3E}">
        <p14:creationId xmlns:p14="http://schemas.microsoft.com/office/powerpoint/2010/main" val="2725625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Orders for directions</a:t>
            </a:r>
            <a:endParaRPr lang="en-US" dirty="0"/>
          </a:p>
        </p:txBody>
      </p:sp>
      <p:sp>
        <p:nvSpPr>
          <p:cNvPr id="3" name="Content Placeholder 2"/>
          <p:cNvSpPr>
            <a:spLocks noGrp="1"/>
          </p:cNvSpPr>
          <p:nvPr>
            <p:ph idx="1"/>
          </p:nvPr>
        </p:nvSpPr>
        <p:spPr>
          <a:xfrm>
            <a:off x="1154954" y="2603499"/>
            <a:ext cx="8761413" cy="4428365"/>
          </a:xfrm>
        </p:spPr>
        <p:txBody>
          <a:bodyPr>
            <a:normAutofit/>
          </a:bodyPr>
          <a:lstStyle/>
          <a:p>
            <a:pPr marL="0" indent="0">
              <a:buNone/>
            </a:pPr>
            <a:r>
              <a:rPr lang="en-GB" b="1" dirty="0" smtClean="0"/>
              <a:t>Order XIX of the High Court Rules</a:t>
            </a:r>
          </a:p>
          <a:p>
            <a:r>
              <a:rPr lang="en-GB" dirty="0" smtClean="0"/>
              <a:t>In an action commenced by way of writ of summons:</a:t>
            </a:r>
          </a:p>
          <a:p>
            <a:r>
              <a:rPr lang="en-GB" dirty="0" smtClean="0"/>
              <a:t> </a:t>
            </a:r>
            <a:r>
              <a:rPr lang="en-US" dirty="0"/>
              <a:t>Judge shall, within thirty days after the filing </a:t>
            </a:r>
            <a:r>
              <a:rPr lang="en-US" dirty="0" smtClean="0"/>
              <a:t>of the </a:t>
            </a:r>
            <a:r>
              <a:rPr lang="en-US" dirty="0" err="1"/>
              <a:t>defence</a:t>
            </a:r>
            <a:r>
              <a:rPr lang="en-US" dirty="0"/>
              <a:t> u</a:t>
            </a:r>
            <a:r>
              <a:rPr lang="en-US" dirty="0" smtClean="0"/>
              <a:t>nder </a:t>
            </a:r>
            <a:r>
              <a:rPr lang="en-US" dirty="0"/>
              <a:t>rule I of Order XI, give orders for </a:t>
            </a:r>
            <a:r>
              <a:rPr lang="en-US" dirty="0" smtClean="0"/>
              <a:t>directions with </a:t>
            </a:r>
            <a:r>
              <a:rPr lang="en-US" dirty="0"/>
              <a:t>respect to the following matters:</a:t>
            </a:r>
          </a:p>
          <a:p>
            <a:pPr lvl="1"/>
            <a:r>
              <a:rPr lang="en-US" dirty="0"/>
              <a:t>(a) reply and </a:t>
            </a:r>
            <a:r>
              <a:rPr lang="en-US" dirty="0" err="1"/>
              <a:t>defence</a:t>
            </a:r>
            <a:r>
              <a:rPr lang="en-US" dirty="0"/>
              <a:t> to counter claim, if any;</a:t>
            </a:r>
          </a:p>
          <a:p>
            <a:pPr lvl="1"/>
            <a:r>
              <a:rPr lang="en-US" dirty="0" smtClean="0"/>
              <a:t>(b) </a:t>
            </a:r>
            <a:r>
              <a:rPr lang="en-US" dirty="0"/>
              <a:t>inspection </a:t>
            </a:r>
            <a:r>
              <a:rPr lang="en-US" dirty="0" smtClean="0"/>
              <a:t>of documents</a:t>
            </a:r>
            <a:endParaRPr lang="en-US" dirty="0"/>
          </a:p>
          <a:p>
            <a:pPr lvl="1"/>
            <a:r>
              <a:rPr lang="en-US" dirty="0" smtClean="0"/>
              <a:t>(</a:t>
            </a:r>
            <a:r>
              <a:rPr lang="en-US" dirty="0"/>
              <a:t>c</a:t>
            </a:r>
            <a:r>
              <a:rPr lang="en-US" dirty="0" smtClean="0"/>
              <a:t>) exchange </a:t>
            </a:r>
            <a:r>
              <a:rPr lang="en-US" dirty="0"/>
              <a:t>of bundle of documents and </a:t>
            </a:r>
            <a:r>
              <a:rPr lang="en-US" dirty="0" smtClean="0"/>
              <a:t>witness statements:</a:t>
            </a:r>
          </a:p>
          <a:p>
            <a:pPr lvl="1"/>
            <a:r>
              <a:rPr lang="en-US" dirty="0"/>
              <a:t>(d) admissions;</a:t>
            </a:r>
          </a:p>
          <a:p>
            <a:pPr lvl="1"/>
            <a:r>
              <a:rPr lang="en-US" dirty="0"/>
              <a:t>(e) interrogatories; and</a:t>
            </a:r>
          </a:p>
          <a:p>
            <a:pPr lvl="1"/>
            <a:r>
              <a:rPr lang="en-US" dirty="0" smtClean="0"/>
              <a:t>(f) </a:t>
            </a:r>
            <a:r>
              <a:rPr lang="en-US" dirty="0"/>
              <a:t>date for scheduling conference</a:t>
            </a:r>
            <a:r>
              <a:rPr lang="en-US" dirty="0" smtClean="0"/>
              <a:t>.</a:t>
            </a:r>
          </a:p>
          <a:p>
            <a:r>
              <a:rPr lang="en-GB" dirty="0" smtClean="0"/>
              <a:t>The period for doing the acts listed above should not exceed 30 days</a:t>
            </a:r>
            <a:endParaRPr lang="en-US" dirty="0"/>
          </a:p>
        </p:txBody>
      </p:sp>
    </p:spTree>
    <p:extLst>
      <p:ext uri="{BB962C8B-B14F-4D97-AF65-F5344CB8AC3E}">
        <p14:creationId xmlns:p14="http://schemas.microsoft.com/office/powerpoint/2010/main" val="3606396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DISCOVERY OF DOCUMENTS</a:t>
            </a:r>
            <a:endParaRPr lang="en-US" dirty="0"/>
          </a:p>
        </p:txBody>
      </p:sp>
      <p:sp>
        <p:nvSpPr>
          <p:cNvPr id="3" name="Content Placeholder 2"/>
          <p:cNvSpPr>
            <a:spLocks noGrp="1"/>
          </p:cNvSpPr>
          <p:nvPr>
            <p:ph idx="1"/>
          </p:nvPr>
        </p:nvSpPr>
        <p:spPr>
          <a:xfrm>
            <a:off x="1154954" y="2603499"/>
            <a:ext cx="8761413" cy="3926089"/>
          </a:xfrm>
        </p:spPr>
        <p:txBody>
          <a:bodyPr>
            <a:normAutofit/>
          </a:bodyPr>
          <a:lstStyle/>
          <a:p>
            <a:r>
              <a:rPr lang="en-US" dirty="0"/>
              <a:t>When a</a:t>
            </a:r>
            <a:r>
              <a:rPr lang="en-US" dirty="0" smtClean="0"/>
              <a:t> </a:t>
            </a:r>
            <a:r>
              <a:rPr lang="en-US" dirty="0"/>
              <a:t>party is simply compelled to disclose the documents which are under its possession or power, then that is called as the </a:t>
            </a:r>
            <a:r>
              <a:rPr lang="en-US" dirty="0">
                <a:solidFill>
                  <a:srgbClr val="C00000"/>
                </a:solidFill>
              </a:rPr>
              <a:t>discovery of documents</a:t>
            </a:r>
            <a:r>
              <a:rPr lang="en-US" dirty="0"/>
              <a:t>. </a:t>
            </a:r>
            <a:endParaRPr lang="en-US" dirty="0" smtClean="0"/>
          </a:p>
          <a:p>
            <a:r>
              <a:rPr lang="en-GB" dirty="0" smtClean="0"/>
              <a:t>The process where litigants are to see the other party’s documents in advance of the trial is known as </a:t>
            </a:r>
            <a:r>
              <a:rPr lang="en-GB" b="1" dirty="0" smtClean="0"/>
              <a:t>discovery</a:t>
            </a:r>
          </a:p>
          <a:p>
            <a:r>
              <a:rPr lang="en-US" dirty="0"/>
              <a:t>The objects of discovery </a:t>
            </a:r>
            <a:r>
              <a:rPr lang="en-US" dirty="0" smtClean="0"/>
              <a:t>are:</a:t>
            </a:r>
          </a:p>
          <a:p>
            <a:pPr lvl="1"/>
            <a:r>
              <a:rPr lang="en-GB" dirty="0" smtClean="0"/>
              <a:t>It enables parties to access all relevant documents in the possession of the other opponent or third party</a:t>
            </a:r>
          </a:p>
          <a:p>
            <a:pPr lvl="1"/>
            <a:r>
              <a:rPr lang="en-GB" dirty="0" smtClean="0"/>
              <a:t>It enables parties to assess the strength of the other party’s case and to weigh their chances of success</a:t>
            </a:r>
          </a:p>
          <a:p>
            <a:pPr lvl="1"/>
            <a:r>
              <a:rPr lang="en-GB" dirty="0" smtClean="0"/>
              <a:t>Discovery is necessary to avoid springing of surprises at the trial</a:t>
            </a:r>
          </a:p>
          <a:p>
            <a:pPr lvl="1"/>
            <a:endParaRPr lang="en-US" dirty="0"/>
          </a:p>
        </p:txBody>
      </p:sp>
    </p:spTree>
    <p:extLst>
      <p:ext uri="{BB962C8B-B14F-4D97-AF65-F5344CB8AC3E}">
        <p14:creationId xmlns:p14="http://schemas.microsoft.com/office/powerpoint/2010/main" val="3674915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DISCOVERY OF DOCUMENTS CONT’D</a:t>
            </a:r>
          </a:p>
        </p:txBody>
      </p:sp>
      <p:sp>
        <p:nvSpPr>
          <p:cNvPr id="3" name="Content Placeholder 2"/>
          <p:cNvSpPr>
            <a:spLocks noGrp="1"/>
          </p:cNvSpPr>
          <p:nvPr>
            <p:ph idx="1"/>
          </p:nvPr>
        </p:nvSpPr>
        <p:spPr>
          <a:xfrm>
            <a:off x="1154954" y="2603500"/>
            <a:ext cx="8761413" cy="4003362"/>
          </a:xfrm>
        </p:spPr>
        <p:txBody>
          <a:bodyPr>
            <a:normAutofit fontScale="92500" lnSpcReduction="20000"/>
          </a:bodyPr>
          <a:lstStyle/>
          <a:p>
            <a:r>
              <a:rPr lang="en-US" dirty="0" smtClean="0"/>
              <a:t>A </a:t>
            </a:r>
            <a:r>
              <a:rPr lang="en-US" dirty="0"/>
              <a:t>party’s duty to disclose documents is limited to documents which are or have been in his possession, custody or power. A party is regarded as having had a document in his control if</a:t>
            </a:r>
            <a:r>
              <a:rPr lang="en-US" dirty="0" smtClean="0"/>
              <a:t>—</a:t>
            </a:r>
            <a:endParaRPr lang="en-US" dirty="0"/>
          </a:p>
          <a:p>
            <a:pPr marL="800100" lvl="1" indent="-342900">
              <a:buFont typeface="+mj-lt"/>
              <a:buAutoNum type="alphaLcParenR"/>
            </a:pPr>
            <a:r>
              <a:rPr lang="en-US" dirty="0" smtClean="0"/>
              <a:t>the </a:t>
            </a:r>
            <a:r>
              <a:rPr lang="en-US" dirty="0"/>
              <a:t>document is or was in his physical </a:t>
            </a:r>
            <a:r>
              <a:rPr lang="en-US" dirty="0" smtClean="0"/>
              <a:t>possession;</a:t>
            </a:r>
          </a:p>
          <a:p>
            <a:pPr marL="800100" lvl="1" indent="-342900">
              <a:buFont typeface="+mj-lt"/>
              <a:buAutoNum type="alphaLcParenR"/>
            </a:pPr>
            <a:r>
              <a:rPr lang="en-US" dirty="0" smtClean="0"/>
              <a:t>he </a:t>
            </a:r>
            <a:r>
              <a:rPr lang="en-US" dirty="0"/>
              <a:t>has or has had a right to possession of it; </a:t>
            </a:r>
            <a:r>
              <a:rPr lang="en-US" dirty="0" smtClean="0"/>
              <a:t>or</a:t>
            </a:r>
          </a:p>
          <a:p>
            <a:pPr marL="800100" lvl="1" indent="-342900">
              <a:buFont typeface="+mj-lt"/>
              <a:buAutoNum type="alphaLcParenR"/>
            </a:pPr>
            <a:r>
              <a:rPr lang="en-US" dirty="0" smtClean="0"/>
              <a:t>he </a:t>
            </a:r>
            <a:r>
              <a:rPr lang="en-US" dirty="0"/>
              <a:t>has or has had a right to inspect or take copies of </a:t>
            </a:r>
            <a:r>
              <a:rPr lang="en-US" dirty="0" smtClean="0"/>
              <a:t>it</a:t>
            </a:r>
          </a:p>
          <a:p>
            <a:pPr marL="57150" indent="0">
              <a:buNone/>
            </a:pPr>
            <a:r>
              <a:rPr lang="en-GB" b="1" dirty="0" smtClean="0"/>
              <a:t>How discovery is done</a:t>
            </a:r>
          </a:p>
          <a:p>
            <a:pPr marL="400050">
              <a:buFont typeface="+mj-lt"/>
              <a:buAutoNum type="arabicPeriod"/>
            </a:pPr>
            <a:r>
              <a:rPr lang="en-GB" b="1" dirty="0" smtClean="0"/>
              <a:t>Discovery without an order</a:t>
            </a:r>
          </a:p>
          <a:p>
            <a:pPr indent="-285750"/>
            <a:r>
              <a:rPr lang="en-GB" dirty="0" smtClean="0"/>
              <a:t>Disclosure of documents is done by serving on the other party a list of documents. </a:t>
            </a:r>
          </a:p>
          <a:p>
            <a:pPr indent="-285750"/>
            <a:r>
              <a:rPr lang="en-GB" dirty="0" smtClean="0"/>
              <a:t>A list of documents lists the documents in chronological order with a brief description of each document</a:t>
            </a:r>
          </a:p>
          <a:p>
            <a:pPr indent="-285750"/>
            <a:r>
              <a:rPr lang="en-GB" dirty="0" smtClean="0"/>
              <a:t>The list indicates which documents are privileged, which are no longer privileged and which are no longer available and why they are no longer available</a:t>
            </a:r>
          </a:p>
          <a:p>
            <a:pPr indent="-285750"/>
            <a:endParaRPr lang="en-US" dirty="0" smtClean="0"/>
          </a:p>
          <a:p>
            <a:endParaRPr lang="en-US" dirty="0"/>
          </a:p>
        </p:txBody>
      </p:sp>
    </p:spTree>
    <p:extLst>
      <p:ext uri="{BB962C8B-B14F-4D97-AF65-F5344CB8AC3E}">
        <p14:creationId xmlns:p14="http://schemas.microsoft.com/office/powerpoint/2010/main" val="799094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DISCOVERY OF DOCUMENTS CONT’D</a:t>
            </a:r>
          </a:p>
        </p:txBody>
      </p:sp>
      <p:sp>
        <p:nvSpPr>
          <p:cNvPr id="3" name="Content Placeholder 2"/>
          <p:cNvSpPr>
            <a:spLocks noGrp="1"/>
          </p:cNvSpPr>
          <p:nvPr>
            <p:ph idx="1"/>
          </p:nvPr>
        </p:nvSpPr>
        <p:spPr/>
        <p:txBody>
          <a:bodyPr>
            <a:normAutofit/>
          </a:bodyPr>
          <a:lstStyle/>
          <a:p>
            <a:pPr marL="0" indent="0">
              <a:buNone/>
            </a:pPr>
            <a:r>
              <a:rPr lang="en-GB" dirty="0" smtClean="0"/>
              <a:t>2. </a:t>
            </a:r>
            <a:r>
              <a:rPr lang="en-GB" b="1" dirty="0" smtClean="0"/>
              <a:t>Order for discovery  </a:t>
            </a:r>
            <a:r>
              <a:rPr lang="en-GB" dirty="0" smtClean="0"/>
              <a:t>- Order 24 r 3 of the rules of the Supreme Court of England</a:t>
            </a:r>
          </a:p>
          <a:p>
            <a:pPr marL="0" indent="0">
              <a:buNone/>
            </a:pPr>
            <a:r>
              <a:rPr lang="en-US" b="1" dirty="0"/>
              <a:t>order 6 rule 1(1)(b) </a:t>
            </a:r>
            <a:r>
              <a:rPr lang="en-US" dirty="0"/>
              <a:t>and </a:t>
            </a:r>
            <a:r>
              <a:rPr lang="en-US" b="1" dirty="0"/>
              <a:t>order 11 rule 1 (1)(b) </a:t>
            </a:r>
            <a:r>
              <a:rPr lang="en-US" dirty="0"/>
              <a:t>of the High Court Rules, the Court may order any party to a cause or matter (whether begun by writ, originating summons or otherwise) to make and serve on any other party a list of the documents </a:t>
            </a:r>
            <a:endParaRPr lang="en-US" dirty="0" smtClean="0"/>
          </a:p>
          <a:p>
            <a:pPr marL="0" indent="0">
              <a:buNone/>
            </a:pPr>
            <a:r>
              <a:rPr lang="en-US" dirty="0" smtClean="0"/>
              <a:t>Where </a:t>
            </a:r>
            <a:r>
              <a:rPr lang="en-US" dirty="0"/>
              <a:t>a party who is required to make discovery of documents fails to comply with any provision of the rules, the Court, on the application of any party to whom the discovery was required to be made, may make an order against the said party requiring him to make and file an affidavit verifying the list of documents he is required to make and to serve a copy thereof on the applicant.</a:t>
            </a:r>
          </a:p>
        </p:txBody>
      </p:sp>
    </p:spTree>
    <p:extLst>
      <p:ext uri="{BB962C8B-B14F-4D97-AF65-F5344CB8AC3E}">
        <p14:creationId xmlns:p14="http://schemas.microsoft.com/office/powerpoint/2010/main" val="2516422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DISCOVERY OF DOCUMENTS CONT’D</a:t>
            </a:r>
          </a:p>
        </p:txBody>
      </p:sp>
      <p:sp>
        <p:nvSpPr>
          <p:cNvPr id="3" name="Content Placeholder 2"/>
          <p:cNvSpPr>
            <a:spLocks noGrp="1"/>
          </p:cNvSpPr>
          <p:nvPr>
            <p:ph idx="1"/>
          </p:nvPr>
        </p:nvSpPr>
        <p:spPr/>
        <p:txBody>
          <a:bodyPr>
            <a:normAutofit/>
          </a:bodyPr>
          <a:lstStyle/>
          <a:p>
            <a:pPr marL="0" lvl="0" indent="0" algn="just">
              <a:lnSpc>
                <a:spcPct val="150000"/>
              </a:lnSpc>
              <a:spcBef>
                <a:spcPts val="0"/>
              </a:spcBef>
              <a:buNone/>
            </a:pPr>
            <a:r>
              <a:rPr lang="en-US" b="1" dirty="0">
                <a:ea typeface="Calibri" panose="020F0502020204030204" pitchFamily="34" charset="0"/>
                <a:cs typeface="Times New Roman" panose="02020603050405020304" pitchFamily="18" charset="0"/>
              </a:rPr>
              <a:t>Documents privileged from </a:t>
            </a:r>
            <a:r>
              <a:rPr lang="en-US" b="1" dirty="0" smtClean="0">
                <a:ea typeface="Calibri" panose="020F0502020204030204" pitchFamily="34" charset="0"/>
                <a:cs typeface="Times New Roman" panose="02020603050405020304" pitchFamily="18" charset="0"/>
              </a:rPr>
              <a:t>production</a:t>
            </a:r>
            <a:endParaRPr lang="en-US" sz="1600" dirty="0">
              <a:ea typeface="Calibri" panose="020F0502020204030204" pitchFamily="34" charset="0"/>
              <a:cs typeface="Times New Roman" panose="02020603050405020304" pitchFamily="18" charset="0"/>
            </a:endParaRPr>
          </a:p>
          <a:p>
            <a:r>
              <a:rPr lang="en-US" dirty="0">
                <a:ea typeface="Calibri" panose="020F0502020204030204" pitchFamily="34" charset="0"/>
                <a:cs typeface="Times New Roman" panose="02020603050405020304" pitchFamily="18" charset="0"/>
              </a:rPr>
              <a:t>Some classes of documents, although they must be disclosed in the list of document as “relating to matters in question in the action,” are nevertheless privileged from production and </a:t>
            </a:r>
            <a:r>
              <a:rPr lang="en-US" dirty="0" smtClean="0">
                <a:ea typeface="Calibri" panose="020F0502020204030204" pitchFamily="34" charset="0"/>
                <a:cs typeface="Times New Roman" panose="02020603050405020304" pitchFamily="18" charset="0"/>
              </a:rPr>
              <a:t>inspection</a:t>
            </a:r>
          </a:p>
          <a:p>
            <a:r>
              <a:rPr lang="en-GB" dirty="0" smtClean="0">
                <a:cs typeface="Times New Roman" panose="02020603050405020304" pitchFamily="18" charset="0"/>
              </a:rPr>
              <a:t>These are as follows;</a:t>
            </a:r>
          </a:p>
          <a:p>
            <a:r>
              <a:rPr lang="en-US" dirty="0" smtClean="0"/>
              <a:t>documents </a:t>
            </a:r>
            <a:r>
              <a:rPr lang="en-US" dirty="0"/>
              <a:t>protected by legal professional privilege</a:t>
            </a:r>
            <a:r>
              <a:rPr lang="en-US" dirty="0" smtClean="0"/>
              <a:t>;</a:t>
            </a:r>
            <a:endParaRPr lang="en-US" dirty="0"/>
          </a:p>
          <a:p>
            <a:r>
              <a:rPr lang="en-US" dirty="0" smtClean="0"/>
              <a:t>documents </a:t>
            </a:r>
            <a:r>
              <a:rPr lang="en-US" dirty="0"/>
              <a:t>tending to criminate or expose to a penalty the party who would produce them; </a:t>
            </a:r>
            <a:r>
              <a:rPr lang="en-US" dirty="0" smtClean="0"/>
              <a:t>and</a:t>
            </a:r>
            <a:endParaRPr lang="en-US" dirty="0"/>
          </a:p>
          <a:p>
            <a:r>
              <a:rPr lang="en-US" dirty="0" smtClean="0"/>
              <a:t>documents </a:t>
            </a:r>
            <a:r>
              <a:rPr lang="en-US" dirty="0"/>
              <a:t>privileged on the ground of public policy.</a:t>
            </a:r>
          </a:p>
          <a:p>
            <a:endParaRPr lang="en-US" dirty="0"/>
          </a:p>
        </p:txBody>
      </p:sp>
    </p:spTree>
    <p:extLst>
      <p:ext uri="{BB962C8B-B14F-4D97-AF65-F5344CB8AC3E}">
        <p14:creationId xmlns:p14="http://schemas.microsoft.com/office/powerpoint/2010/main" val="41698313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373545"/>
      </a:dk2>
      <a:lt2>
        <a:srgbClr val="BCD0E0"/>
      </a:lt2>
      <a:accent1>
        <a:srgbClr val="3494BA"/>
      </a:accent1>
      <a:accent2>
        <a:srgbClr val="58B6C0"/>
      </a:accent2>
      <a:accent3>
        <a:srgbClr val="75BDA7"/>
      </a:accent3>
      <a:accent4>
        <a:srgbClr val="7A8C8E"/>
      </a:accent4>
      <a:accent5>
        <a:srgbClr val="84ACB6"/>
      </a:accent5>
      <a:accent6>
        <a:srgbClr val="6793CD"/>
      </a:accent6>
      <a:hlink>
        <a:srgbClr val="6B9F25"/>
      </a:hlink>
      <a:folHlink>
        <a:srgbClr val="9F6715"/>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913DB040-6816-4415-960D-8178C785755E}"/>
    </a:ext>
  </a:extLst>
</a:theme>
</file>

<file path=docProps/app.xml><?xml version="1.0" encoding="utf-8"?>
<Properties xmlns="http://schemas.openxmlformats.org/officeDocument/2006/extended-properties" xmlns:vt="http://schemas.openxmlformats.org/officeDocument/2006/docPropsVTypes">
  <Template>TM03457510[[fn=Savon]]</Template>
  <TotalTime>1569</TotalTime>
  <Words>1881</Words>
  <Application>Microsoft Office PowerPoint</Application>
  <PresentationFormat>Widescreen</PresentationFormat>
  <Paragraphs>115</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Century Gothic</vt:lpstr>
      <vt:lpstr>Times New Roman</vt:lpstr>
      <vt:lpstr>Savon</vt:lpstr>
      <vt:lpstr>DISCOVERY AND INSPECTION</vt:lpstr>
      <vt:lpstr>UNIT SIX</vt:lpstr>
      <vt:lpstr>INTRODUCTION</vt:lpstr>
      <vt:lpstr>INTRODUCTION CONT’D</vt:lpstr>
      <vt:lpstr>Orders for directions</vt:lpstr>
      <vt:lpstr>DISCOVERY OF DOCUMENTS</vt:lpstr>
      <vt:lpstr>DISCOVERY OF DOCUMENTS CONT’D</vt:lpstr>
      <vt:lpstr>DISCOVERY OF DOCUMENTS CONT’D</vt:lpstr>
      <vt:lpstr>DISCOVERY OF DOCUMENTS CONT’D</vt:lpstr>
      <vt:lpstr>INSPECTION OF DOCUMENTS</vt:lpstr>
      <vt:lpstr>Interrogatories </vt:lpstr>
      <vt:lpstr>Interrogatories cont’d</vt:lpstr>
      <vt:lpstr>Interrogatories cont’d</vt:lpstr>
      <vt:lpstr>Interrogatories cont’d</vt:lpstr>
      <vt:lpstr>Interrogatories cont’d</vt:lpstr>
      <vt:lpstr>Examples of interrogatory questions</vt:lpstr>
      <vt:lpstr>Admissions</vt:lpstr>
      <vt:lpstr>Admissions cont’d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SIX</dc:title>
  <dc:creator>Mrs Pupwe</dc:creator>
  <cp:lastModifiedBy> Mrs Pupwe</cp:lastModifiedBy>
  <cp:revision>126</cp:revision>
  <dcterms:created xsi:type="dcterms:W3CDTF">2023-08-11T13:21:44Z</dcterms:created>
  <dcterms:modified xsi:type="dcterms:W3CDTF">2024-02-22T15:34:01Z</dcterms:modified>
</cp:coreProperties>
</file>