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81" r:id="rId3"/>
    <p:sldId id="257" r:id="rId4"/>
    <p:sldId id="259" r:id="rId5"/>
    <p:sldId id="260" r:id="rId6"/>
    <p:sldId id="261" r:id="rId7"/>
    <p:sldId id="262" r:id="rId8"/>
    <p:sldId id="263" r:id="rId9"/>
    <p:sldId id="264" r:id="rId10"/>
    <p:sldId id="280"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B64BBFC-B551-4162-B0D6-BF0C44A7C8E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238209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64BBFC-B551-4162-B0D6-BF0C44A7C8E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647887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64BBFC-B551-4162-B0D6-BF0C44A7C8E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4773196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64BBFC-B551-4162-B0D6-BF0C44A7C8E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11165553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64BBFC-B551-4162-B0D6-BF0C44A7C8E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738897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64BBFC-B551-4162-B0D6-BF0C44A7C8E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3190953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64BBFC-B551-4162-B0D6-BF0C44A7C8E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3110429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64BBFC-B551-4162-B0D6-BF0C44A7C8E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1261151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64BBFC-B551-4162-B0D6-BF0C44A7C8E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1233296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64BBFC-B551-4162-B0D6-BF0C44A7C8E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3283368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B64BBFC-B551-4162-B0D6-BF0C44A7C8E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1413690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B64BBFC-B551-4162-B0D6-BF0C44A7C8E8}" type="datetimeFigureOut">
              <a:rPr lang="en-US" smtClean="0"/>
              <a:t>8/2/2023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2564578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B64BBFC-B551-4162-B0D6-BF0C44A7C8E8}" type="datetimeFigureOut">
              <a:rPr lang="en-US" smtClean="0"/>
              <a:t>8/2/2023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2445303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64BBFC-B551-4162-B0D6-BF0C44A7C8E8}" type="datetimeFigureOut">
              <a:rPr lang="en-US" smtClean="0"/>
              <a:t>8/2/2023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1693776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64BBFC-B551-4162-B0D6-BF0C44A7C8E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2492621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64BBFC-B551-4162-B0D6-BF0C44A7C8E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3914310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B64BBFC-B551-4162-B0D6-BF0C44A7C8E8}" type="datetimeFigureOut">
              <a:rPr lang="en-US" smtClean="0"/>
              <a:t>8/2/2023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CD8B614-4925-4A0B-8166-635799C02B2C}" type="slidenum">
              <a:rPr lang="en-US" smtClean="0"/>
              <a:t>‹#›</a:t>
            </a:fld>
            <a:endParaRPr lang="en-US"/>
          </a:p>
        </p:txBody>
      </p:sp>
    </p:spTree>
    <p:extLst>
      <p:ext uri="{BB962C8B-B14F-4D97-AF65-F5344CB8AC3E}">
        <p14:creationId xmlns:p14="http://schemas.microsoft.com/office/powerpoint/2010/main" val="41315922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GB" dirty="0" smtClean="0"/>
              <a:t>UNIT ONE</a:t>
            </a:r>
            <a:endParaRPr lang="en-US" dirty="0"/>
          </a:p>
        </p:txBody>
      </p:sp>
      <p:sp>
        <p:nvSpPr>
          <p:cNvPr id="3" name="Subtitle 2"/>
          <p:cNvSpPr>
            <a:spLocks noGrp="1"/>
          </p:cNvSpPr>
          <p:nvPr>
            <p:ph type="subTitle" idx="1"/>
          </p:nvPr>
        </p:nvSpPr>
        <p:spPr/>
        <p:txBody>
          <a:bodyPr/>
          <a:lstStyle/>
          <a:p>
            <a:pPr algn="ctr"/>
            <a:r>
              <a:rPr lang="en-US" dirty="0"/>
              <a:t>ORGANIZATION AND JURISDICTION OF THE CIVIL COURTS</a:t>
            </a:r>
          </a:p>
          <a:p>
            <a:endParaRPr lang="en-US" dirty="0"/>
          </a:p>
        </p:txBody>
      </p:sp>
    </p:spTree>
    <p:extLst>
      <p:ext uri="{BB962C8B-B14F-4D97-AF65-F5344CB8AC3E}">
        <p14:creationId xmlns:p14="http://schemas.microsoft.com/office/powerpoint/2010/main" val="3117739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Jurisdiction of the sub </a:t>
            </a:r>
            <a:r>
              <a:rPr lang="en-US" dirty="0" smtClean="0"/>
              <a:t>court cont’d</a:t>
            </a:r>
            <a:endParaRPr lang="en-US" dirty="0"/>
          </a:p>
        </p:txBody>
      </p:sp>
      <p:sp>
        <p:nvSpPr>
          <p:cNvPr id="3" name="Content Placeholder 2"/>
          <p:cNvSpPr>
            <a:spLocks noGrp="1"/>
          </p:cNvSpPr>
          <p:nvPr>
            <p:ph idx="1"/>
          </p:nvPr>
        </p:nvSpPr>
        <p:spPr/>
        <p:txBody>
          <a:bodyPr>
            <a:normAutofit/>
          </a:bodyPr>
          <a:lstStyle/>
          <a:p>
            <a:r>
              <a:rPr lang="en-US" dirty="0"/>
              <a:t>Apart from liquidated claims, magistrates can </a:t>
            </a:r>
            <a:r>
              <a:rPr lang="en-US" dirty="0" smtClean="0"/>
              <a:t>hear </a:t>
            </a:r>
            <a:r>
              <a:rPr lang="en-US" dirty="0"/>
              <a:t>and determine any action for the </a:t>
            </a:r>
            <a:r>
              <a:rPr lang="en-US" dirty="0" smtClean="0"/>
              <a:t>recovery for </a:t>
            </a:r>
            <a:r>
              <a:rPr lang="en-US" dirty="0"/>
              <a:t>land where. Thus</a:t>
            </a:r>
            <a:r>
              <a:rPr lang="en-US" dirty="0" smtClean="0"/>
              <a:t>:</a:t>
            </a:r>
            <a:endParaRPr lang="en-US" dirty="0"/>
          </a:p>
          <a:p>
            <a:r>
              <a:rPr lang="en-US" dirty="0"/>
              <a:t>the value of the land in question is </a:t>
            </a:r>
            <a:r>
              <a:rPr lang="en-US" dirty="0" smtClean="0"/>
              <a:t>two hundred </a:t>
            </a:r>
            <a:r>
              <a:rPr lang="en-US" dirty="0"/>
              <a:t>thousand kwacha;</a:t>
            </a:r>
          </a:p>
          <a:p>
            <a:r>
              <a:rPr lang="en-US" dirty="0"/>
              <a:t>(ii) the rent payable in respect thereof does </a:t>
            </a:r>
            <a:r>
              <a:rPr lang="en-US" dirty="0" smtClean="0"/>
              <a:t>not exceed </a:t>
            </a:r>
            <a:r>
              <a:rPr lang="en-US" dirty="0"/>
              <a:t>the sum of fifty thousand </a:t>
            </a:r>
            <a:r>
              <a:rPr lang="en-US" dirty="0" smtClean="0"/>
              <a:t>kwacha by </a:t>
            </a:r>
            <a:r>
              <a:rPr lang="en-US" dirty="0"/>
              <a:t>the year; or</a:t>
            </a:r>
          </a:p>
          <a:p>
            <a:r>
              <a:rPr lang="en-US" dirty="0"/>
              <a:t>(iii) in case of a Subordinate Court presided </a:t>
            </a:r>
            <a:r>
              <a:rPr lang="en-US" dirty="0" smtClean="0"/>
              <a:t>over by </a:t>
            </a:r>
            <a:r>
              <a:rPr lang="en-US" dirty="0"/>
              <a:t>a chief resident magistrate, </a:t>
            </a:r>
            <a:r>
              <a:rPr lang="en-US" dirty="0" smtClean="0"/>
              <a:t>principal resident </a:t>
            </a:r>
            <a:r>
              <a:rPr lang="en-US" dirty="0"/>
              <a:t>magistrate or a senior </a:t>
            </a:r>
            <a:r>
              <a:rPr lang="en-US" dirty="0" smtClean="0"/>
              <a:t>resident magistrate</a:t>
            </a:r>
            <a:r>
              <a:rPr lang="en-US" dirty="0"/>
              <a:t>, the rent payable in </a:t>
            </a:r>
            <a:r>
              <a:rPr lang="en-US" dirty="0" smtClean="0"/>
              <a:t>respect thereof </a:t>
            </a:r>
            <a:r>
              <a:rPr lang="en-US" dirty="0"/>
              <a:t>does not exceed one </a:t>
            </a:r>
            <a:r>
              <a:rPr lang="en-US" dirty="0" smtClean="0"/>
              <a:t>hundred thousand kwacha </a:t>
            </a:r>
            <a:r>
              <a:rPr lang="en-US" dirty="0"/>
              <a:t>by the year</a:t>
            </a:r>
            <a:r>
              <a:rPr lang="en-US" dirty="0" smtClean="0"/>
              <a:t>. </a:t>
            </a:r>
            <a:r>
              <a:rPr lang="en-US" b="1" dirty="0" smtClean="0"/>
              <a:t>Act No. 4of 2018</a:t>
            </a:r>
            <a:endParaRPr lang="en-US" b="1" dirty="0"/>
          </a:p>
        </p:txBody>
      </p:sp>
    </p:spTree>
    <p:extLst>
      <p:ext uri="{BB962C8B-B14F-4D97-AF65-F5344CB8AC3E}">
        <p14:creationId xmlns:p14="http://schemas.microsoft.com/office/powerpoint/2010/main" val="4285439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RULES IN THE SUB COURT</a:t>
            </a:r>
          </a:p>
        </p:txBody>
      </p:sp>
      <p:sp>
        <p:nvSpPr>
          <p:cNvPr id="3" name="Content Placeholder 2"/>
          <p:cNvSpPr>
            <a:spLocks noGrp="1"/>
          </p:cNvSpPr>
          <p:nvPr>
            <p:ph idx="1"/>
          </p:nvPr>
        </p:nvSpPr>
        <p:spPr>
          <a:xfrm>
            <a:off x="677334" y="2160589"/>
            <a:ext cx="8596668" cy="4214453"/>
          </a:xfrm>
        </p:spPr>
        <p:txBody>
          <a:bodyPr>
            <a:normAutofit/>
          </a:bodyPr>
          <a:lstStyle/>
          <a:p>
            <a:r>
              <a:rPr lang="en-US" dirty="0"/>
              <a:t>Subordinate Court Act (Cap 27) is not exhaustive in that it does not include everything you need to know e.g. how to undertake interlocutory applications. These are in the Subordinate Court Rules – appended to the Act and known as “orders” (45 in total). </a:t>
            </a:r>
            <a:endParaRPr lang="en-US" dirty="0" smtClean="0"/>
          </a:p>
          <a:p>
            <a:r>
              <a:rPr lang="en-US" dirty="0"/>
              <a:t>If you find a vacuum in the Act and/or rules/orders (as they don’t cover everything), then you are to follow the practice and procedure used in substantial conformity with the law and practice for the time being observed in England in the County Courts and Courts of summary jurisdiction - see s. 12 of Cap. </a:t>
            </a:r>
            <a:r>
              <a:rPr lang="en-US" dirty="0" smtClean="0"/>
              <a:t>28</a:t>
            </a:r>
          </a:p>
          <a:p>
            <a:r>
              <a:rPr lang="en-US" dirty="0"/>
              <a:t>S. 11 - subordinate courts are courts of record i.e. proceedings are supposed to be recorded </a:t>
            </a:r>
          </a:p>
        </p:txBody>
      </p:sp>
    </p:spTree>
    <p:extLst>
      <p:ext uri="{BB962C8B-B14F-4D97-AF65-F5344CB8AC3E}">
        <p14:creationId xmlns:p14="http://schemas.microsoft.com/office/powerpoint/2010/main" val="2071947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Terms to understand</a:t>
            </a:r>
            <a:endParaRPr lang="en-US" dirty="0"/>
          </a:p>
        </p:txBody>
      </p:sp>
      <p:sp>
        <p:nvSpPr>
          <p:cNvPr id="3" name="Content Placeholder 2"/>
          <p:cNvSpPr>
            <a:spLocks noGrp="1"/>
          </p:cNvSpPr>
          <p:nvPr>
            <p:ph idx="1"/>
          </p:nvPr>
        </p:nvSpPr>
        <p:spPr/>
        <p:txBody>
          <a:bodyPr/>
          <a:lstStyle/>
          <a:p>
            <a:r>
              <a:rPr lang="en-GB" dirty="0" smtClean="0"/>
              <a:t>Relief - </a:t>
            </a:r>
            <a:r>
              <a:rPr lang="en-US" dirty="0" smtClean="0"/>
              <a:t> </a:t>
            </a:r>
            <a:r>
              <a:rPr lang="en-US" dirty="0"/>
              <a:t>is a redress, </a:t>
            </a:r>
            <a:r>
              <a:rPr lang="en-US" dirty="0" smtClean="0"/>
              <a:t>assistance</a:t>
            </a:r>
            <a:r>
              <a:rPr lang="en-US" dirty="0"/>
              <a:t>, or </a:t>
            </a:r>
            <a:r>
              <a:rPr lang="en-US" dirty="0" smtClean="0"/>
              <a:t>protection </a:t>
            </a:r>
            <a:r>
              <a:rPr lang="en-US" dirty="0"/>
              <a:t>given by law especially </a:t>
            </a:r>
            <a:r>
              <a:rPr lang="en-US" dirty="0" smtClean="0"/>
              <a:t>with </a:t>
            </a:r>
            <a:r>
              <a:rPr lang="en-US" dirty="0"/>
              <a:t>an </a:t>
            </a:r>
            <a:r>
              <a:rPr lang="en-US" dirty="0" smtClean="0"/>
              <a:t>intervention </a:t>
            </a:r>
            <a:r>
              <a:rPr lang="en-US" dirty="0"/>
              <a:t>of </a:t>
            </a:r>
            <a:r>
              <a:rPr lang="en-US" dirty="0" smtClean="0"/>
              <a:t>the court.</a:t>
            </a:r>
            <a:endParaRPr lang="en-GB" dirty="0" smtClean="0"/>
          </a:p>
          <a:p>
            <a:r>
              <a:rPr lang="en-GB" dirty="0" smtClean="0"/>
              <a:t>Remedy - </a:t>
            </a:r>
            <a:r>
              <a:rPr lang="en-US" dirty="0" smtClean="0"/>
              <a:t>a </a:t>
            </a:r>
            <a:r>
              <a:rPr lang="en-US" dirty="0"/>
              <a:t>remedy typically redresses obvious injuries, the term relief better captures situations where no tangible injury exists </a:t>
            </a:r>
            <a:endParaRPr lang="en-GB" dirty="0" smtClean="0"/>
          </a:p>
          <a:p>
            <a:r>
              <a:rPr lang="en-GB" dirty="0" smtClean="0"/>
              <a:t>Damages - </a:t>
            </a:r>
            <a:r>
              <a:rPr lang="en-US" dirty="0"/>
              <a:t>Damages is a sum of money which is awarded by the courts for the purpose of replacing the monetary value of property or rights which have been lost or damaged, or to cover expenses, loss, pain and suffering relating to a victim's injury or death. Damages is a form of compensation.</a:t>
            </a:r>
            <a:endParaRPr lang="en-GB" dirty="0" smtClean="0"/>
          </a:p>
          <a:p>
            <a:r>
              <a:rPr lang="en-GB" dirty="0" smtClean="0"/>
              <a:t>Leave of court -  </a:t>
            </a:r>
            <a:r>
              <a:rPr lang="en-US" dirty="0"/>
              <a:t>Leave of court is when a judge gives permission to do something that is not usually allowed in court. </a:t>
            </a:r>
            <a:r>
              <a:rPr lang="en-US"/>
              <a:t>It's commonly used to ask the court to file papers or take some action after a deadline has passed.</a:t>
            </a:r>
            <a:endParaRPr lang="en-GB" dirty="0" smtClean="0"/>
          </a:p>
          <a:p>
            <a:endParaRPr lang="en-US" dirty="0"/>
          </a:p>
        </p:txBody>
      </p:sp>
    </p:spTree>
    <p:extLst>
      <p:ext uri="{BB962C8B-B14F-4D97-AF65-F5344CB8AC3E}">
        <p14:creationId xmlns:p14="http://schemas.microsoft.com/office/powerpoint/2010/main" val="837980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UNIT ONE</a:t>
            </a:r>
            <a:endParaRPr lang="en-US" dirty="0"/>
          </a:p>
        </p:txBody>
      </p:sp>
      <p:sp>
        <p:nvSpPr>
          <p:cNvPr id="3" name="Content Placeholder 2"/>
          <p:cNvSpPr>
            <a:spLocks noGrp="1"/>
          </p:cNvSpPr>
          <p:nvPr>
            <p:ph idx="1"/>
          </p:nvPr>
        </p:nvSpPr>
        <p:spPr/>
        <p:txBody>
          <a:bodyPr/>
          <a:lstStyle/>
          <a:p>
            <a:r>
              <a:rPr lang="en-US" dirty="0" smtClean="0"/>
              <a:t>ORGANIZATION AND JURISDICTION OF THE CIVIL COURTS</a:t>
            </a:r>
          </a:p>
          <a:p>
            <a:pPr lvl="1"/>
            <a:r>
              <a:rPr lang="en-GB" dirty="0" smtClean="0"/>
              <a:t>SUPERIOR COURT – SUPREME COURT, CONSTITUTIONAL COURT, COURT OF APPEAL, HIGH COURT</a:t>
            </a:r>
          </a:p>
          <a:p>
            <a:pPr lvl="1"/>
            <a:r>
              <a:rPr lang="en-GB" dirty="0" smtClean="0"/>
              <a:t>INFERIOR COURTS – SUBORDINATE COURT, LOCAL COURT AND SMALL CLAIMS COURT</a:t>
            </a:r>
            <a:endParaRPr lang="en-US" dirty="0"/>
          </a:p>
        </p:txBody>
      </p:sp>
    </p:spTree>
    <p:extLst>
      <p:ext uri="{BB962C8B-B14F-4D97-AF65-F5344CB8AC3E}">
        <p14:creationId xmlns:p14="http://schemas.microsoft.com/office/powerpoint/2010/main" val="224960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HIGH COURT</a:t>
            </a:r>
            <a:endParaRPr lang="en-US" dirty="0"/>
          </a:p>
        </p:txBody>
      </p:sp>
      <p:sp>
        <p:nvSpPr>
          <p:cNvPr id="3" name="Content Placeholder 2"/>
          <p:cNvSpPr>
            <a:spLocks noGrp="1"/>
          </p:cNvSpPr>
          <p:nvPr>
            <p:ph idx="1"/>
          </p:nvPr>
        </p:nvSpPr>
        <p:spPr>
          <a:xfrm>
            <a:off x="677334" y="2160589"/>
            <a:ext cx="8596668" cy="4459152"/>
          </a:xfrm>
        </p:spPr>
        <p:txBody>
          <a:bodyPr/>
          <a:lstStyle/>
          <a:p>
            <a:r>
              <a:rPr lang="en-US" dirty="0"/>
              <a:t>The High Court of Zambia is established under article </a:t>
            </a:r>
            <a:r>
              <a:rPr lang="en-US" dirty="0" smtClean="0"/>
              <a:t>133(1</a:t>
            </a:r>
            <a:r>
              <a:rPr lang="en-US" dirty="0"/>
              <a:t>) </a:t>
            </a:r>
            <a:r>
              <a:rPr lang="en-US" dirty="0" smtClean="0"/>
              <a:t>of CAP 1</a:t>
            </a:r>
            <a:endParaRPr lang="en-GB" dirty="0" smtClean="0"/>
          </a:p>
          <a:p>
            <a:r>
              <a:rPr lang="en-US" dirty="0"/>
              <a:t>Art 134 states, Subject to Article 128, the High Court has: </a:t>
            </a:r>
            <a:r>
              <a:rPr lang="en-US" b="1" dirty="0"/>
              <a:t>Unlimited</a:t>
            </a:r>
            <a:r>
              <a:rPr lang="en-US" dirty="0"/>
              <a:t> and </a:t>
            </a:r>
            <a:r>
              <a:rPr lang="en-US" b="1" dirty="0"/>
              <a:t>original jurisdiction </a:t>
            </a:r>
            <a:r>
              <a:rPr lang="en-US" dirty="0"/>
              <a:t>in civil and criminal matter. </a:t>
            </a:r>
            <a:r>
              <a:rPr lang="en-US" b="1" dirty="0"/>
              <a:t>Appellate</a:t>
            </a:r>
            <a:r>
              <a:rPr lang="en-US" dirty="0"/>
              <a:t> and </a:t>
            </a:r>
            <a:r>
              <a:rPr lang="en-US" b="1" dirty="0"/>
              <a:t>supervisory jurisdiction</a:t>
            </a:r>
            <a:r>
              <a:rPr lang="en-US" dirty="0"/>
              <a:t>, as prescribed, and Jurisdiction to </a:t>
            </a:r>
            <a:r>
              <a:rPr lang="en-US" b="1" dirty="0"/>
              <a:t>review </a:t>
            </a:r>
            <a:r>
              <a:rPr lang="en-US" dirty="0"/>
              <a:t>decisions, as </a:t>
            </a:r>
            <a:r>
              <a:rPr lang="en-US" dirty="0" smtClean="0"/>
              <a:t>prescribed</a:t>
            </a:r>
          </a:p>
          <a:p>
            <a:r>
              <a:rPr lang="en-US" dirty="0"/>
              <a:t>It consists of the Chief Justice who is an </a:t>
            </a:r>
            <a:r>
              <a:rPr lang="en-US" b="1" i="1" dirty="0"/>
              <a:t>ex-officio</a:t>
            </a:r>
            <a:r>
              <a:rPr lang="en-US" dirty="0"/>
              <a:t> judge and other judges appointed by the court. </a:t>
            </a:r>
            <a:r>
              <a:rPr lang="en-US" dirty="0" smtClean="0"/>
              <a:t>E.g. </a:t>
            </a:r>
            <a:r>
              <a:rPr lang="en-US" dirty="0"/>
              <a:t>in </a:t>
            </a:r>
            <a:r>
              <a:rPr lang="en-US" b="1" i="1" dirty="0" err="1"/>
              <a:t>Shamwana</a:t>
            </a:r>
            <a:r>
              <a:rPr lang="en-US" b="1" i="1" dirty="0"/>
              <a:t> v Mwanawasa (1993/1994) ZR (chief Justice </a:t>
            </a:r>
            <a:r>
              <a:rPr lang="en-US" b="1" i="1" dirty="0" err="1"/>
              <a:t>Ngulube</a:t>
            </a:r>
            <a:r>
              <a:rPr lang="en-US" b="1" i="1" dirty="0"/>
              <a:t> sat as ex-officio)</a:t>
            </a:r>
          </a:p>
        </p:txBody>
      </p:sp>
    </p:spTree>
    <p:extLst>
      <p:ext uri="{BB962C8B-B14F-4D97-AF65-F5344CB8AC3E}">
        <p14:creationId xmlns:p14="http://schemas.microsoft.com/office/powerpoint/2010/main" val="2296212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Jurisdiction of the high court</a:t>
            </a:r>
          </a:p>
        </p:txBody>
      </p:sp>
      <p:sp>
        <p:nvSpPr>
          <p:cNvPr id="3" name="Content Placeholder 2"/>
          <p:cNvSpPr>
            <a:spLocks noGrp="1"/>
          </p:cNvSpPr>
          <p:nvPr>
            <p:ph idx="1"/>
          </p:nvPr>
        </p:nvSpPr>
        <p:spPr>
          <a:xfrm>
            <a:off x="677334" y="2160589"/>
            <a:ext cx="8596668" cy="4433394"/>
          </a:xfrm>
        </p:spPr>
        <p:txBody>
          <a:bodyPr>
            <a:normAutofit fontScale="92500" lnSpcReduction="10000"/>
          </a:bodyPr>
          <a:lstStyle/>
          <a:p>
            <a:r>
              <a:rPr lang="en-US" b="1" dirty="0" smtClean="0"/>
              <a:t>ORIGINAL JURISDICTION</a:t>
            </a:r>
            <a:r>
              <a:rPr lang="en-US" dirty="0" smtClean="0"/>
              <a:t>: </a:t>
            </a:r>
            <a:r>
              <a:rPr lang="en-US" dirty="0"/>
              <a:t>it is a court of first instance. </a:t>
            </a:r>
            <a:r>
              <a:rPr lang="en-US" dirty="0" smtClean="0"/>
              <a:t>actions </a:t>
            </a:r>
            <a:r>
              <a:rPr lang="en-US" dirty="0"/>
              <a:t>or proceedings are </a:t>
            </a:r>
            <a:r>
              <a:rPr lang="en-US" dirty="0" smtClean="0"/>
              <a:t>originally filed with it</a:t>
            </a:r>
          </a:p>
          <a:p>
            <a:r>
              <a:rPr lang="en-US" b="1" dirty="0" smtClean="0"/>
              <a:t>UNLIMITED JURISDICTION</a:t>
            </a:r>
            <a:r>
              <a:rPr lang="en-US" dirty="0" smtClean="0"/>
              <a:t>: </a:t>
            </a:r>
            <a:r>
              <a:rPr lang="en-US" dirty="0"/>
              <a:t>The High Court has no territorial </a:t>
            </a:r>
            <a:r>
              <a:rPr lang="en-US" dirty="0" smtClean="0"/>
              <a:t>limits</a:t>
            </a:r>
          </a:p>
          <a:p>
            <a:pPr lvl="1"/>
            <a:r>
              <a:rPr lang="en-US" dirty="0"/>
              <a:t>It also means the High Court has jurisdiction to hear any matter on any point of law</a:t>
            </a:r>
            <a:r>
              <a:rPr lang="en-US" dirty="0" smtClean="0"/>
              <a:t>.</a:t>
            </a:r>
          </a:p>
          <a:p>
            <a:pPr lvl="1"/>
            <a:r>
              <a:rPr lang="en-US" dirty="0"/>
              <a:t>The Jurisdiction is unlimited but not limitless</a:t>
            </a:r>
            <a:r>
              <a:rPr lang="en-US" b="1" dirty="0"/>
              <a:t>. Zambia National Holdings Ltd and UNIP v. The Attorney General 1993/1994 </a:t>
            </a:r>
            <a:r>
              <a:rPr lang="en-US" b="1" dirty="0" smtClean="0"/>
              <a:t>15</a:t>
            </a:r>
          </a:p>
          <a:p>
            <a:r>
              <a:rPr lang="en-US" b="1" dirty="0" smtClean="0"/>
              <a:t>APPELLATE AND SUPERVISORY JURISDICTION</a:t>
            </a:r>
            <a:r>
              <a:rPr lang="en-US" dirty="0" smtClean="0"/>
              <a:t>: </a:t>
            </a:r>
            <a:r>
              <a:rPr lang="en-US" dirty="0"/>
              <a:t>the high court can seat as a court of appeal. Example, </a:t>
            </a:r>
            <a:r>
              <a:rPr lang="en-US" b="1" dirty="0"/>
              <a:t>Section 16 </a:t>
            </a:r>
            <a:r>
              <a:rPr lang="en-US" dirty="0"/>
              <a:t>of the Lands Tribunal Act provides that appeals from the lands tribunal go the High Court and </a:t>
            </a:r>
            <a:r>
              <a:rPr lang="en-US" b="1" dirty="0"/>
              <a:t>Section 36 </a:t>
            </a:r>
            <a:r>
              <a:rPr lang="en-US" dirty="0"/>
              <a:t>of the Rating Act provides that appeals from the decisions of the tribunal go the High Court</a:t>
            </a:r>
            <a:r>
              <a:rPr lang="en-US" dirty="0" smtClean="0"/>
              <a:t>.</a:t>
            </a:r>
          </a:p>
          <a:p>
            <a:pPr lvl="1"/>
            <a:r>
              <a:rPr lang="en-US" dirty="0"/>
              <a:t>By </a:t>
            </a:r>
            <a:r>
              <a:rPr lang="en-US" b="1" dirty="0"/>
              <a:t>supervisory, </a:t>
            </a:r>
            <a:r>
              <a:rPr lang="en-US" dirty="0"/>
              <a:t>it has power to oversee the decision of the lower courts. The judge of the HC can sit to review the judgment of the subordinate court. </a:t>
            </a:r>
            <a:r>
              <a:rPr lang="en-US" b="1" dirty="0"/>
              <a:t>Mwanza v The People 1976 ZR </a:t>
            </a:r>
            <a:r>
              <a:rPr lang="en-US" b="1" dirty="0" smtClean="0"/>
              <a:t>154</a:t>
            </a:r>
          </a:p>
          <a:p>
            <a:r>
              <a:rPr lang="en-US" b="1" dirty="0"/>
              <a:t>high court jurisdiction to review decisions as prescribed</a:t>
            </a:r>
            <a:r>
              <a:rPr lang="en-US" dirty="0"/>
              <a:t>: the high court can review decisions of constitutional office holders and public officers</a:t>
            </a:r>
            <a:r>
              <a:rPr lang="en-US" b="1" dirty="0"/>
              <a:t>.</a:t>
            </a:r>
          </a:p>
        </p:txBody>
      </p:sp>
    </p:spTree>
    <p:extLst>
      <p:ext uri="{BB962C8B-B14F-4D97-AF65-F5344CB8AC3E}">
        <p14:creationId xmlns:p14="http://schemas.microsoft.com/office/powerpoint/2010/main" val="3530337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Divisions of the high court</a:t>
            </a:r>
          </a:p>
        </p:txBody>
      </p:sp>
      <p:sp>
        <p:nvSpPr>
          <p:cNvPr id="3" name="Content Placeholder 2"/>
          <p:cNvSpPr>
            <a:spLocks noGrp="1"/>
          </p:cNvSpPr>
          <p:nvPr>
            <p:ph idx="1"/>
          </p:nvPr>
        </p:nvSpPr>
        <p:spPr>
          <a:xfrm>
            <a:off x="677334" y="2160589"/>
            <a:ext cx="8596668" cy="4575062"/>
          </a:xfrm>
        </p:spPr>
        <p:txBody>
          <a:bodyPr>
            <a:normAutofit lnSpcReduction="10000"/>
          </a:bodyPr>
          <a:lstStyle/>
          <a:p>
            <a:r>
              <a:rPr lang="en-US" dirty="0"/>
              <a:t>Section 3(1) of the high court Act provides that the High court hall have the following divisions: industrial relations court, family court, children’s court and commercial. </a:t>
            </a:r>
            <a:r>
              <a:rPr lang="en-US" dirty="0" smtClean="0"/>
              <a:t>Act No. </a:t>
            </a:r>
            <a:r>
              <a:rPr lang="en-US" smtClean="0"/>
              <a:t>21</a:t>
            </a:r>
            <a:r>
              <a:rPr lang="en-US" smtClean="0"/>
              <a:t> of 2016</a:t>
            </a:r>
            <a:endParaRPr lang="en-US" dirty="0" smtClean="0"/>
          </a:p>
          <a:p>
            <a:r>
              <a:rPr lang="en-US" dirty="0"/>
              <a:t>Industrial Relations Court - </a:t>
            </a:r>
            <a:r>
              <a:rPr lang="en-US" b="1" dirty="0"/>
              <a:t>Section 85 </a:t>
            </a:r>
            <a:r>
              <a:rPr lang="en-US" dirty="0"/>
              <a:t>also provides that the court shall have original and exclusive jurisdiction to hear and determine any industrial relations matters and any proceedings under this Act </a:t>
            </a:r>
            <a:endParaRPr lang="en-US" dirty="0" smtClean="0"/>
          </a:p>
          <a:p>
            <a:r>
              <a:rPr lang="en-US" dirty="0"/>
              <a:t>The Commercial </a:t>
            </a:r>
            <a:r>
              <a:rPr lang="en-US" dirty="0" smtClean="0"/>
              <a:t>Division </a:t>
            </a:r>
            <a:r>
              <a:rPr lang="en-US" dirty="0"/>
              <a:t>- The Division is specialized at resolving cases arising from commerce, trade, industry and any transactions of a business </a:t>
            </a:r>
            <a:r>
              <a:rPr lang="en-US" dirty="0" smtClean="0"/>
              <a:t>nature</a:t>
            </a:r>
          </a:p>
          <a:p>
            <a:pPr lvl="1"/>
            <a:r>
              <a:rPr lang="en-US" dirty="0"/>
              <a:t>The processes and procedures of the Division are provided for in the High Court Act, Chapter 27 of the Laws of </a:t>
            </a:r>
            <a:r>
              <a:rPr lang="en-US" dirty="0" smtClean="0"/>
              <a:t>Zambia</a:t>
            </a:r>
          </a:p>
          <a:p>
            <a:pPr lvl="1"/>
            <a:r>
              <a:rPr lang="en-US" dirty="0"/>
              <a:t>These special Rules of the Court are found under Order LIII (53) of the High Court Rules, Chapter 27 of the Laws of </a:t>
            </a:r>
            <a:r>
              <a:rPr lang="en-US" dirty="0" smtClean="0"/>
              <a:t>Zambia</a:t>
            </a:r>
          </a:p>
          <a:p>
            <a:r>
              <a:rPr lang="en-US" dirty="0"/>
              <a:t>The Family and Children’s </a:t>
            </a:r>
            <a:r>
              <a:rPr lang="en-US" dirty="0" smtClean="0"/>
              <a:t>Division </a:t>
            </a:r>
            <a:r>
              <a:rPr lang="en-US" dirty="0"/>
              <a:t>- exercises jurisdiction in all family and children’s matters exercisable by the High </a:t>
            </a:r>
            <a:r>
              <a:rPr lang="en-US" dirty="0" smtClean="0"/>
              <a:t>Court .e.g. petition for divorce, probate and succession matters</a:t>
            </a:r>
          </a:p>
          <a:p>
            <a:endParaRPr lang="en-GB" dirty="0"/>
          </a:p>
          <a:p>
            <a:pPr marL="0" indent="0">
              <a:buNone/>
            </a:pPr>
            <a:endParaRPr lang="en-US" dirty="0"/>
          </a:p>
        </p:txBody>
      </p:sp>
    </p:spTree>
    <p:extLst>
      <p:ext uri="{BB962C8B-B14F-4D97-AF65-F5344CB8AC3E}">
        <p14:creationId xmlns:p14="http://schemas.microsoft.com/office/powerpoint/2010/main" val="1257517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RULES IN THE HIGH COURT</a:t>
            </a:r>
          </a:p>
        </p:txBody>
      </p:sp>
      <p:sp>
        <p:nvSpPr>
          <p:cNvPr id="3" name="Content Placeholder 2"/>
          <p:cNvSpPr>
            <a:spLocks noGrp="1"/>
          </p:cNvSpPr>
          <p:nvPr>
            <p:ph idx="1"/>
          </p:nvPr>
        </p:nvSpPr>
        <p:spPr/>
        <p:txBody>
          <a:bodyPr/>
          <a:lstStyle/>
          <a:p>
            <a:r>
              <a:rPr lang="en-US" dirty="0"/>
              <a:t>The jurisdiction of the H. C in relation to procedure and practice is found under S. 10 OF THE H.C. Act (No. 7 2011</a:t>
            </a:r>
            <a:r>
              <a:rPr lang="en-US" dirty="0" smtClean="0"/>
              <a:t>)</a:t>
            </a:r>
          </a:p>
          <a:p>
            <a:r>
              <a:rPr lang="en-US" dirty="0"/>
              <a:t>Where there is default in the law we resort to the Supreme Court rules of England (WHITEBOOK</a:t>
            </a:r>
            <a:r>
              <a:rPr lang="en-US" dirty="0" smtClean="0"/>
              <a:t>).</a:t>
            </a:r>
          </a:p>
          <a:p>
            <a:r>
              <a:rPr lang="en-US" b="1" dirty="0" smtClean="0"/>
              <a:t>Isaac </a:t>
            </a:r>
            <a:r>
              <a:rPr lang="en-US" b="1" dirty="0" err="1"/>
              <a:t>Lungu</a:t>
            </a:r>
            <a:r>
              <a:rPr lang="en-US" b="1" dirty="0"/>
              <a:t> v Mbewe </a:t>
            </a:r>
            <a:r>
              <a:rPr lang="en-US" b="1" dirty="0" err="1"/>
              <a:t>Kalikeka</a:t>
            </a:r>
            <a:r>
              <a:rPr lang="en-US" b="1" dirty="0"/>
              <a:t> Appeal No. 114 of 2013 </a:t>
            </a:r>
            <a:r>
              <a:rPr lang="en-US" dirty="0"/>
              <a:t>– You can only resort to the English practice and procedure when there is a lacuna in our own rules. </a:t>
            </a:r>
          </a:p>
        </p:txBody>
      </p:sp>
    </p:spTree>
    <p:extLst>
      <p:ext uri="{BB962C8B-B14F-4D97-AF65-F5344CB8AC3E}">
        <p14:creationId xmlns:p14="http://schemas.microsoft.com/office/powerpoint/2010/main" val="3863806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SUBORDINATE COURTS</a:t>
            </a:r>
          </a:p>
        </p:txBody>
      </p:sp>
      <p:sp>
        <p:nvSpPr>
          <p:cNvPr id="3" name="Content Placeholder 2"/>
          <p:cNvSpPr>
            <a:spLocks noGrp="1"/>
          </p:cNvSpPr>
          <p:nvPr>
            <p:ph idx="1"/>
          </p:nvPr>
        </p:nvSpPr>
        <p:spPr>
          <a:xfrm>
            <a:off x="677333" y="2160589"/>
            <a:ext cx="9136367" cy="4265969"/>
          </a:xfrm>
        </p:spPr>
        <p:txBody>
          <a:bodyPr>
            <a:normAutofit fontScale="92500" lnSpcReduction="10000"/>
          </a:bodyPr>
          <a:lstStyle/>
          <a:p>
            <a:r>
              <a:rPr lang="en-US" dirty="0"/>
              <a:t>The subordinate courts are constituted by section 3 of the Subordinate Courts </a:t>
            </a:r>
            <a:r>
              <a:rPr lang="en-US" dirty="0" smtClean="0"/>
              <a:t>Act</a:t>
            </a:r>
          </a:p>
          <a:p>
            <a:r>
              <a:rPr lang="en-US" dirty="0"/>
              <a:t>Each subordinate court has jurisdiction in district in which they </a:t>
            </a:r>
            <a:r>
              <a:rPr lang="en-US" dirty="0" smtClean="0"/>
              <a:t>operate </a:t>
            </a:r>
            <a:r>
              <a:rPr lang="en-US" b="1" dirty="0" smtClean="0"/>
              <a:t>(section 4</a:t>
            </a:r>
            <a:r>
              <a:rPr lang="en-US" dirty="0" smtClean="0"/>
              <a:t>)</a:t>
            </a:r>
          </a:p>
          <a:p>
            <a:r>
              <a:rPr lang="en-US" dirty="0"/>
              <a:t>Magistrates are appointed by the Judicial Services Commission. </a:t>
            </a:r>
            <a:endParaRPr lang="en-US" dirty="0" smtClean="0"/>
          </a:p>
          <a:p>
            <a:r>
              <a:rPr lang="en-US" dirty="0" smtClean="0"/>
              <a:t>Subordinate </a:t>
            </a:r>
            <a:r>
              <a:rPr lang="en-US" dirty="0"/>
              <a:t>courts are divided into 3 categories: first class, second and third </a:t>
            </a:r>
            <a:r>
              <a:rPr lang="en-US" dirty="0" smtClean="0"/>
              <a:t>class</a:t>
            </a:r>
          </a:p>
          <a:p>
            <a:r>
              <a:rPr lang="en-US" dirty="0"/>
              <a:t>The hierarchy of Magistrates in Zambia is as follows</a:t>
            </a:r>
            <a:r>
              <a:rPr lang="en-US" dirty="0" smtClean="0"/>
              <a:t>:</a:t>
            </a:r>
            <a:endParaRPr lang="en-US" dirty="0"/>
          </a:p>
          <a:p>
            <a:pPr lvl="1"/>
            <a:r>
              <a:rPr lang="en-US" dirty="0"/>
              <a:t>Chief Resident Magistrate;</a:t>
            </a:r>
          </a:p>
          <a:p>
            <a:pPr lvl="1"/>
            <a:r>
              <a:rPr lang="en-US" dirty="0"/>
              <a:t>Principal Resident Magistrate;</a:t>
            </a:r>
          </a:p>
          <a:p>
            <a:pPr lvl="1"/>
            <a:r>
              <a:rPr lang="en-US" dirty="0"/>
              <a:t>Senior Resident Magistrate;</a:t>
            </a:r>
          </a:p>
          <a:p>
            <a:pPr lvl="1"/>
            <a:r>
              <a:rPr lang="en-US" dirty="0"/>
              <a:t>Resident Magistrate;</a:t>
            </a:r>
          </a:p>
          <a:p>
            <a:pPr lvl="1"/>
            <a:r>
              <a:rPr lang="en-US" dirty="0"/>
              <a:t>Magistrate Class I;</a:t>
            </a:r>
          </a:p>
          <a:p>
            <a:pPr lvl="1"/>
            <a:r>
              <a:rPr lang="en-US" dirty="0"/>
              <a:t>Magistrate Class II; and</a:t>
            </a:r>
          </a:p>
          <a:p>
            <a:pPr lvl="1"/>
            <a:r>
              <a:rPr lang="en-US" dirty="0"/>
              <a:t>Magistrates class III.</a:t>
            </a:r>
          </a:p>
        </p:txBody>
      </p:sp>
    </p:spTree>
    <p:extLst>
      <p:ext uri="{BB962C8B-B14F-4D97-AF65-F5344CB8AC3E}">
        <p14:creationId xmlns:p14="http://schemas.microsoft.com/office/powerpoint/2010/main" val="3602398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Jurisdiction of the sub court</a:t>
            </a:r>
            <a:endParaRPr lang="en-US" dirty="0"/>
          </a:p>
        </p:txBody>
      </p:sp>
      <p:sp>
        <p:nvSpPr>
          <p:cNvPr id="3" name="Content Placeholder 2"/>
          <p:cNvSpPr>
            <a:spLocks noGrp="1"/>
          </p:cNvSpPr>
          <p:nvPr>
            <p:ph idx="1"/>
          </p:nvPr>
        </p:nvSpPr>
        <p:spPr>
          <a:xfrm>
            <a:off x="373487" y="2160589"/>
            <a:ext cx="9543245" cy="4549304"/>
          </a:xfrm>
        </p:spPr>
        <p:txBody>
          <a:bodyPr>
            <a:normAutofit/>
          </a:bodyPr>
          <a:lstStyle/>
          <a:p>
            <a:r>
              <a:rPr lang="en-US" dirty="0" smtClean="0"/>
              <a:t>the </a:t>
            </a:r>
            <a:r>
              <a:rPr lang="en-US" dirty="0"/>
              <a:t>Subordinate Courts (Amendment) Act, No. 4, of 2018, provides for civil jurisdiction of Magistrates as follows</a:t>
            </a:r>
            <a:r>
              <a:rPr lang="en-US" dirty="0" smtClean="0"/>
              <a:t>:</a:t>
            </a:r>
            <a:endParaRPr lang="en-US" dirty="0"/>
          </a:p>
          <a:p>
            <a:pPr lvl="1"/>
            <a:r>
              <a:rPr lang="en-US" dirty="0"/>
              <a:t>Chief Resident Magistrate the maximum of K100, 000.00;</a:t>
            </a:r>
          </a:p>
          <a:p>
            <a:pPr lvl="1"/>
            <a:r>
              <a:rPr lang="en-US" dirty="0"/>
              <a:t>Principal Resident Magistrate the maximum of K90, 000.00;</a:t>
            </a:r>
          </a:p>
          <a:p>
            <a:pPr lvl="1"/>
            <a:r>
              <a:rPr lang="en-US" dirty="0"/>
              <a:t>Senior Resident Magistrate the maximum of K70, 000.00;</a:t>
            </a:r>
          </a:p>
          <a:p>
            <a:pPr lvl="1"/>
            <a:r>
              <a:rPr lang="en-US" dirty="0"/>
              <a:t>Resident Magistrate the maximum of K50, 000.00;</a:t>
            </a:r>
          </a:p>
          <a:p>
            <a:pPr lvl="1"/>
            <a:r>
              <a:rPr lang="en-US" dirty="0"/>
              <a:t>Magistrate Class I the maximum of K30, 000.00;</a:t>
            </a:r>
          </a:p>
          <a:p>
            <a:pPr lvl="1"/>
            <a:r>
              <a:rPr lang="en-US" dirty="0"/>
              <a:t>Magistrate Class II the maximum of K25, 000.00; and</a:t>
            </a:r>
          </a:p>
          <a:p>
            <a:pPr lvl="1"/>
            <a:r>
              <a:rPr lang="en-US" dirty="0"/>
              <a:t>Magistrate Class III the maximum of K20, 000.00</a:t>
            </a:r>
            <a:r>
              <a:rPr lang="en-US" dirty="0" smtClean="0"/>
              <a:t>.</a:t>
            </a:r>
          </a:p>
          <a:p>
            <a:endParaRPr lang="en-US" dirty="0"/>
          </a:p>
        </p:txBody>
      </p:sp>
    </p:spTree>
    <p:extLst>
      <p:ext uri="{BB962C8B-B14F-4D97-AF65-F5344CB8AC3E}">
        <p14:creationId xmlns:p14="http://schemas.microsoft.com/office/powerpoint/2010/main" val="154242303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1732</TotalTime>
  <Words>1178</Words>
  <Application>Microsoft Office PowerPoint</Application>
  <PresentationFormat>Widescreen</PresentationFormat>
  <Paragraphs>65</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Trebuchet MS</vt:lpstr>
      <vt:lpstr>Wingdings 3</vt:lpstr>
      <vt:lpstr>Facet</vt:lpstr>
      <vt:lpstr>UNIT ONE</vt:lpstr>
      <vt:lpstr>Terms to understand</vt:lpstr>
      <vt:lpstr>UNIT ONE</vt:lpstr>
      <vt:lpstr>HIGH COURT</vt:lpstr>
      <vt:lpstr>Jurisdiction of the high court</vt:lpstr>
      <vt:lpstr>Divisions of the high court</vt:lpstr>
      <vt:lpstr>PRACTICE RULES IN THE HIGH COURT</vt:lpstr>
      <vt:lpstr>SUBORDINATE COURTS</vt:lpstr>
      <vt:lpstr>Jurisdiction of the sub court</vt:lpstr>
      <vt:lpstr>Jurisdiction of the sub court cont’d</vt:lpstr>
      <vt:lpstr>PRACTICE RULES IN THE SUB COURT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CIVIL AND CRIMINAL PROCEDURE L402</dc:title>
  <dc:creator>Mrs Pupwe</dc:creator>
  <cp:lastModifiedBy> Mrs Pupwe</cp:lastModifiedBy>
  <cp:revision>176</cp:revision>
  <dcterms:created xsi:type="dcterms:W3CDTF">2023-07-21T14:10:29Z</dcterms:created>
  <dcterms:modified xsi:type="dcterms:W3CDTF">2023-08-02T05:59:33Z</dcterms:modified>
</cp:coreProperties>
</file>