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57" r:id="rId3"/>
    <p:sldId id="258" r:id="rId4"/>
    <p:sldId id="259" r:id="rId5"/>
    <p:sldId id="264" r:id="rId6"/>
    <p:sldId id="265" r:id="rId7"/>
    <p:sldId id="266" r:id="rId8"/>
    <p:sldId id="260" r:id="rId9"/>
    <p:sldId id="261" r:id="rId10"/>
    <p:sldId id="268" r:id="rId11"/>
    <p:sldId id="269" r:id="rId12"/>
    <p:sldId id="270" r:id="rId13"/>
    <p:sldId id="271" r:id="rId14"/>
    <p:sldId id="262" r:id="rId15"/>
    <p:sldId id="272" r:id="rId16"/>
    <p:sldId id="273" r:id="rId17"/>
    <p:sldId id="263"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tx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7125BFE-BB35-4744-8D35-7CC70405DBBB}" type="datetimeFigureOut">
              <a:rPr lang="en-US" smtClean="0"/>
              <a:t>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4BCA6F-17CA-438F-A118-BBCA3F9CFEFE}" type="slidenum">
              <a:rPr lang="en-US" smtClean="0"/>
              <a:t>‹#›</a:t>
            </a:fld>
            <a:endParaRPr lang="en-US"/>
          </a:p>
        </p:txBody>
      </p:sp>
    </p:spTree>
    <p:extLst>
      <p:ext uri="{BB962C8B-B14F-4D97-AF65-F5344CB8AC3E}">
        <p14:creationId xmlns:p14="http://schemas.microsoft.com/office/powerpoint/2010/main" val="299371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25BFE-BB35-4744-8D35-7CC70405DBBB}" type="datetimeFigureOut">
              <a:rPr lang="en-US" smtClean="0"/>
              <a:t>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4BCA6F-17CA-438F-A118-BBCA3F9CFEFE}" type="slidenum">
              <a:rPr lang="en-US" smtClean="0"/>
              <a:t>‹#›</a:t>
            </a:fld>
            <a:endParaRPr lang="en-US"/>
          </a:p>
        </p:txBody>
      </p:sp>
    </p:spTree>
    <p:extLst>
      <p:ext uri="{BB962C8B-B14F-4D97-AF65-F5344CB8AC3E}">
        <p14:creationId xmlns:p14="http://schemas.microsoft.com/office/powerpoint/2010/main" val="768135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25BFE-BB35-4744-8D35-7CC70405DBBB}" type="datetimeFigureOut">
              <a:rPr lang="en-US" smtClean="0"/>
              <a:t>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4BCA6F-17CA-438F-A118-BBCA3F9CFEFE}" type="slidenum">
              <a:rPr lang="en-US" smtClean="0"/>
              <a:t>‹#›</a:t>
            </a:fld>
            <a:endParaRPr lang="en-US"/>
          </a:p>
        </p:txBody>
      </p:sp>
    </p:spTree>
    <p:extLst>
      <p:ext uri="{BB962C8B-B14F-4D97-AF65-F5344CB8AC3E}">
        <p14:creationId xmlns:p14="http://schemas.microsoft.com/office/powerpoint/2010/main" val="17927816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25BFE-BB35-4744-8D35-7CC70405DBBB}" type="datetimeFigureOut">
              <a:rPr lang="en-US" smtClean="0"/>
              <a:t>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4BCA6F-17CA-438F-A118-BBCA3F9CFEFE}"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202285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25BFE-BB35-4744-8D35-7CC70405DBBB}" type="datetimeFigureOut">
              <a:rPr lang="en-US" smtClean="0"/>
              <a:t>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4BCA6F-17CA-438F-A118-BBCA3F9CFEFE}" type="slidenum">
              <a:rPr lang="en-US" smtClean="0"/>
              <a:t>‹#›</a:t>
            </a:fld>
            <a:endParaRPr lang="en-US"/>
          </a:p>
        </p:txBody>
      </p:sp>
    </p:spTree>
    <p:extLst>
      <p:ext uri="{BB962C8B-B14F-4D97-AF65-F5344CB8AC3E}">
        <p14:creationId xmlns:p14="http://schemas.microsoft.com/office/powerpoint/2010/main" val="32684278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87125BFE-BB35-4744-8D35-7CC70405DBBB}" type="datetimeFigureOut">
              <a:rPr lang="en-US" smtClean="0"/>
              <a:t>2/27/2024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4BCA6F-17CA-438F-A118-BBCA3F9CFEFE}" type="slidenum">
              <a:rPr lang="en-US" smtClean="0"/>
              <a:t>‹#›</a:t>
            </a:fld>
            <a:endParaRPr lang="en-US"/>
          </a:p>
        </p:txBody>
      </p:sp>
    </p:spTree>
    <p:extLst>
      <p:ext uri="{BB962C8B-B14F-4D97-AF65-F5344CB8AC3E}">
        <p14:creationId xmlns:p14="http://schemas.microsoft.com/office/powerpoint/2010/main" val="2109067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87125BFE-BB35-4744-8D35-7CC70405DBBB}" type="datetimeFigureOut">
              <a:rPr lang="en-US" smtClean="0"/>
              <a:t>2/27/2024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4BCA6F-17CA-438F-A118-BBCA3F9CFEFE}" type="slidenum">
              <a:rPr lang="en-US" smtClean="0"/>
              <a:t>‹#›</a:t>
            </a:fld>
            <a:endParaRPr lang="en-US"/>
          </a:p>
        </p:txBody>
      </p:sp>
    </p:spTree>
    <p:extLst>
      <p:ext uri="{BB962C8B-B14F-4D97-AF65-F5344CB8AC3E}">
        <p14:creationId xmlns:p14="http://schemas.microsoft.com/office/powerpoint/2010/main" val="36323354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25BFE-BB35-4744-8D35-7CC70405DBBB}" type="datetimeFigureOut">
              <a:rPr lang="en-US" smtClean="0"/>
              <a:t>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4BCA6F-17CA-438F-A118-BBCA3F9CFEFE}" type="slidenum">
              <a:rPr lang="en-US" smtClean="0"/>
              <a:t>‹#›</a:t>
            </a:fld>
            <a:endParaRPr lang="en-US"/>
          </a:p>
        </p:txBody>
      </p:sp>
    </p:spTree>
    <p:extLst>
      <p:ext uri="{BB962C8B-B14F-4D97-AF65-F5344CB8AC3E}">
        <p14:creationId xmlns:p14="http://schemas.microsoft.com/office/powerpoint/2010/main" val="2720335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25BFE-BB35-4744-8D35-7CC70405DBBB}" type="datetimeFigureOut">
              <a:rPr lang="en-US" smtClean="0"/>
              <a:t>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4BCA6F-17CA-438F-A118-BBCA3F9CFEFE}" type="slidenum">
              <a:rPr lang="en-US" smtClean="0"/>
              <a:t>‹#›</a:t>
            </a:fld>
            <a:endParaRPr lang="en-US"/>
          </a:p>
        </p:txBody>
      </p:sp>
    </p:spTree>
    <p:extLst>
      <p:ext uri="{BB962C8B-B14F-4D97-AF65-F5344CB8AC3E}">
        <p14:creationId xmlns:p14="http://schemas.microsoft.com/office/powerpoint/2010/main" val="1385629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25BFE-BB35-4744-8D35-7CC70405DBBB}" type="datetimeFigureOut">
              <a:rPr lang="en-US" smtClean="0"/>
              <a:t>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4BCA6F-17CA-438F-A118-BBCA3F9CFEFE}" type="slidenum">
              <a:rPr lang="en-US" smtClean="0"/>
              <a:t>‹#›</a:t>
            </a:fld>
            <a:endParaRPr lang="en-US"/>
          </a:p>
        </p:txBody>
      </p:sp>
    </p:spTree>
    <p:extLst>
      <p:ext uri="{BB962C8B-B14F-4D97-AF65-F5344CB8AC3E}">
        <p14:creationId xmlns:p14="http://schemas.microsoft.com/office/powerpoint/2010/main" val="3971848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tx1">
                    <a:lumMod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125BFE-BB35-4744-8D35-7CC70405DBBB}" type="datetimeFigureOut">
              <a:rPr lang="en-US" smtClean="0"/>
              <a:t>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4BCA6F-17CA-438F-A118-BBCA3F9CFEFE}" type="slidenum">
              <a:rPr lang="en-US" smtClean="0"/>
              <a:t>‹#›</a:t>
            </a:fld>
            <a:endParaRPr lang="en-US"/>
          </a:p>
        </p:txBody>
      </p:sp>
    </p:spTree>
    <p:extLst>
      <p:ext uri="{BB962C8B-B14F-4D97-AF65-F5344CB8AC3E}">
        <p14:creationId xmlns:p14="http://schemas.microsoft.com/office/powerpoint/2010/main" val="3670271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125BFE-BB35-4744-8D35-7CC70405DBBB}" type="datetimeFigureOut">
              <a:rPr lang="en-US" smtClean="0"/>
              <a:t>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4BCA6F-17CA-438F-A118-BBCA3F9CFEFE}" type="slidenum">
              <a:rPr lang="en-US" smtClean="0"/>
              <a:t>‹#›</a:t>
            </a:fld>
            <a:endParaRPr lang="en-US"/>
          </a:p>
        </p:txBody>
      </p:sp>
    </p:spTree>
    <p:extLst>
      <p:ext uri="{BB962C8B-B14F-4D97-AF65-F5344CB8AC3E}">
        <p14:creationId xmlns:p14="http://schemas.microsoft.com/office/powerpoint/2010/main" val="2147100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125BFE-BB35-4744-8D35-7CC70405DBBB}" type="datetimeFigureOut">
              <a:rPr lang="en-US" smtClean="0"/>
              <a:t>2/27/2024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4BCA6F-17CA-438F-A118-BBCA3F9CFEFE}" type="slidenum">
              <a:rPr lang="en-US" smtClean="0"/>
              <a:t>‹#›</a:t>
            </a:fld>
            <a:endParaRPr lang="en-US"/>
          </a:p>
        </p:txBody>
      </p:sp>
    </p:spTree>
    <p:extLst>
      <p:ext uri="{BB962C8B-B14F-4D97-AF65-F5344CB8AC3E}">
        <p14:creationId xmlns:p14="http://schemas.microsoft.com/office/powerpoint/2010/main" val="375886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125BFE-BB35-4744-8D35-7CC70405DBBB}" type="datetimeFigureOut">
              <a:rPr lang="en-US" smtClean="0"/>
              <a:t>2/27/2024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4BCA6F-17CA-438F-A118-BBCA3F9CFEFE}" type="slidenum">
              <a:rPr lang="en-US" smtClean="0"/>
              <a:t>‹#›</a:t>
            </a:fld>
            <a:endParaRPr lang="en-US"/>
          </a:p>
        </p:txBody>
      </p:sp>
    </p:spTree>
    <p:extLst>
      <p:ext uri="{BB962C8B-B14F-4D97-AF65-F5344CB8AC3E}">
        <p14:creationId xmlns:p14="http://schemas.microsoft.com/office/powerpoint/2010/main" val="2145800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7125BFE-BB35-4744-8D35-7CC70405DBBB}" type="datetimeFigureOut">
              <a:rPr lang="en-US" smtClean="0"/>
              <a:t>2/27/2024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4BCA6F-17CA-438F-A118-BBCA3F9CFEFE}" type="slidenum">
              <a:rPr lang="en-US" smtClean="0"/>
              <a:t>‹#›</a:t>
            </a:fld>
            <a:endParaRPr lang="en-US"/>
          </a:p>
        </p:txBody>
      </p:sp>
    </p:spTree>
    <p:extLst>
      <p:ext uri="{BB962C8B-B14F-4D97-AF65-F5344CB8AC3E}">
        <p14:creationId xmlns:p14="http://schemas.microsoft.com/office/powerpoint/2010/main" val="3668771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25BFE-BB35-4744-8D35-7CC70405DBBB}" type="datetimeFigureOut">
              <a:rPr lang="en-US" smtClean="0"/>
              <a:t>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4BCA6F-17CA-438F-A118-BBCA3F9CFEFE}" type="slidenum">
              <a:rPr lang="en-US" smtClean="0"/>
              <a:t>‹#›</a:t>
            </a:fld>
            <a:endParaRPr lang="en-US"/>
          </a:p>
        </p:txBody>
      </p:sp>
    </p:spTree>
    <p:extLst>
      <p:ext uri="{BB962C8B-B14F-4D97-AF65-F5344CB8AC3E}">
        <p14:creationId xmlns:p14="http://schemas.microsoft.com/office/powerpoint/2010/main" val="2728897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25BFE-BB35-4744-8D35-7CC70405DBBB}" type="datetimeFigureOut">
              <a:rPr lang="en-US" smtClean="0"/>
              <a:t>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4BCA6F-17CA-438F-A118-BBCA3F9CFEFE}" type="slidenum">
              <a:rPr lang="en-US" smtClean="0"/>
              <a:t>‹#›</a:t>
            </a:fld>
            <a:endParaRPr lang="en-US"/>
          </a:p>
        </p:txBody>
      </p:sp>
    </p:spTree>
    <p:extLst>
      <p:ext uri="{BB962C8B-B14F-4D97-AF65-F5344CB8AC3E}">
        <p14:creationId xmlns:p14="http://schemas.microsoft.com/office/powerpoint/2010/main" val="4170070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4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7125BFE-BB35-4744-8D35-7CC70405DBBB}" type="datetimeFigureOut">
              <a:rPr lang="en-US" smtClean="0"/>
              <a:t>2/27/2024</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14BCA6F-17CA-438F-A118-BBCA3F9CFEFE}" type="slidenum">
              <a:rPr lang="en-US" smtClean="0"/>
              <a:t>‹#›</a:t>
            </a:fld>
            <a:endParaRPr lang="en-US"/>
          </a:p>
        </p:txBody>
      </p:sp>
    </p:spTree>
    <p:extLst>
      <p:ext uri="{BB962C8B-B14F-4D97-AF65-F5344CB8AC3E}">
        <p14:creationId xmlns:p14="http://schemas.microsoft.com/office/powerpoint/2010/main" val="4067814796"/>
      </p:ext>
    </p:extLst>
  </p:cSld>
  <p:clrMap bg1="dk1" tx1="lt1" bg2="dk2" tx2="lt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outerShdw blurRad="47625" dist="12700" dir="2700000" algn="tl" rotWithShape="0">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outerShdw blurRad="47625" dist="12700" dir="2700000" algn="tl" rotWithShape="0">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outerShdw blurRad="47625" dist="12700" dir="2700000" algn="tl" rotWithShape="0">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outerShdw blurRad="47625" dist="12700" dir="2700000" algn="tl" rotWithShape="0">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outerShdw blurRad="47625" dist="12700" dir="2700000" algn="tl" rotWithShape="0">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outerShdw blurRad="47625" dist="12700" dir="2700000" algn="tl" rotWithShape="0">
              <a:srgbClr val="000000">
                <a:alpha val="36000"/>
              </a:srgbClr>
            </a:outerShdw>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outerShdw blurRad="47625" dist="12700" dir="2700000" algn="tl" rotWithShape="0">
              <a:srgbClr val="000000">
                <a:alpha val="36000"/>
              </a:srgbClr>
            </a:outerShdw>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outerShdw blurRad="47625" dist="12700" dir="2700000" algn="tl" rotWithShape="0">
              <a:srgbClr val="000000">
                <a:alpha val="36000"/>
              </a:srgbClr>
            </a:outerShdw>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outerShdw blurRad="47625" dist="12700" dir="2700000" algn="tl" rotWithShape="0">
              <a:srgbClr val="000000">
                <a:alpha val="36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6600" dirty="0" smtClean="0"/>
              <a:t>TRIAL</a:t>
            </a:r>
            <a:endParaRPr lang="en-US" sz="6600" dirty="0"/>
          </a:p>
        </p:txBody>
      </p:sp>
      <p:sp>
        <p:nvSpPr>
          <p:cNvPr id="3" name="Subtitle 2"/>
          <p:cNvSpPr>
            <a:spLocks noGrp="1"/>
          </p:cNvSpPr>
          <p:nvPr>
            <p:ph type="subTitle" idx="1"/>
          </p:nvPr>
        </p:nvSpPr>
        <p:spPr/>
        <p:txBody>
          <a:bodyPr>
            <a:normAutofit/>
          </a:bodyPr>
          <a:lstStyle/>
          <a:p>
            <a:r>
              <a:rPr lang="en-GB" sz="4000" dirty="0" smtClean="0"/>
              <a:t>UNIT SEVEN</a:t>
            </a:r>
            <a:endParaRPr lang="en-US" sz="4000" dirty="0"/>
          </a:p>
        </p:txBody>
      </p:sp>
    </p:spTree>
    <p:extLst>
      <p:ext uri="{BB962C8B-B14F-4D97-AF65-F5344CB8AC3E}">
        <p14:creationId xmlns:p14="http://schemas.microsoft.com/office/powerpoint/2010/main" val="18912246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adjournments</a:t>
            </a:r>
            <a:endParaRPr lang="en-US" dirty="0"/>
          </a:p>
        </p:txBody>
      </p:sp>
      <p:sp>
        <p:nvSpPr>
          <p:cNvPr id="3" name="Content Placeholder 2"/>
          <p:cNvSpPr>
            <a:spLocks noGrp="1"/>
          </p:cNvSpPr>
          <p:nvPr>
            <p:ph sz="quarter" idx="13"/>
          </p:nvPr>
        </p:nvSpPr>
        <p:spPr/>
        <p:txBody>
          <a:bodyPr>
            <a:normAutofit fontScale="92500" lnSpcReduction="10000"/>
          </a:bodyPr>
          <a:lstStyle/>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ORDER XXIX R 1 of the SCR and ORDER XXXIII R 1of the HCR</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Adjournment is a kind of hold to a current proceeding or postpones the proceeding to a later date.</a:t>
            </a: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The court has discretion to adjourn the hearing of a matter when it is satisfied that there is good reason/ sufficient cause to do so. What is sufficient cause will be dependant on the circumstance of each case and should not be unfair to any of the parties and it must be for the shortest period of time</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A party intending to apply for an adjournment of a hearing ought to give, not less than 10 days before the date set for the hearing, file a notice of that intention</a:t>
            </a:r>
            <a:endParaRPr lang="en-US"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72427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Recusal and transfer between judges/magistrates</a:t>
            </a:r>
            <a:endParaRPr lang="en-US" dirty="0"/>
          </a:p>
        </p:txBody>
      </p:sp>
      <p:sp>
        <p:nvSpPr>
          <p:cNvPr id="3" name="Content Placeholder 2"/>
          <p:cNvSpPr>
            <a:spLocks noGrp="1"/>
          </p:cNvSpPr>
          <p:nvPr>
            <p:ph sz="quarter" idx="13"/>
          </p:nvPr>
        </p:nvSpPr>
        <p:spPr>
          <a:xfrm>
            <a:off x="913774" y="2367092"/>
            <a:ext cx="10363826" cy="4201133"/>
          </a:xfrm>
        </p:spPr>
        <p:txBody>
          <a:bodyPr>
            <a:normAutofit lnSpcReduction="10000"/>
          </a:bodyPr>
          <a:lstStyle/>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Recusal" is the process "by which a judge is disqualified on objection of either party (or disqualifies himself or herself) from hearing a lawsuit because of self-interest, bias or prejudice". </a:t>
            </a:r>
            <a:r>
              <a:rPr lang="en-US" cap="none" dirty="0" smtClean="0">
                <a:latin typeface="Arial" panose="020B0604020202020204" pitchFamily="34" charset="0"/>
                <a:cs typeface="Arial" panose="020B0604020202020204" pitchFamily="34" charset="0"/>
              </a:rPr>
              <a:t>(According </a:t>
            </a:r>
            <a:r>
              <a:rPr lang="en-US" cap="none" dirty="0" smtClean="0">
                <a:latin typeface="Arial" panose="020B0604020202020204" pitchFamily="34" charset="0"/>
                <a:cs typeface="Arial" panose="020B0604020202020204" pitchFamily="34" charset="0"/>
              </a:rPr>
              <a:t>to black's law </a:t>
            </a:r>
            <a:r>
              <a:rPr lang="en-US" cap="none" dirty="0" smtClean="0">
                <a:latin typeface="Arial" panose="020B0604020202020204" pitchFamily="34" charset="0"/>
                <a:cs typeface="Arial" panose="020B0604020202020204" pitchFamily="34" charset="0"/>
              </a:rPr>
              <a:t>dictionary)</a:t>
            </a:r>
            <a:endParaRPr lang="en-US" cap="none"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A judge who has recused himself must handover the matter to judge in charge for re – allocation to another judge</a:t>
            </a:r>
            <a:endParaRPr lang="en-US" cap="none"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The law relating to recusal is found in </a:t>
            </a:r>
            <a:r>
              <a:rPr lang="en-GB" cap="none" dirty="0" smtClean="0">
                <a:solidFill>
                  <a:srgbClr val="FF0000"/>
                </a:solidFill>
                <a:latin typeface="Arial" panose="020B0604020202020204" pitchFamily="34" charset="0"/>
                <a:cs typeface="Arial" panose="020B0604020202020204" pitchFamily="34" charset="0"/>
              </a:rPr>
              <a:t>section 6 and 7 of the </a:t>
            </a:r>
            <a:r>
              <a:rPr lang="en-GB" cap="none" dirty="0" smtClean="0">
                <a:solidFill>
                  <a:srgbClr val="FF0000"/>
                </a:solidFill>
                <a:latin typeface="Arial" panose="020B0604020202020204" pitchFamily="34" charset="0"/>
                <a:cs typeface="Arial" panose="020B0604020202020204" pitchFamily="34" charset="0"/>
              </a:rPr>
              <a:t>Judicial (Code of Conduct) Act</a:t>
            </a:r>
          </a:p>
          <a:p>
            <a:pPr>
              <a:buFont typeface="Wingdings" panose="05000000000000000000" pitchFamily="2" charset="2"/>
              <a:buChar char="q"/>
            </a:pPr>
            <a:r>
              <a:rPr lang="en-GB" cap="none" dirty="0" smtClean="0">
                <a:solidFill>
                  <a:srgbClr val="FF0000"/>
                </a:solidFill>
                <a:latin typeface="Arial" panose="020B0604020202020204" pitchFamily="34" charset="0"/>
                <a:cs typeface="Arial" panose="020B0604020202020204" pitchFamily="34" charset="0"/>
              </a:rPr>
              <a:t>Case </a:t>
            </a:r>
            <a:r>
              <a:rPr lang="en-GB" cap="none" dirty="0" smtClean="0">
                <a:solidFill>
                  <a:srgbClr val="FF0000"/>
                </a:solidFill>
                <a:latin typeface="Arial" panose="020B0604020202020204" pitchFamily="34" charset="0"/>
                <a:cs typeface="Arial" panose="020B0604020202020204" pitchFamily="34" charset="0"/>
              </a:rPr>
              <a:t>law:</a:t>
            </a:r>
          </a:p>
          <a:p>
            <a:pPr lvl="1">
              <a:buFont typeface="Wingdings" panose="05000000000000000000" pitchFamily="2" charset="2"/>
              <a:buChar char="v"/>
            </a:pPr>
            <a:r>
              <a:rPr lang="en-GB" cap="none" dirty="0" smtClean="0">
                <a:solidFill>
                  <a:srgbClr val="FF0000"/>
                </a:solidFill>
                <a:latin typeface="Arial" panose="020B0604020202020204" pitchFamily="34" charset="0"/>
                <a:cs typeface="Arial" panose="020B0604020202020204" pitchFamily="34" charset="0"/>
              </a:rPr>
              <a:t>John </a:t>
            </a:r>
            <a:r>
              <a:rPr lang="en-GB" cap="none" dirty="0" err="1" smtClean="0">
                <a:solidFill>
                  <a:srgbClr val="FF0000"/>
                </a:solidFill>
                <a:latin typeface="Arial" panose="020B0604020202020204" pitchFamily="34" charset="0"/>
                <a:cs typeface="Arial" panose="020B0604020202020204" pitchFamily="34" charset="0"/>
              </a:rPr>
              <a:t>Kasanga</a:t>
            </a:r>
            <a:r>
              <a:rPr lang="en-GB" cap="none" dirty="0" smtClean="0">
                <a:solidFill>
                  <a:srgbClr val="FF0000"/>
                </a:solidFill>
                <a:latin typeface="Arial" panose="020B0604020202020204" pitchFamily="34" charset="0"/>
                <a:cs typeface="Arial" panose="020B0604020202020204" pitchFamily="34" charset="0"/>
              </a:rPr>
              <a:t> </a:t>
            </a:r>
            <a:r>
              <a:rPr lang="en-GB" cap="none" dirty="0" err="1" smtClean="0">
                <a:solidFill>
                  <a:srgbClr val="FF0000"/>
                </a:solidFill>
                <a:latin typeface="Arial" panose="020B0604020202020204" pitchFamily="34" charset="0"/>
                <a:cs typeface="Arial" panose="020B0604020202020204" pitchFamily="34" charset="0"/>
              </a:rPr>
              <a:t>Wilmingtone</a:t>
            </a:r>
            <a:r>
              <a:rPr lang="en-GB" cap="none" dirty="0" smtClean="0">
                <a:solidFill>
                  <a:srgbClr val="FF0000"/>
                </a:solidFill>
                <a:latin typeface="Arial" panose="020B0604020202020204" pitchFamily="34" charset="0"/>
                <a:cs typeface="Arial" panose="020B0604020202020204" pitchFamily="34" charset="0"/>
              </a:rPr>
              <a:t> </a:t>
            </a:r>
            <a:r>
              <a:rPr lang="en-GB" cap="none" dirty="0" err="1" smtClean="0">
                <a:solidFill>
                  <a:srgbClr val="FF0000"/>
                </a:solidFill>
                <a:latin typeface="Arial" panose="020B0604020202020204" pitchFamily="34" charset="0"/>
                <a:cs typeface="Arial" panose="020B0604020202020204" pitchFamily="34" charset="0"/>
              </a:rPr>
              <a:t>Shayawa</a:t>
            </a:r>
            <a:r>
              <a:rPr lang="en-GB" cap="none" dirty="0" smtClean="0">
                <a:solidFill>
                  <a:srgbClr val="FF0000"/>
                </a:solidFill>
                <a:latin typeface="Arial" panose="020B0604020202020204" pitchFamily="34" charset="0"/>
                <a:cs typeface="Arial" panose="020B0604020202020204" pitchFamily="34" charset="0"/>
              </a:rPr>
              <a:t> </a:t>
            </a:r>
            <a:r>
              <a:rPr lang="en-GB" cap="none" dirty="0" err="1" smtClean="0">
                <a:solidFill>
                  <a:srgbClr val="FF0000"/>
                </a:solidFill>
                <a:latin typeface="Arial" panose="020B0604020202020204" pitchFamily="34" charset="0"/>
                <a:cs typeface="Arial" panose="020B0604020202020204" pitchFamily="34" charset="0"/>
              </a:rPr>
              <a:t>Kasempa</a:t>
            </a:r>
            <a:r>
              <a:rPr lang="en-GB" cap="none" dirty="0" smtClean="0">
                <a:solidFill>
                  <a:srgbClr val="FF0000"/>
                </a:solidFill>
                <a:latin typeface="Arial" panose="020B0604020202020204" pitchFamily="34" charset="0"/>
                <a:cs typeface="Arial" panose="020B0604020202020204" pitchFamily="34" charset="0"/>
              </a:rPr>
              <a:t> V Ibrahim Mumba, Godwin </a:t>
            </a:r>
            <a:r>
              <a:rPr lang="en-GB" cap="none" dirty="0" err="1" smtClean="0">
                <a:solidFill>
                  <a:srgbClr val="FF0000"/>
                </a:solidFill>
                <a:latin typeface="Arial" panose="020B0604020202020204" pitchFamily="34" charset="0"/>
                <a:cs typeface="Arial" panose="020B0604020202020204" pitchFamily="34" charset="0"/>
              </a:rPr>
              <a:t>Yoram</a:t>
            </a:r>
            <a:r>
              <a:rPr lang="en-GB" cap="none" dirty="0" smtClean="0">
                <a:solidFill>
                  <a:srgbClr val="FF0000"/>
                </a:solidFill>
                <a:latin typeface="Arial" panose="020B0604020202020204" pitchFamily="34" charset="0"/>
                <a:cs typeface="Arial" panose="020B0604020202020204" pitchFamily="34" charset="0"/>
              </a:rPr>
              <a:t> Mumba, </a:t>
            </a:r>
            <a:r>
              <a:rPr lang="en-GB" cap="none" dirty="0" err="1" smtClean="0">
                <a:solidFill>
                  <a:srgbClr val="FF0000"/>
                </a:solidFill>
                <a:latin typeface="Arial" panose="020B0604020202020204" pitchFamily="34" charset="0"/>
                <a:cs typeface="Arial" panose="020B0604020202020204" pitchFamily="34" charset="0"/>
              </a:rPr>
              <a:t>Yousuf</a:t>
            </a:r>
            <a:r>
              <a:rPr lang="en-GB" cap="none" dirty="0" smtClean="0">
                <a:solidFill>
                  <a:srgbClr val="FF0000"/>
                </a:solidFill>
                <a:latin typeface="Arial" panose="020B0604020202020204" pitchFamily="34" charset="0"/>
                <a:cs typeface="Arial" panose="020B0604020202020204" pitchFamily="34" charset="0"/>
              </a:rPr>
              <a:t> Ahmed Patel </a:t>
            </a:r>
            <a:r>
              <a:rPr lang="en-GB" cap="none" dirty="0" smtClean="0">
                <a:solidFill>
                  <a:srgbClr val="FF0000"/>
                </a:solidFill>
                <a:latin typeface="Arial" panose="020B0604020202020204" pitchFamily="34" charset="0"/>
                <a:cs typeface="Arial" panose="020B0604020202020204" pitchFamily="34" charset="0"/>
              </a:rPr>
              <a:t>(2006)ZR 7 (SC)</a:t>
            </a:r>
          </a:p>
          <a:p>
            <a:pPr lvl="1">
              <a:buFont typeface="Wingdings" panose="05000000000000000000" pitchFamily="2" charset="2"/>
              <a:buChar char="v"/>
            </a:pPr>
            <a:r>
              <a:rPr lang="en-GB" cap="none" dirty="0" smtClean="0">
                <a:solidFill>
                  <a:srgbClr val="FF0000"/>
                </a:solidFill>
                <a:latin typeface="Arial" panose="020B0604020202020204" pitchFamily="34" charset="0"/>
                <a:cs typeface="Arial" panose="020B0604020202020204" pitchFamily="34" charset="0"/>
              </a:rPr>
              <a:t>JCN Holdings Limited And Others V Development Bank Of Zambia (</a:t>
            </a:r>
            <a:r>
              <a:rPr lang="en-GB" cap="none" dirty="0" smtClean="0">
                <a:solidFill>
                  <a:srgbClr val="FF0000"/>
                </a:solidFill>
                <a:latin typeface="Arial" panose="020B0604020202020204" pitchFamily="34" charset="0"/>
                <a:cs typeface="Arial" panose="020B0604020202020204" pitchFamily="34" charset="0"/>
              </a:rPr>
              <a:t>2013) vol. 3 </a:t>
            </a:r>
            <a:r>
              <a:rPr lang="en-GB" cap="none" dirty="0" err="1" smtClean="0">
                <a:solidFill>
                  <a:srgbClr val="FF0000"/>
                </a:solidFill>
                <a:latin typeface="Arial" panose="020B0604020202020204" pitchFamily="34" charset="0"/>
                <a:cs typeface="Arial" panose="020B0604020202020204" pitchFamily="34" charset="0"/>
              </a:rPr>
              <a:t>zr</a:t>
            </a:r>
            <a:r>
              <a:rPr lang="en-GB" cap="none" dirty="0" smtClean="0">
                <a:solidFill>
                  <a:srgbClr val="FF0000"/>
                </a:solidFill>
                <a:latin typeface="Arial" panose="020B0604020202020204" pitchFamily="34" charset="0"/>
                <a:cs typeface="Arial" panose="020B0604020202020204" pitchFamily="34" charset="0"/>
              </a:rPr>
              <a:t> 299</a:t>
            </a:r>
            <a:endParaRPr lang="en-US" cap="none"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28711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Recusal and transfer between </a:t>
            </a:r>
            <a:r>
              <a:rPr lang="en-US" dirty="0" smtClean="0"/>
              <a:t>judges/magistrates CONT’D</a:t>
            </a:r>
            <a:endParaRPr lang="en-US" dirty="0"/>
          </a:p>
        </p:txBody>
      </p:sp>
      <p:sp>
        <p:nvSpPr>
          <p:cNvPr id="3" name="Content Placeholder 2"/>
          <p:cNvSpPr>
            <a:spLocks noGrp="1"/>
          </p:cNvSpPr>
          <p:nvPr>
            <p:ph sz="quarter" idx="13"/>
          </p:nvPr>
        </p:nvSpPr>
        <p:spPr>
          <a:xfrm>
            <a:off x="913774" y="2367092"/>
            <a:ext cx="10363826" cy="4214012"/>
          </a:xfrm>
        </p:spPr>
        <p:txBody>
          <a:bodyPr>
            <a:normAutofit lnSpcReduction="10000"/>
          </a:bodyPr>
          <a:lstStyle/>
          <a:p>
            <a:pPr marL="0" indent="0">
              <a:buNone/>
            </a:pPr>
            <a:r>
              <a:rPr lang="en-GB" b="1" cap="none" dirty="0" smtClean="0">
                <a:latin typeface="Arial" panose="020B0604020202020204" pitchFamily="34" charset="0"/>
                <a:cs typeface="Arial" panose="020B0604020202020204" pitchFamily="34" charset="0"/>
              </a:rPr>
              <a:t>Transfer between judges of the high court</a:t>
            </a:r>
            <a:endParaRPr lang="en-US" b="1" cap="none"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US" i="1" cap="none" dirty="0" smtClean="0">
                <a:latin typeface="Arial" panose="020B0604020202020204" pitchFamily="34" charset="0"/>
                <a:cs typeface="Arial" panose="020B0604020202020204" pitchFamily="34" charset="0"/>
              </a:rPr>
              <a:t>Any cause or matter may, at any time or at any stage thereof, and either with or without the application of any of the parties thereto, be transferred from one judge to another judge by an order of the judge before whom the cause or matter has come or been set down: provided that no such transfer shall be made without the consent of the judge to whom it is proposed to transfer such cause or matter. </a:t>
            </a:r>
            <a:r>
              <a:rPr lang="en-US" b="1" i="1" cap="none" dirty="0" smtClean="0">
                <a:latin typeface="Arial" panose="020B0604020202020204" pitchFamily="34" charset="0"/>
                <a:cs typeface="Arial" panose="020B0604020202020204" pitchFamily="34" charset="0"/>
              </a:rPr>
              <a:t>Section 23 of the high court act</a:t>
            </a: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There are usually reasons that necessitate such transfer (usually recusal)</a:t>
            </a: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A judge transferring the matter is required to make an order to that effect </a:t>
            </a: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The transfer can be initiated by a judge but must never be instigated by the receiving judge – to ensure transparency in administering justice</a:t>
            </a:r>
            <a:endParaRPr lang="en-US"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48197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Completion of proceedings</a:t>
            </a:r>
            <a:endParaRPr lang="en-US" dirty="0"/>
          </a:p>
        </p:txBody>
      </p:sp>
      <p:sp>
        <p:nvSpPr>
          <p:cNvPr id="3" name="Content Placeholder 2"/>
          <p:cNvSpPr>
            <a:spLocks noGrp="1"/>
          </p:cNvSpPr>
          <p:nvPr>
            <p:ph sz="quarter" idx="13"/>
          </p:nvPr>
        </p:nvSpPr>
        <p:spPr/>
        <p:txBody>
          <a:bodyPr>
            <a:normAutofit lnSpcReduction="10000"/>
          </a:bodyPr>
          <a:lstStyle/>
          <a:p>
            <a:r>
              <a:rPr lang="en-US" b="1" i="1" cap="none" dirty="0" smtClean="0">
                <a:latin typeface="Arial" panose="020B0604020202020204" pitchFamily="34" charset="0"/>
                <a:cs typeface="Arial" panose="020B0604020202020204" pitchFamily="34" charset="0"/>
              </a:rPr>
              <a:t>Where the presiding judge is, on account of illness, death, relinquishment or </a:t>
            </a:r>
            <a:r>
              <a:rPr lang="en-US" b="1" i="1" cap="none" dirty="0" err="1" smtClean="0">
                <a:latin typeface="Arial" panose="020B0604020202020204" pitchFamily="34" charset="0"/>
                <a:cs typeface="Arial" panose="020B0604020202020204" pitchFamily="34" charset="0"/>
              </a:rPr>
              <a:t>cesser</a:t>
            </a:r>
            <a:r>
              <a:rPr lang="en-US" b="1" i="1" cap="none" dirty="0" smtClean="0">
                <a:latin typeface="Arial" panose="020B0604020202020204" pitchFamily="34" charset="0"/>
                <a:cs typeface="Arial" panose="020B0604020202020204" pitchFamily="34" charset="0"/>
              </a:rPr>
              <a:t> of jurisdiction or any other similar cause, unable to deliver a judgment already prepared by him, then the chief justice may direct that another judge of the high court shall deliver in open court the judgment prepared by the presiding judge and shall, thereafter, complete the proceedings of the case as if he had himself heard and determined the case: provided that the judgment shall be dated and signed by the judge at the time of delivering it. </a:t>
            </a:r>
            <a:r>
              <a:rPr lang="en-US" b="1" i="1" cap="none" dirty="0" smtClean="0">
                <a:solidFill>
                  <a:srgbClr val="FF0000"/>
                </a:solidFill>
                <a:latin typeface="Arial" panose="020B0604020202020204" pitchFamily="34" charset="0"/>
                <a:cs typeface="Arial" panose="020B0604020202020204" pitchFamily="34" charset="0"/>
              </a:rPr>
              <a:t>Section 17 A of the high court act and section 27 A of the subordinate court act</a:t>
            </a:r>
          </a:p>
          <a:p>
            <a:r>
              <a:rPr lang="en-GB" b="1" i="1" cap="none" dirty="0" err="1" smtClean="0">
                <a:solidFill>
                  <a:srgbClr val="FF0000"/>
                </a:solidFill>
                <a:latin typeface="Arial" panose="020B0604020202020204" pitchFamily="34" charset="0"/>
                <a:cs typeface="Arial" panose="020B0604020202020204" pitchFamily="34" charset="0"/>
              </a:rPr>
              <a:t>Mukuma</a:t>
            </a:r>
            <a:r>
              <a:rPr lang="en-GB" b="1" i="1" cap="none" dirty="0" smtClean="0">
                <a:solidFill>
                  <a:srgbClr val="FF0000"/>
                </a:solidFill>
                <a:latin typeface="Arial" panose="020B0604020202020204" pitchFamily="34" charset="0"/>
                <a:cs typeface="Arial" panose="020B0604020202020204" pitchFamily="34" charset="0"/>
              </a:rPr>
              <a:t> V </a:t>
            </a:r>
            <a:r>
              <a:rPr lang="en-GB" b="1" i="1" cap="none" dirty="0" err="1" smtClean="0">
                <a:solidFill>
                  <a:srgbClr val="FF0000"/>
                </a:solidFill>
                <a:latin typeface="Arial" panose="020B0604020202020204" pitchFamily="34" charset="0"/>
                <a:cs typeface="Arial" panose="020B0604020202020204" pitchFamily="34" charset="0"/>
              </a:rPr>
              <a:t>Nkonde</a:t>
            </a:r>
            <a:r>
              <a:rPr lang="en-GB" b="1" i="1" cap="none" dirty="0" smtClean="0">
                <a:solidFill>
                  <a:srgbClr val="FF0000"/>
                </a:solidFill>
                <a:latin typeface="Arial" panose="020B0604020202020204" pitchFamily="34" charset="0"/>
                <a:cs typeface="Arial" panose="020B0604020202020204" pitchFamily="34" charset="0"/>
              </a:rPr>
              <a:t> (2015</a:t>
            </a:r>
            <a:r>
              <a:rPr lang="en-GB" b="1" i="1" cap="none" dirty="0" smtClean="0">
                <a:solidFill>
                  <a:srgbClr val="FF0000"/>
                </a:solidFill>
                <a:latin typeface="Arial" panose="020B0604020202020204" pitchFamily="34" charset="0"/>
                <a:cs typeface="Arial" panose="020B0604020202020204" pitchFamily="34" charset="0"/>
              </a:rPr>
              <a:t>) SCZ judgement no. 11 (unreported) </a:t>
            </a:r>
            <a:endParaRPr lang="en-US" b="1" i="1" cap="none"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98842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Non-attendance of parties</a:t>
            </a:r>
            <a:br>
              <a:rPr lang="en-US" dirty="0"/>
            </a:br>
            <a:endParaRPr lang="en-US" dirty="0"/>
          </a:p>
        </p:txBody>
      </p:sp>
      <p:sp>
        <p:nvSpPr>
          <p:cNvPr id="3" name="Content Placeholder 2"/>
          <p:cNvSpPr>
            <a:spLocks noGrp="1"/>
          </p:cNvSpPr>
          <p:nvPr>
            <p:ph sz="quarter" idx="13"/>
          </p:nvPr>
        </p:nvSpPr>
        <p:spPr>
          <a:xfrm>
            <a:off x="913774" y="2367092"/>
            <a:ext cx="10363826" cy="4214012"/>
          </a:xfrm>
        </p:spPr>
        <p:txBody>
          <a:bodyPr>
            <a:normAutofit fontScale="92500" lnSpcReduction="20000"/>
          </a:bodyPr>
          <a:lstStyle/>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ORDER XXXV of the HCR and ORDER XXXI of the SCR</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As a general principle a party who fails to attend a hearing of which he has had adequate notice may be taken to have waived his right to participate in the hearing</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If neither party appears when the case is called for trial, the action may be struck out the list. If, subsequently, the plaintiff desires to proceed, he must obtain a judge’s direction that it be restored to the active cause list.</a:t>
            </a: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Where the defendant is absent at the date set for trial and was served with court process, the court shall proceed to enter judgement in default of defence.</a:t>
            </a:r>
            <a:r>
              <a:rPr lang="en-US" cap="none" dirty="0" smtClean="0">
                <a:latin typeface="Arial" panose="020B0604020202020204" pitchFamily="34" charset="0"/>
                <a:cs typeface="Arial" panose="020B0604020202020204" pitchFamily="34" charset="0"/>
              </a:rPr>
              <a:t> Or may postpone the hearing of the cause and direct notice of such postponement to be given to the defendant.</a:t>
            </a:r>
            <a:endParaRPr lang="en-GB" cap="none"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Such judgement in default may be set aside by the court  under </a:t>
            </a:r>
            <a:r>
              <a:rPr lang="en-GB" cap="none" dirty="0" smtClean="0">
                <a:solidFill>
                  <a:srgbClr val="FF0000"/>
                </a:solidFill>
                <a:latin typeface="Arial" panose="020B0604020202020204" pitchFamily="34" charset="0"/>
                <a:cs typeface="Arial" panose="020B0604020202020204" pitchFamily="34" charset="0"/>
              </a:rPr>
              <a:t>order 31 rule 6 of the sub court rules and order 35 rule 5 of the high court rules </a:t>
            </a:r>
            <a:r>
              <a:rPr lang="en-GB" cap="none" dirty="0" smtClean="0">
                <a:latin typeface="Arial" panose="020B0604020202020204" pitchFamily="34" charset="0"/>
                <a:cs typeface="Arial" panose="020B0604020202020204" pitchFamily="34" charset="0"/>
              </a:rPr>
              <a:t>(</a:t>
            </a:r>
            <a:r>
              <a:rPr lang="en-GB" cap="none" dirty="0" smtClean="0">
                <a:solidFill>
                  <a:srgbClr val="FF0000"/>
                </a:solidFill>
                <a:latin typeface="Arial" panose="020B0604020202020204" pitchFamily="34" charset="0"/>
                <a:cs typeface="Arial" panose="020B0604020202020204" pitchFamily="34" charset="0"/>
              </a:rPr>
              <a:t>interparty </a:t>
            </a:r>
            <a:r>
              <a:rPr lang="en-GB" cap="none" dirty="0" smtClean="0">
                <a:solidFill>
                  <a:srgbClr val="FF0000"/>
                </a:solidFill>
                <a:latin typeface="Arial" panose="020B0604020202020204" pitchFamily="34" charset="0"/>
                <a:cs typeface="Arial" panose="020B0604020202020204" pitchFamily="34" charset="0"/>
              </a:rPr>
              <a:t>summons supported by affidavit)</a:t>
            </a:r>
            <a:endParaRPr lang="en-US" cap="none"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46274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Non-attendance of </a:t>
            </a:r>
            <a:r>
              <a:rPr lang="en-US" dirty="0" smtClean="0"/>
              <a:t>parties CONT’D</a:t>
            </a:r>
            <a:endParaRPr lang="en-US" dirty="0"/>
          </a:p>
        </p:txBody>
      </p:sp>
      <p:sp>
        <p:nvSpPr>
          <p:cNvPr id="3" name="Content Placeholder 2"/>
          <p:cNvSpPr>
            <a:spLocks noGrp="1"/>
          </p:cNvSpPr>
          <p:nvPr>
            <p:ph sz="quarter" idx="13"/>
          </p:nvPr>
        </p:nvSpPr>
        <p:spPr>
          <a:xfrm>
            <a:off x="913774" y="2367092"/>
            <a:ext cx="10363826" cy="4304164"/>
          </a:xfrm>
        </p:spPr>
        <p:txBody>
          <a:bodyPr>
            <a:normAutofit/>
          </a:bodyPr>
          <a:lstStyle/>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If a plaintiff decides not to attend a matter after commencing an action, the court can strike out the matter from the active cause list for want of prosecution and make an order for costs for the appearing defendant</a:t>
            </a: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The application to strike out matter for want of prosecution is by way of summons and affidavit pursuant to </a:t>
            </a:r>
            <a:r>
              <a:rPr lang="en-GB" cap="none" dirty="0" smtClean="0">
                <a:solidFill>
                  <a:srgbClr val="FF0000"/>
                </a:solidFill>
                <a:latin typeface="Arial" panose="020B0604020202020204" pitchFamily="34" charset="0"/>
                <a:cs typeface="Arial" panose="020B0604020202020204" pitchFamily="34" charset="0"/>
              </a:rPr>
              <a:t>order III r 2 SCR and HCR</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Provided that, if the defendant shall admit the cause of action to the full amount claimed, the court may, if it thinks fit, give judgment as if the plaintiff had appeared</a:t>
            </a: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The plaintiff may apply to return the matter to active cause list by way of </a:t>
            </a:r>
            <a:r>
              <a:rPr lang="en-GB" cap="none" dirty="0" err="1" smtClean="0">
                <a:solidFill>
                  <a:srgbClr val="FF0000"/>
                </a:solidFill>
                <a:latin typeface="Arial" panose="020B0604020202020204" pitchFamily="34" charset="0"/>
                <a:cs typeface="Arial" panose="020B0604020202020204" pitchFamily="34" charset="0"/>
              </a:rPr>
              <a:t>interparte</a:t>
            </a:r>
            <a:r>
              <a:rPr lang="en-GB" cap="none" dirty="0" smtClean="0">
                <a:solidFill>
                  <a:srgbClr val="FF0000"/>
                </a:solidFill>
                <a:latin typeface="Arial" panose="020B0604020202020204" pitchFamily="34" charset="0"/>
                <a:cs typeface="Arial" panose="020B0604020202020204" pitchFamily="34" charset="0"/>
              </a:rPr>
              <a:t> summons and an affidavit - order 31 r 7 of the SCR and order 35 r 6 of the HCR</a:t>
            </a:r>
            <a:endParaRPr lang="en-US" cap="none"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80488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Non-attendance of parties CONT’D</a:t>
            </a:r>
          </a:p>
        </p:txBody>
      </p:sp>
      <p:sp>
        <p:nvSpPr>
          <p:cNvPr id="3" name="Content Placeholder 2"/>
          <p:cNvSpPr>
            <a:spLocks noGrp="1"/>
          </p:cNvSpPr>
          <p:nvPr>
            <p:ph sz="quarter" idx="13"/>
          </p:nvPr>
        </p:nvSpPr>
        <p:spPr>
          <a:xfrm>
            <a:off x="913774" y="2367092"/>
            <a:ext cx="10363826" cy="4136739"/>
          </a:xfrm>
        </p:spPr>
        <p:txBody>
          <a:bodyPr/>
          <a:lstStyle/>
          <a:p>
            <a:r>
              <a:rPr lang="en-US" b="1" cap="none" dirty="0" smtClean="0">
                <a:latin typeface="Arial" panose="020B0604020202020204" pitchFamily="34" charset="0"/>
                <a:cs typeface="Arial" panose="020B0604020202020204" pitchFamily="34" charset="0"/>
              </a:rPr>
              <a:t>Counter-claim where plaintiff does not appear</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Where the defendant to a cause which has been struck out has a counter-claim, the court may, on due proof of service on the plaintiff of notice thereof, proceed to hear the counter-claim and give judgment on the evidence adduced by the defendant, or may postpone the hearing of the counter-claim and direct notice of such postponement to be given to the plaintiff.</a:t>
            </a:r>
          </a:p>
          <a:p>
            <a:pPr>
              <a:buFont typeface="Wingdings" panose="05000000000000000000" pitchFamily="2" charset="2"/>
              <a:buChar char="q"/>
            </a:pPr>
            <a:endParaRPr lang="en-US" dirty="0"/>
          </a:p>
        </p:txBody>
      </p:sp>
    </p:spTree>
    <p:extLst>
      <p:ext uri="{BB962C8B-B14F-4D97-AF65-F5344CB8AC3E}">
        <p14:creationId xmlns:p14="http://schemas.microsoft.com/office/powerpoint/2010/main" val="41909583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Computation of Time </a:t>
            </a:r>
            <a:br>
              <a:rPr lang="en-US" dirty="0"/>
            </a:br>
            <a:endParaRPr lang="en-US" dirty="0"/>
          </a:p>
        </p:txBody>
      </p:sp>
      <p:sp>
        <p:nvSpPr>
          <p:cNvPr id="3" name="Content Placeholder 2"/>
          <p:cNvSpPr>
            <a:spLocks noGrp="1"/>
          </p:cNvSpPr>
          <p:nvPr>
            <p:ph sz="quarter" idx="13"/>
          </p:nvPr>
        </p:nvSpPr>
        <p:spPr>
          <a:xfrm>
            <a:off x="1024128" y="2285999"/>
            <a:ext cx="9720073" cy="4372377"/>
          </a:xfrm>
        </p:spPr>
        <p:txBody>
          <a:bodyPr>
            <a:normAutofit fontScale="85000" lnSpcReduction="10000"/>
          </a:bodyPr>
          <a:lstStyle/>
          <a:p>
            <a:r>
              <a:rPr lang="en-US" cap="none" dirty="0" smtClean="0">
                <a:latin typeface="Arial" panose="020B0604020202020204" pitchFamily="34" charset="0"/>
                <a:cs typeface="Arial" panose="020B0604020202020204" pitchFamily="34" charset="0"/>
              </a:rPr>
              <a:t>ORDER II of the SCR and the HCR – provides for how time maybe computed</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The time within which an act is to be done, shall be computed by excluding the first day, and including the last, unless the last day is a holiday, </a:t>
            </a:r>
            <a:r>
              <a:rPr lang="en-US" cap="none" dirty="0" smtClean="0">
                <a:latin typeface="Arial" panose="020B0604020202020204" pitchFamily="34" charset="0"/>
                <a:cs typeface="Arial" panose="020B0604020202020204" pitchFamily="34" charset="0"/>
              </a:rPr>
              <a:t>Saturday, </a:t>
            </a:r>
            <a:r>
              <a:rPr lang="en-US" cap="none" dirty="0" smtClean="0">
                <a:latin typeface="Arial" panose="020B0604020202020204" pitchFamily="34" charset="0"/>
                <a:cs typeface="Arial" panose="020B0604020202020204" pitchFamily="34" charset="0"/>
              </a:rPr>
              <a:t>or </a:t>
            </a:r>
            <a:r>
              <a:rPr lang="en-US" cap="none" dirty="0" smtClean="0">
                <a:latin typeface="Arial" panose="020B0604020202020204" pitchFamily="34" charset="0"/>
                <a:cs typeface="Arial" panose="020B0604020202020204" pitchFamily="34" charset="0"/>
              </a:rPr>
              <a:t>Sunday, </a:t>
            </a:r>
            <a:r>
              <a:rPr lang="en-US" cap="none" dirty="0" smtClean="0">
                <a:latin typeface="Arial" panose="020B0604020202020204" pitchFamily="34" charset="0"/>
                <a:cs typeface="Arial" panose="020B0604020202020204" pitchFamily="34" charset="0"/>
              </a:rPr>
              <a:t>and then it is also excluded.</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When the limited time is less than six days, the following days shall not be reckoned as part of the time, namely, </a:t>
            </a:r>
            <a:r>
              <a:rPr lang="en-US" b="1" cap="none" dirty="0" smtClean="0">
                <a:latin typeface="Arial" panose="020B0604020202020204" pitchFamily="34" charset="0"/>
                <a:cs typeface="Arial" panose="020B0604020202020204" pitchFamily="34" charset="0"/>
              </a:rPr>
              <a:t>Saturdays, Sundays </a:t>
            </a:r>
            <a:r>
              <a:rPr lang="en-US" b="1" cap="none" dirty="0" smtClean="0">
                <a:latin typeface="Arial" panose="020B0604020202020204" pitchFamily="34" charset="0"/>
                <a:cs typeface="Arial" panose="020B0604020202020204" pitchFamily="34" charset="0"/>
              </a:rPr>
              <a:t>and any public holidays</a:t>
            </a:r>
            <a:r>
              <a:rPr lang="en-US" cap="none" dirty="0" smtClean="0">
                <a:latin typeface="Arial" panose="020B0604020202020204" pitchFamily="34" charset="0"/>
                <a:cs typeface="Arial" panose="020B0604020202020204" pitchFamily="34" charset="0"/>
              </a:rPr>
              <a:t>. </a:t>
            </a:r>
            <a:r>
              <a:rPr lang="en-US" cap="none" dirty="0" smtClean="0">
                <a:solidFill>
                  <a:srgbClr val="FF0000"/>
                </a:solidFill>
                <a:latin typeface="Arial" panose="020B0604020202020204" pitchFamily="34" charset="0"/>
                <a:cs typeface="Arial" panose="020B0604020202020204" pitchFamily="34" charset="0"/>
              </a:rPr>
              <a:t>Rule 1(c </a:t>
            </a:r>
            <a:r>
              <a:rPr lang="en-US" cap="none" dirty="0" smtClean="0">
                <a:latin typeface="Arial" panose="020B0604020202020204" pitchFamily="34" charset="0"/>
                <a:cs typeface="Arial" panose="020B0604020202020204" pitchFamily="34" charset="0"/>
              </a:rPr>
              <a:t>)</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When the time expires on one of those days, the act or proceedings shall be considered as done or taken in due time, if it is done or taken on the next day afterwards, not being one of those days. </a:t>
            </a:r>
            <a:r>
              <a:rPr lang="en-US" cap="none" dirty="0" smtClean="0">
                <a:solidFill>
                  <a:srgbClr val="FF0000"/>
                </a:solidFill>
                <a:latin typeface="Arial" panose="020B0604020202020204" pitchFamily="34" charset="0"/>
                <a:cs typeface="Arial" panose="020B0604020202020204" pitchFamily="34" charset="0"/>
              </a:rPr>
              <a:t>Rule 1 (d) of HCR and SCR</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Summonses may be issued and pleadings may be amended, delivered or filed during the last eleven days of the </a:t>
            </a:r>
            <a:r>
              <a:rPr lang="en-US" cap="none" dirty="0" err="1" smtClean="0">
                <a:latin typeface="Arial" panose="020B0604020202020204" pitchFamily="34" charset="0"/>
                <a:cs typeface="Arial" panose="020B0604020202020204" pitchFamily="34" charset="0"/>
              </a:rPr>
              <a:t>Michaelmas</a:t>
            </a:r>
            <a:r>
              <a:rPr lang="en-US" cap="none" dirty="0" smtClean="0">
                <a:latin typeface="Arial" panose="020B0604020202020204" pitchFamily="34" charset="0"/>
                <a:cs typeface="Arial" panose="020B0604020202020204" pitchFamily="34" charset="0"/>
              </a:rPr>
              <a:t> and Christmas </a:t>
            </a:r>
            <a:r>
              <a:rPr lang="en-US" cap="none" dirty="0" smtClean="0">
                <a:latin typeface="Arial" panose="020B0604020202020204" pitchFamily="34" charset="0"/>
                <a:cs typeface="Arial" panose="020B0604020202020204" pitchFamily="34" charset="0"/>
              </a:rPr>
              <a:t>vacations respectively, but pleadings shall not be amended, delivered or filed during any other part of such vacations unless by the direction of the court or a judge. </a:t>
            </a:r>
            <a:r>
              <a:rPr lang="en-US" cap="none" dirty="0" smtClean="0">
                <a:solidFill>
                  <a:srgbClr val="FF0000"/>
                </a:solidFill>
                <a:latin typeface="Arial" panose="020B0604020202020204" pitchFamily="34" charset="0"/>
                <a:cs typeface="Arial" panose="020B0604020202020204" pitchFamily="34" charset="0"/>
              </a:rPr>
              <a:t>Rule 4 of HCR – (seek leave for the first days by </a:t>
            </a:r>
            <a:r>
              <a:rPr lang="en-US" cap="none" dirty="0" err="1" smtClean="0">
                <a:solidFill>
                  <a:srgbClr val="FF0000"/>
                </a:solidFill>
                <a:latin typeface="Arial" panose="020B0604020202020204" pitchFamily="34" charset="0"/>
                <a:cs typeface="Arial" panose="020B0604020202020204" pitchFamily="34" charset="0"/>
              </a:rPr>
              <a:t>exparte</a:t>
            </a:r>
            <a:r>
              <a:rPr lang="en-US" cap="none" dirty="0" smtClean="0">
                <a:solidFill>
                  <a:srgbClr val="FF0000"/>
                </a:solidFill>
                <a:latin typeface="Arial" panose="020B0604020202020204" pitchFamily="34" charset="0"/>
                <a:cs typeface="Arial" panose="020B0604020202020204" pitchFamily="34" charset="0"/>
              </a:rPr>
              <a:t> summons)</a:t>
            </a:r>
            <a:endParaRPr lang="en-US" cap="none"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99549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Computation of Time </a:t>
            </a:r>
          </a:p>
        </p:txBody>
      </p:sp>
      <p:sp>
        <p:nvSpPr>
          <p:cNvPr id="3" name="Content Placeholder 2"/>
          <p:cNvSpPr>
            <a:spLocks noGrp="1"/>
          </p:cNvSpPr>
          <p:nvPr>
            <p:ph sz="quarter" idx="13"/>
          </p:nvPr>
        </p:nvSpPr>
        <p:spPr>
          <a:xfrm>
            <a:off x="913774" y="2367092"/>
            <a:ext cx="10363826" cy="4265528"/>
          </a:xfrm>
        </p:spPr>
        <p:txBody>
          <a:bodyPr>
            <a:normAutofit/>
          </a:bodyPr>
          <a:lstStyle/>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Save as in the last preceding rule mentioned, the time of the </a:t>
            </a:r>
            <a:r>
              <a:rPr lang="en-US" cap="none" dirty="0" err="1" smtClean="0">
                <a:latin typeface="Arial" panose="020B0604020202020204" pitchFamily="34" charset="0"/>
                <a:cs typeface="Arial" panose="020B0604020202020204" pitchFamily="34" charset="0"/>
              </a:rPr>
              <a:t>Michaelmas</a:t>
            </a:r>
            <a:r>
              <a:rPr lang="en-US" cap="none" dirty="0" smtClean="0">
                <a:latin typeface="Arial" panose="020B0604020202020204" pitchFamily="34" charset="0"/>
                <a:cs typeface="Arial" panose="020B0604020202020204" pitchFamily="34" charset="0"/>
              </a:rPr>
              <a:t> and Christmas </a:t>
            </a:r>
            <a:r>
              <a:rPr lang="en-US" cap="none" dirty="0" smtClean="0">
                <a:latin typeface="Arial" panose="020B0604020202020204" pitchFamily="34" charset="0"/>
                <a:cs typeface="Arial" panose="020B0604020202020204" pitchFamily="34" charset="0"/>
              </a:rPr>
              <a:t>vacations in any year shall not be reckoned in the computation of times appointed or allowed in accordance with these rules for amending, delivering or filing any pleadings unless otherwise directed by the court or a judge. </a:t>
            </a:r>
            <a:r>
              <a:rPr lang="en-US" b="1" cap="none" dirty="0" smtClean="0">
                <a:latin typeface="Arial" panose="020B0604020202020204" pitchFamily="34" charset="0"/>
                <a:cs typeface="Arial" panose="020B0604020202020204" pitchFamily="34" charset="0"/>
              </a:rPr>
              <a:t>Rule 5 of HCR</a:t>
            </a: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Christmas and </a:t>
            </a:r>
            <a:r>
              <a:rPr lang="en-GB" cap="none" dirty="0" err="1" smtClean="0">
                <a:latin typeface="Arial" panose="020B0604020202020204" pitchFamily="34" charset="0"/>
                <a:cs typeface="Arial" panose="020B0604020202020204" pitchFamily="34" charset="0"/>
              </a:rPr>
              <a:t>michaelmass</a:t>
            </a:r>
            <a:r>
              <a:rPr lang="en-GB" cap="none" dirty="0" smtClean="0">
                <a:latin typeface="Arial" panose="020B0604020202020204" pitchFamily="34" charset="0"/>
                <a:cs typeface="Arial" panose="020B0604020202020204" pitchFamily="34" charset="0"/>
              </a:rPr>
              <a:t> vacation – order xlix (49) r 3 </a:t>
            </a:r>
            <a:r>
              <a:rPr lang="en-GB" cap="none" dirty="0" err="1" smtClean="0">
                <a:latin typeface="Arial" panose="020B0604020202020204" pitchFamily="34" charset="0"/>
                <a:cs typeface="Arial" panose="020B0604020202020204" pitchFamily="34" charset="0"/>
              </a:rPr>
              <a:t>hcr</a:t>
            </a:r>
            <a:endParaRPr lang="en-GB" cap="none"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Christmas vacation starts on 11</a:t>
            </a:r>
            <a:r>
              <a:rPr lang="en-GB" cap="none" baseline="30000" dirty="0" smtClean="0">
                <a:latin typeface="Arial" panose="020B0604020202020204" pitchFamily="34" charset="0"/>
                <a:cs typeface="Arial" panose="020B0604020202020204" pitchFamily="34" charset="0"/>
              </a:rPr>
              <a:t>th</a:t>
            </a:r>
            <a:r>
              <a:rPr lang="en-GB" cap="none" dirty="0" smtClean="0">
                <a:latin typeface="Arial" panose="020B0604020202020204" pitchFamily="34" charset="0"/>
                <a:cs typeface="Arial" panose="020B0604020202020204" pitchFamily="34" charset="0"/>
              </a:rPr>
              <a:t> </a:t>
            </a:r>
            <a:r>
              <a:rPr lang="en-GB" cap="none" dirty="0" smtClean="0">
                <a:latin typeface="Arial" panose="020B0604020202020204" pitchFamily="34" charset="0"/>
                <a:cs typeface="Arial" panose="020B0604020202020204" pitchFamily="34" charset="0"/>
              </a:rPr>
              <a:t>December </a:t>
            </a:r>
            <a:r>
              <a:rPr lang="en-GB" cap="none" dirty="0" smtClean="0">
                <a:latin typeface="Arial" panose="020B0604020202020204" pitchFamily="34" charset="0"/>
                <a:cs typeface="Arial" panose="020B0604020202020204" pitchFamily="34" charset="0"/>
              </a:rPr>
              <a:t>and end on 9</a:t>
            </a:r>
            <a:r>
              <a:rPr lang="en-GB" cap="none" baseline="30000" dirty="0" smtClean="0">
                <a:latin typeface="Arial" panose="020B0604020202020204" pitchFamily="34" charset="0"/>
                <a:cs typeface="Arial" panose="020B0604020202020204" pitchFamily="34" charset="0"/>
              </a:rPr>
              <a:t>th</a:t>
            </a:r>
            <a:r>
              <a:rPr lang="en-GB" cap="none" dirty="0" smtClean="0">
                <a:latin typeface="Arial" panose="020B0604020202020204" pitchFamily="34" charset="0"/>
                <a:cs typeface="Arial" panose="020B0604020202020204" pitchFamily="34" charset="0"/>
              </a:rPr>
              <a:t> of </a:t>
            </a:r>
            <a:r>
              <a:rPr lang="en-GB" cap="none" dirty="0" smtClean="0">
                <a:latin typeface="Arial" panose="020B0604020202020204" pitchFamily="34" charset="0"/>
                <a:cs typeface="Arial" panose="020B0604020202020204" pitchFamily="34" charset="0"/>
              </a:rPr>
              <a:t>January </a:t>
            </a:r>
            <a:endParaRPr lang="en-GB" cap="none"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Michaelmas starts 8</a:t>
            </a:r>
            <a:r>
              <a:rPr lang="en-GB" cap="none" baseline="30000" dirty="0" smtClean="0">
                <a:latin typeface="Arial" panose="020B0604020202020204" pitchFamily="34" charset="0"/>
                <a:cs typeface="Arial" panose="020B0604020202020204" pitchFamily="34" charset="0"/>
              </a:rPr>
              <a:t>th</a:t>
            </a:r>
            <a:r>
              <a:rPr lang="en-GB" cap="none" dirty="0" smtClean="0">
                <a:latin typeface="Arial" panose="020B0604020202020204" pitchFamily="34" charset="0"/>
                <a:cs typeface="Arial" panose="020B0604020202020204" pitchFamily="34" charset="0"/>
              </a:rPr>
              <a:t> </a:t>
            </a:r>
            <a:r>
              <a:rPr lang="en-GB" cap="none" dirty="0" smtClean="0">
                <a:latin typeface="Arial" panose="020B0604020202020204" pitchFamily="34" charset="0"/>
                <a:cs typeface="Arial" panose="020B0604020202020204" pitchFamily="34" charset="0"/>
              </a:rPr>
              <a:t>August to </a:t>
            </a:r>
            <a:r>
              <a:rPr lang="en-GB" cap="none" dirty="0" smtClean="0">
                <a:latin typeface="Arial" panose="020B0604020202020204" pitchFamily="34" charset="0"/>
                <a:cs typeface="Arial" panose="020B0604020202020204" pitchFamily="34" charset="0"/>
              </a:rPr>
              <a:t>6</a:t>
            </a:r>
            <a:r>
              <a:rPr lang="en-GB" cap="none" baseline="30000" dirty="0" smtClean="0">
                <a:latin typeface="Arial" panose="020B0604020202020204" pitchFamily="34" charset="0"/>
                <a:cs typeface="Arial" panose="020B0604020202020204" pitchFamily="34" charset="0"/>
              </a:rPr>
              <a:t>th</a:t>
            </a:r>
            <a:r>
              <a:rPr lang="en-GB" cap="none" dirty="0" smtClean="0">
                <a:latin typeface="Arial" panose="020B0604020202020204" pitchFamily="34" charset="0"/>
                <a:cs typeface="Arial" panose="020B0604020202020204" pitchFamily="34" charset="0"/>
              </a:rPr>
              <a:t> </a:t>
            </a:r>
            <a:r>
              <a:rPr lang="en-GB" cap="none" dirty="0" smtClean="0">
                <a:latin typeface="Arial" panose="020B0604020202020204" pitchFamily="34" charset="0"/>
                <a:cs typeface="Arial" panose="020B0604020202020204" pitchFamily="34" charset="0"/>
              </a:rPr>
              <a:t>September </a:t>
            </a:r>
            <a:endParaRPr lang="en-US"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41769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Sub - units</a:t>
            </a:r>
            <a:endParaRPr lang="en-US" dirty="0"/>
          </a:p>
        </p:txBody>
      </p:sp>
      <p:sp>
        <p:nvSpPr>
          <p:cNvPr id="3" name="Content Placeholder 2"/>
          <p:cNvSpPr>
            <a:spLocks noGrp="1"/>
          </p:cNvSpPr>
          <p:nvPr>
            <p:ph sz="quarter" idx="13"/>
          </p:nvPr>
        </p:nvSpPr>
        <p:spPr/>
        <p:txBody>
          <a:bodyPr/>
          <a:lstStyle/>
          <a:p>
            <a:pPr>
              <a:buFont typeface="Wingdings" panose="05000000000000000000" pitchFamily="2" charset="2"/>
              <a:buChar char="q"/>
            </a:pPr>
            <a:r>
              <a:rPr lang="en-GB" dirty="0" smtClean="0"/>
              <a:t>Introduction</a:t>
            </a:r>
            <a:endParaRPr lang="en-US" dirty="0" smtClean="0"/>
          </a:p>
          <a:p>
            <a:pPr>
              <a:buFont typeface="Wingdings" panose="05000000000000000000" pitchFamily="2" charset="2"/>
              <a:buChar char="q"/>
            </a:pPr>
            <a:r>
              <a:rPr lang="en-US" dirty="0" smtClean="0"/>
              <a:t>Setting down matter for trial</a:t>
            </a:r>
          </a:p>
          <a:p>
            <a:pPr>
              <a:buFont typeface="Wingdings" panose="05000000000000000000" pitchFamily="2" charset="2"/>
              <a:buChar char="q"/>
            </a:pPr>
            <a:r>
              <a:rPr lang="en-US" dirty="0" smtClean="0"/>
              <a:t>Non-attendance of parties</a:t>
            </a:r>
          </a:p>
          <a:p>
            <a:pPr>
              <a:buFont typeface="Wingdings" panose="05000000000000000000" pitchFamily="2" charset="2"/>
              <a:buChar char="q"/>
            </a:pPr>
            <a:r>
              <a:rPr lang="en-US" dirty="0"/>
              <a:t>Computation of Time </a:t>
            </a:r>
            <a:endParaRPr lang="en-US" dirty="0" smtClean="0"/>
          </a:p>
          <a:p>
            <a:endParaRPr lang="en-US" dirty="0"/>
          </a:p>
        </p:txBody>
      </p:sp>
    </p:spTree>
    <p:extLst>
      <p:ext uri="{BB962C8B-B14F-4D97-AF65-F5344CB8AC3E}">
        <p14:creationId xmlns:p14="http://schemas.microsoft.com/office/powerpoint/2010/main" val="100238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Introduction</a:t>
            </a:r>
            <a:br>
              <a:rPr lang="en-US" dirty="0"/>
            </a:br>
            <a:endParaRPr lang="en-US" dirty="0"/>
          </a:p>
        </p:txBody>
      </p:sp>
      <p:sp>
        <p:nvSpPr>
          <p:cNvPr id="3" name="Content Placeholder 2"/>
          <p:cNvSpPr>
            <a:spLocks noGrp="1"/>
          </p:cNvSpPr>
          <p:nvPr>
            <p:ph sz="quarter" idx="13"/>
          </p:nvPr>
        </p:nvSpPr>
        <p:spPr/>
        <p:txBody>
          <a:bodyPr>
            <a:normAutofit fontScale="85000" lnSpcReduction="10000"/>
          </a:bodyPr>
          <a:lstStyle/>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Trials are normally heard in public before a judge or magistrate</a:t>
            </a:r>
            <a:endParaRPr lang="en-US" cap="none"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The steps of a civil trial begin with parties filing a brief describing their arguments and overviewing the evidence they intend to present at trial. </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During the trial, lawyers will present the case to a judge or magistrate, starting with an opening statement and outlining each party’s argument. </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Next, both sides present their evidence and call witnesses to the stand if they have witnesses. </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Once the case has been presented in full, the plaintiff and defendant’s attorneys make closing statements, and the judge or the magistrate steps away to deliberate their final decision.</a:t>
            </a:r>
            <a:endParaRPr lang="en-US"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65129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Setting down matter for </a:t>
            </a:r>
            <a:r>
              <a:rPr lang="en-US" dirty="0" smtClean="0"/>
              <a:t>trial – HIGH COURT</a:t>
            </a:r>
            <a:r>
              <a:rPr lang="en-US" dirty="0"/>
              <a:t/>
            </a:r>
            <a:br>
              <a:rPr lang="en-US" dirty="0"/>
            </a:br>
            <a:endParaRPr lang="en-US" dirty="0"/>
          </a:p>
        </p:txBody>
      </p:sp>
      <p:sp>
        <p:nvSpPr>
          <p:cNvPr id="3" name="Content Placeholder 2"/>
          <p:cNvSpPr>
            <a:spLocks noGrp="1"/>
          </p:cNvSpPr>
          <p:nvPr>
            <p:ph sz="quarter" idx="13"/>
          </p:nvPr>
        </p:nvSpPr>
        <p:spPr/>
        <p:txBody>
          <a:bodyPr/>
          <a:lstStyle/>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Order XXXI of HCR - </a:t>
            </a:r>
            <a:r>
              <a:rPr lang="en-US" cap="none" dirty="0" smtClean="0">
                <a:latin typeface="Arial" panose="020B0604020202020204" pitchFamily="34" charset="0"/>
                <a:cs typeface="Arial" panose="020B0604020202020204" pitchFamily="34" charset="0"/>
              </a:rPr>
              <a:t>all the documents that are likely to be referred to during the trial must be assembled into paginated files called </a:t>
            </a:r>
            <a:r>
              <a:rPr lang="en-US" u="sng" cap="none" dirty="0" smtClean="0">
                <a:latin typeface="Arial" panose="020B0604020202020204" pitchFamily="34" charset="0"/>
                <a:cs typeface="Arial" panose="020B0604020202020204" pitchFamily="34" charset="0"/>
              </a:rPr>
              <a:t>trial bundles. </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These bundles comprise a </a:t>
            </a:r>
            <a:r>
              <a:rPr lang="en-US" u="sng" cap="none" dirty="0" smtClean="0">
                <a:latin typeface="Arial" panose="020B0604020202020204" pitchFamily="34" charset="0"/>
                <a:cs typeface="Arial" panose="020B0604020202020204" pitchFamily="34" charset="0"/>
              </a:rPr>
              <a:t>bundle of pleadings </a:t>
            </a:r>
            <a:r>
              <a:rPr lang="en-US" cap="none" dirty="0" smtClean="0">
                <a:latin typeface="Arial" panose="020B0604020202020204" pitchFamily="34" charset="0"/>
                <a:cs typeface="Arial" panose="020B0604020202020204" pitchFamily="34" charset="0"/>
              </a:rPr>
              <a:t>and a </a:t>
            </a:r>
            <a:r>
              <a:rPr lang="en-US" u="sng" cap="none" dirty="0" smtClean="0">
                <a:latin typeface="Arial" panose="020B0604020202020204" pitchFamily="34" charset="0"/>
                <a:cs typeface="Arial" panose="020B0604020202020204" pitchFamily="34" charset="0"/>
              </a:rPr>
              <a:t>bundle of documents</a:t>
            </a:r>
            <a:r>
              <a:rPr lang="en-US" cap="none" dirty="0" smtClean="0">
                <a:latin typeface="Arial" panose="020B0604020202020204" pitchFamily="34" charset="0"/>
                <a:cs typeface="Arial" panose="020B0604020202020204" pitchFamily="34" charset="0"/>
              </a:rPr>
              <a:t>. </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A bundle of pleadings comprise all the pleadings prepared and filed in the action, while a bundle of documents consists of the principal documents the parties propose to rely on at the trial. </a:t>
            </a:r>
          </a:p>
          <a:p>
            <a:pPr>
              <a:buFont typeface="Wingdings" panose="05000000000000000000" pitchFamily="2" charset="2"/>
              <a:buChar char="q"/>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95892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Setting down matter for trial– HIGH COURT </a:t>
            </a:r>
            <a:r>
              <a:rPr lang="en-US" dirty="0" smtClean="0"/>
              <a:t>CONT’D</a:t>
            </a:r>
            <a:endParaRPr lang="en-US" dirty="0"/>
          </a:p>
        </p:txBody>
      </p:sp>
      <p:sp>
        <p:nvSpPr>
          <p:cNvPr id="3" name="Content Placeholder 2"/>
          <p:cNvSpPr>
            <a:spLocks noGrp="1"/>
          </p:cNvSpPr>
          <p:nvPr>
            <p:ph sz="quarter" idx="13"/>
          </p:nvPr>
        </p:nvSpPr>
        <p:spPr>
          <a:xfrm>
            <a:off x="913774" y="2367092"/>
            <a:ext cx="10363826" cy="4136739"/>
          </a:xfrm>
        </p:spPr>
        <p:txBody>
          <a:bodyPr>
            <a:normAutofit fontScale="85000" lnSpcReduction="10000"/>
          </a:bodyPr>
          <a:lstStyle/>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At the scheduling conference the judge will give orders for directions which inter alia govern the time within which the action will be set down for trial</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The party setting the matter down – normally the plaintiff - must lodge with the court a request that the action be set down for trial and also simultaneously lodge the trial bundles in court. </a:t>
            </a: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A party who sets down a matter for trial must within 24 hours after doing so, notify the other party or parties to the action that he has done so. </a:t>
            </a:r>
            <a:r>
              <a:rPr lang="en-US" b="1" cap="none" dirty="0" smtClean="0">
                <a:latin typeface="Arial" panose="020B0604020202020204" pitchFamily="34" charset="0"/>
                <a:cs typeface="Arial" panose="020B0604020202020204" pitchFamily="34" charset="0"/>
              </a:rPr>
              <a:t>Order 34 </a:t>
            </a:r>
            <a:r>
              <a:rPr lang="en-US" b="1" cap="none" dirty="0" smtClean="0">
                <a:latin typeface="Arial" panose="020B0604020202020204" pitchFamily="34" charset="0"/>
                <a:cs typeface="Arial" panose="020B0604020202020204" pitchFamily="34" charset="0"/>
              </a:rPr>
              <a:t>R 8 RSC</a:t>
            </a:r>
            <a:endParaRPr lang="en-US" b="1" cap="none" dirty="0" smtClean="0">
              <a:latin typeface="Arial" panose="020B0604020202020204" pitchFamily="34" charset="0"/>
              <a:cs typeface="Arial" panose="020B0604020202020204" pitchFamily="34" charset="0"/>
            </a:endParaRPr>
          </a:p>
          <a:p>
            <a:pPr>
              <a:buFont typeface="Wingdings" panose="05000000000000000000" pitchFamily="2" charset="2"/>
              <a:buChar char="q"/>
            </a:pPr>
            <a:r>
              <a:rPr lang="en-US" cap="none" dirty="0" smtClean="0">
                <a:latin typeface="Arial" panose="020B0604020202020204" pitchFamily="34" charset="0"/>
                <a:cs typeface="Arial" panose="020B0604020202020204" pitchFamily="34" charset="0"/>
              </a:rPr>
              <a:t>An order for directions in every action made pursuant to </a:t>
            </a:r>
            <a:r>
              <a:rPr lang="en-US" b="1" cap="none" dirty="0" smtClean="0">
                <a:latin typeface="Arial" panose="020B0604020202020204" pitchFamily="34" charset="0"/>
                <a:cs typeface="Arial" panose="020B0604020202020204" pitchFamily="34" charset="0"/>
              </a:rPr>
              <a:t>order 19 rule 3 of </a:t>
            </a:r>
            <a:r>
              <a:rPr lang="en-US" b="1" cap="none" dirty="0" smtClean="0">
                <a:latin typeface="Arial" panose="020B0604020202020204" pitchFamily="34" charset="0"/>
                <a:cs typeface="Arial" panose="020B0604020202020204" pitchFamily="34" charset="0"/>
              </a:rPr>
              <a:t>High Court Rules</a:t>
            </a:r>
            <a:r>
              <a:rPr lang="en-US" cap="none" dirty="0" smtClean="0">
                <a:latin typeface="Arial" panose="020B0604020202020204" pitchFamily="34" charset="0"/>
                <a:cs typeface="Arial" panose="020B0604020202020204" pitchFamily="34" charset="0"/>
              </a:rPr>
              <a:t> shall </a:t>
            </a:r>
            <a:r>
              <a:rPr lang="en-US" cap="none" dirty="0" smtClean="0">
                <a:latin typeface="Arial" panose="020B0604020202020204" pitchFamily="34" charset="0"/>
                <a:cs typeface="Arial" panose="020B0604020202020204" pitchFamily="34" charset="0"/>
              </a:rPr>
              <a:t>determine the place and mode of trial including setting date for trial, but any order may be varied by a subsequent order of the court or a judge at any time at or before the trial</a:t>
            </a: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Upon receiving the request to set down a matter for trial, the court will issue a </a:t>
            </a:r>
            <a:r>
              <a:rPr lang="en-GB" u="sng" cap="none" dirty="0" smtClean="0">
                <a:latin typeface="Arial" panose="020B0604020202020204" pitchFamily="34" charset="0"/>
                <a:cs typeface="Arial" panose="020B0604020202020204" pitchFamily="34" charset="0"/>
              </a:rPr>
              <a:t>notice of hearing </a:t>
            </a:r>
            <a:r>
              <a:rPr lang="en-GB" cap="none" dirty="0" smtClean="0">
                <a:latin typeface="Arial" panose="020B0604020202020204" pitchFamily="34" charset="0"/>
                <a:cs typeface="Arial" panose="020B0604020202020204" pitchFamily="34" charset="0"/>
              </a:rPr>
              <a:t>specifying the date and time when trial will commence.</a:t>
            </a:r>
            <a:endParaRPr lang="en-US"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90720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TRIAL IN THE HIGH COURT</a:t>
            </a:r>
            <a:endParaRPr lang="en-US" dirty="0"/>
          </a:p>
        </p:txBody>
      </p:sp>
      <p:sp>
        <p:nvSpPr>
          <p:cNvPr id="3" name="Content Placeholder 2"/>
          <p:cNvSpPr>
            <a:spLocks noGrp="1"/>
          </p:cNvSpPr>
          <p:nvPr>
            <p:ph sz="quarter" idx="13"/>
          </p:nvPr>
        </p:nvSpPr>
        <p:spPr>
          <a:xfrm>
            <a:off x="913774" y="2367092"/>
            <a:ext cx="10363826" cy="4110981"/>
          </a:xfrm>
        </p:spPr>
        <p:txBody>
          <a:bodyPr>
            <a:normAutofit lnSpcReduction="10000"/>
          </a:bodyPr>
          <a:lstStyle/>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In general the plaintiff being the person who commences an action has the right to begin</a:t>
            </a: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The trial judge may direct the parties to give speeches or dispense with it and if such direction is given then a speech is given before evidence is given by a party.</a:t>
            </a: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The opening speech is meant to inform the court of nature of the case, the issues in dispute, the evidence to be presented and legal principles </a:t>
            </a: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The court has control throughout the trial, the judge may therefore ask questions to the witnesses to clear up any point that has been overlooked or left obscure after counsel’s questions</a:t>
            </a:r>
          </a:p>
          <a:p>
            <a:pPr>
              <a:buFont typeface="Wingdings" panose="05000000000000000000" pitchFamily="2" charset="2"/>
              <a:buChar char="q"/>
            </a:pPr>
            <a:r>
              <a:rPr lang="en-GB" cap="none" dirty="0" smtClean="0">
                <a:latin typeface="Arial" panose="020B0604020202020204" pitchFamily="34" charset="0"/>
                <a:cs typeface="Arial" panose="020B0604020202020204" pitchFamily="34" charset="0"/>
              </a:rPr>
              <a:t>After examination of witnesses the case is closed and parties are at liberty to submit into court written submissions</a:t>
            </a:r>
            <a:endParaRPr lang="en-US"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6928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TRIAL IN THE HIGH </a:t>
            </a:r>
            <a:r>
              <a:rPr lang="en-US" dirty="0" smtClean="0"/>
              <a:t>COURT CONT’D</a:t>
            </a:r>
            <a:endParaRPr lang="en-US" dirty="0"/>
          </a:p>
        </p:txBody>
      </p:sp>
      <p:sp>
        <p:nvSpPr>
          <p:cNvPr id="3" name="Content Placeholder 2"/>
          <p:cNvSpPr>
            <a:spLocks noGrp="1"/>
          </p:cNvSpPr>
          <p:nvPr>
            <p:ph sz="quarter" idx="13"/>
          </p:nvPr>
        </p:nvSpPr>
        <p:spPr>
          <a:xfrm>
            <a:off x="913774" y="2367092"/>
            <a:ext cx="10363826" cy="4162497"/>
          </a:xfrm>
        </p:spPr>
        <p:txBody>
          <a:bodyPr>
            <a:noAutofit/>
          </a:bodyPr>
          <a:lstStyle/>
          <a:p>
            <a:pPr>
              <a:buFont typeface="Wingdings" panose="05000000000000000000" pitchFamily="2" charset="2"/>
              <a:buChar char="q"/>
            </a:pPr>
            <a:r>
              <a:rPr lang="en-US" sz="1600" cap="none" dirty="0" smtClean="0">
                <a:latin typeface="Arial" panose="020B0604020202020204" pitchFamily="34" charset="0"/>
                <a:cs typeface="Arial" panose="020B0604020202020204" pitchFamily="34" charset="0"/>
              </a:rPr>
              <a:t>Closing submissions is a document submitted to the court after the judge had heard and received all the evidence.  So its timing of </a:t>
            </a:r>
            <a:r>
              <a:rPr lang="en-US" sz="1600" cap="none" dirty="0" err="1" smtClean="0">
                <a:latin typeface="Arial" panose="020B0604020202020204" pitchFamily="34" charset="0"/>
                <a:cs typeface="Arial" panose="020B0604020202020204" pitchFamily="34" charset="0"/>
              </a:rPr>
              <a:t>lodgement</a:t>
            </a:r>
            <a:r>
              <a:rPr lang="en-US" sz="1600" cap="none" dirty="0" smtClean="0">
                <a:latin typeface="Arial" panose="020B0604020202020204" pitchFamily="34" charset="0"/>
                <a:cs typeface="Arial" panose="020B0604020202020204" pitchFamily="34" charset="0"/>
              </a:rPr>
              <a:t> and service will be directed by the trial judge at the trial.</a:t>
            </a:r>
          </a:p>
          <a:p>
            <a:pPr>
              <a:buFont typeface="Wingdings" panose="05000000000000000000" pitchFamily="2" charset="2"/>
              <a:buChar char="q"/>
            </a:pPr>
            <a:r>
              <a:rPr lang="en-US" sz="1600" cap="none" dirty="0" smtClean="0">
                <a:latin typeface="Arial" panose="020B0604020202020204" pitchFamily="34" charset="0"/>
                <a:cs typeface="Arial" panose="020B0604020202020204" pitchFamily="34" charset="0"/>
              </a:rPr>
              <a:t>The purpose of closing submissions is to persuade the court to rule in your </a:t>
            </a:r>
            <a:r>
              <a:rPr lang="en-US" sz="1600" cap="none" dirty="0" err="1" smtClean="0">
                <a:latin typeface="Arial" panose="020B0604020202020204" pitchFamily="34" charset="0"/>
                <a:cs typeface="Arial" panose="020B0604020202020204" pitchFamily="34" charset="0"/>
              </a:rPr>
              <a:t>favour</a:t>
            </a:r>
            <a:r>
              <a:rPr lang="en-US" sz="1600" cap="none" dirty="0" smtClean="0">
                <a:latin typeface="Arial" panose="020B0604020202020204" pitchFamily="34" charset="0"/>
                <a:cs typeface="Arial" panose="020B0604020202020204" pitchFamily="34" charset="0"/>
              </a:rPr>
              <a:t>.  It shall generally contain:</a:t>
            </a:r>
          </a:p>
          <a:p>
            <a:pPr lvl="1">
              <a:buFont typeface="Wingdings" panose="05000000000000000000" pitchFamily="2" charset="2"/>
              <a:buChar char="v"/>
            </a:pPr>
            <a:r>
              <a:rPr lang="en-GB" sz="1600" cap="none" dirty="0" smtClean="0">
                <a:latin typeface="Arial" panose="020B0604020202020204" pitchFamily="34" charset="0"/>
                <a:cs typeface="Arial" panose="020B0604020202020204" pitchFamily="34" charset="0"/>
              </a:rPr>
              <a:t>Material facts which each party has established in his favour</a:t>
            </a:r>
            <a:endParaRPr lang="en-US" sz="1600" cap="none" dirty="0" smtClean="0">
              <a:latin typeface="Arial" panose="020B0604020202020204" pitchFamily="34" charset="0"/>
              <a:cs typeface="Arial" panose="020B0604020202020204" pitchFamily="34" charset="0"/>
            </a:endParaRPr>
          </a:p>
          <a:p>
            <a:pPr lvl="1">
              <a:buFont typeface="Wingdings" panose="05000000000000000000" pitchFamily="2" charset="2"/>
              <a:buChar char="v"/>
            </a:pPr>
            <a:r>
              <a:rPr lang="en-US" sz="1600" cap="none" dirty="0" smtClean="0">
                <a:latin typeface="Arial" panose="020B0604020202020204" pitchFamily="34" charset="0"/>
                <a:cs typeface="Arial" panose="020B0604020202020204" pitchFamily="34" charset="0"/>
              </a:rPr>
              <a:t>The analysis of the evidence produced to the court at the trial, including your arguments on why the court shall believe in your case or rule in your </a:t>
            </a:r>
            <a:r>
              <a:rPr lang="en-US" sz="1600" cap="none" dirty="0" err="1" smtClean="0">
                <a:latin typeface="Arial" panose="020B0604020202020204" pitchFamily="34" charset="0"/>
                <a:cs typeface="Arial" panose="020B0604020202020204" pitchFamily="34" charset="0"/>
              </a:rPr>
              <a:t>favour</a:t>
            </a:r>
            <a:r>
              <a:rPr lang="en-US" sz="1600" cap="none" dirty="0" smtClean="0">
                <a:latin typeface="Arial" panose="020B0604020202020204" pitchFamily="34" charset="0"/>
                <a:cs typeface="Arial" panose="020B0604020202020204" pitchFamily="34" charset="0"/>
              </a:rPr>
              <a:t> on an issue in dispute;</a:t>
            </a:r>
          </a:p>
          <a:p>
            <a:pPr lvl="1">
              <a:buFont typeface="Wingdings" panose="05000000000000000000" pitchFamily="2" charset="2"/>
              <a:buChar char="v"/>
            </a:pPr>
            <a:r>
              <a:rPr lang="en-US" sz="1600" cap="none" dirty="0" smtClean="0">
                <a:latin typeface="Arial" panose="020B0604020202020204" pitchFamily="34" charset="0"/>
                <a:cs typeface="Arial" panose="020B0604020202020204" pitchFamily="34" charset="0"/>
              </a:rPr>
              <a:t>Your arguments on how the law shall apply to your case (based on the evidence produced to the court) and</a:t>
            </a:r>
          </a:p>
          <a:p>
            <a:pPr lvl="1">
              <a:buFont typeface="Wingdings" panose="05000000000000000000" pitchFamily="2" charset="2"/>
              <a:buChar char="v"/>
            </a:pPr>
            <a:r>
              <a:rPr lang="en-US" sz="1600" cap="none" dirty="0" smtClean="0">
                <a:latin typeface="Arial" panose="020B0604020202020204" pitchFamily="34" charset="0"/>
                <a:cs typeface="Arial" panose="020B0604020202020204" pitchFamily="34" charset="0"/>
              </a:rPr>
              <a:t>The order(s) that you invite the court to make.</a:t>
            </a:r>
          </a:p>
          <a:p>
            <a:pPr>
              <a:buFont typeface="Wingdings" panose="05000000000000000000" pitchFamily="2" charset="2"/>
              <a:buChar char="v"/>
            </a:pPr>
            <a:r>
              <a:rPr lang="en-GB" sz="1600" cap="none" dirty="0" smtClean="0">
                <a:latin typeface="Arial" panose="020B0604020202020204" pitchFamily="34" charset="0"/>
                <a:cs typeface="Arial" panose="020B0604020202020204" pitchFamily="34" charset="0"/>
              </a:rPr>
              <a:t>After conclusion of the trial the parties and counsel await the delivery of the judgement which finally disposes all the controversies</a:t>
            </a:r>
            <a:endParaRPr lang="en-US" sz="1600"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7326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TRIAL IN THE SUB COURT</a:t>
            </a:r>
            <a:endParaRPr lang="en-US" dirty="0"/>
          </a:p>
        </p:txBody>
      </p:sp>
      <p:sp>
        <p:nvSpPr>
          <p:cNvPr id="3" name="Content Placeholder 2"/>
          <p:cNvSpPr>
            <a:spLocks noGrp="1"/>
          </p:cNvSpPr>
          <p:nvPr>
            <p:ph sz="quarter" idx="13"/>
          </p:nvPr>
        </p:nvSpPr>
        <p:spPr>
          <a:xfrm>
            <a:off x="913774" y="2367092"/>
            <a:ext cx="10363826" cy="4278407"/>
          </a:xfrm>
        </p:spPr>
        <p:txBody>
          <a:bodyPr>
            <a:normAutofit fontScale="70000" lnSpcReduction="20000"/>
          </a:bodyPr>
          <a:lstStyle/>
          <a:p>
            <a:pPr>
              <a:buFont typeface="Wingdings" panose="05000000000000000000" pitchFamily="2" charset="2"/>
              <a:buChar char="q"/>
            </a:pPr>
            <a:r>
              <a:rPr lang="en-GB" sz="2600" cap="none" dirty="0" smtClean="0">
                <a:latin typeface="Arial" panose="020B0604020202020204" pitchFamily="34" charset="0"/>
                <a:cs typeface="Arial" panose="020B0604020202020204" pitchFamily="34" charset="0"/>
              </a:rPr>
              <a:t>They are conducted summarily and without pleadings unless the court requires. Order 18</a:t>
            </a:r>
          </a:p>
          <a:p>
            <a:pPr>
              <a:buFont typeface="Wingdings" panose="05000000000000000000" pitchFamily="2" charset="2"/>
              <a:buChar char="q"/>
            </a:pPr>
            <a:r>
              <a:rPr lang="en-GB" sz="2600" cap="none" dirty="0" smtClean="0">
                <a:latin typeface="Arial" panose="020B0604020202020204" pitchFamily="34" charset="0"/>
                <a:cs typeface="Arial" panose="020B0604020202020204" pitchFamily="34" charset="0"/>
              </a:rPr>
              <a:t>In an action commenced by way of </a:t>
            </a:r>
            <a:r>
              <a:rPr lang="en-GB" sz="2600" cap="none" dirty="0" smtClean="0">
                <a:latin typeface="Arial" panose="020B0604020202020204" pitchFamily="34" charset="0"/>
                <a:cs typeface="Arial" panose="020B0604020202020204" pitchFamily="34" charset="0"/>
              </a:rPr>
              <a:t>Default Writ of Summons</a:t>
            </a:r>
            <a:r>
              <a:rPr lang="en-GB" sz="2600" cap="none" dirty="0" smtClean="0">
                <a:latin typeface="Arial" panose="020B0604020202020204" pitchFamily="34" charset="0"/>
                <a:cs typeface="Arial" panose="020B0604020202020204" pitchFamily="34" charset="0"/>
              </a:rPr>
              <a:t>, a defendant who desires to defend must fill in form 2C. The court will set a date for trial and parties will be communicated to by way of </a:t>
            </a:r>
            <a:r>
              <a:rPr lang="en-GB" sz="2600" u="sng" cap="none" dirty="0" smtClean="0">
                <a:latin typeface="Arial" panose="020B0604020202020204" pitchFamily="34" charset="0"/>
                <a:cs typeface="Arial" panose="020B0604020202020204" pitchFamily="34" charset="0"/>
              </a:rPr>
              <a:t>notice of hearing</a:t>
            </a:r>
            <a:r>
              <a:rPr lang="en-GB" sz="2600" cap="none" dirty="0" smtClean="0">
                <a:latin typeface="Arial" panose="020B0604020202020204" pitchFamily="34" charset="0"/>
                <a:cs typeface="Arial" panose="020B0604020202020204" pitchFamily="34" charset="0"/>
              </a:rPr>
              <a:t>.</a:t>
            </a:r>
          </a:p>
          <a:p>
            <a:pPr>
              <a:buFont typeface="Wingdings" panose="05000000000000000000" pitchFamily="2" charset="2"/>
              <a:buChar char="q"/>
            </a:pPr>
            <a:r>
              <a:rPr lang="en-GB" sz="2600" cap="none" dirty="0" smtClean="0">
                <a:latin typeface="Arial" panose="020B0604020202020204" pitchFamily="34" charset="0"/>
                <a:cs typeface="Arial" panose="020B0604020202020204" pitchFamily="34" charset="0"/>
              </a:rPr>
              <a:t>The plaintiff will open his/her case and witnesses will be called if any, the defendant does the same after plaintiff closes their case</a:t>
            </a:r>
          </a:p>
          <a:p>
            <a:pPr>
              <a:buFont typeface="Wingdings" panose="05000000000000000000" pitchFamily="2" charset="2"/>
              <a:buChar char="q"/>
            </a:pPr>
            <a:r>
              <a:rPr lang="en-GB" sz="2600" cap="none" dirty="0" smtClean="0">
                <a:latin typeface="Arial" panose="020B0604020202020204" pitchFamily="34" charset="0"/>
                <a:cs typeface="Arial" panose="020B0604020202020204" pitchFamily="34" charset="0"/>
              </a:rPr>
              <a:t>Both parties will be subjected to cross examination</a:t>
            </a:r>
          </a:p>
          <a:p>
            <a:pPr>
              <a:buFont typeface="Wingdings" panose="05000000000000000000" pitchFamily="2" charset="2"/>
              <a:buChar char="q"/>
            </a:pPr>
            <a:r>
              <a:rPr lang="en-GB" sz="2600" cap="none" dirty="0" smtClean="0">
                <a:latin typeface="Arial" panose="020B0604020202020204" pitchFamily="34" charset="0"/>
                <a:cs typeface="Arial" panose="020B0604020202020204" pitchFamily="34" charset="0"/>
              </a:rPr>
              <a:t>The court will invite the parties to submit written submissions</a:t>
            </a:r>
          </a:p>
          <a:p>
            <a:pPr>
              <a:buFont typeface="Wingdings" panose="05000000000000000000" pitchFamily="2" charset="2"/>
              <a:buChar char="q"/>
            </a:pPr>
            <a:r>
              <a:rPr lang="en-GB" sz="2600" cap="none" dirty="0" smtClean="0">
                <a:latin typeface="Arial" panose="020B0604020202020204" pitchFamily="34" charset="0"/>
                <a:cs typeface="Arial" panose="020B0604020202020204" pitchFamily="34" charset="0"/>
              </a:rPr>
              <a:t>Plaintiff is require to prove their case on a balance of probabilities, the defendant is not obliged to prove his case on a balance of probabilities</a:t>
            </a:r>
          </a:p>
          <a:p>
            <a:pPr>
              <a:buFont typeface="Wingdings" panose="05000000000000000000" pitchFamily="2" charset="2"/>
              <a:buChar char="q"/>
            </a:pPr>
            <a:r>
              <a:rPr lang="en-US" sz="2600" cap="none" dirty="0" smtClean="0">
                <a:latin typeface="Arial" panose="020B0604020202020204" pitchFamily="34" charset="0"/>
                <a:cs typeface="Arial" panose="020B0604020202020204" pitchFamily="34" charset="0"/>
              </a:rPr>
              <a:t>Parties are required to cite authorities by the </a:t>
            </a:r>
            <a:r>
              <a:rPr lang="en-US" sz="2600" cap="none" dirty="0" smtClean="0">
                <a:latin typeface="Arial" panose="020B0604020202020204" pitchFamily="34" charset="0"/>
                <a:cs typeface="Arial" panose="020B0604020202020204" pitchFamily="34" charset="0"/>
              </a:rPr>
              <a:t>High Court, Court of Appeal or Supreme Court </a:t>
            </a:r>
            <a:endParaRPr lang="en-US" sz="2600" cap="none"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2600" cap="none" dirty="0" smtClean="0">
                <a:latin typeface="Arial" panose="020B0604020202020204" pitchFamily="34" charset="0"/>
                <a:cs typeface="Arial" panose="020B0604020202020204" pitchFamily="34" charset="0"/>
              </a:rPr>
              <a:t>decision </a:t>
            </a:r>
            <a:r>
              <a:rPr lang="en-US" sz="2600" cap="none" dirty="0" smtClean="0">
                <a:latin typeface="Arial" panose="020B0604020202020204" pitchFamily="34" charset="0"/>
                <a:cs typeface="Arial" panose="020B0604020202020204" pitchFamily="34" charset="0"/>
              </a:rPr>
              <a:t>by a fellow magistrate is not binding on a trial magistrate</a:t>
            </a:r>
          </a:p>
          <a:p>
            <a:pPr>
              <a:buFont typeface="Wingdings" panose="05000000000000000000" pitchFamily="2" charset="2"/>
              <a:buChar char="q"/>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29013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TRIAL IN THE SUB </a:t>
            </a:r>
            <a:r>
              <a:rPr lang="en-US" dirty="0" smtClean="0"/>
              <a:t>COURT </a:t>
            </a:r>
            <a:r>
              <a:rPr lang="en-US" dirty="0" err="1" smtClean="0"/>
              <a:t>CONT’d</a:t>
            </a:r>
            <a:endParaRPr lang="en-US" dirty="0"/>
          </a:p>
        </p:txBody>
      </p:sp>
      <p:sp>
        <p:nvSpPr>
          <p:cNvPr id="3" name="Content Placeholder 2"/>
          <p:cNvSpPr>
            <a:spLocks noGrp="1"/>
          </p:cNvSpPr>
          <p:nvPr>
            <p:ph sz="quarter" idx="13"/>
          </p:nvPr>
        </p:nvSpPr>
        <p:spPr>
          <a:xfrm>
            <a:off x="1024128" y="2285999"/>
            <a:ext cx="9720073" cy="4282225"/>
          </a:xfrm>
        </p:spPr>
        <p:txBody>
          <a:bodyPr>
            <a:noAutofit/>
          </a:bodyPr>
          <a:lstStyle/>
          <a:p>
            <a:pPr>
              <a:buFont typeface="Wingdings" panose="05000000000000000000" pitchFamily="2" charset="2"/>
              <a:buChar char="q"/>
            </a:pPr>
            <a:r>
              <a:rPr lang="en-GB" sz="1600" cap="none" dirty="0" smtClean="0">
                <a:latin typeface="Arial" panose="020B0604020202020204" pitchFamily="34" charset="0"/>
                <a:cs typeface="Arial" panose="020B0604020202020204" pitchFamily="34" charset="0"/>
              </a:rPr>
              <a:t>Section 41 of the </a:t>
            </a:r>
            <a:r>
              <a:rPr lang="en-GB" sz="1600" cap="none" dirty="0" smtClean="0">
                <a:latin typeface="Arial" panose="020B0604020202020204" pitchFamily="34" charset="0"/>
                <a:cs typeface="Arial" panose="020B0604020202020204" pitchFamily="34" charset="0"/>
              </a:rPr>
              <a:t>Sub Court Act – </a:t>
            </a:r>
            <a:r>
              <a:rPr lang="en-GB" sz="1600" cap="none" dirty="0" smtClean="0">
                <a:latin typeface="Arial" panose="020B0604020202020204" pitchFamily="34" charset="0"/>
                <a:cs typeface="Arial" panose="020B0604020202020204" pitchFamily="34" charset="0"/>
              </a:rPr>
              <a:t>the court has power to summon witnesses to appear and give evidence on behalf of either parties.(Section 27 in the HCA)</a:t>
            </a:r>
          </a:p>
          <a:p>
            <a:pPr>
              <a:buFont typeface="Wingdings" panose="05000000000000000000" pitchFamily="2" charset="2"/>
              <a:buChar char="q"/>
            </a:pPr>
            <a:r>
              <a:rPr lang="en-GB" sz="1600" cap="none" dirty="0" smtClean="0">
                <a:latin typeface="Arial" panose="020B0604020202020204" pitchFamily="34" charset="0"/>
                <a:cs typeface="Arial" panose="020B0604020202020204" pitchFamily="34" charset="0"/>
              </a:rPr>
              <a:t>The names of the witnesses are given by parties to the litigation and if a </a:t>
            </a:r>
            <a:r>
              <a:rPr lang="en-GB" sz="1600" cap="none" dirty="0" smtClean="0">
                <a:latin typeface="Arial" panose="020B0604020202020204" pitchFamily="34" charset="0"/>
                <a:cs typeface="Arial" panose="020B0604020202020204" pitchFamily="34" charset="0"/>
              </a:rPr>
              <a:t>witness </a:t>
            </a:r>
            <a:r>
              <a:rPr lang="en-GB" sz="1600" cap="none" dirty="0" smtClean="0">
                <a:latin typeface="Arial" panose="020B0604020202020204" pitchFamily="34" charset="0"/>
                <a:cs typeface="Arial" panose="020B0604020202020204" pitchFamily="34" charset="0"/>
              </a:rPr>
              <a:t>refuses to comply with the </a:t>
            </a:r>
            <a:r>
              <a:rPr lang="en-GB" sz="1600" cap="none" dirty="0" smtClean="0">
                <a:latin typeface="Arial" panose="020B0604020202020204" pitchFamily="34" charset="0"/>
                <a:cs typeface="Arial" panose="020B0604020202020204" pitchFamily="34" charset="0"/>
              </a:rPr>
              <a:t>summons, he </a:t>
            </a:r>
            <a:r>
              <a:rPr lang="en-GB" sz="1600" cap="none" dirty="0" smtClean="0">
                <a:latin typeface="Arial" panose="020B0604020202020204" pitchFamily="34" charset="0"/>
                <a:cs typeface="Arial" panose="020B0604020202020204" pitchFamily="34" charset="0"/>
              </a:rPr>
              <a:t>shall be deemed to have committed contempt of court.</a:t>
            </a:r>
          </a:p>
          <a:p>
            <a:pPr>
              <a:buFont typeface="Wingdings" panose="05000000000000000000" pitchFamily="2" charset="2"/>
              <a:buChar char="q"/>
            </a:pPr>
            <a:r>
              <a:rPr lang="en-GB" sz="1600" cap="none" dirty="0" smtClean="0">
                <a:latin typeface="Arial" panose="020B0604020202020204" pitchFamily="34" charset="0"/>
                <a:cs typeface="Arial" panose="020B0604020202020204" pitchFamily="34" charset="0"/>
              </a:rPr>
              <a:t>Section 43 – witnesses who appears before court and refuse to be </a:t>
            </a:r>
            <a:r>
              <a:rPr lang="en-GB" sz="1600" cap="none" dirty="0" smtClean="0">
                <a:latin typeface="Arial" panose="020B0604020202020204" pitchFamily="34" charset="0"/>
                <a:cs typeface="Arial" panose="020B0604020202020204" pitchFamily="34" charset="0"/>
              </a:rPr>
              <a:t>sworn </a:t>
            </a:r>
            <a:r>
              <a:rPr lang="en-GB" sz="1600" cap="none" dirty="0" smtClean="0">
                <a:latin typeface="Arial" panose="020B0604020202020204" pitchFamily="34" charset="0"/>
                <a:cs typeface="Arial" panose="020B0604020202020204" pitchFamily="34" charset="0"/>
              </a:rPr>
              <a:t>or </a:t>
            </a:r>
            <a:r>
              <a:rPr lang="en-GB" sz="1600" cap="none" dirty="0" smtClean="0">
                <a:latin typeface="Arial" panose="020B0604020202020204" pitchFamily="34" charset="0"/>
                <a:cs typeface="Arial" panose="020B0604020202020204" pitchFamily="34" charset="0"/>
              </a:rPr>
              <a:t>give </a:t>
            </a:r>
            <a:r>
              <a:rPr lang="en-GB" sz="1600" cap="none" dirty="0" smtClean="0">
                <a:latin typeface="Arial" panose="020B0604020202020204" pitchFamily="34" charset="0"/>
                <a:cs typeface="Arial" panose="020B0604020202020204" pitchFamily="34" charset="0"/>
              </a:rPr>
              <a:t>evidence and does not give reasonable excuse for his refusal, such witness will be guilty of contempt and maybe imprisoned for one month unless he agrees to be sworn and give evidence.(Section 28 of the HCA)</a:t>
            </a:r>
          </a:p>
          <a:p>
            <a:pPr>
              <a:buFont typeface="Wingdings" panose="05000000000000000000" pitchFamily="2" charset="2"/>
              <a:buChar char="q"/>
            </a:pPr>
            <a:r>
              <a:rPr lang="en-GB" sz="1600" cap="none" dirty="0" smtClean="0">
                <a:latin typeface="Arial" panose="020B0604020202020204" pitchFamily="34" charset="0"/>
                <a:cs typeface="Arial" panose="020B0604020202020204" pitchFamily="34" charset="0"/>
              </a:rPr>
              <a:t>Section 44 – the court has power to summon by-standers to give evidence. (Section 29 HCA)</a:t>
            </a:r>
          </a:p>
          <a:p>
            <a:pPr>
              <a:buFont typeface="Wingdings" panose="05000000000000000000" pitchFamily="2" charset="2"/>
              <a:buChar char="q"/>
            </a:pPr>
            <a:r>
              <a:rPr lang="en-GB" sz="1600" cap="none" dirty="0" smtClean="0">
                <a:latin typeface="Arial" panose="020B0604020202020204" pitchFamily="34" charset="0"/>
                <a:cs typeface="Arial" panose="020B0604020202020204" pitchFamily="34" charset="0"/>
              </a:rPr>
              <a:t>Section 45 – the court has power to summon a prisoner to appear before it to give evidence in civil matters and this is done by the court issuing a warrant addressed to the officer in charge of the prison (section 30 of HCA)</a:t>
            </a:r>
          </a:p>
          <a:p>
            <a:pPr>
              <a:buFont typeface="Wingdings" panose="05000000000000000000" pitchFamily="2" charset="2"/>
              <a:buChar char="q"/>
            </a:pPr>
            <a:r>
              <a:rPr lang="en-GB" sz="1600" cap="none" dirty="0" smtClean="0">
                <a:latin typeface="Arial" panose="020B0604020202020204" pitchFamily="34" charset="0"/>
                <a:cs typeface="Arial" panose="020B0604020202020204" pitchFamily="34" charset="0"/>
              </a:rPr>
              <a:t>At the end of trial the court will render its judgement</a:t>
            </a:r>
            <a:endParaRPr lang="en-US" sz="1600"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5395293"/>
      </p:ext>
    </p:extLst>
  </p:cSld>
  <p:clrMapOvr>
    <a:masterClrMapping/>
  </p:clrMapOvr>
  <p:timing>
    <p:tnLst>
      <p:par>
        <p:cTn id="1" dur="indefinite" restart="never" nodeType="tmRoot"/>
      </p:par>
    </p:tn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4B4B4B"/>
      </a:dk2>
      <a:lt2>
        <a:srgbClr val="B5B5B5"/>
      </a:lt2>
      <a:accent1>
        <a:srgbClr val="9AC43E"/>
      </a:accent1>
      <a:accent2>
        <a:srgbClr val="44BA98"/>
      </a:accent2>
      <a:accent3>
        <a:srgbClr val="43A9D9"/>
      </a:accent3>
      <a:accent4>
        <a:srgbClr val="6274D8"/>
      </a:accent4>
      <a:accent5>
        <a:srgbClr val="AB54D7"/>
      </a:accent5>
      <a:accent6>
        <a:srgbClr val="D15B37"/>
      </a:accent6>
      <a:hlink>
        <a:srgbClr val="BFE962"/>
      </a:hlink>
      <a:folHlink>
        <a:srgbClr val="C0D591"/>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892FADA9-420D-4323-A7A4-C1060166525B}"/>
    </a:ext>
  </a:extLst>
</a:theme>
</file>

<file path=docProps/app.xml><?xml version="1.0" encoding="utf-8"?>
<Properties xmlns="http://schemas.openxmlformats.org/officeDocument/2006/extended-properties" xmlns:vt="http://schemas.openxmlformats.org/officeDocument/2006/docPropsVTypes">
  <Template>TM04033925[[fn=Droplet]]</Template>
  <TotalTime>1682</TotalTime>
  <Words>2338</Words>
  <Application>Microsoft Office PowerPoint</Application>
  <PresentationFormat>Widescreen</PresentationFormat>
  <Paragraphs>99</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Tw Cen MT</vt:lpstr>
      <vt:lpstr>Wingdings</vt:lpstr>
      <vt:lpstr>Droplet</vt:lpstr>
      <vt:lpstr>TRIAL</vt:lpstr>
      <vt:lpstr>Sub - units</vt:lpstr>
      <vt:lpstr>Introduction </vt:lpstr>
      <vt:lpstr>Setting down matter for trial – HIGH COURT </vt:lpstr>
      <vt:lpstr>Setting down matter for trial– HIGH COURT CONT’D</vt:lpstr>
      <vt:lpstr>TRIAL IN THE HIGH COURT</vt:lpstr>
      <vt:lpstr>TRIAL IN THE HIGH COURT CONT’D</vt:lpstr>
      <vt:lpstr>TRIAL IN THE SUB COURT</vt:lpstr>
      <vt:lpstr>TRIAL IN THE SUB COURT CONT’d</vt:lpstr>
      <vt:lpstr>adjournments</vt:lpstr>
      <vt:lpstr>Recusal and transfer between judges/magistrates</vt:lpstr>
      <vt:lpstr>Recusal and transfer between judges/magistrates CONT’D</vt:lpstr>
      <vt:lpstr>Completion of proceedings</vt:lpstr>
      <vt:lpstr>Non-attendance of parties </vt:lpstr>
      <vt:lpstr>Non-attendance of parties CONT’D</vt:lpstr>
      <vt:lpstr>Non-attendance of parties CONT’D</vt:lpstr>
      <vt:lpstr>Computation of Time  </vt:lpstr>
      <vt:lpstr>Computation of Time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7</dc:title>
  <dc:creator>Mrs Pupwe</dc:creator>
  <cp:lastModifiedBy> Mrs Pupwe</cp:lastModifiedBy>
  <cp:revision>155</cp:revision>
  <dcterms:created xsi:type="dcterms:W3CDTF">2023-08-18T06:20:19Z</dcterms:created>
  <dcterms:modified xsi:type="dcterms:W3CDTF">2024-02-27T12:08:53Z</dcterms:modified>
</cp:coreProperties>
</file>