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81" r:id="rId6"/>
    <p:sldId id="260" r:id="rId7"/>
    <p:sldId id="289" r:id="rId8"/>
    <p:sldId id="290" r:id="rId9"/>
    <p:sldId id="261" r:id="rId10"/>
    <p:sldId id="262" r:id="rId11"/>
    <p:sldId id="286" r:id="rId12"/>
    <p:sldId id="263" r:id="rId13"/>
    <p:sldId id="285" r:id="rId14"/>
    <p:sldId id="264" r:id="rId15"/>
    <p:sldId id="284" r:id="rId16"/>
    <p:sldId id="265" r:id="rId17"/>
    <p:sldId id="287" r:id="rId18"/>
    <p:sldId id="266" r:id="rId19"/>
    <p:sldId id="267" r:id="rId20"/>
    <p:sldId id="268" r:id="rId21"/>
    <p:sldId id="269" r:id="rId22"/>
    <p:sldId id="270" r:id="rId23"/>
    <p:sldId id="271" r:id="rId24"/>
    <p:sldId id="272" r:id="rId25"/>
    <p:sldId id="273" r:id="rId26"/>
    <p:sldId id="274" r:id="rId27"/>
    <p:sldId id="288" r:id="rId28"/>
    <p:sldId id="275" r:id="rId29"/>
    <p:sldId id="276" r:id="rId30"/>
    <p:sldId id="277" r:id="rId31"/>
    <p:sldId id="278" r:id="rId32"/>
    <p:sldId id="283" r:id="rId33"/>
    <p:sldId id="279"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B64BBFC-B551-4162-B0D6-BF0C44A7C8E8}" type="datetimeFigureOut">
              <a:rPr lang="en-US" smtClean="0">
                <a:solidFill>
                  <a:prstClr val="black">
                    <a:tint val="75000"/>
                  </a:prstClr>
                </a:solidFill>
              </a:rPr>
              <a:pPr/>
              <a:t>2/2/2024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D8B614-4925-4A0B-8166-635799C02B2C}"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744333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64BBFC-B551-4162-B0D6-BF0C44A7C8E8}" type="datetimeFigureOut">
              <a:rPr lang="en-US" smtClean="0">
                <a:solidFill>
                  <a:prstClr val="black">
                    <a:tint val="75000"/>
                  </a:prstClr>
                </a:solidFill>
              </a:rPr>
              <a:pPr/>
              <a:t>2/2/2024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D8B614-4925-4A0B-8166-635799C02B2C}"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600179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64BBFC-B551-4162-B0D6-BF0C44A7C8E8}" type="datetimeFigureOut">
              <a:rPr lang="en-US" smtClean="0">
                <a:solidFill>
                  <a:prstClr val="black">
                    <a:tint val="75000"/>
                  </a:prstClr>
                </a:solidFill>
              </a:rPr>
              <a:pPr/>
              <a:t>2/2/2024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D8B614-4925-4A0B-8166-635799C02B2C}"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11868798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64BBFC-B551-4162-B0D6-BF0C44A7C8E8}" type="datetimeFigureOut">
              <a:rPr lang="en-US" smtClean="0">
                <a:solidFill>
                  <a:prstClr val="black">
                    <a:tint val="75000"/>
                  </a:prstClr>
                </a:solidFill>
              </a:rPr>
              <a:pPr/>
              <a:t>2/2/2024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D8B614-4925-4A0B-8166-635799C02B2C}"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33290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64BBFC-B551-4162-B0D6-BF0C44A7C8E8}" type="datetimeFigureOut">
              <a:rPr lang="en-US" smtClean="0">
                <a:solidFill>
                  <a:prstClr val="black">
                    <a:tint val="75000"/>
                  </a:prstClr>
                </a:solidFill>
              </a:rPr>
              <a:pPr/>
              <a:t>2/2/2024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D8B614-4925-4A0B-8166-635799C02B2C}"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6066788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64BBFC-B551-4162-B0D6-BF0C44A7C8E8}" type="datetimeFigureOut">
              <a:rPr lang="en-US" smtClean="0">
                <a:solidFill>
                  <a:prstClr val="black">
                    <a:tint val="75000"/>
                  </a:prstClr>
                </a:solidFill>
              </a:rPr>
              <a:pPr/>
              <a:t>2/2/2024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D8B614-4925-4A0B-8166-635799C02B2C}"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292920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64BBFC-B551-4162-B0D6-BF0C44A7C8E8}" type="datetimeFigureOut">
              <a:rPr lang="en-US" smtClean="0">
                <a:solidFill>
                  <a:prstClr val="black">
                    <a:tint val="75000"/>
                  </a:prstClr>
                </a:solidFill>
              </a:rPr>
              <a:pPr/>
              <a:t>2/2/2024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D8B614-4925-4A0B-8166-635799C02B2C}"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872464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64BBFC-B551-4162-B0D6-BF0C44A7C8E8}" type="datetimeFigureOut">
              <a:rPr lang="en-US" smtClean="0">
                <a:solidFill>
                  <a:prstClr val="black">
                    <a:tint val="75000"/>
                  </a:prstClr>
                </a:solidFill>
              </a:rPr>
              <a:pPr/>
              <a:t>2/2/2024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D8B614-4925-4A0B-8166-635799C02B2C}"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317000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64BBFC-B551-4162-B0D6-BF0C44A7C8E8}" type="datetimeFigureOut">
              <a:rPr lang="en-US" smtClean="0">
                <a:solidFill>
                  <a:prstClr val="black">
                    <a:tint val="75000"/>
                  </a:prstClr>
                </a:solidFill>
              </a:rPr>
              <a:pPr/>
              <a:t>2/2/2024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D8B614-4925-4A0B-8166-635799C02B2C}"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877386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64BBFC-B551-4162-B0D6-BF0C44A7C8E8}" type="datetimeFigureOut">
              <a:rPr lang="en-US" smtClean="0">
                <a:solidFill>
                  <a:prstClr val="black">
                    <a:tint val="75000"/>
                  </a:prstClr>
                </a:solidFill>
              </a:rPr>
              <a:pPr/>
              <a:t>2/2/2024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D8B614-4925-4A0B-8166-635799C02B2C}"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026987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B64BBFC-B551-4162-B0D6-BF0C44A7C8E8}" type="datetimeFigureOut">
              <a:rPr lang="en-US" smtClean="0">
                <a:solidFill>
                  <a:prstClr val="black">
                    <a:tint val="75000"/>
                  </a:prstClr>
                </a:solidFill>
              </a:rPr>
              <a:pPr/>
              <a:t>2/2/2024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CD8B614-4925-4A0B-8166-635799C02B2C}"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395183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B64BBFC-B551-4162-B0D6-BF0C44A7C8E8}" type="datetimeFigureOut">
              <a:rPr lang="en-US" smtClean="0">
                <a:solidFill>
                  <a:prstClr val="black">
                    <a:tint val="75000"/>
                  </a:prstClr>
                </a:solidFill>
              </a:rPr>
              <a:pPr/>
              <a:t>2/2/2024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ECD8B614-4925-4A0B-8166-635799C02B2C}"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164488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B64BBFC-B551-4162-B0D6-BF0C44A7C8E8}" type="datetimeFigureOut">
              <a:rPr lang="en-US" smtClean="0">
                <a:solidFill>
                  <a:prstClr val="black">
                    <a:tint val="75000"/>
                  </a:prstClr>
                </a:solidFill>
              </a:rPr>
              <a:pPr/>
              <a:t>2/2/2024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CD8B614-4925-4A0B-8166-635799C02B2C}"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196478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64BBFC-B551-4162-B0D6-BF0C44A7C8E8}" type="datetimeFigureOut">
              <a:rPr lang="en-US" smtClean="0">
                <a:solidFill>
                  <a:prstClr val="black">
                    <a:tint val="75000"/>
                  </a:prstClr>
                </a:solidFill>
              </a:rPr>
              <a:pPr/>
              <a:t>2/2/2024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CD8B614-4925-4A0B-8166-635799C02B2C}"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776683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64BBFC-B551-4162-B0D6-BF0C44A7C8E8}" type="datetimeFigureOut">
              <a:rPr lang="en-US" smtClean="0">
                <a:solidFill>
                  <a:prstClr val="black">
                    <a:tint val="75000"/>
                  </a:prstClr>
                </a:solidFill>
              </a:rPr>
              <a:pPr/>
              <a:t>2/2/2024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CD8B614-4925-4A0B-8166-635799C02B2C}"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158427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64BBFC-B551-4162-B0D6-BF0C44A7C8E8}" type="datetimeFigureOut">
              <a:rPr lang="en-US" smtClean="0">
                <a:solidFill>
                  <a:prstClr val="black">
                    <a:tint val="75000"/>
                  </a:prstClr>
                </a:solidFill>
              </a:rPr>
              <a:pPr/>
              <a:t>2/2/2024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CD8B614-4925-4A0B-8166-635799C02B2C}"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508524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B64BBFC-B551-4162-B0D6-BF0C44A7C8E8}" type="datetimeFigureOut">
              <a:rPr lang="en-US" smtClean="0">
                <a:solidFill>
                  <a:prstClr val="black">
                    <a:tint val="75000"/>
                  </a:prstClr>
                </a:solidFill>
              </a:rPr>
              <a:pPr/>
              <a:t>2/2/2024</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CD8B614-4925-4A0B-8166-635799C02B2C}"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8888838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GB" dirty="0" smtClean="0"/>
              <a:t>UNIT TWO</a:t>
            </a:r>
            <a:endParaRPr lang="en-US" dirty="0"/>
          </a:p>
        </p:txBody>
      </p:sp>
      <p:sp>
        <p:nvSpPr>
          <p:cNvPr id="3" name="Subtitle 2"/>
          <p:cNvSpPr>
            <a:spLocks noGrp="1"/>
          </p:cNvSpPr>
          <p:nvPr>
            <p:ph type="subTitle" idx="1"/>
          </p:nvPr>
        </p:nvSpPr>
        <p:spPr/>
        <p:txBody>
          <a:bodyPr/>
          <a:lstStyle/>
          <a:p>
            <a:pPr lvl="0" algn="ctr" defTabSz="457200">
              <a:lnSpc>
                <a:spcPct val="100000"/>
              </a:lnSpc>
              <a:buClr>
                <a:srgbClr val="90C226"/>
              </a:buClr>
              <a:buSzPct val="80000"/>
            </a:pPr>
            <a:r>
              <a:rPr lang="en-US" sz="1800" dirty="0" smtClean="0">
                <a:solidFill>
                  <a:prstClr val="black">
                    <a:lumMod val="75000"/>
                    <a:lumOff val="25000"/>
                  </a:prstClr>
                </a:solidFill>
                <a:latin typeface="Trebuchet MS" panose="020B0603020202020204"/>
              </a:rPr>
              <a:t> COMMENCEMENT </a:t>
            </a:r>
            <a:r>
              <a:rPr lang="en-US" sz="1800" dirty="0">
                <a:solidFill>
                  <a:prstClr val="black">
                    <a:lumMod val="75000"/>
                    <a:lumOff val="25000"/>
                  </a:prstClr>
                </a:solidFill>
                <a:latin typeface="Trebuchet MS" panose="020B0603020202020204"/>
              </a:rPr>
              <a:t>OF PROCEEDINGS</a:t>
            </a:r>
          </a:p>
          <a:p>
            <a:endParaRPr lang="en-US" dirty="0"/>
          </a:p>
        </p:txBody>
      </p:sp>
    </p:spTree>
    <p:extLst>
      <p:ext uri="{BB962C8B-B14F-4D97-AF65-F5344CB8AC3E}">
        <p14:creationId xmlns:p14="http://schemas.microsoft.com/office/powerpoint/2010/main" val="32664531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DEFAULT WRIT OF SUMMONS </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US" dirty="0"/>
              <a:t>This is only available in the subordinate court and only applies to claims for a debt or liquidated demand. It should be accompanied by an affidavit verifying debt and an </a:t>
            </a:r>
            <a:r>
              <a:rPr lang="en-US" dirty="0" smtClean="0"/>
              <a:t>Admission, </a:t>
            </a:r>
            <a:r>
              <a:rPr lang="en-US" dirty="0" err="1"/>
              <a:t>Defence</a:t>
            </a:r>
            <a:r>
              <a:rPr lang="en-US" dirty="0"/>
              <a:t> and </a:t>
            </a:r>
            <a:r>
              <a:rPr lang="en-US" dirty="0" smtClean="0"/>
              <a:t>Counterclaim (form 2c). Order 6 of subordinate court rules</a:t>
            </a:r>
          </a:p>
          <a:p>
            <a:pPr>
              <a:buFont typeface="Wingdings" panose="05000000000000000000" pitchFamily="2" charset="2"/>
              <a:buChar char="q"/>
            </a:pPr>
            <a:r>
              <a:rPr lang="en-US" dirty="0" smtClean="0"/>
              <a:t>It </a:t>
            </a:r>
            <a:r>
              <a:rPr lang="en-US" dirty="0"/>
              <a:t>has a provision for the plaintiff to claim the amount being claimed from the defendant and a brief narration of the purpose for which the amount are being claimed or the nature of the transaction that the parties were engaged in which gave rise to that </a:t>
            </a:r>
            <a:r>
              <a:rPr lang="en-US" dirty="0" smtClean="0"/>
              <a:t>claim</a:t>
            </a:r>
            <a:endParaRPr lang="en-US" dirty="0"/>
          </a:p>
        </p:txBody>
      </p:sp>
    </p:spTree>
    <p:extLst>
      <p:ext uri="{BB962C8B-B14F-4D97-AF65-F5344CB8AC3E}">
        <p14:creationId xmlns:p14="http://schemas.microsoft.com/office/powerpoint/2010/main" val="38368397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DEFAULT WRIT </a:t>
            </a:r>
            <a:r>
              <a:rPr lang="en-US" dirty="0"/>
              <a:t>OF </a:t>
            </a:r>
            <a:r>
              <a:rPr lang="en-US" dirty="0" smtClean="0"/>
              <a:t>SUMMONS CONT’D </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GB" b="1" dirty="0" smtClean="0"/>
              <a:t>EXAMPLE OF A CLAIM ENDORSED ON DEFAULT WRIT OF SUMMONS</a:t>
            </a:r>
            <a:endParaRPr lang="en-US" b="1" dirty="0" smtClean="0"/>
          </a:p>
          <a:p>
            <a:pPr marL="0" indent="0">
              <a:buNone/>
            </a:pPr>
            <a:r>
              <a:rPr lang="en-US" b="1" dirty="0" smtClean="0"/>
              <a:t>THE </a:t>
            </a:r>
            <a:r>
              <a:rPr lang="en-US" b="1" dirty="0"/>
              <a:t>PLAINTIFF CLAIMS THE SUM OF</a:t>
            </a:r>
            <a:r>
              <a:rPr lang="en-US" dirty="0"/>
              <a:t>: </a:t>
            </a:r>
            <a:r>
              <a:rPr lang="en-US" dirty="0" smtClean="0"/>
              <a:t>K17, 000 </a:t>
            </a:r>
            <a:r>
              <a:rPr lang="en-US" dirty="0"/>
              <a:t>being balance of the purchase price of </a:t>
            </a:r>
            <a:r>
              <a:rPr lang="en-US" dirty="0" smtClean="0"/>
              <a:t>13 inch </a:t>
            </a:r>
            <a:r>
              <a:rPr lang="en-US" dirty="0" err="1" smtClean="0"/>
              <a:t>tyres</a:t>
            </a:r>
            <a:r>
              <a:rPr lang="en-US" dirty="0" smtClean="0"/>
              <a:t> supplied </a:t>
            </a:r>
            <a:r>
              <a:rPr lang="en-US" dirty="0"/>
              <a:t>to the Defendants by the Plaintiff together with interest at the commercial bank lending rate until full payment and costs.</a:t>
            </a:r>
          </a:p>
          <a:p>
            <a:pPr marL="0" indent="0">
              <a:buNone/>
            </a:pPr>
            <a:r>
              <a:rPr lang="en-US" b="1" dirty="0"/>
              <a:t>Particulars</a:t>
            </a:r>
            <a:r>
              <a:rPr lang="en-US" dirty="0"/>
              <a:t> </a:t>
            </a:r>
            <a:r>
              <a:rPr lang="en-US" dirty="0" smtClean="0"/>
              <a:t>      Sum </a:t>
            </a:r>
            <a:r>
              <a:rPr lang="en-US" dirty="0"/>
              <a:t>claimed </a:t>
            </a:r>
            <a:r>
              <a:rPr lang="en-US" dirty="0" smtClean="0"/>
              <a:t>          K 17, 000</a:t>
            </a:r>
            <a:endParaRPr lang="en-US" dirty="0"/>
          </a:p>
          <a:p>
            <a:pPr marL="0" indent="0">
              <a:buNone/>
            </a:pPr>
            <a:r>
              <a:rPr lang="en-US" dirty="0" smtClean="0"/>
              <a:t>                       </a:t>
            </a:r>
            <a:r>
              <a:rPr lang="en-US" b="1" dirty="0" smtClean="0"/>
              <a:t>Costs</a:t>
            </a:r>
            <a:r>
              <a:rPr lang="en-US" b="1" dirty="0"/>
              <a:t>:</a:t>
            </a:r>
          </a:p>
          <a:p>
            <a:pPr marL="0" indent="0">
              <a:buNone/>
            </a:pPr>
            <a:r>
              <a:rPr lang="en-US" dirty="0" smtClean="0"/>
              <a:t>                      Court fees                K </a:t>
            </a:r>
            <a:r>
              <a:rPr lang="en-US" dirty="0"/>
              <a:t>55.00</a:t>
            </a:r>
          </a:p>
          <a:p>
            <a:pPr marL="0" indent="0">
              <a:buNone/>
            </a:pPr>
            <a:r>
              <a:rPr lang="en-US" dirty="0" smtClean="0"/>
              <a:t>                      Solicitors </a:t>
            </a:r>
            <a:r>
              <a:rPr lang="en-US" dirty="0"/>
              <a:t>costs </a:t>
            </a:r>
            <a:r>
              <a:rPr lang="en-US" dirty="0" smtClean="0"/>
              <a:t>        K </a:t>
            </a:r>
            <a:r>
              <a:rPr lang="en-US" dirty="0"/>
              <a:t>3,000.00</a:t>
            </a:r>
          </a:p>
          <a:p>
            <a:pPr marL="0" indent="0">
              <a:buNone/>
            </a:pPr>
            <a:r>
              <a:rPr lang="en-US" dirty="0" smtClean="0"/>
              <a:t>                      Service </a:t>
            </a:r>
            <a:r>
              <a:rPr lang="en-US" dirty="0"/>
              <a:t>fee </a:t>
            </a:r>
            <a:r>
              <a:rPr lang="en-US" dirty="0" smtClean="0"/>
              <a:t>              K </a:t>
            </a:r>
            <a:r>
              <a:rPr lang="en-US" dirty="0"/>
              <a:t>20.00</a:t>
            </a:r>
          </a:p>
          <a:p>
            <a:pPr marL="0" indent="0">
              <a:buNone/>
            </a:pPr>
            <a:r>
              <a:rPr lang="en-US" dirty="0" smtClean="0"/>
              <a:t>                      Mileage                    K </a:t>
            </a:r>
            <a:r>
              <a:rPr lang="en-US" dirty="0"/>
              <a:t>150.00</a:t>
            </a:r>
          </a:p>
          <a:p>
            <a:pPr marL="0" indent="0">
              <a:buNone/>
            </a:pPr>
            <a:r>
              <a:rPr lang="en-US" dirty="0" smtClean="0"/>
              <a:t>                                                  ---------------</a:t>
            </a:r>
            <a:endParaRPr lang="en-US" dirty="0"/>
          </a:p>
          <a:p>
            <a:pPr marL="0" indent="0">
              <a:buNone/>
            </a:pPr>
            <a:r>
              <a:rPr lang="en-US" dirty="0" smtClean="0"/>
              <a:t>                      </a:t>
            </a:r>
            <a:r>
              <a:rPr lang="en-US" b="1" dirty="0" smtClean="0"/>
              <a:t>Total                      K 20, 225</a:t>
            </a:r>
            <a:endParaRPr lang="en-US" b="1" dirty="0"/>
          </a:p>
          <a:p>
            <a:pPr marL="0" indent="0">
              <a:buNone/>
            </a:pPr>
            <a:r>
              <a:rPr lang="en-US" dirty="0" smtClean="0"/>
              <a:t>                                                  ==========</a:t>
            </a:r>
            <a:endParaRPr lang="en-US" dirty="0"/>
          </a:p>
        </p:txBody>
      </p:sp>
    </p:spTree>
    <p:extLst>
      <p:ext uri="{BB962C8B-B14F-4D97-AF65-F5344CB8AC3E}">
        <p14:creationId xmlns:p14="http://schemas.microsoft.com/office/powerpoint/2010/main" val="2470995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ORIGINATING  SUMMONS </a:t>
            </a:r>
            <a:endParaRPr lang="en-US"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q"/>
            </a:pPr>
            <a:r>
              <a:rPr lang="en-US" dirty="0"/>
              <a:t>Order 6, rule 2 of the HCR provides that any matter under any written law or these rules disposed of in chambers shall be commenced by an originating </a:t>
            </a:r>
            <a:r>
              <a:rPr lang="en-US" dirty="0" smtClean="0"/>
              <a:t>summons and accompanied by </a:t>
            </a:r>
            <a:r>
              <a:rPr lang="en-US" dirty="0"/>
              <a:t>an </a:t>
            </a:r>
            <a:r>
              <a:rPr lang="en-US" dirty="0" smtClean="0"/>
              <a:t>affidavit</a:t>
            </a:r>
          </a:p>
          <a:p>
            <a:pPr>
              <a:buFont typeface="Wingdings" panose="05000000000000000000" pitchFamily="2" charset="2"/>
              <a:buChar char="q"/>
            </a:pPr>
            <a:r>
              <a:rPr lang="en-US" dirty="0"/>
              <a:t>When the facts in a case are not disputed, but the interpretation of the law or of the documents needs to be resolved, an originating summons is prepared</a:t>
            </a:r>
            <a:endParaRPr lang="en-US" dirty="0" smtClean="0"/>
          </a:p>
          <a:p>
            <a:pPr>
              <a:buFont typeface="Wingdings" panose="05000000000000000000" pitchFamily="2" charset="2"/>
              <a:buChar char="q"/>
            </a:pPr>
            <a:r>
              <a:rPr lang="en-US" dirty="0" smtClean="0"/>
              <a:t>Originating </a:t>
            </a:r>
            <a:r>
              <a:rPr lang="en-US" dirty="0"/>
              <a:t>summons is appropriate </a:t>
            </a:r>
            <a:r>
              <a:rPr lang="en-US" dirty="0" smtClean="0"/>
              <a:t>where </a:t>
            </a:r>
            <a:r>
              <a:rPr lang="en-US" dirty="0"/>
              <a:t>the sole principle question at issue is likely to be on the constructing of an </a:t>
            </a:r>
            <a:r>
              <a:rPr lang="en-US" dirty="0" smtClean="0"/>
              <a:t>Act or </a:t>
            </a:r>
            <a:r>
              <a:rPr lang="en-US" dirty="0"/>
              <a:t>an instrument, deed or some other questions of </a:t>
            </a:r>
            <a:r>
              <a:rPr lang="en-US" dirty="0" smtClean="0"/>
              <a:t>law or granting of a relief in a mortgage proceeding</a:t>
            </a:r>
          </a:p>
          <a:p>
            <a:pPr>
              <a:buFont typeface="Wingdings" panose="05000000000000000000" pitchFamily="2" charset="2"/>
              <a:buChar char="q"/>
            </a:pPr>
            <a:r>
              <a:rPr lang="en-US" dirty="0"/>
              <a:t>An originating summons is valid for 12 months from the date of issue and can be renewed like the writ of summons and a concurrent originating summons can be issued just like in the case of a writ of summons. </a:t>
            </a:r>
            <a:endParaRPr lang="en-US" dirty="0" smtClean="0"/>
          </a:p>
          <a:p>
            <a:pPr>
              <a:buFont typeface="Wingdings" panose="05000000000000000000" pitchFamily="2" charset="2"/>
              <a:buChar char="q"/>
            </a:pPr>
            <a:r>
              <a:rPr lang="en-US" dirty="0" smtClean="0"/>
              <a:t>The </a:t>
            </a:r>
            <a:r>
              <a:rPr lang="en-US" dirty="0"/>
              <a:t>parties are known as Plaintiff and Defendant </a:t>
            </a:r>
          </a:p>
        </p:txBody>
      </p:sp>
    </p:spTree>
    <p:extLst>
      <p:ext uri="{BB962C8B-B14F-4D97-AF65-F5344CB8AC3E}">
        <p14:creationId xmlns:p14="http://schemas.microsoft.com/office/powerpoint/2010/main" val="21130428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ORIGINATING </a:t>
            </a:r>
            <a:r>
              <a:rPr lang="en-US" dirty="0" smtClean="0"/>
              <a:t>SUMMONS CONT’D</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US" dirty="0"/>
              <a:t>In </a:t>
            </a:r>
            <a:r>
              <a:rPr lang="en-US" b="1" dirty="0"/>
              <a:t>Rural Development Corporation Limited V Bank of Credit and Commerce Zambia Limited (1987) ZR P.35 </a:t>
            </a:r>
            <a:r>
              <a:rPr lang="en-US" dirty="0"/>
              <a:t>The Supreme court held that although section 81 of the Lands and Deeds Registry Act provides no procedure for the removal of a caveat, an originating summons is the proper form for commencing proceedings for removal of a caveat. </a:t>
            </a:r>
            <a:endParaRPr lang="en-US" dirty="0" smtClean="0"/>
          </a:p>
          <a:p>
            <a:pPr>
              <a:buFont typeface="Wingdings" panose="05000000000000000000" pitchFamily="2" charset="2"/>
              <a:buChar char="q"/>
            </a:pPr>
            <a:r>
              <a:rPr lang="en-US" dirty="0" smtClean="0"/>
              <a:t>Originating </a:t>
            </a:r>
            <a:r>
              <a:rPr lang="en-US" dirty="0"/>
              <a:t>summons for possession of land under </a:t>
            </a:r>
            <a:r>
              <a:rPr lang="en-US" b="1" dirty="0"/>
              <a:t>order 113 of the </a:t>
            </a:r>
            <a:r>
              <a:rPr lang="en-US" b="1" dirty="0" smtClean="0"/>
              <a:t>Rules of the Supreme Court of England </a:t>
            </a:r>
            <a:r>
              <a:rPr lang="en-US" dirty="0" smtClean="0"/>
              <a:t>are </a:t>
            </a:r>
            <a:r>
              <a:rPr lang="en-US" dirty="0"/>
              <a:t>issued where a person claims possession of land which he alleges is occupied by a person/s not being tenant such as squatters on the Land. </a:t>
            </a:r>
            <a:endParaRPr lang="en-US" dirty="0" smtClean="0"/>
          </a:p>
          <a:p>
            <a:pPr>
              <a:buFont typeface="Wingdings" panose="05000000000000000000" pitchFamily="2" charset="2"/>
              <a:buChar char="q"/>
            </a:pPr>
            <a:r>
              <a:rPr lang="en-US" dirty="0" smtClean="0"/>
              <a:t>Read </a:t>
            </a:r>
            <a:r>
              <a:rPr lang="en-US" dirty="0"/>
              <a:t>Order 30 Rule 12 and Order 30 Rule </a:t>
            </a:r>
            <a:r>
              <a:rPr lang="en-US" dirty="0" smtClean="0"/>
              <a:t>14 of the high court rules</a:t>
            </a:r>
            <a:endParaRPr lang="en-US" dirty="0"/>
          </a:p>
        </p:txBody>
      </p:sp>
    </p:spTree>
    <p:extLst>
      <p:ext uri="{BB962C8B-B14F-4D97-AF65-F5344CB8AC3E}">
        <p14:creationId xmlns:p14="http://schemas.microsoft.com/office/powerpoint/2010/main" val="548549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342900" marR="0" lvl="0" indent="-342900">
              <a:lnSpc>
                <a:spcPct val="150000"/>
              </a:lnSpc>
              <a:spcBef>
                <a:spcPts val="0"/>
              </a:spcBef>
              <a:spcAft>
                <a:spcPts val="800"/>
              </a:spcAft>
            </a:pPr>
            <a:r>
              <a:rPr lang="en-US" b="1" dirty="0" smtClean="0">
                <a:latin typeface="Arial" panose="020B0604020202020204" pitchFamily="34" charset="0"/>
                <a:ea typeface="Calibri" panose="020F0502020204030204" pitchFamily="34" charset="0"/>
                <a:cs typeface="Times New Roman" panose="02020603050405020304" pitchFamily="18" charset="0"/>
              </a:rPr>
              <a:t>ORIGINATING NOTICE OF MOTION </a:t>
            </a:r>
            <a:r>
              <a:rPr lang="en-US" sz="3200" dirty="0">
                <a:latin typeface="Calibri" panose="020F0502020204030204" pitchFamily="34" charset="0"/>
                <a:ea typeface="Calibri" panose="020F0502020204030204" pitchFamily="34" charset="0"/>
                <a:cs typeface="Times New Roman" panose="02020603050405020304" pitchFamily="18" charset="0"/>
              </a:rPr>
              <a:t/>
            </a:r>
            <a:br>
              <a:rPr lang="en-US" sz="3200"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a:xfrm>
            <a:off x="360608" y="2160589"/>
            <a:ext cx="8913394" cy="4497788"/>
          </a:xfrm>
        </p:spPr>
        <p:txBody>
          <a:bodyPr>
            <a:normAutofit/>
          </a:bodyPr>
          <a:lstStyle/>
          <a:p>
            <a:pPr>
              <a:buFont typeface="Wingdings" panose="05000000000000000000" pitchFamily="2" charset="2"/>
              <a:buChar char="q"/>
            </a:pPr>
            <a:r>
              <a:rPr lang="en-US" dirty="0"/>
              <a:t>An Originating Notice of Motion will arise under the provisions of various </a:t>
            </a:r>
            <a:r>
              <a:rPr lang="en-US" dirty="0" smtClean="0"/>
              <a:t>statutes</a:t>
            </a:r>
          </a:p>
          <a:p>
            <a:pPr>
              <a:buFont typeface="Wingdings" panose="05000000000000000000" pitchFamily="2" charset="2"/>
              <a:buChar char="q"/>
            </a:pPr>
            <a:r>
              <a:rPr lang="en-US" dirty="0"/>
              <a:t>Proceedings may be begun by originating motion only if the rules of court or under any Act, the proceedings in question are required to be commenced as </a:t>
            </a:r>
            <a:r>
              <a:rPr lang="en-US" dirty="0" smtClean="0"/>
              <a:t>such</a:t>
            </a:r>
          </a:p>
          <a:p>
            <a:pPr>
              <a:buFont typeface="Wingdings" panose="05000000000000000000" pitchFamily="2" charset="2"/>
              <a:buChar char="q"/>
            </a:pPr>
            <a:r>
              <a:rPr lang="en-US" dirty="0"/>
              <a:t>e.g. </a:t>
            </a:r>
            <a:r>
              <a:rPr lang="en-US" b="1" dirty="0"/>
              <a:t>rule 3 of the Landlord and Tenants Business Act </a:t>
            </a:r>
            <a:r>
              <a:rPr lang="en-US" dirty="0"/>
              <a:t>gives specific provision that </a:t>
            </a:r>
            <a:r>
              <a:rPr lang="en-US" dirty="0" smtClean="0"/>
              <a:t>an </a:t>
            </a:r>
            <a:r>
              <a:rPr lang="en-US" dirty="0"/>
              <a:t>application under those rules must be by originating notice of motion an </a:t>
            </a:r>
            <a:r>
              <a:rPr lang="en-US" b="1" dirty="0"/>
              <a:t>rule 3 under the Rent Act </a:t>
            </a:r>
            <a:r>
              <a:rPr lang="en-US" dirty="0"/>
              <a:t>provides that a compliant to the court must be by way of originating notice of motion an evidence by way of affidavit or under </a:t>
            </a:r>
            <a:r>
              <a:rPr lang="en-US" b="1" dirty="0"/>
              <a:t>Order 53 of the Rules of the Supreme Court of England </a:t>
            </a:r>
            <a:r>
              <a:rPr lang="en-US" dirty="0"/>
              <a:t>in relation to Judicial </a:t>
            </a:r>
            <a:r>
              <a:rPr lang="en-US" dirty="0" smtClean="0"/>
              <a:t>Review</a:t>
            </a:r>
          </a:p>
          <a:p>
            <a:pPr>
              <a:buFont typeface="Wingdings" panose="05000000000000000000" pitchFamily="2" charset="2"/>
              <a:buChar char="q"/>
            </a:pPr>
            <a:r>
              <a:rPr lang="en-US" dirty="0"/>
              <a:t>In an Originating Motion, the applicant has to state the nature of claim and relief sought precisely. It is given through an affidavit and the hearing is in chambers. </a:t>
            </a:r>
            <a:endParaRPr lang="en-US" dirty="0" smtClean="0"/>
          </a:p>
          <a:p>
            <a:pPr>
              <a:buFont typeface="Wingdings" panose="05000000000000000000" pitchFamily="2" charset="2"/>
              <a:buChar char="q"/>
            </a:pPr>
            <a:r>
              <a:rPr lang="en-US" dirty="0" smtClean="0"/>
              <a:t>The </a:t>
            </a:r>
            <a:r>
              <a:rPr lang="en-US" dirty="0"/>
              <a:t>parties are known as Applicant and Respondent</a:t>
            </a:r>
          </a:p>
        </p:txBody>
      </p:sp>
    </p:spTree>
    <p:extLst>
      <p:ext uri="{BB962C8B-B14F-4D97-AF65-F5344CB8AC3E}">
        <p14:creationId xmlns:p14="http://schemas.microsoft.com/office/powerpoint/2010/main" val="3917913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ORIGINATING NOTICE OF MOTION CONT’D </a:t>
            </a:r>
            <a:endParaRPr lang="en-US" dirty="0"/>
          </a:p>
        </p:txBody>
      </p:sp>
      <p:sp>
        <p:nvSpPr>
          <p:cNvPr id="3" name="Content Placeholder 2"/>
          <p:cNvSpPr>
            <a:spLocks noGrp="1"/>
          </p:cNvSpPr>
          <p:nvPr>
            <p:ph idx="1"/>
          </p:nvPr>
        </p:nvSpPr>
        <p:spPr>
          <a:xfrm>
            <a:off x="677334" y="2160589"/>
            <a:ext cx="8596668" cy="4484910"/>
          </a:xfrm>
        </p:spPr>
        <p:txBody>
          <a:bodyPr>
            <a:normAutofit lnSpcReduction="10000"/>
          </a:bodyPr>
          <a:lstStyle/>
          <a:p>
            <a:pPr>
              <a:buFont typeface="Wingdings" panose="05000000000000000000" pitchFamily="2" charset="2"/>
              <a:buChar char="q"/>
            </a:pPr>
            <a:r>
              <a:rPr lang="en-US" dirty="0" smtClean="0"/>
              <a:t>EXAMPLES OF MATTERS THAT CAN BE COMMENCED BY ORIGINATING NOTICE OF MOTION</a:t>
            </a:r>
            <a:r>
              <a:rPr lang="en-US" dirty="0"/>
              <a:t>	</a:t>
            </a:r>
            <a:endParaRPr lang="en-US" dirty="0" smtClean="0"/>
          </a:p>
          <a:p>
            <a:pPr>
              <a:buFont typeface="Wingdings" panose="05000000000000000000" pitchFamily="2" charset="2"/>
              <a:buChar char="q"/>
            </a:pPr>
            <a:r>
              <a:rPr lang="en-US" dirty="0" smtClean="0"/>
              <a:t>Committal </a:t>
            </a:r>
            <a:r>
              <a:rPr lang="en-US" dirty="0"/>
              <a:t>for contempt of court – Applications for committal for contempt of court may be made by originating motion.</a:t>
            </a:r>
          </a:p>
          <a:p>
            <a:pPr>
              <a:buFont typeface="Wingdings" panose="05000000000000000000" pitchFamily="2" charset="2"/>
              <a:buChar char="q"/>
            </a:pPr>
            <a:r>
              <a:rPr lang="en-US" dirty="0" smtClean="0"/>
              <a:t>Motion </a:t>
            </a:r>
            <a:r>
              <a:rPr lang="en-US" dirty="0"/>
              <a:t>for judicial review under order 53 RSC</a:t>
            </a:r>
          </a:p>
          <a:p>
            <a:pPr>
              <a:buFont typeface="Wingdings" panose="05000000000000000000" pitchFamily="2" charset="2"/>
              <a:buChar char="q"/>
            </a:pPr>
            <a:r>
              <a:rPr lang="en-US" dirty="0" smtClean="0"/>
              <a:t>Regulation </a:t>
            </a:r>
            <a:r>
              <a:rPr lang="en-US" dirty="0"/>
              <a:t>3 of the Landlord and Tenant (Business premises) Cap 193 provides </a:t>
            </a:r>
            <a:r>
              <a:rPr lang="en-US" dirty="0" err="1" smtClean="0"/>
              <a:t>that“An</a:t>
            </a:r>
            <a:r>
              <a:rPr lang="en-US" dirty="0" smtClean="0"/>
              <a:t> </a:t>
            </a:r>
            <a:r>
              <a:rPr lang="en-US" dirty="0"/>
              <a:t>application made to the court under the Act shall be commenced by an originating notice of motion.  Evidence in support thereof may be on affidavit or where an affidavit is not required by these rules viva voce”</a:t>
            </a:r>
          </a:p>
          <a:p>
            <a:pPr>
              <a:buFont typeface="Wingdings" panose="05000000000000000000" pitchFamily="2" charset="2"/>
              <a:buChar char="q"/>
            </a:pPr>
            <a:r>
              <a:rPr lang="en-US" dirty="0" smtClean="0"/>
              <a:t>An </a:t>
            </a:r>
            <a:r>
              <a:rPr lang="en-US" dirty="0"/>
              <a:t>application to the court by the tenant for a new tenancy under section 4 and for determination of standard rent</a:t>
            </a:r>
          </a:p>
          <a:p>
            <a:pPr>
              <a:buFont typeface="Wingdings" panose="05000000000000000000" pitchFamily="2" charset="2"/>
              <a:buChar char="q"/>
            </a:pPr>
            <a:r>
              <a:rPr lang="en-US" dirty="0" smtClean="0"/>
              <a:t>Also </a:t>
            </a:r>
            <a:r>
              <a:rPr lang="en-US" dirty="0"/>
              <a:t>regulation 3 of the Rent Rules provides that a complaint or application to the court under the Act shall be commenced by an Originating Notice of Motion.  Evidence is by an affidavit.</a:t>
            </a:r>
          </a:p>
          <a:p>
            <a:endParaRPr lang="en-US" dirty="0"/>
          </a:p>
        </p:txBody>
      </p:sp>
    </p:spTree>
    <p:extLst>
      <p:ext uri="{BB962C8B-B14F-4D97-AF65-F5344CB8AC3E}">
        <p14:creationId xmlns:p14="http://schemas.microsoft.com/office/powerpoint/2010/main" val="38445062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smtClean="0"/>
              <a:t> PETITION</a:t>
            </a:r>
            <a:endParaRPr lang="en-US" dirty="0"/>
          </a:p>
        </p:txBody>
      </p:sp>
      <p:sp>
        <p:nvSpPr>
          <p:cNvPr id="3" name="Content Placeholder 2"/>
          <p:cNvSpPr>
            <a:spLocks noGrp="1"/>
          </p:cNvSpPr>
          <p:nvPr>
            <p:ph idx="1"/>
          </p:nvPr>
        </p:nvSpPr>
        <p:spPr>
          <a:xfrm>
            <a:off x="677334" y="2160588"/>
            <a:ext cx="8596668" cy="4600819"/>
          </a:xfrm>
        </p:spPr>
        <p:txBody>
          <a:bodyPr>
            <a:normAutofit lnSpcReduction="10000"/>
          </a:bodyPr>
          <a:lstStyle/>
          <a:p>
            <a:pPr>
              <a:buFont typeface="Wingdings" panose="05000000000000000000" pitchFamily="2" charset="2"/>
              <a:buChar char="q"/>
            </a:pPr>
            <a:r>
              <a:rPr lang="en-US" dirty="0"/>
              <a:t>A</a:t>
            </a:r>
            <a:r>
              <a:rPr lang="en-US" dirty="0" smtClean="0"/>
              <a:t> </a:t>
            </a:r>
            <a:r>
              <a:rPr lang="en-US" dirty="0"/>
              <a:t>petition  as a statement addressed to the crown (state), a court or public officer, setting forth facts on which the petitioner bases a prayer for remedy or </a:t>
            </a:r>
            <a:r>
              <a:rPr lang="en-US" dirty="0" smtClean="0"/>
              <a:t>relief</a:t>
            </a:r>
          </a:p>
          <a:p>
            <a:pPr>
              <a:buFont typeface="Wingdings" panose="05000000000000000000" pitchFamily="2" charset="2"/>
              <a:buChar char="q"/>
            </a:pPr>
            <a:r>
              <a:rPr lang="en-US" dirty="0" smtClean="0"/>
              <a:t>An </a:t>
            </a:r>
            <a:r>
              <a:rPr lang="en-US" dirty="0"/>
              <a:t>example is a </a:t>
            </a:r>
            <a:r>
              <a:rPr lang="en-US" b="1" dirty="0" smtClean="0"/>
              <a:t>Constitutional Petition </a:t>
            </a:r>
            <a:r>
              <a:rPr lang="en-US" dirty="0" smtClean="0"/>
              <a:t>pursuant </a:t>
            </a:r>
            <a:r>
              <a:rPr lang="en-US" dirty="0"/>
              <a:t>to Article 103 of the Constitution (a party who disputes the results of the </a:t>
            </a:r>
            <a:r>
              <a:rPr lang="en-US" dirty="0" smtClean="0"/>
              <a:t>President elect </a:t>
            </a:r>
            <a:r>
              <a:rPr lang="en-US" dirty="0"/>
              <a:t>must move the constitutional court by way of a petition to challenge the issue) or an </a:t>
            </a:r>
            <a:r>
              <a:rPr lang="en-US" b="1" dirty="0" smtClean="0"/>
              <a:t>Electoral Petition </a:t>
            </a:r>
            <a:r>
              <a:rPr lang="en-US" dirty="0" smtClean="0"/>
              <a:t>under </a:t>
            </a:r>
            <a:r>
              <a:rPr lang="en-US" dirty="0"/>
              <a:t>section 100 of the Electoral Process Act No. 5 of 2016. </a:t>
            </a:r>
            <a:endParaRPr lang="en-US" dirty="0" smtClean="0"/>
          </a:p>
          <a:p>
            <a:pPr>
              <a:buFont typeface="Wingdings" panose="05000000000000000000" pitchFamily="2" charset="2"/>
              <a:buChar char="q"/>
            </a:pPr>
            <a:r>
              <a:rPr lang="en-US" dirty="0" smtClean="0"/>
              <a:t>Article </a:t>
            </a:r>
            <a:r>
              <a:rPr lang="en-US" dirty="0"/>
              <a:t>28 (1) of the Constitution has a specific provision which requires that if a person wishes to move the HC of the enforcement of the rights under the constitution, such must be brought by way of a </a:t>
            </a:r>
            <a:r>
              <a:rPr lang="en-US" dirty="0" smtClean="0"/>
              <a:t>petition</a:t>
            </a:r>
          </a:p>
          <a:p>
            <a:pPr>
              <a:buFont typeface="Wingdings" panose="05000000000000000000" pitchFamily="2" charset="2"/>
              <a:buChar char="q"/>
            </a:pPr>
            <a:r>
              <a:rPr lang="en-US" dirty="0" smtClean="0"/>
              <a:t>The </a:t>
            </a:r>
            <a:r>
              <a:rPr lang="en-US" dirty="0"/>
              <a:t>companies (winding up) Rules 2004 in Rule 3 (I) provides for the filing of a petition accompanied by an affidavit verifying facts whenever a party wishes to move the High court to wind up a company under Section 271 and 272 of the companies Act</a:t>
            </a:r>
            <a:r>
              <a:rPr lang="en-US" dirty="0" smtClean="0"/>
              <a:t>. </a:t>
            </a:r>
          </a:p>
          <a:p>
            <a:pPr>
              <a:buFont typeface="Wingdings" panose="05000000000000000000" pitchFamily="2" charset="2"/>
              <a:buChar char="q"/>
            </a:pPr>
            <a:r>
              <a:rPr lang="en-US" dirty="0" smtClean="0"/>
              <a:t>Parties </a:t>
            </a:r>
            <a:r>
              <a:rPr lang="en-US" dirty="0"/>
              <a:t>are </a:t>
            </a:r>
            <a:r>
              <a:rPr lang="en-US" dirty="0" smtClean="0"/>
              <a:t>known </a:t>
            </a:r>
            <a:r>
              <a:rPr lang="en-US" dirty="0"/>
              <a:t>as Petitioner and </a:t>
            </a:r>
            <a:r>
              <a:rPr lang="en-US" dirty="0" smtClean="0"/>
              <a:t>Respondent/Correspondent</a:t>
            </a:r>
          </a:p>
          <a:p>
            <a:pPr marL="0" indent="0">
              <a:buNone/>
            </a:pPr>
            <a:endParaRPr lang="en-US" dirty="0" smtClean="0"/>
          </a:p>
        </p:txBody>
      </p:sp>
    </p:spTree>
    <p:extLst>
      <p:ext uri="{BB962C8B-B14F-4D97-AF65-F5344CB8AC3E}">
        <p14:creationId xmlns:p14="http://schemas.microsoft.com/office/powerpoint/2010/main" val="3915404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PETITION CONT’D </a:t>
            </a:r>
            <a:endParaRPr lang="en-US" dirty="0"/>
          </a:p>
        </p:txBody>
      </p:sp>
      <p:sp>
        <p:nvSpPr>
          <p:cNvPr id="3" name="Content Placeholder 2"/>
          <p:cNvSpPr>
            <a:spLocks noGrp="1"/>
          </p:cNvSpPr>
          <p:nvPr>
            <p:ph idx="1"/>
          </p:nvPr>
        </p:nvSpPr>
        <p:spPr>
          <a:xfrm>
            <a:off x="677334" y="2160589"/>
            <a:ext cx="8596668" cy="4343242"/>
          </a:xfrm>
        </p:spPr>
        <p:txBody>
          <a:bodyPr>
            <a:normAutofit fontScale="92500" lnSpcReduction="10000"/>
          </a:bodyPr>
          <a:lstStyle/>
          <a:p>
            <a:pPr>
              <a:buFont typeface="Wingdings" panose="05000000000000000000" pitchFamily="2" charset="2"/>
              <a:buChar char="q"/>
            </a:pPr>
            <a:r>
              <a:rPr lang="en-US" dirty="0" smtClean="0"/>
              <a:t>The </a:t>
            </a:r>
            <a:r>
              <a:rPr lang="en-US" dirty="0"/>
              <a:t>petition must set out as concisely as possible in consecutively numbered paragraphs the facts (but not the evidence by which those facts will be proved) upon which the petitioner bases his claim to relief together with any necessary particulars.</a:t>
            </a:r>
          </a:p>
          <a:p>
            <a:pPr>
              <a:buFont typeface="Wingdings" panose="05000000000000000000" pitchFamily="2" charset="2"/>
              <a:buChar char="q"/>
            </a:pPr>
            <a:r>
              <a:rPr lang="en-US" dirty="0" smtClean="0"/>
              <a:t>The </a:t>
            </a:r>
            <a:r>
              <a:rPr lang="en-US" dirty="0"/>
              <a:t>body of the petition must conclude with the prayer for the exact relief or remedy sought. There are added the time honored words “And your Petitioner will ever pray", </a:t>
            </a:r>
            <a:r>
              <a:rPr lang="en-US" dirty="0" err="1"/>
              <a:t>etc</a:t>
            </a:r>
            <a:endParaRPr lang="en-US" dirty="0"/>
          </a:p>
          <a:p>
            <a:pPr>
              <a:buFont typeface="Wingdings" panose="05000000000000000000" pitchFamily="2" charset="2"/>
              <a:buChar char="q"/>
            </a:pPr>
            <a:r>
              <a:rPr lang="en-US" dirty="0" smtClean="0"/>
              <a:t>When </a:t>
            </a:r>
            <a:r>
              <a:rPr lang="en-US" dirty="0"/>
              <a:t>the Petitioner acts by a solicitor, the petition must be indorsed with petitioner’s name and address, the Advocates name or firm and business address including the electronic address.  The Advocates telephone number should be included and where a petitioner acts in person; the petition must be indorsed with the address of his residence or an address for </a:t>
            </a:r>
            <a:r>
              <a:rPr lang="en-US" dirty="0" smtClean="0"/>
              <a:t>service</a:t>
            </a:r>
          </a:p>
          <a:p>
            <a:pPr>
              <a:buFont typeface="Wingdings" panose="05000000000000000000" pitchFamily="2" charset="2"/>
              <a:buChar char="q"/>
            </a:pPr>
            <a:r>
              <a:rPr lang="en-US" dirty="0"/>
              <a:t>Evidence on petition is usually given by affidavit and copies of the affidavits and any exhibits ought to be served on all interested parties</a:t>
            </a:r>
            <a:r>
              <a:rPr lang="en-US" dirty="0" smtClean="0"/>
              <a:t>.</a:t>
            </a:r>
            <a:endParaRPr lang="en-US" dirty="0"/>
          </a:p>
          <a:p>
            <a:pPr>
              <a:buFont typeface="Wingdings" panose="05000000000000000000" pitchFamily="2" charset="2"/>
              <a:buChar char="q"/>
            </a:pPr>
            <a:r>
              <a:rPr lang="en-US" dirty="0"/>
              <a:t>Petitions are listed and heard in open court.</a:t>
            </a:r>
          </a:p>
          <a:p>
            <a:endParaRPr lang="en-US" dirty="0"/>
          </a:p>
          <a:p>
            <a:endParaRPr lang="en-US" dirty="0"/>
          </a:p>
        </p:txBody>
      </p:sp>
    </p:spTree>
    <p:extLst>
      <p:ext uri="{BB962C8B-B14F-4D97-AF65-F5344CB8AC3E}">
        <p14:creationId xmlns:p14="http://schemas.microsoft.com/office/powerpoint/2010/main" val="245944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PARTIES TO A MATTER</a:t>
            </a:r>
          </a:p>
        </p:txBody>
      </p:sp>
      <p:sp>
        <p:nvSpPr>
          <p:cNvPr id="3" name="Content Placeholder 2"/>
          <p:cNvSpPr>
            <a:spLocks noGrp="1"/>
          </p:cNvSpPr>
          <p:nvPr>
            <p:ph idx="1"/>
          </p:nvPr>
        </p:nvSpPr>
        <p:spPr>
          <a:xfrm>
            <a:off x="677334" y="2160589"/>
            <a:ext cx="8596668" cy="4697411"/>
          </a:xfrm>
        </p:spPr>
        <p:txBody>
          <a:bodyPr>
            <a:normAutofit fontScale="92500" lnSpcReduction="20000"/>
          </a:bodyPr>
          <a:lstStyle/>
          <a:p>
            <a:r>
              <a:rPr lang="en-US" dirty="0"/>
              <a:t>Word 'party' in a </a:t>
            </a:r>
            <a:r>
              <a:rPr lang="en-US" dirty="0" smtClean="0"/>
              <a:t>suit means </a:t>
            </a:r>
            <a:r>
              <a:rPr lang="en-US" dirty="0"/>
              <a:t>litigant. In other words 'party' in this sense refers to a person who has part to play </a:t>
            </a:r>
            <a:r>
              <a:rPr lang="en-US" dirty="0" smtClean="0"/>
              <a:t>in the </a:t>
            </a:r>
            <a:r>
              <a:rPr lang="en-US" dirty="0"/>
              <a:t>proceeding of the suit</a:t>
            </a:r>
          </a:p>
          <a:p>
            <a:r>
              <a:rPr lang="en-US" dirty="0" smtClean="0"/>
              <a:t>A </a:t>
            </a:r>
            <a:r>
              <a:rPr lang="en-US" dirty="0"/>
              <a:t>party to a matter is person who on the record of the court has commenced proceedings, has been served with legal process or has been joined to a cause of action by order of court. </a:t>
            </a:r>
            <a:endParaRPr lang="en-US" dirty="0" smtClean="0"/>
          </a:p>
          <a:p>
            <a:r>
              <a:rPr lang="en-US" dirty="0" smtClean="0"/>
              <a:t>As </a:t>
            </a:r>
            <a:r>
              <a:rPr lang="en-US" dirty="0"/>
              <a:t>a general rule both natural and artificial persons have capacity to </a:t>
            </a:r>
            <a:r>
              <a:rPr lang="en-US" dirty="0" smtClean="0"/>
              <a:t>sue </a:t>
            </a:r>
            <a:r>
              <a:rPr lang="en-US" dirty="0"/>
              <a:t>and to </a:t>
            </a:r>
            <a:r>
              <a:rPr lang="en-US" dirty="0" smtClean="0"/>
              <a:t>be sued</a:t>
            </a:r>
          </a:p>
          <a:p>
            <a:r>
              <a:rPr lang="en-US" b="1" dirty="0"/>
              <a:t>Individuals</a:t>
            </a:r>
            <a:r>
              <a:rPr lang="en-US" dirty="0"/>
              <a:t> – a natural person who has attained the age of 18 years has rights and duties. You must give the full name of individuals and not initials i.e. </a:t>
            </a:r>
            <a:r>
              <a:rPr lang="en-US" dirty="0">
                <a:solidFill>
                  <a:srgbClr val="FF0000"/>
                </a:solidFill>
              </a:rPr>
              <a:t>“Kantu Mbewe”. </a:t>
            </a:r>
            <a:r>
              <a:rPr lang="en-US" dirty="0"/>
              <a:t>Initials are only given if the full name is not known. If the person is a sole trader or trading name is used by an individual then it is </a:t>
            </a:r>
            <a:r>
              <a:rPr lang="en-US" b="1" dirty="0">
                <a:solidFill>
                  <a:srgbClr val="FF0000"/>
                </a:solidFill>
              </a:rPr>
              <a:t>Kantu Mbewe (trading as Kantu Boutique) </a:t>
            </a:r>
            <a:endParaRPr lang="en-US" b="1" dirty="0" smtClean="0">
              <a:solidFill>
                <a:srgbClr val="FF0000"/>
              </a:solidFill>
            </a:endParaRPr>
          </a:p>
          <a:p>
            <a:r>
              <a:rPr lang="en-US" dirty="0">
                <a:solidFill>
                  <a:schemeClr val="tx1"/>
                </a:solidFill>
              </a:rPr>
              <a:t>A person under disability may not bring a matter before court except through next friend and may not acknowledge service, defend or make a counterclaim or appear in any proceedings except by guardian ad litem</a:t>
            </a:r>
            <a:r>
              <a:rPr lang="en-US" dirty="0" smtClean="0">
                <a:solidFill>
                  <a:schemeClr val="tx1"/>
                </a:solidFill>
              </a:rPr>
              <a:t>.</a:t>
            </a:r>
          </a:p>
          <a:p>
            <a:r>
              <a:rPr lang="en-US" dirty="0" smtClean="0">
                <a:solidFill>
                  <a:schemeClr val="tx1"/>
                </a:solidFill>
              </a:rPr>
              <a:t> </a:t>
            </a:r>
            <a:r>
              <a:rPr lang="en-US" dirty="0">
                <a:solidFill>
                  <a:schemeClr val="tx1"/>
                </a:solidFill>
              </a:rPr>
              <a:t>E.g. a minor or mentally disabled persons. Order 80 rule 2 of the rules of England. E.g. on the writ: </a:t>
            </a:r>
            <a:r>
              <a:rPr lang="en-US" b="1" dirty="0">
                <a:solidFill>
                  <a:schemeClr val="tx1"/>
                </a:solidFill>
              </a:rPr>
              <a:t>Kantu Mbewe (suing as next of friend of Maria Mbewe and </a:t>
            </a:r>
            <a:r>
              <a:rPr lang="en-US" b="1" dirty="0" err="1">
                <a:solidFill>
                  <a:schemeClr val="tx1"/>
                </a:solidFill>
              </a:rPr>
              <a:t>Kezia</a:t>
            </a:r>
            <a:r>
              <a:rPr lang="en-US" b="1" dirty="0">
                <a:solidFill>
                  <a:schemeClr val="tx1"/>
                </a:solidFill>
              </a:rPr>
              <a:t> Mbewe) </a:t>
            </a:r>
          </a:p>
        </p:txBody>
      </p:sp>
    </p:spTree>
    <p:extLst>
      <p:ext uri="{BB962C8B-B14F-4D97-AF65-F5344CB8AC3E}">
        <p14:creationId xmlns:p14="http://schemas.microsoft.com/office/powerpoint/2010/main" val="1263401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PARTIES TO A </a:t>
            </a:r>
            <a:r>
              <a:rPr lang="en-US" dirty="0" smtClean="0"/>
              <a:t>MATTER CONT’D</a:t>
            </a:r>
            <a:endParaRPr lang="en-US" dirty="0"/>
          </a:p>
        </p:txBody>
      </p:sp>
      <p:sp>
        <p:nvSpPr>
          <p:cNvPr id="3" name="Content Placeholder 2"/>
          <p:cNvSpPr>
            <a:spLocks noGrp="1"/>
          </p:cNvSpPr>
          <p:nvPr>
            <p:ph idx="1"/>
          </p:nvPr>
        </p:nvSpPr>
        <p:spPr>
          <a:xfrm>
            <a:off x="677334" y="2160589"/>
            <a:ext cx="8596668" cy="4459152"/>
          </a:xfrm>
        </p:spPr>
        <p:txBody>
          <a:bodyPr>
            <a:normAutofit fontScale="92500" lnSpcReduction="20000"/>
          </a:bodyPr>
          <a:lstStyle/>
          <a:p>
            <a:r>
              <a:rPr lang="en-US" b="1" dirty="0"/>
              <a:t>Companies </a:t>
            </a:r>
            <a:r>
              <a:rPr lang="en-US" dirty="0"/>
              <a:t>– a company can </a:t>
            </a:r>
            <a:r>
              <a:rPr lang="en-US" dirty="0" smtClean="0"/>
              <a:t>sue and be sued through its corporate name </a:t>
            </a:r>
            <a:r>
              <a:rPr lang="en-US" dirty="0"/>
              <a:t>(section 22 of the companies Act</a:t>
            </a:r>
            <a:r>
              <a:rPr lang="en-US" dirty="0" smtClean="0"/>
              <a:t>).</a:t>
            </a:r>
          </a:p>
          <a:p>
            <a:r>
              <a:rPr lang="en-US" dirty="0" smtClean="0"/>
              <a:t> </a:t>
            </a:r>
            <a:r>
              <a:rPr lang="en-US" dirty="0"/>
              <a:t>A company can take out an action through its lawyer, it has to be represented through its advocate. </a:t>
            </a:r>
            <a:r>
              <a:rPr lang="en-US" b="1" dirty="0" smtClean="0"/>
              <a:t>Workers Development Corporation (ZCTU) limited v Davy </a:t>
            </a:r>
            <a:r>
              <a:rPr lang="en-US" b="1" dirty="0" err="1" smtClean="0"/>
              <a:t>Mukandawire</a:t>
            </a:r>
            <a:r>
              <a:rPr lang="en-US" b="1" dirty="0" smtClean="0"/>
              <a:t> (1992) ZR 132 – </a:t>
            </a:r>
            <a:r>
              <a:rPr lang="en-US" dirty="0" smtClean="0"/>
              <a:t>It is a general rule that a body corporate in civil litigation must be represented by an advocate unless leave has been obtained from the court for the body corporate to be represented by the director or senior person</a:t>
            </a:r>
            <a:endParaRPr lang="en-US" dirty="0"/>
          </a:p>
          <a:p>
            <a:r>
              <a:rPr lang="en-US" dirty="0"/>
              <a:t>When it’s in receivership, a receiver or manager can sue or defend the company as was the holding in </a:t>
            </a:r>
            <a:r>
              <a:rPr lang="en-US" b="1" dirty="0"/>
              <a:t>Magnum Zambia limited v </a:t>
            </a:r>
            <a:r>
              <a:rPr lang="en-US" b="1" dirty="0" err="1"/>
              <a:t>Basit</a:t>
            </a:r>
            <a:r>
              <a:rPr lang="en-US" b="1" dirty="0"/>
              <a:t> </a:t>
            </a:r>
            <a:r>
              <a:rPr lang="en-US" b="1" dirty="0" err="1"/>
              <a:t>Quadri</a:t>
            </a:r>
            <a:r>
              <a:rPr lang="en-US" b="1" dirty="0"/>
              <a:t> (Receiver/Manager) and </a:t>
            </a:r>
            <a:r>
              <a:rPr lang="en-US" b="1" dirty="0" err="1"/>
              <a:t>Grindlays</a:t>
            </a:r>
            <a:r>
              <a:rPr lang="en-US" b="1" dirty="0"/>
              <a:t> Bank International Zambia Limited (1982) ZR 141</a:t>
            </a:r>
            <a:r>
              <a:rPr lang="en-US" dirty="0"/>
              <a:t>.  A company in receivership does not enjoy legal capacity in its own. The person who has locus </a:t>
            </a:r>
            <a:r>
              <a:rPr lang="en-US" dirty="0" err="1"/>
              <a:t>standi</a:t>
            </a:r>
            <a:r>
              <a:rPr lang="en-US" dirty="0"/>
              <a:t> to sue is the Receiver.</a:t>
            </a:r>
          </a:p>
          <a:p>
            <a:r>
              <a:rPr lang="en-US" dirty="0"/>
              <a:t>E.g. Kantu enterprises (in receivership</a:t>
            </a:r>
            <a:r>
              <a:rPr lang="en-US" dirty="0" smtClean="0"/>
              <a:t>)</a:t>
            </a:r>
          </a:p>
          <a:p>
            <a:r>
              <a:rPr lang="en-US" b="1" dirty="0"/>
              <a:t>Partners and firms </a:t>
            </a:r>
            <a:r>
              <a:rPr lang="en-US" dirty="0"/>
              <a:t>- Any persons claiming or being liable as co-partners may sue or be sued in the name of their respective firms. Order 14 r 7 of the HCR provides that an action against partners must be instituted in the name of partners or the firm. E.g. </a:t>
            </a:r>
            <a:r>
              <a:rPr lang="en-US" b="1" dirty="0"/>
              <a:t>UNILUS &amp; Co. (suing as a firm/sued as a firm)</a:t>
            </a:r>
          </a:p>
          <a:p>
            <a:endParaRPr lang="en-US" dirty="0"/>
          </a:p>
        </p:txBody>
      </p:sp>
    </p:spTree>
    <p:extLst>
      <p:ext uri="{BB962C8B-B14F-4D97-AF65-F5344CB8AC3E}">
        <p14:creationId xmlns:p14="http://schemas.microsoft.com/office/powerpoint/2010/main" val="2200845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 UNIT TWO</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US" dirty="0"/>
              <a:t>COMMENCEMENT OF </a:t>
            </a:r>
            <a:r>
              <a:rPr lang="en-US" dirty="0" smtClean="0"/>
              <a:t>PROCEEDINGS</a:t>
            </a:r>
          </a:p>
          <a:p>
            <a:pPr lvl="1">
              <a:buFont typeface="Wingdings" panose="05000000000000000000" pitchFamily="2" charset="2"/>
              <a:buChar char="q"/>
            </a:pPr>
            <a:r>
              <a:rPr lang="en-US" dirty="0" smtClean="0"/>
              <a:t>Mode </a:t>
            </a:r>
            <a:r>
              <a:rPr lang="en-US" dirty="0"/>
              <a:t>of Instituting Proceedings</a:t>
            </a:r>
          </a:p>
          <a:p>
            <a:pPr lvl="1">
              <a:buFont typeface="Wingdings" panose="05000000000000000000" pitchFamily="2" charset="2"/>
              <a:buChar char="q"/>
            </a:pPr>
            <a:r>
              <a:rPr lang="en-US" dirty="0" smtClean="0"/>
              <a:t>Parties </a:t>
            </a:r>
            <a:r>
              <a:rPr lang="en-US" dirty="0"/>
              <a:t>to a matter</a:t>
            </a:r>
          </a:p>
          <a:p>
            <a:pPr lvl="1">
              <a:buFont typeface="Wingdings" panose="05000000000000000000" pitchFamily="2" charset="2"/>
              <a:buChar char="q"/>
            </a:pPr>
            <a:r>
              <a:rPr lang="en-US" dirty="0" smtClean="0"/>
              <a:t>Joinder </a:t>
            </a:r>
            <a:r>
              <a:rPr lang="en-US" dirty="0"/>
              <a:t>of parties</a:t>
            </a:r>
          </a:p>
          <a:p>
            <a:pPr lvl="1">
              <a:buFont typeface="Wingdings" panose="05000000000000000000" pitchFamily="2" charset="2"/>
              <a:buChar char="q"/>
            </a:pPr>
            <a:r>
              <a:rPr lang="en-US" dirty="0" smtClean="0"/>
              <a:t>Service </a:t>
            </a:r>
            <a:r>
              <a:rPr lang="en-US" dirty="0"/>
              <a:t>of process</a:t>
            </a:r>
          </a:p>
          <a:p>
            <a:pPr lvl="1">
              <a:buFont typeface="Wingdings" panose="05000000000000000000" pitchFamily="2" charset="2"/>
              <a:buChar char="q"/>
            </a:pPr>
            <a:r>
              <a:rPr lang="en-US" dirty="0" smtClean="0"/>
              <a:t>Consolidation </a:t>
            </a:r>
            <a:r>
              <a:rPr lang="en-US" dirty="0"/>
              <a:t>of matters</a:t>
            </a:r>
          </a:p>
          <a:p>
            <a:pPr lvl="1">
              <a:buFont typeface="Wingdings" panose="05000000000000000000" pitchFamily="2" charset="2"/>
              <a:buChar char="q"/>
            </a:pPr>
            <a:r>
              <a:rPr lang="en-US" dirty="0" smtClean="0"/>
              <a:t>Discontinuance </a:t>
            </a:r>
            <a:r>
              <a:rPr lang="en-US" dirty="0"/>
              <a:t>of suit</a:t>
            </a:r>
          </a:p>
          <a:p>
            <a:pPr lvl="1">
              <a:buFont typeface="Wingdings" panose="05000000000000000000" pitchFamily="2" charset="2"/>
              <a:buChar char="q"/>
            </a:pPr>
            <a:r>
              <a:rPr lang="en-US" dirty="0" smtClean="0"/>
              <a:t>Third </a:t>
            </a:r>
            <a:r>
              <a:rPr lang="en-US" dirty="0"/>
              <a:t>party proceedings</a:t>
            </a:r>
          </a:p>
          <a:p>
            <a:endParaRPr lang="en-US" dirty="0"/>
          </a:p>
        </p:txBody>
      </p:sp>
    </p:spTree>
    <p:extLst>
      <p:ext uri="{BB962C8B-B14F-4D97-AF65-F5344CB8AC3E}">
        <p14:creationId xmlns:p14="http://schemas.microsoft.com/office/powerpoint/2010/main" val="34731105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PARTIES TO A MATTER CONT’D</a:t>
            </a:r>
          </a:p>
        </p:txBody>
      </p:sp>
      <p:sp>
        <p:nvSpPr>
          <p:cNvPr id="3" name="Content Placeholder 2"/>
          <p:cNvSpPr>
            <a:spLocks noGrp="1"/>
          </p:cNvSpPr>
          <p:nvPr>
            <p:ph idx="1"/>
          </p:nvPr>
        </p:nvSpPr>
        <p:spPr>
          <a:xfrm>
            <a:off x="677334" y="2160589"/>
            <a:ext cx="8596668" cy="4420515"/>
          </a:xfrm>
        </p:spPr>
        <p:txBody>
          <a:bodyPr>
            <a:normAutofit/>
          </a:bodyPr>
          <a:lstStyle/>
          <a:p>
            <a:r>
              <a:rPr lang="en-US" b="1" dirty="0"/>
              <a:t>Unincorporated bodies </a:t>
            </a:r>
            <a:r>
              <a:rPr lang="en-US" dirty="0"/>
              <a:t>–An association that has no legal personality distinct from those of its members e.g. political parties, societies and </a:t>
            </a:r>
            <a:r>
              <a:rPr lang="en-US" dirty="0" smtClean="0"/>
              <a:t>sporting clubs</a:t>
            </a:r>
            <a:r>
              <a:rPr lang="en-US" dirty="0"/>
              <a:t>. </a:t>
            </a:r>
            <a:endParaRPr lang="en-US" dirty="0" smtClean="0"/>
          </a:p>
          <a:p>
            <a:r>
              <a:rPr lang="en-US" dirty="0" smtClean="0"/>
              <a:t>They </a:t>
            </a:r>
            <a:r>
              <a:rPr lang="en-US" dirty="0"/>
              <a:t>are mainly </a:t>
            </a:r>
            <a:r>
              <a:rPr lang="en-US" dirty="0" err="1"/>
              <a:t>organisations</a:t>
            </a:r>
            <a:r>
              <a:rPr lang="en-US" dirty="0"/>
              <a:t> registered under the societies Act and have no separate legal personality to proceedings in their own right. </a:t>
            </a:r>
            <a:endParaRPr lang="en-US" dirty="0" smtClean="0"/>
          </a:p>
          <a:p>
            <a:r>
              <a:rPr lang="en-US" dirty="0" smtClean="0"/>
              <a:t>They </a:t>
            </a:r>
            <a:r>
              <a:rPr lang="en-US" dirty="0"/>
              <a:t>cannot sue or be sued in their own name you therefore sue through a representative e.g. President of the particular political party. E.g. </a:t>
            </a:r>
            <a:r>
              <a:rPr lang="en-US" b="1" dirty="0"/>
              <a:t>Francis </a:t>
            </a:r>
            <a:r>
              <a:rPr lang="en-US" b="1" dirty="0" err="1"/>
              <a:t>Mwale</a:t>
            </a:r>
            <a:r>
              <a:rPr lang="en-US" b="1" dirty="0"/>
              <a:t> (suing as secretary general for Zambia party congress</a:t>
            </a:r>
            <a:r>
              <a:rPr lang="en-US" b="1" dirty="0" smtClean="0"/>
              <a:t>)</a:t>
            </a:r>
          </a:p>
          <a:p>
            <a:r>
              <a:rPr lang="en-US" b="1" dirty="0"/>
              <a:t>Representative actions </a:t>
            </a:r>
            <a:r>
              <a:rPr lang="en-US" dirty="0"/>
              <a:t>- If a number of people have an interest in a matter, one or more person can sue in such actions for the benefit of others. </a:t>
            </a:r>
            <a:endParaRPr lang="en-US" dirty="0" smtClean="0"/>
          </a:p>
          <a:p>
            <a:r>
              <a:rPr lang="en-US" dirty="0" smtClean="0"/>
              <a:t>It </a:t>
            </a:r>
            <a:r>
              <a:rPr lang="en-US" dirty="0"/>
              <a:t>is an essential condition that the person to be represented and the person representing them shall have the same interest, common grievance and relief, failure to which they cannot bring an action. E.g. </a:t>
            </a:r>
            <a:r>
              <a:rPr lang="en-US" b="1" dirty="0"/>
              <a:t>Kantu Mbewe (suing on her own behalf and on behalf of 50 employees of mango enterprises)</a:t>
            </a:r>
          </a:p>
        </p:txBody>
      </p:sp>
    </p:spTree>
    <p:extLst>
      <p:ext uri="{BB962C8B-B14F-4D97-AF65-F5344CB8AC3E}">
        <p14:creationId xmlns:p14="http://schemas.microsoft.com/office/powerpoint/2010/main" val="42287269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PARTIES TO A MATTER CONT’D</a:t>
            </a:r>
          </a:p>
        </p:txBody>
      </p:sp>
      <p:sp>
        <p:nvSpPr>
          <p:cNvPr id="3" name="Content Placeholder 2"/>
          <p:cNvSpPr>
            <a:spLocks noGrp="1"/>
          </p:cNvSpPr>
          <p:nvPr>
            <p:ph idx="1"/>
          </p:nvPr>
        </p:nvSpPr>
        <p:spPr/>
        <p:txBody>
          <a:bodyPr/>
          <a:lstStyle/>
          <a:p>
            <a:r>
              <a:rPr lang="en-US" b="1" dirty="0"/>
              <a:t>Proceedings against the state </a:t>
            </a:r>
            <a:r>
              <a:rPr lang="en-US" dirty="0"/>
              <a:t>– conducted according to the state proceedings Act (section 12). </a:t>
            </a:r>
            <a:endParaRPr lang="en-US" dirty="0" smtClean="0"/>
          </a:p>
          <a:p>
            <a:r>
              <a:rPr lang="en-US" dirty="0" smtClean="0"/>
              <a:t>Proceeding </a:t>
            </a:r>
            <a:r>
              <a:rPr lang="en-US" dirty="0"/>
              <a:t>are instituted against the </a:t>
            </a:r>
            <a:r>
              <a:rPr lang="en-US" b="1" dirty="0" smtClean="0"/>
              <a:t>Attorney General </a:t>
            </a:r>
            <a:r>
              <a:rPr lang="en-US" dirty="0" smtClean="0"/>
              <a:t>being </a:t>
            </a:r>
            <a:r>
              <a:rPr lang="en-US" dirty="0"/>
              <a:t>the principal legal adviser of the government. </a:t>
            </a:r>
            <a:endParaRPr lang="en-US" dirty="0" smtClean="0"/>
          </a:p>
          <a:p>
            <a:r>
              <a:rPr lang="en-US" dirty="0" smtClean="0"/>
              <a:t>Local </a:t>
            </a:r>
            <a:r>
              <a:rPr lang="en-US" dirty="0"/>
              <a:t>authorities (councils) are capable of being sued or suing in its own name since they are body corporates section 6 of Local Government Act</a:t>
            </a:r>
          </a:p>
        </p:txBody>
      </p:sp>
    </p:spTree>
    <p:extLst>
      <p:ext uri="{BB962C8B-B14F-4D97-AF65-F5344CB8AC3E}">
        <p14:creationId xmlns:p14="http://schemas.microsoft.com/office/powerpoint/2010/main" val="18841907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Alteration of parties</a:t>
            </a:r>
            <a:endParaRPr lang="en-US" dirty="0"/>
          </a:p>
        </p:txBody>
      </p:sp>
      <p:sp>
        <p:nvSpPr>
          <p:cNvPr id="3" name="Content Placeholder 2"/>
          <p:cNvSpPr>
            <a:spLocks noGrp="1"/>
          </p:cNvSpPr>
          <p:nvPr>
            <p:ph idx="1"/>
          </p:nvPr>
        </p:nvSpPr>
        <p:spPr/>
        <p:txBody>
          <a:bodyPr>
            <a:normAutofit lnSpcReduction="10000"/>
          </a:bodyPr>
          <a:lstStyle/>
          <a:p>
            <a:r>
              <a:rPr lang="en-GB" dirty="0" smtClean="0"/>
              <a:t>This is were there is transmission of liability from one party to another</a:t>
            </a:r>
          </a:p>
          <a:p>
            <a:r>
              <a:rPr lang="en-GB" dirty="0" smtClean="0"/>
              <a:t>Order 11 rule 1 of the Subordinate Court Rules and Order 16 of the High Court Rules</a:t>
            </a:r>
          </a:p>
          <a:p>
            <a:r>
              <a:rPr lang="en-GB" dirty="0" smtClean="0"/>
              <a:t>There are various reason when alteration of parties can be e.g. death of a party or mental incapacity.</a:t>
            </a:r>
          </a:p>
          <a:p>
            <a:r>
              <a:rPr lang="en-GB" dirty="0" smtClean="0"/>
              <a:t>The application is interparty by way of summons supported by an affidavit</a:t>
            </a:r>
          </a:p>
          <a:p>
            <a:r>
              <a:rPr lang="en-US" dirty="0" smtClean="0"/>
              <a:t>It is Substitution </a:t>
            </a:r>
            <a:r>
              <a:rPr lang="en-US" dirty="0"/>
              <a:t>of parties </a:t>
            </a:r>
            <a:r>
              <a:rPr lang="en-US" dirty="0" smtClean="0"/>
              <a:t>and therefore </a:t>
            </a:r>
            <a:r>
              <a:rPr lang="en-US" dirty="0"/>
              <a:t>a replacement of one of the parties in a lawsuit because of events that prevent the party from continuing with the trial. This can be due to a number of reasons including death, incompetence or transfer of interest of the party</a:t>
            </a:r>
            <a:endParaRPr lang="en-GB" dirty="0" smtClean="0"/>
          </a:p>
          <a:p>
            <a:r>
              <a:rPr lang="en-GB" dirty="0" smtClean="0"/>
              <a:t>REFER TO PRECEDNTS POSTED ON THE PORTAL OR ONLINE LEARNING PLATFORM</a:t>
            </a:r>
          </a:p>
          <a:p>
            <a:endParaRPr lang="en-US" dirty="0"/>
          </a:p>
        </p:txBody>
      </p:sp>
    </p:spTree>
    <p:extLst>
      <p:ext uri="{BB962C8B-B14F-4D97-AF65-F5344CB8AC3E}">
        <p14:creationId xmlns:p14="http://schemas.microsoft.com/office/powerpoint/2010/main" val="25102274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JOINDER OF PARTIES</a:t>
            </a:r>
          </a:p>
        </p:txBody>
      </p:sp>
      <p:sp>
        <p:nvSpPr>
          <p:cNvPr id="3" name="Content Placeholder 2"/>
          <p:cNvSpPr>
            <a:spLocks noGrp="1"/>
          </p:cNvSpPr>
          <p:nvPr>
            <p:ph idx="1"/>
          </p:nvPr>
        </p:nvSpPr>
        <p:spPr>
          <a:xfrm>
            <a:off x="677334" y="2160589"/>
            <a:ext cx="9226520" cy="4510667"/>
          </a:xfrm>
        </p:spPr>
        <p:txBody>
          <a:bodyPr>
            <a:normAutofit fontScale="85000" lnSpcReduction="10000"/>
          </a:bodyPr>
          <a:lstStyle/>
          <a:p>
            <a:r>
              <a:rPr lang="en-GB" dirty="0" smtClean="0"/>
              <a:t>Joinder is the joining of more than one cause in a single action</a:t>
            </a:r>
          </a:p>
          <a:p>
            <a:r>
              <a:rPr lang="en-GB" dirty="0" smtClean="0"/>
              <a:t>This is when it becomes apparent that another party or parties after proceedings have started that they should be added to the proceedings or should be substituted for an existing party or removed </a:t>
            </a:r>
          </a:p>
          <a:p>
            <a:r>
              <a:rPr lang="en-GB" dirty="0" smtClean="0"/>
              <a:t>The reason for joining is for convenience, time costs, avoid multiplicity of trial etc.</a:t>
            </a:r>
          </a:p>
          <a:p>
            <a:r>
              <a:rPr lang="en-GB" dirty="0" smtClean="0"/>
              <a:t>The court has wide discretion to remove, add or substitute a party to proceedings</a:t>
            </a:r>
          </a:p>
          <a:p>
            <a:r>
              <a:rPr lang="en-GB" b="1" dirty="0" smtClean="0"/>
              <a:t>NON JOINDER </a:t>
            </a:r>
          </a:p>
          <a:p>
            <a:r>
              <a:rPr lang="en-US" dirty="0" smtClean="0"/>
              <a:t>A </a:t>
            </a:r>
            <a:r>
              <a:rPr lang="en-US" dirty="0"/>
              <a:t>party not already a party to an action, can apply under </a:t>
            </a:r>
            <a:r>
              <a:rPr lang="en-US" b="1" dirty="0"/>
              <a:t>Order </a:t>
            </a:r>
            <a:r>
              <a:rPr lang="en-US" b="1" dirty="0" smtClean="0"/>
              <a:t>XIV of the High Court Rules and Order VIII rule 5 of the Subordinate Court Rules to </a:t>
            </a:r>
            <a:r>
              <a:rPr lang="en-US" b="1" dirty="0"/>
              <a:t>be made </a:t>
            </a:r>
            <a:r>
              <a:rPr lang="en-US" b="1" dirty="0" smtClean="0"/>
              <a:t>a party </a:t>
            </a:r>
            <a:r>
              <a:rPr lang="en-US" b="1" dirty="0"/>
              <a:t>to join the proceedings</a:t>
            </a:r>
            <a:r>
              <a:rPr lang="en-US" dirty="0"/>
              <a:t>. The judge will order to join either as Plaintiff </a:t>
            </a:r>
            <a:r>
              <a:rPr lang="en-US" dirty="0" smtClean="0"/>
              <a:t>or Defendant.</a:t>
            </a:r>
          </a:p>
          <a:p>
            <a:r>
              <a:rPr lang="en-GB" dirty="0" smtClean="0"/>
              <a:t>A person can apply to be joined to a suit not withstanding that there is a consent judgement provides he shows that he has </a:t>
            </a:r>
            <a:r>
              <a:rPr lang="en-GB" i="1" dirty="0" smtClean="0"/>
              <a:t>locus </a:t>
            </a:r>
            <a:r>
              <a:rPr lang="en-GB" i="1" dirty="0" err="1" smtClean="0"/>
              <a:t>standi</a:t>
            </a:r>
            <a:r>
              <a:rPr lang="en-GB" dirty="0" smtClean="0"/>
              <a:t>, sufficient interest and must not have been aware of the proceedings</a:t>
            </a:r>
            <a:endParaRPr lang="en-US" dirty="0" smtClean="0"/>
          </a:p>
          <a:p>
            <a:r>
              <a:rPr lang="en-US" dirty="0"/>
              <a:t>You can apply to join a party to an action even on </a:t>
            </a:r>
            <a:r>
              <a:rPr lang="en-US" dirty="0" smtClean="0"/>
              <a:t>Appeal. </a:t>
            </a:r>
            <a:r>
              <a:rPr lang="en-US" b="1" dirty="0" smtClean="0"/>
              <a:t>LONDON </a:t>
            </a:r>
            <a:r>
              <a:rPr lang="en-US" b="1" dirty="0"/>
              <a:t>NGOMA, JOSEPH BIYELA, RICHARD NG’OMBE, </a:t>
            </a:r>
            <a:r>
              <a:rPr lang="en-US" b="1" dirty="0" smtClean="0"/>
              <a:t>FRIDAY SIMWANZA </a:t>
            </a:r>
            <a:r>
              <a:rPr lang="en-US" b="1" dirty="0"/>
              <a:t>AND LCM COMPANY LIMITED AND UNITED </a:t>
            </a:r>
            <a:r>
              <a:rPr lang="en-US" b="1" dirty="0" smtClean="0"/>
              <a:t>BUS COMPANY </a:t>
            </a:r>
            <a:r>
              <a:rPr lang="en-US" b="1" dirty="0"/>
              <a:t>OF ZAMBIA LTD (LIQUIDATOR)</a:t>
            </a:r>
            <a:endParaRPr lang="en-US" b="1" dirty="0" smtClean="0"/>
          </a:p>
          <a:p>
            <a:r>
              <a:rPr lang="en-US" dirty="0"/>
              <a:t>You have to show you have sufficient interest in the matter</a:t>
            </a:r>
          </a:p>
        </p:txBody>
      </p:sp>
    </p:spTree>
    <p:extLst>
      <p:ext uri="{BB962C8B-B14F-4D97-AF65-F5344CB8AC3E}">
        <p14:creationId xmlns:p14="http://schemas.microsoft.com/office/powerpoint/2010/main" val="19056142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JOINDER OF </a:t>
            </a:r>
            <a:r>
              <a:rPr lang="en-US" dirty="0" smtClean="0"/>
              <a:t>PARTIES CONT’D</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MISJOINDER</a:t>
            </a:r>
          </a:p>
          <a:p>
            <a:r>
              <a:rPr lang="en-US" dirty="0"/>
              <a:t>Order XIV Rule 5(2</a:t>
            </a:r>
            <a:r>
              <a:rPr lang="en-US" dirty="0" smtClean="0"/>
              <a:t>) of the high court rules and order VIII rule 5(2) of the subordinate court rules </a:t>
            </a:r>
            <a:r>
              <a:rPr lang="en-US" dirty="0"/>
              <a:t>Misjoinder of parties. – Where you are the incorrect </a:t>
            </a:r>
            <a:r>
              <a:rPr lang="en-US" dirty="0" smtClean="0"/>
              <a:t>person sued</a:t>
            </a:r>
            <a:r>
              <a:rPr lang="en-US" dirty="0"/>
              <a:t>, you can apply to be struck off as a party. It must be made by the </a:t>
            </a:r>
            <a:r>
              <a:rPr lang="en-US" dirty="0" smtClean="0"/>
              <a:t>Defendant, because </a:t>
            </a:r>
            <a:r>
              <a:rPr lang="en-US" dirty="0"/>
              <a:t>if you are a Plaintiff you would not want to remove any defendant if </a:t>
            </a:r>
            <a:r>
              <a:rPr lang="en-US" dirty="0" smtClean="0"/>
              <a:t>they did </a:t>
            </a:r>
            <a:r>
              <a:rPr lang="en-US" dirty="0"/>
              <a:t>not try to remove themselves.</a:t>
            </a:r>
          </a:p>
          <a:p>
            <a:r>
              <a:rPr lang="en-US" dirty="0"/>
              <a:t>As a Defendant, if you wish you remove the Plaintiff you would not be going </a:t>
            </a:r>
            <a:r>
              <a:rPr lang="en-US" dirty="0" smtClean="0"/>
              <a:t>for misjoinder</a:t>
            </a:r>
            <a:r>
              <a:rPr lang="en-US" dirty="0"/>
              <a:t>, but probably for something like no capacity/no </a:t>
            </a:r>
            <a:r>
              <a:rPr lang="en-US" dirty="0" err="1"/>
              <a:t>jurisidiction</a:t>
            </a:r>
            <a:r>
              <a:rPr lang="en-US" dirty="0"/>
              <a:t>.</a:t>
            </a:r>
          </a:p>
          <a:p>
            <a:r>
              <a:rPr lang="en-US" dirty="0"/>
              <a:t>The authority for this is the cases of </a:t>
            </a:r>
            <a:r>
              <a:rPr lang="en-US" dirty="0" err="1"/>
              <a:t>Nkumbula</a:t>
            </a:r>
            <a:r>
              <a:rPr lang="en-US" dirty="0"/>
              <a:t>, </a:t>
            </a:r>
            <a:r>
              <a:rPr lang="en-US" dirty="0" err="1"/>
              <a:t>Chipimo</a:t>
            </a:r>
            <a:r>
              <a:rPr lang="en-US" dirty="0"/>
              <a:t> and </a:t>
            </a:r>
            <a:r>
              <a:rPr lang="en-US" dirty="0" err="1" smtClean="0"/>
              <a:t>Vashee</a:t>
            </a:r>
            <a:r>
              <a:rPr lang="en-US" dirty="0" smtClean="0"/>
              <a:t>. Most </a:t>
            </a:r>
            <a:r>
              <a:rPr lang="en-US" dirty="0"/>
              <a:t>importantly Order XIV Rule 5(5). </a:t>
            </a:r>
            <a:endParaRPr lang="en-US" dirty="0" smtClean="0"/>
          </a:p>
          <a:p>
            <a:r>
              <a:rPr lang="en-US" dirty="0" smtClean="0"/>
              <a:t>No </a:t>
            </a:r>
            <a:r>
              <a:rPr lang="en-US" dirty="0"/>
              <a:t>suit shall be defeated simply because </a:t>
            </a:r>
            <a:r>
              <a:rPr lang="en-US" dirty="0" smtClean="0"/>
              <a:t>of the </a:t>
            </a:r>
            <a:r>
              <a:rPr lang="en-US" dirty="0"/>
              <a:t>joinder, non-joinder and misjoinder of parties</a:t>
            </a:r>
            <a:r>
              <a:rPr lang="en-US" dirty="0" smtClean="0"/>
              <a:t>.</a:t>
            </a:r>
          </a:p>
          <a:p>
            <a:r>
              <a:rPr lang="en-GB" dirty="0" smtClean="0"/>
              <a:t>The application will be interparty</a:t>
            </a:r>
            <a:endParaRPr lang="en-US" dirty="0"/>
          </a:p>
        </p:txBody>
      </p:sp>
    </p:spTree>
    <p:extLst>
      <p:ext uri="{BB962C8B-B14F-4D97-AF65-F5344CB8AC3E}">
        <p14:creationId xmlns:p14="http://schemas.microsoft.com/office/powerpoint/2010/main" val="26492397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OF PROCESS</a:t>
            </a:r>
            <a:endParaRPr lang="en-US" dirty="0"/>
          </a:p>
        </p:txBody>
      </p:sp>
      <p:sp>
        <p:nvSpPr>
          <p:cNvPr id="3" name="Content Placeholder 2"/>
          <p:cNvSpPr>
            <a:spLocks noGrp="1"/>
          </p:cNvSpPr>
          <p:nvPr>
            <p:ph idx="1"/>
          </p:nvPr>
        </p:nvSpPr>
        <p:spPr>
          <a:xfrm>
            <a:off x="677334" y="2160589"/>
            <a:ext cx="8596668" cy="4510667"/>
          </a:xfrm>
        </p:spPr>
        <p:txBody>
          <a:bodyPr>
            <a:normAutofit fontScale="92500" lnSpcReduction="10000"/>
          </a:bodyPr>
          <a:lstStyle/>
          <a:p>
            <a:r>
              <a:rPr lang="en-US" dirty="0"/>
              <a:t>When filing any documents with the court, the party filing the paper(s) must “serve” the other party with a copy of it. </a:t>
            </a:r>
            <a:endParaRPr lang="en-US" dirty="0" smtClean="0"/>
          </a:p>
          <a:p>
            <a:r>
              <a:rPr lang="en-US" dirty="0" smtClean="0"/>
              <a:t>Serving </a:t>
            </a:r>
            <a:r>
              <a:rPr lang="en-US" dirty="0"/>
              <a:t>a document means making sure that the person whose rights are being litigated (i.e., fought over) receives a copy of the document.</a:t>
            </a:r>
            <a:endParaRPr lang="en-GB" dirty="0" smtClean="0"/>
          </a:p>
          <a:p>
            <a:r>
              <a:rPr lang="en-US" dirty="0"/>
              <a:t>Service can be accomplished either by personal service or substituted service. </a:t>
            </a:r>
            <a:endParaRPr lang="en-GB" dirty="0" smtClean="0"/>
          </a:p>
          <a:p>
            <a:r>
              <a:rPr lang="en-GB" dirty="0" smtClean="0"/>
              <a:t>Provided under Order VII of the Subordinate Court Rules and Order X of the High Court Rules</a:t>
            </a:r>
            <a:r>
              <a:rPr lang="en-US" dirty="0"/>
              <a:t> </a:t>
            </a:r>
            <a:r>
              <a:rPr lang="en-US" dirty="0" smtClean="0"/>
              <a:t>indicates </a:t>
            </a:r>
            <a:r>
              <a:rPr lang="en-US" dirty="0"/>
              <a:t>that service may be effected by any person. The person </a:t>
            </a:r>
            <a:r>
              <a:rPr lang="en-US" dirty="0" smtClean="0"/>
              <a:t>being served </a:t>
            </a:r>
            <a:r>
              <a:rPr lang="en-US" dirty="0"/>
              <a:t>may require that the person serving explain the contents of the document </a:t>
            </a:r>
            <a:r>
              <a:rPr lang="en-US" dirty="0" smtClean="0"/>
              <a:t>being served. ORDER 10 RULE 1(2) HCR Order 7 r 1(2) of SCR</a:t>
            </a:r>
          </a:p>
          <a:p>
            <a:r>
              <a:rPr lang="en-GB" dirty="0" smtClean="0"/>
              <a:t>The person serving court process shall request the party being served to acknowledge receipt of the documents by signing on the document and if they refuse then the party serving shall endorse such fact ORDER 10 RULE 3 HCR</a:t>
            </a:r>
            <a:endParaRPr lang="en-US" dirty="0" smtClean="0"/>
          </a:p>
          <a:p>
            <a:r>
              <a:rPr lang="en-GB" dirty="0" smtClean="0"/>
              <a:t>If not possible to effect personal service then you apply to court to effect </a:t>
            </a:r>
            <a:r>
              <a:rPr lang="en-GB" dirty="0" smtClean="0">
                <a:solidFill>
                  <a:srgbClr val="FF0000"/>
                </a:solidFill>
              </a:rPr>
              <a:t>substituted service </a:t>
            </a:r>
            <a:r>
              <a:rPr lang="en-GB" dirty="0" smtClean="0"/>
              <a:t>(application is </a:t>
            </a:r>
            <a:r>
              <a:rPr lang="en-GB" i="1" dirty="0" err="1" smtClean="0"/>
              <a:t>exparte</a:t>
            </a:r>
            <a:r>
              <a:rPr lang="en-GB" dirty="0" smtClean="0"/>
              <a:t>) Order 10 rule 3 HCR, Order 7 r 5 of SCR</a:t>
            </a:r>
          </a:p>
          <a:p>
            <a:r>
              <a:rPr lang="en-GB" dirty="0" smtClean="0"/>
              <a:t>substituted service maybe by letter, advertisement or otherwise</a:t>
            </a:r>
            <a:endParaRPr lang="en-US" dirty="0"/>
          </a:p>
        </p:txBody>
      </p:sp>
    </p:spTree>
    <p:extLst>
      <p:ext uri="{BB962C8B-B14F-4D97-AF65-F5344CB8AC3E}">
        <p14:creationId xmlns:p14="http://schemas.microsoft.com/office/powerpoint/2010/main" val="12347396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SERVICE OF PROCESS CONT’D</a:t>
            </a:r>
            <a:br>
              <a:rPr lang="en-GB" dirty="0" smtClean="0"/>
            </a:br>
            <a:endParaRPr lang="en-US" dirty="0"/>
          </a:p>
        </p:txBody>
      </p:sp>
      <p:sp>
        <p:nvSpPr>
          <p:cNvPr id="3" name="Content Placeholder 2"/>
          <p:cNvSpPr>
            <a:spLocks noGrp="1"/>
          </p:cNvSpPr>
          <p:nvPr>
            <p:ph idx="1"/>
          </p:nvPr>
        </p:nvSpPr>
        <p:spPr>
          <a:xfrm>
            <a:off x="677334" y="2160589"/>
            <a:ext cx="8596668" cy="4562183"/>
          </a:xfrm>
        </p:spPr>
        <p:txBody>
          <a:bodyPr>
            <a:normAutofit fontScale="92500" lnSpcReduction="20000"/>
          </a:bodyPr>
          <a:lstStyle/>
          <a:p>
            <a:r>
              <a:rPr lang="en-GB" b="1" dirty="0" smtClean="0"/>
              <a:t>Personal service- order 10 rule 6, order 7 r 3 of SCR</a:t>
            </a:r>
            <a:endParaRPr lang="en-US" b="1" dirty="0" smtClean="0"/>
          </a:p>
          <a:p>
            <a:r>
              <a:rPr lang="en-US" b="1" dirty="0" smtClean="0"/>
              <a:t>Service </a:t>
            </a:r>
            <a:r>
              <a:rPr lang="en-US" b="1" dirty="0"/>
              <a:t>on </a:t>
            </a:r>
            <a:r>
              <a:rPr lang="en-US" b="1" dirty="0" smtClean="0"/>
              <a:t>Government Officer or dept</a:t>
            </a:r>
            <a:r>
              <a:rPr lang="en-US" dirty="0" smtClean="0"/>
              <a:t>. – service is on departmental head who will pass over the writ or court document to the defendant. Order 7 Rule 8 of sub court rules, Order 10 R 10 of HCR. section 13 of the state proceedings Act (A/G’s office)</a:t>
            </a:r>
          </a:p>
          <a:p>
            <a:r>
              <a:rPr lang="en-GB" b="1" dirty="0" smtClean="0"/>
              <a:t>Service on prisoners </a:t>
            </a:r>
            <a:r>
              <a:rPr lang="en-GB" dirty="0" smtClean="0"/>
              <a:t>-</a:t>
            </a:r>
            <a:r>
              <a:rPr lang="en-US" dirty="0"/>
              <a:t>service is on the jailor or prison </a:t>
            </a:r>
            <a:r>
              <a:rPr lang="en-US" dirty="0" smtClean="0"/>
              <a:t>warder Order 7 R 10 OF SCR, ODER 10 R 12 OF HCR</a:t>
            </a:r>
          </a:p>
          <a:p>
            <a:r>
              <a:rPr lang="en-US" b="1" dirty="0" smtClean="0"/>
              <a:t>Service on partners </a:t>
            </a:r>
            <a:r>
              <a:rPr lang="en-US" dirty="0" smtClean="0"/>
              <a:t>– service is on one or more partners or at the principle place within the jurisdiction of the business of the partnership. ORDER 10 R 11 HCR, ORDER 7 RULE 9 OF SCR</a:t>
            </a:r>
          </a:p>
          <a:p>
            <a:r>
              <a:rPr lang="en-GB" b="1" dirty="0" smtClean="0"/>
              <a:t>Service on a company </a:t>
            </a:r>
            <a:r>
              <a:rPr lang="en-GB" dirty="0" smtClean="0"/>
              <a:t>– s. 34 of companies Act - </a:t>
            </a:r>
            <a:r>
              <a:rPr lang="en-US" dirty="0"/>
              <a:t>delivery of the document to the registered office of the company; personally serving a director or secretary of the </a:t>
            </a:r>
            <a:r>
              <a:rPr lang="en-US" dirty="0" smtClean="0"/>
              <a:t>company. If not Possible use registered mail or electronic mail</a:t>
            </a:r>
          </a:p>
          <a:p>
            <a:r>
              <a:rPr lang="en-GB" b="1" dirty="0" smtClean="0"/>
              <a:t>Service outside jurisdiction </a:t>
            </a:r>
            <a:r>
              <a:rPr lang="en-GB" dirty="0" smtClean="0"/>
              <a:t>– seek leave to issue and serve writ outside Zambia. (both application are done in the same summons) read Order 10 rules 15, 16 1nd 17 of HCR, Order 7 R 13 of SCR and application is </a:t>
            </a:r>
            <a:r>
              <a:rPr lang="en-GB" dirty="0" err="1" smtClean="0"/>
              <a:t>exparte</a:t>
            </a:r>
            <a:r>
              <a:rPr lang="en-GB" dirty="0" smtClean="0"/>
              <a:t>, thus summons and affidavit</a:t>
            </a:r>
            <a:endParaRPr lang="en-US" dirty="0" smtClean="0"/>
          </a:p>
        </p:txBody>
      </p:sp>
    </p:spTree>
    <p:extLst>
      <p:ext uri="{BB962C8B-B14F-4D97-AF65-F5344CB8AC3E}">
        <p14:creationId xmlns:p14="http://schemas.microsoft.com/office/powerpoint/2010/main" val="29694783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SERVICE OF PROCESS CONT’D</a:t>
            </a:r>
          </a:p>
        </p:txBody>
      </p:sp>
      <p:sp>
        <p:nvSpPr>
          <p:cNvPr id="3" name="Content Placeholder 2"/>
          <p:cNvSpPr>
            <a:spLocks noGrp="1"/>
          </p:cNvSpPr>
          <p:nvPr>
            <p:ph idx="1"/>
          </p:nvPr>
        </p:nvSpPr>
        <p:spPr>
          <a:xfrm>
            <a:off x="677334" y="2160589"/>
            <a:ext cx="8596668" cy="4697411"/>
          </a:xfrm>
        </p:spPr>
        <p:txBody>
          <a:bodyPr>
            <a:normAutofit lnSpcReduction="10000"/>
          </a:bodyPr>
          <a:lstStyle/>
          <a:p>
            <a:r>
              <a:rPr lang="en-US" dirty="0"/>
              <a:t>The affidavit shall state –</a:t>
            </a:r>
          </a:p>
          <a:p>
            <a:r>
              <a:rPr lang="en-US" dirty="0"/>
              <a:t>(a) the grounds upon which the application is made and the facts which bring the plaintiff's case within the class in respect of which service out of the jurisdiction may be allowed;</a:t>
            </a:r>
          </a:p>
          <a:p>
            <a:r>
              <a:rPr lang="en-US" dirty="0"/>
              <a:t>(b) that the deponent is advised and believes that the plaintiff has a good cause of action or right to relief;</a:t>
            </a:r>
          </a:p>
          <a:p>
            <a:r>
              <a:rPr lang="en-US" dirty="0"/>
              <a:t>(c) in what place or country the defendant resides or probably may be found;</a:t>
            </a:r>
          </a:p>
          <a:p>
            <a:r>
              <a:rPr lang="en-US" dirty="0"/>
              <a:t>(d) whether the defendant is a citizen of Zambia or not.”</a:t>
            </a:r>
          </a:p>
          <a:p>
            <a:r>
              <a:rPr lang="en-US" b="1" u="sng" dirty="0"/>
              <a:t>Dies non  </a:t>
            </a:r>
            <a:r>
              <a:rPr lang="en-US" b="1" dirty="0"/>
              <a:t>- no service on Sunday, good </a:t>
            </a:r>
            <a:r>
              <a:rPr lang="en-US" b="1" dirty="0" smtClean="0"/>
              <a:t>Friday, </a:t>
            </a:r>
            <a:r>
              <a:rPr lang="en-US" b="1" dirty="0"/>
              <a:t>Christmas day. Order 10 R 9 HCR, Order 7 Rule 7 Of </a:t>
            </a:r>
            <a:r>
              <a:rPr lang="en-US" b="1" dirty="0" smtClean="0"/>
              <a:t>SCR</a:t>
            </a:r>
          </a:p>
          <a:p>
            <a:r>
              <a:rPr lang="en-US" b="1" dirty="0"/>
              <a:t>The steps to be taken when a writ is to be issued out of the jurisdiction are: first the writ should be prepared, second an application to issue the writ out of the jurisdiction must be made to the court; with the writ attached to the application. Only after the court’s leave has been obtained should the writ be issued.</a:t>
            </a:r>
          </a:p>
          <a:p>
            <a:endParaRPr lang="en-US" dirty="0"/>
          </a:p>
        </p:txBody>
      </p:sp>
    </p:spTree>
    <p:extLst>
      <p:ext uri="{BB962C8B-B14F-4D97-AF65-F5344CB8AC3E}">
        <p14:creationId xmlns:p14="http://schemas.microsoft.com/office/powerpoint/2010/main" val="398982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SERVICE OF PROCESS CONT’D</a:t>
            </a:r>
            <a:br>
              <a:rPr lang="en-US" dirty="0"/>
            </a:br>
            <a:endParaRPr lang="en-US" dirty="0"/>
          </a:p>
        </p:txBody>
      </p:sp>
      <p:sp>
        <p:nvSpPr>
          <p:cNvPr id="3" name="Content Placeholder 2"/>
          <p:cNvSpPr>
            <a:spLocks noGrp="1"/>
          </p:cNvSpPr>
          <p:nvPr>
            <p:ph idx="1"/>
          </p:nvPr>
        </p:nvSpPr>
        <p:spPr/>
        <p:txBody>
          <a:bodyPr/>
          <a:lstStyle/>
          <a:p>
            <a:r>
              <a:rPr lang="en-GB" b="1" dirty="0" smtClean="0"/>
              <a:t>PROOF OF SERVICE</a:t>
            </a:r>
          </a:p>
          <a:p>
            <a:r>
              <a:rPr lang="en-GB" dirty="0" smtClean="0"/>
              <a:t>CERTIFICATE OF SERVICE – Where a court document is served by an officer of the court, such officer of the court has to prepare a certificate of service and the production of which will be prima facie evidence or proof of service.</a:t>
            </a:r>
          </a:p>
          <a:p>
            <a:r>
              <a:rPr lang="en-GB" dirty="0" smtClean="0"/>
              <a:t>AFFIDAVIT OF SEVICE – Prepared by the person serving</a:t>
            </a:r>
          </a:p>
          <a:p>
            <a:pPr marL="0" indent="0">
              <a:buNone/>
            </a:pPr>
            <a:r>
              <a:rPr lang="en-US" b="1" dirty="0"/>
              <a:t>Endorsement of service</a:t>
            </a:r>
          </a:p>
          <a:p>
            <a:r>
              <a:rPr lang="en-US" dirty="0"/>
              <a:t>The person serving a court of summons shall within 3 days at most after such service endorse on the writ the day of the date of service &amp; prepare an affidavit of service .  This shall apply to substituted &amp; other service too.</a:t>
            </a:r>
          </a:p>
          <a:p>
            <a:endParaRPr lang="en-GB" dirty="0" smtClean="0"/>
          </a:p>
        </p:txBody>
      </p:sp>
    </p:spTree>
    <p:extLst>
      <p:ext uri="{BB962C8B-B14F-4D97-AF65-F5344CB8AC3E}">
        <p14:creationId xmlns:p14="http://schemas.microsoft.com/office/powerpoint/2010/main" val="37205829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CONSOLIDATION OF MATTERS</a:t>
            </a:r>
            <a:endParaRPr lang="en-US" dirty="0"/>
          </a:p>
        </p:txBody>
      </p:sp>
      <p:sp>
        <p:nvSpPr>
          <p:cNvPr id="3" name="Content Placeholder 2"/>
          <p:cNvSpPr>
            <a:spLocks noGrp="1"/>
          </p:cNvSpPr>
          <p:nvPr>
            <p:ph idx="1"/>
          </p:nvPr>
        </p:nvSpPr>
        <p:spPr/>
        <p:txBody>
          <a:bodyPr/>
          <a:lstStyle/>
          <a:p>
            <a:r>
              <a:rPr lang="en-GB" dirty="0" smtClean="0"/>
              <a:t>Found under order 3 rule 5 HCR  and Order 3 r 3 of the SCR</a:t>
            </a:r>
          </a:p>
          <a:p>
            <a:r>
              <a:rPr lang="en-US" dirty="0"/>
              <a:t>where the various cases have a strong link with each other. </a:t>
            </a:r>
            <a:endParaRPr lang="en-US" dirty="0" smtClean="0"/>
          </a:p>
          <a:p>
            <a:r>
              <a:rPr lang="en-US" dirty="0" smtClean="0"/>
              <a:t>This </a:t>
            </a:r>
            <a:r>
              <a:rPr lang="en-US" dirty="0"/>
              <a:t>maybe because they all involve the same allegations of negligence or breach of contract against a common defendant, or due to the claims arising out of the same incident</a:t>
            </a:r>
            <a:r>
              <a:rPr lang="en-US" dirty="0" smtClean="0"/>
              <a:t>.</a:t>
            </a:r>
          </a:p>
          <a:p>
            <a:r>
              <a:rPr lang="en-US" dirty="0"/>
              <a:t>When considering whether to consolidate proceedings, the court would exercise their power to do so in accordance with the need to save time and ensure the cost-efficiency of the proceedings</a:t>
            </a:r>
            <a:r>
              <a:rPr lang="en-US" dirty="0" smtClean="0"/>
              <a:t>.</a:t>
            </a:r>
          </a:p>
          <a:p>
            <a:r>
              <a:rPr lang="en-US" dirty="0"/>
              <a:t>The primary purpose of consolidation is to have issues that are substantially similar, tried in a single hearing, in order to save time and costs that ensue from a multiplicity of actions.</a:t>
            </a:r>
          </a:p>
        </p:txBody>
      </p:sp>
    </p:spTree>
    <p:extLst>
      <p:ext uri="{BB962C8B-B14F-4D97-AF65-F5344CB8AC3E}">
        <p14:creationId xmlns:p14="http://schemas.microsoft.com/office/powerpoint/2010/main" val="3550855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Mode of </a:t>
            </a:r>
            <a:r>
              <a:rPr lang="en-US" dirty="0"/>
              <a:t>Instituting </a:t>
            </a:r>
            <a:r>
              <a:rPr lang="en-US" dirty="0" smtClean="0"/>
              <a:t>Proceedings</a:t>
            </a:r>
            <a:r>
              <a:rPr lang="en-US" dirty="0"/>
              <a:t/>
            </a:r>
            <a:br>
              <a:rPr lang="en-US" dirty="0"/>
            </a:br>
            <a:endParaRPr lang="en-US" dirty="0"/>
          </a:p>
        </p:txBody>
      </p:sp>
      <p:sp>
        <p:nvSpPr>
          <p:cNvPr id="3" name="Content Placeholder 2"/>
          <p:cNvSpPr>
            <a:spLocks noGrp="1"/>
          </p:cNvSpPr>
          <p:nvPr>
            <p:ph idx="1"/>
          </p:nvPr>
        </p:nvSpPr>
        <p:spPr>
          <a:xfrm>
            <a:off x="677334" y="2160589"/>
            <a:ext cx="8596668" cy="4446273"/>
          </a:xfrm>
        </p:spPr>
        <p:txBody>
          <a:bodyPr>
            <a:normAutofit fontScale="85000" lnSpcReduction="20000"/>
          </a:bodyPr>
          <a:lstStyle/>
          <a:p>
            <a:pPr>
              <a:buFont typeface="Wingdings" panose="05000000000000000000" pitchFamily="2" charset="2"/>
              <a:buChar char="q"/>
            </a:pPr>
            <a:r>
              <a:rPr lang="en-US" dirty="0" smtClean="0"/>
              <a:t>Proceedings </a:t>
            </a:r>
            <a:r>
              <a:rPr lang="en-US" dirty="0"/>
              <a:t>should be instituted under the appropriate mode</a:t>
            </a:r>
            <a:r>
              <a:rPr lang="en-US" dirty="0" smtClean="0"/>
              <a:t>.</a:t>
            </a:r>
          </a:p>
          <a:p>
            <a:pPr>
              <a:buFont typeface="Wingdings" panose="05000000000000000000" pitchFamily="2" charset="2"/>
              <a:buChar char="q"/>
            </a:pPr>
            <a:r>
              <a:rPr lang="en-GB" dirty="0" smtClean="0"/>
              <a:t>Where an Act of Parliament has specifically laid down the method by which proceedings must be begun then there is no choice on which procedure to adopt</a:t>
            </a:r>
            <a:endParaRPr lang="en-US" dirty="0" smtClean="0"/>
          </a:p>
          <a:p>
            <a:pPr>
              <a:buFont typeface="Wingdings" panose="05000000000000000000" pitchFamily="2" charset="2"/>
              <a:buChar char="q"/>
            </a:pPr>
            <a:r>
              <a:rPr lang="en-US" dirty="0" smtClean="0"/>
              <a:t>The plaintiff should know the cause of action as well as remedy being sought, and the person to join to the suit. </a:t>
            </a:r>
          </a:p>
          <a:p>
            <a:pPr>
              <a:buFont typeface="Wingdings" panose="05000000000000000000" pitchFamily="2" charset="2"/>
              <a:buChar char="q"/>
            </a:pPr>
            <a:r>
              <a:rPr lang="en-GB" dirty="0" smtClean="0"/>
              <a:t>It is however grossly erroneous to assume that the mode of commencement of any action is dependent on the relief sought</a:t>
            </a:r>
          </a:p>
          <a:p>
            <a:pPr>
              <a:buFont typeface="Wingdings" panose="05000000000000000000" pitchFamily="2" charset="2"/>
              <a:buChar char="q"/>
            </a:pPr>
            <a:r>
              <a:rPr lang="en-GB" dirty="0" smtClean="0"/>
              <a:t>Cause of action -a </a:t>
            </a:r>
            <a:r>
              <a:rPr lang="en-US" dirty="0"/>
              <a:t>set of facts which give rise to a claim enforceable in court. This gives the legal right to seek a remedy because of the act or omission, failure to perform duty, or breach of obligation of the defendant towards the plaintiff.</a:t>
            </a:r>
            <a:endParaRPr lang="en-US" dirty="0" smtClean="0"/>
          </a:p>
          <a:p>
            <a:pPr>
              <a:buFont typeface="Wingdings" panose="05000000000000000000" pitchFamily="2" charset="2"/>
              <a:buChar char="q"/>
            </a:pPr>
            <a:r>
              <a:rPr lang="en-GB" dirty="0" smtClean="0"/>
              <a:t>The following are the modes:</a:t>
            </a:r>
          </a:p>
          <a:p>
            <a:pPr lvl="1">
              <a:buFont typeface="Wingdings" panose="05000000000000000000" pitchFamily="2" charset="2"/>
              <a:buChar char="q"/>
            </a:pPr>
            <a:r>
              <a:rPr lang="en-GB" dirty="0" smtClean="0"/>
              <a:t>Writ of summons</a:t>
            </a:r>
          </a:p>
          <a:p>
            <a:pPr lvl="1">
              <a:buFont typeface="Wingdings" panose="05000000000000000000" pitchFamily="2" charset="2"/>
              <a:buChar char="q"/>
            </a:pPr>
            <a:r>
              <a:rPr lang="en-GB" dirty="0" smtClean="0"/>
              <a:t>Default writ of summons</a:t>
            </a:r>
          </a:p>
          <a:p>
            <a:pPr lvl="1">
              <a:buFont typeface="Wingdings" panose="05000000000000000000" pitchFamily="2" charset="2"/>
              <a:buChar char="q"/>
            </a:pPr>
            <a:r>
              <a:rPr lang="en-GB" dirty="0" smtClean="0"/>
              <a:t>Originating summons</a:t>
            </a:r>
          </a:p>
          <a:p>
            <a:pPr lvl="1">
              <a:buFont typeface="Wingdings" panose="05000000000000000000" pitchFamily="2" charset="2"/>
              <a:buChar char="q"/>
            </a:pPr>
            <a:r>
              <a:rPr lang="en-GB" dirty="0" smtClean="0"/>
              <a:t>Originating notice of motion</a:t>
            </a:r>
          </a:p>
          <a:p>
            <a:pPr lvl="1">
              <a:buFont typeface="Wingdings" panose="05000000000000000000" pitchFamily="2" charset="2"/>
              <a:buChar char="q"/>
            </a:pPr>
            <a:r>
              <a:rPr lang="en-GB" dirty="0" smtClean="0"/>
              <a:t>petition</a:t>
            </a:r>
            <a:endParaRPr lang="en-US" dirty="0"/>
          </a:p>
        </p:txBody>
      </p:sp>
    </p:spTree>
    <p:extLst>
      <p:ext uri="{BB962C8B-B14F-4D97-AF65-F5344CB8AC3E}">
        <p14:creationId xmlns:p14="http://schemas.microsoft.com/office/powerpoint/2010/main" val="11107254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Discontinuance </a:t>
            </a:r>
            <a:r>
              <a:rPr lang="en-US" dirty="0"/>
              <a:t>of suit</a:t>
            </a:r>
          </a:p>
        </p:txBody>
      </p:sp>
      <p:sp>
        <p:nvSpPr>
          <p:cNvPr id="3" name="Content Placeholder 2"/>
          <p:cNvSpPr>
            <a:spLocks noGrp="1"/>
          </p:cNvSpPr>
          <p:nvPr>
            <p:ph idx="1"/>
          </p:nvPr>
        </p:nvSpPr>
        <p:spPr/>
        <p:txBody>
          <a:bodyPr>
            <a:normAutofit lnSpcReduction="10000"/>
          </a:bodyPr>
          <a:lstStyle/>
          <a:p>
            <a:r>
              <a:rPr lang="en-US" dirty="0"/>
              <a:t>Discontinuance is a procedure that is brought by a plaintiff to end a lawsuit they </a:t>
            </a:r>
            <a:r>
              <a:rPr lang="en-US" dirty="0" smtClean="0"/>
              <a:t>started either wholly or partially</a:t>
            </a:r>
            <a:endParaRPr lang="en-GB" dirty="0" smtClean="0"/>
          </a:p>
          <a:p>
            <a:r>
              <a:rPr lang="en-GB" dirty="0" smtClean="0"/>
              <a:t>Order 17 of the HCR AND Oder 13 of the SCR</a:t>
            </a:r>
          </a:p>
          <a:p>
            <a:r>
              <a:rPr lang="en-GB" dirty="0" smtClean="0"/>
              <a:t>Plaintiff can discontinue suit without leave before the defence is </a:t>
            </a:r>
            <a:r>
              <a:rPr lang="en-GB" smtClean="0"/>
              <a:t>filed or date </a:t>
            </a:r>
            <a:r>
              <a:rPr lang="en-GB" dirty="0" smtClean="0"/>
              <a:t>fixed for the hearing</a:t>
            </a:r>
          </a:p>
          <a:p>
            <a:r>
              <a:rPr lang="en-GB" dirty="0" smtClean="0"/>
              <a:t>Plaintiff has to give notice in writing of the discontinuance of suit to the registrar and to the defendant</a:t>
            </a:r>
          </a:p>
          <a:p>
            <a:r>
              <a:rPr lang="en-GB" dirty="0" smtClean="0"/>
              <a:t>After service of defence on the plaintiff, you seek leave of court.</a:t>
            </a:r>
          </a:p>
          <a:p>
            <a:r>
              <a:rPr lang="en-GB" dirty="0" smtClean="0"/>
              <a:t>In the case of development bank of Zambia v JCN Holdings limited, Post Newspaper Limited ,</a:t>
            </a:r>
            <a:r>
              <a:rPr lang="en-GB" dirty="0" err="1" smtClean="0"/>
              <a:t>Mutembo</a:t>
            </a:r>
            <a:r>
              <a:rPr lang="en-GB" dirty="0" smtClean="0"/>
              <a:t> </a:t>
            </a:r>
            <a:r>
              <a:rPr lang="en-GB" dirty="0" err="1" smtClean="0"/>
              <a:t>Nchito</a:t>
            </a:r>
            <a:r>
              <a:rPr lang="en-GB" dirty="0" smtClean="0"/>
              <a:t>, </a:t>
            </a:r>
            <a:r>
              <a:rPr lang="en-GB" dirty="0" err="1" smtClean="0"/>
              <a:t>Mutuna</a:t>
            </a:r>
            <a:r>
              <a:rPr lang="en-GB" dirty="0" smtClean="0"/>
              <a:t> J stated that it is a requirement of law that leave of court should be sought by a party seeking to discontinue an action on expiry of 14 days after service of defence on him.</a:t>
            </a:r>
            <a:endParaRPr lang="en-US" dirty="0"/>
          </a:p>
        </p:txBody>
      </p:sp>
    </p:spTree>
    <p:extLst>
      <p:ext uri="{BB962C8B-B14F-4D97-AF65-F5344CB8AC3E}">
        <p14:creationId xmlns:p14="http://schemas.microsoft.com/office/powerpoint/2010/main" val="27129443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THIRD PARTY PROCEEDINGS</a:t>
            </a:r>
            <a:endParaRPr lang="en-US" dirty="0"/>
          </a:p>
        </p:txBody>
      </p:sp>
      <p:sp>
        <p:nvSpPr>
          <p:cNvPr id="3" name="Content Placeholder 2"/>
          <p:cNvSpPr>
            <a:spLocks noGrp="1"/>
          </p:cNvSpPr>
          <p:nvPr>
            <p:ph idx="1"/>
          </p:nvPr>
        </p:nvSpPr>
        <p:spPr>
          <a:xfrm>
            <a:off x="677334" y="2160589"/>
            <a:ext cx="8596668" cy="4459152"/>
          </a:xfrm>
        </p:spPr>
        <p:txBody>
          <a:bodyPr>
            <a:normAutofit lnSpcReduction="10000"/>
          </a:bodyPr>
          <a:lstStyle/>
          <a:p>
            <a:r>
              <a:rPr lang="en-GB" dirty="0" smtClean="0"/>
              <a:t>Provided in </a:t>
            </a:r>
            <a:r>
              <a:rPr lang="en-GB" dirty="0" smtClean="0">
                <a:solidFill>
                  <a:srgbClr val="FF0000"/>
                </a:solidFill>
              </a:rPr>
              <a:t>Order 16 </a:t>
            </a:r>
            <a:r>
              <a:rPr lang="en-GB" dirty="0" smtClean="0"/>
              <a:t>of the rules of the supreme court of England and order 12 of the subordinate court rules</a:t>
            </a:r>
          </a:p>
          <a:p>
            <a:r>
              <a:rPr lang="en-US" dirty="0"/>
              <a:t>Third party proceedings are a necessary procedure where a Defendant in an action has a claim for an indemnity or contribution from a third party. </a:t>
            </a:r>
            <a:endParaRPr lang="en-US" dirty="0" smtClean="0"/>
          </a:p>
          <a:p>
            <a:r>
              <a:rPr lang="en-US" dirty="0" smtClean="0"/>
              <a:t>They </a:t>
            </a:r>
            <a:r>
              <a:rPr lang="en-US" dirty="0"/>
              <a:t>are a separate claim from the main claim but have links and are connected to the Plaintiff's claim against the Defendant</a:t>
            </a:r>
            <a:r>
              <a:rPr lang="en-US" dirty="0" smtClean="0"/>
              <a:t>.</a:t>
            </a:r>
          </a:p>
          <a:p>
            <a:r>
              <a:rPr lang="en-US" b="1" dirty="0"/>
              <a:t>The Main Objects of Third-Party </a:t>
            </a:r>
            <a:r>
              <a:rPr lang="en-US" b="1" dirty="0" smtClean="0"/>
              <a:t>Proceedings</a:t>
            </a:r>
            <a:r>
              <a:rPr lang="en-US" dirty="0" smtClean="0"/>
              <a:t>:</a:t>
            </a:r>
          </a:p>
          <a:p>
            <a:pPr lvl="1"/>
            <a:r>
              <a:rPr lang="en-US" dirty="0"/>
              <a:t>To prevent multiplicity of </a:t>
            </a:r>
            <a:r>
              <a:rPr lang="en-US" dirty="0" smtClean="0"/>
              <a:t>actions</a:t>
            </a:r>
          </a:p>
          <a:p>
            <a:pPr lvl="1"/>
            <a:r>
              <a:rPr lang="en-US" dirty="0"/>
              <a:t>To have the third party bound by the decision reached in the proceeding between the Plaintiff and Defendant</a:t>
            </a:r>
            <a:r>
              <a:rPr lang="en-US" dirty="0" smtClean="0"/>
              <a:t>.</a:t>
            </a:r>
          </a:p>
          <a:p>
            <a:pPr lvl="1"/>
            <a:r>
              <a:rPr lang="en-US" dirty="0"/>
              <a:t>To have a decision on the case between the third party and the Defendant decided immediately after that of the Defendant and the plaintiff so that the defendant does not have to wait to establish its claim against the third party while the plaintiff seeks to enforce its </a:t>
            </a:r>
            <a:r>
              <a:rPr lang="en-US" dirty="0" err="1"/>
              <a:t>judgement</a:t>
            </a:r>
            <a:r>
              <a:rPr lang="en-US" dirty="0"/>
              <a:t> against the defendant.</a:t>
            </a:r>
          </a:p>
        </p:txBody>
      </p:sp>
    </p:spTree>
    <p:extLst>
      <p:ext uri="{BB962C8B-B14F-4D97-AF65-F5344CB8AC3E}">
        <p14:creationId xmlns:p14="http://schemas.microsoft.com/office/powerpoint/2010/main" val="17019343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THIRD PARTY PROCEEDINGS CONT’D</a:t>
            </a:r>
          </a:p>
        </p:txBody>
      </p:sp>
      <p:sp>
        <p:nvSpPr>
          <p:cNvPr id="3" name="Content Placeholder 2"/>
          <p:cNvSpPr>
            <a:spLocks noGrp="1"/>
          </p:cNvSpPr>
          <p:nvPr>
            <p:ph idx="1"/>
          </p:nvPr>
        </p:nvSpPr>
        <p:spPr>
          <a:xfrm>
            <a:off x="677334" y="2160589"/>
            <a:ext cx="8596668" cy="4420515"/>
          </a:xfrm>
        </p:spPr>
        <p:txBody>
          <a:bodyPr>
            <a:normAutofit fontScale="92500" lnSpcReduction="10000"/>
          </a:bodyPr>
          <a:lstStyle/>
          <a:p>
            <a:pPr marL="0" indent="0">
              <a:buNone/>
            </a:pPr>
            <a:r>
              <a:rPr lang="en-US" b="1" dirty="0">
                <a:solidFill>
                  <a:srgbClr val="FF0000"/>
                </a:solidFill>
              </a:rPr>
              <a:t>Issue of third party notice without leave</a:t>
            </a:r>
          </a:p>
          <a:p>
            <a:r>
              <a:rPr lang="en-US" dirty="0"/>
              <a:t>In any action begun by writ of summons a defendant may, issue and serve a third party notice without the leave of the court provided he does so before he serves his own </a:t>
            </a:r>
            <a:r>
              <a:rPr lang="en-US" dirty="0" err="1"/>
              <a:t>defence</a:t>
            </a:r>
            <a:r>
              <a:rPr lang="en-US" dirty="0"/>
              <a:t> on the plaintiff</a:t>
            </a:r>
            <a:r>
              <a:rPr lang="en-US" dirty="0" smtClean="0"/>
              <a:t>.</a:t>
            </a:r>
          </a:p>
          <a:p>
            <a:pPr marL="0" indent="0">
              <a:buNone/>
            </a:pPr>
            <a:r>
              <a:rPr lang="en-US" dirty="0">
                <a:solidFill>
                  <a:srgbClr val="FF0000"/>
                </a:solidFill>
              </a:rPr>
              <a:t>Leave to issue third party notice </a:t>
            </a:r>
          </a:p>
          <a:p>
            <a:r>
              <a:rPr lang="en-US" dirty="0"/>
              <a:t>The defendant must obtain the leave of the court before he can issue a third party notice:</a:t>
            </a:r>
          </a:p>
          <a:p>
            <a:pPr lvl="1"/>
            <a:r>
              <a:rPr lang="en-US" dirty="0"/>
              <a:t>1</a:t>
            </a:r>
            <a:r>
              <a:rPr lang="en-US" dirty="0" smtClean="0"/>
              <a:t>.</a:t>
            </a:r>
            <a:r>
              <a:rPr lang="en-US" dirty="0"/>
              <a:t> where he has already served his </a:t>
            </a:r>
            <a:r>
              <a:rPr lang="en-US" dirty="0" err="1"/>
              <a:t>defence</a:t>
            </a:r>
            <a:r>
              <a:rPr lang="en-US" dirty="0"/>
              <a:t> on the plaintiff;</a:t>
            </a:r>
          </a:p>
          <a:p>
            <a:pPr lvl="1"/>
            <a:r>
              <a:rPr lang="en-US" dirty="0"/>
              <a:t>2.	where the third party notice is for service on the State, whether or not the defendant has already served his </a:t>
            </a:r>
            <a:r>
              <a:rPr lang="en-US" dirty="0" err="1"/>
              <a:t>defence</a:t>
            </a:r>
            <a:r>
              <a:rPr lang="en-US" dirty="0"/>
              <a:t> on the plaintiff;</a:t>
            </a:r>
          </a:p>
          <a:p>
            <a:pPr lvl="1"/>
            <a:r>
              <a:rPr lang="en-US" dirty="0"/>
              <a:t>3.	where the third party notice is for service out of the jurisdiction, whether or not the defendant has already served his </a:t>
            </a:r>
            <a:r>
              <a:rPr lang="en-US" dirty="0" err="1"/>
              <a:t>defence</a:t>
            </a:r>
            <a:r>
              <a:rPr lang="en-US" dirty="0"/>
              <a:t> on the plaintiff;</a:t>
            </a:r>
          </a:p>
          <a:p>
            <a:pPr lvl="1"/>
            <a:r>
              <a:rPr lang="en-US" dirty="0"/>
              <a:t>4.	where the action is begun by originating summons.</a:t>
            </a:r>
          </a:p>
          <a:p>
            <a:r>
              <a:rPr lang="en-US" dirty="0"/>
              <a:t>Application for leave is made to a Judge ex-parte, without notice to the plaintiff	</a:t>
            </a:r>
          </a:p>
          <a:p>
            <a:endParaRPr lang="en-US" dirty="0"/>
          </a:p>
        </p:txBody>
      </p:sp>
    </p:spTree>
    <p:extLst>
      <p:ext uri="{BB962C8B-B14F-4D97-AF65-F5344CB8AC3E}">
        <p14:creationId xmlns:p14="http://schemas.microsoft.com/office/powerpoint/2010/main" val="20558382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THIRD PARTY PROCEEDINGS CONT’D</a:t>
            </a:r>
            <a:endParaRPr lang="en-US" dirty="0"/>
          </a:p>
        </p:txBody>
      </p:sp>
      <p:sp>
        <p:nvSpPr>
          <p:cNvPr id="3" name="Content Placeholder 2"/>
          <p:cNvSpPr>
            <a:spLocks noGrp="1"/>
          </p:cNvSpPr>
          <p:nvPr>
            <p:ph idx="1"/>
          </p:nvPr>
        </p:nvSpPr>
        <p:spPr/>
        <p:txBody>
          <a:bodyPr/>
          <a:lstStyle/>
          <a:p>
            <a:r>
              <a:rPr lang="en-US" dirty="0" smtClean="0"/>
              <a:t>The </a:t>
            </a:r>
            <a:r>
              <a:rPr lang="en-US" dirty="0"/>
              <a:t>legal requirement to pay back the Defendant for any money that the Defendant must pay to the Claimant </a:t>
            </a:r>
            <a:r>
              <a:rPr lang="en-US" dirty="0" smtClean="0"/>
              <a:t>is called </a:t>
            </a:r>
            <a:r>
              <a:rPr lang="en-US" dirty="0"/>
              <a:t>an “indemnity.” </a:t>
            </a:r>
            <a:endParaRPr lang="en-US" dirty="0" smtClean="0"/>
          </a:p>
          <a:p>
            <a:r>
              <a:rPr lang="en-US" dirty="0"/>
              <a:t>For example, suppose the Defendant is being sued by the person who bought her house. The buyer is claiming that the Defendant told him the insulation in the ceiling was eight inches thick. In fact it was only four inches thick. The Defendant had the insulation work done by a contractor who contracted to put in eight inches of insulation. The Defendant may add the insulation contractor as a third party to the lawsuit because the subject matter of the lawsuit is the same. That is, the subject matter relates to the thickness of the insulation. In the lawsuit, the Claimant is seeking money from the Defendant for misrepresentation or breach of contract. The Defendant will also seek money from the insulation contractor for a breach of contract.</a:t>
            </a:r>
          </a:p>
          <a:p>
            <a:endParaRPr lang="en-US" dirty="0" smtClean="0"/>
          </a:p>
        </p:txBody>
      </p:sp>
    </p:spTree>
    <p:extLst>
      <p:ext uri="{BB962C8B-B14F-4D97-AF65-F5344CB8AC3E}">
        <p14:creationId xmlns:p14="http://schemas.microsoft.com/office/powerpoint/2010/main" val="47898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 </a:t>
            </a:r>
            <a:r>
              <a:rPr lang="en-US" dirty="0"/>
              <a:t>OF </a:t>
            </a:r>
            <a:r>
              <a:rPr lang="en-US" dirty="0" smtClean="0"/>
              <a:t>SUMMONS</a:t>
            </a:r>
            <a:endParaRPr lang="en-US" dirty="0"/>
          </a:p>
        </p:txBody>
      </p:sp>
      <p:sp>
        <p:nvSpPr>
          <p:cNvPr id="3" name="Content Placeholder 2"/>
          <p:cNvSpPr>
            <a:spLocks noGrp="1"/>
          </p:cNvSpPr>
          <p:nvPr>
            <p:ph idx="1"/>
          </p:nvPr>
        </p:nvSpPr>
        <p:spPr>
          <a:xfrm>
            <a:off x="677334" y="2160589"/>
            <a:ext cx="9226520" cy="4697411"/>
          </a:xfrm>
        </p:spPr>
        <p:txBody>
          <a:bodyPr>
            <a:normAutofit fontScale="92500" lnSpcReduction="20000"/>
          </a:bodyPr>
          <a:lstStyle/>
          <a:p>
            <a:pPr>
              <a:buFont typeface="Wingdings" panose="05000000000000000000" pitchFamily="2" charset="2"/>
              <a:buChar char="q"/>
            </a:pPr>
            <a:r>
              <a:rPr lang="en-US" dirty="0"/>
              <a:t>Writ of summons is a prescribed document used to initiate court process in the </a:t>
            </a:r>
            <a:r>
              <a:rPr lang="en-US" dirty="0" smtClean="0"/>
              <a:t>High Court </a:t>
            </a:r>
            <a:r>
              <a:rPr lang="en-US" dirty="0"/>
              <a:t>and </a:t>
            </a:r>
            <a:r>
              <a:rPr lang="en-US" dirty="0" smtClean="0"/>
              <a:t>Sub court. Order 6 of High Court Rules and Subordinate Court Rules</a:t>
            </a:r>
          </a:p>
          <a:p>
            <a:pPr>
              <a:buFont typeface="Wingdings" panose="05000000000000000000" pitchFamily="2" charset="2"/>
              <a:buChar char="q"/>
            </a:pPr>
            <a:r>
              <a:rPr lang="en-US" b="1" dirty="0"/>
              <a:t>Order 6, rule 1 of the High Court Rules (HCR) </a:t>
            </a:r>
            <a:r>
              <a:rPr lang="en-US" dirty="0"/>
              <a:t>provides that every action in the High Court shall be commenced by the writ of summons endorsed with the statement of claim. </a:t>
            </a:r>
            <a:r>
              <a:rPr lang="en-US" b="1" dirty="0" err="1"/>
              <a:t>Chikuta</a:t>
            </a:r>
            <a:r>
              <a:rPr lang="en-US" b="1" dirty="0"/>
              <a:t> v </a:t>
            </a:r>
            <a:r>
              <a:rPr lang="en-US" b="1" dirty="0" err="1"/>
              <a:t>Chipata</a:t>
            </a:r>
            <a:r>
              <a:rPr lang="en-US" b="1" dirty="0"/>
              <a:t> Rural Council 1974 ZR </a:t>
            </a:r>
            <a:r>
              <a:rPr lang="en-US" b="1" dirty="0" smtClean="0"/>
              <a:t>241</a:t>
            </a:r>
          </a:p>
          <a:p>
            <a:pPr>
              <a:buFont typeface="Wingdings" panose="05000000000000000000" pitchFamily="2" charset="2"/>
              <a:buChar char="q"/>
            </a:pPr>
            <a:r>
              <a:rPr lang="en-US" dirty="0"/>
              <a:t>A writ of summons is used in matters where a plaintiff is seeking </a:t>
            </a:r>
            <a:r>
              <a:rPr lang="en-US" b="1" dirty="0" err="1">
                <a:solidFill>
                  <a:srgbClr val="FF0000"/>
                </a:solidFill>
              </a:rPr>
              <a:t>unliquidated</a:t>
            </a:r>
            <a:r>
              <a:rPr lang="en-US" b="1" dirty="0">
                <a:solidFill>
                  <a:srgbClr val="FF0000"/>
                </a:solidFill>
              </a:rPr>
              <a:t> </a:t>
            </a:r>
            <a:r>
              <a:rPr lang="en-US" b="1" dirty="0" smtClean="0">
                <a:solidFill>
                  <a:srgbClr val="FF0000"/>
                </a:solidFill>
              </a:rPr>
              <a:t>damages</a:t>
            </a:r>
          </a:p>
          <a:p>
            <a:pPr>
              <a:buFont typeface="Wingdings" panose="05000000000000000000" pitchFamily="2" charset="2"/>
              <a:buChar char="q"/>
            </a:pPr>
            <a:r>
              <a:rPr lang="en-US" dirty="0"/>
              <a:t>A writ of summons involves </a:t>
            </a:r>
            <a:r>
              <a:rPr lang="en-US" b="1" dirty="0">
                <a:solidFill>
                  <a:srgbClr val="FF0000"/>
                </a:solidFill>
              </a:rPr>
              <a:t>pleadings</a:t>
            </a:r>
            <a:r>
              <a:rPr lang="en-US" dirty="0"/>
              <a:t> especially in the high court, it is mandatory for the writ to be accompanied by a </a:t>
            </a:r>
            <a:endParaRPr lang="en-US" dirty="0" smtClean="0"/>
          </a:p>
          <a:p>
            <a:pPr lvl="1">
              <a:buFont typeface="Wingdings" panose="05000000000000000000" pitchFamily="2" charset="2"/>
              <a:buChar char="q"/>
            </a:pPr>
            <a:r>
              <a:rPr lang="en-US" b="1" dirty="0" smtClean="0">
                <a:solidFill>
                  <a:srgbClr val="FF0000"/>
                </a:solidFill>
              </a:rPr>
              <a:t>statement of claim, </a:t>
            </a:r>
          </a:p>
          <a:p>
            <a:pPr lvl="1">
              <a:buFont typeface="Wingdings" panose="05000000000000000000" pitchFamily="2" charset="2"/>
              <a:buChar char="q"/>
            </a:pPr>
            <a:r>
              <a:rPr lang="en-US" b="1" dirty="0" smtClean="0">
                <a:solidFill>
                  <a:srgbClr val="FF0000"/>
                </a:solidFill>
              </a:rPr>
              <a:t>list and description of documents to be relied on at trial, </a:t>
            </a:r>
          </a:p>
          <a:p>
            <a:pPr lvl="1">
              <a:buFont typeface="Wingdings" panose="05000000000000000000" pitchFamily="2" charset="2"/>
              <a:buChar char="q"/>
            </a:pPr>
            <a:r>
              <a:rPr lang="en-US" b="1" dirty="0" smtClean="0">
                <a:solidFill>
                  <a:srgbClr val="FF0000"/>
                </a:solidFill>
              </a:rPr>
              <a:t>list of witnesses to be called by the plaintiff at </a:t>
            </a:r>
            <a:r>
              <a:rPr lang="en-US" b="1" dirty="0" err="1" smtClean="0">
                <a:solidFill>
                  <a:srgbClr val="FF0000"/>
                </a:solidFill>
              </a:rPr>
              <a:t>trial,and</a:t>
            </a:r>
            <a:r>
              <a:rPr lang="en-US" b="1" dirty="0" smtClean="0">
                <a:solidFill>
                  <a:srgbClr val="FF0000"/>
                </a:solidFill>
              </a:rPr>
              <a:t> </a:t>
            </a:r>
          </a:p>
          <a:p>
            <a:pPr lvl="1">
              <a:buFont typeface="Wingdings" panose="05000000000000000000" pitchFamily="2" charset="2"/>
              <a:buChar char="q"/>
            </a:pPr>
            <a:r>
              <a:rPr lang="en-US" b="1" dirty="0" smtClean="0">
                <a:solidFill>
                  <a:srgbClr val="FF0000"/>
                </a:solidFill>
              </a:rPr>
              <a:t>letter of demand whose receipt shall be acknowledged by the defendant or an affidavit of service attesting to the service of the letter of demand, which shall set out the claim and circumstances surrounding the claim in detail</a:t>
            </a:r>
            <a:r>
              <a:rPr lang="en-US" dirty="0" smtClean="0"/>
              <a:t>. </a:t>
            </a:r>
          </a:p>
          <a:p>
            <a:pPr>
              <a:buFont typeface="Wingdings" panose="05000000000000000000" pitchFamily="2" charset="2"/>
              <a:buChar char="q"/>
            </a:pPr>
            <a:r>
              <a:rPr lang="en-US" dirty="0" smtClean="0"/>
              <a:t>A </a:t>
            </a:r>
            <a:r>
              <a:rPr lang="en-US" dirty="0"/>
              <a:t>writ of summons which is not accompanied by </a:t>
            </a:r>
            <a:r>
              <a:rPr lang="en-US" dirty="0" smtClean="0"/>
              <a:t>the documents </a:t>
            </a:r>
            <a:r>
              <a:rPr lang="en-US" dirty="0"/>
              <a:t>under sub-rule (I) shall not be accepted </a:t>
            </a:r>
            <a:r>
              <a:rPr lang="en-US" dirty="0" smtClean="0"/>
              <a:t>(0rder VI (1,2) HCR)</a:t>
            </a:r>
          </a:p>
          <a:p>
            <a:pPr>
              <a:buFont typeface="Wingdings" panose="05000000000000000000" pitchFamily="2" charset="2"/>
              <a:buChar char="q"/>
            </a:pPr>
            <a:r>
              <a:rPr lang="en-GB" dirty="0" err="1" smtClean="0"/>
              <a:t>Inyati</a:t>
            </a:r>
            <a:r>
              <a:rPr lang="en-GB" dirty="0" smtClean="0"/>
              <a:t> construction v </a:t>
            </a:r>
            <a:r>
              <a:rPr lang="en-GB" dirty="0" err="1" smtClean="0"/>
              <a:t>unfrieght</a:t>
            </a:r>
            <a:r>
              <a:rPr lang="en-GB" dirty="0" smtClean="0"/>
              <a:t> </a:t>
            </a:r>
            <a:endParaRPr lang="en-US" dirty="0" smtClean="0"/>
          </a:p>
        </p:txBody>
      </p:sp>
    </p:spTree>
    <p:extLst>
      <p:ext uri="{BB962C8B-B14F-4D97-AF65-F5344CB8AC3E}">
        <p14:creationId xmlns:p14="http://schemas.microsoft.com/office/powerpoint/2010/main" val="2696142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 </a:t>
            </a:r>
            <a:r>
              <a:rPr lang="en-US" dirty="0" smtClean="0"/>
              <a:t>OF SUMMONS CONT’D </a:t>
            </a:r>
            <a:endParaRPr lang="en-US" dirty="0"/>
          </a:p>
        </p:txBody>
      </p:sp>
      <p:sp>
        <p:nvSpPr>
          <p:cNvPr id="3" name="Content Placeholder 2"/>
          <p:cNvSpPr>
            <a:spLocks noGrp="1"/>
          </p:cNvSpPr>
          <p:nvPr>
            <p:ph idx="1"/>
          </p:nvPr>
        </p:nvSpPr>
        <p:spPr/>
        <p:txBody>
          <a:bodyPr>
            <a:normAutofit fontScale="85000" lnSpcReduction="10000"/>
          </a:bodyPr>
          <a:lstStyle/>
          <a:p>
            <a:pPr>
              <a:buFont typeface="Wingdings" panose="05000000000000000000" pitchFamily="2" charset="2"/>
              <a:buChar char="q"/>
            </a:pPr>
            <a:r>
              <a:rPr lang="en-US" dirty="0"/>
              <a:t>The defendant responds or </a:t>
            </a:r>
            <a:r>
              <a:rPr lang="en-US" dirty="0">
                <a:solidFill>
                  <a:srgbClr val="FF0000"/>
                </a:solidFill>
              </a:rPr>
              <a:t>enters appearance </a:t>
            </a:r>
            <a:r>
              <a:rPr lang="en-US" dirty="0"/>
              <a:t>by filing a </a:t>
            </a:r>
            <a:r>
              <a:rPr lang="en-US" dirty="0">
                <a:solidFill>
                  <a:srgbClr val="FF0000"/>
                </a:solidFill>
              </a:rPr>
              <a:t>Memorandum of Appearance</a:t>
            </a:r>
            <a:r>
              <a:rPr lang="en-US" dirty="0"/>
              <a:t> dated on the day of delivery and stating, as the case may be— the name of the defendant's advocate: or that the defendant is defending in person accompanied by a </a:t>
            </a:r>
            <a:r>
              <a:rPr lang="en-US" dirty="0" err="1"/>
              <a:t>defence</a:t>
            </a:r>
            <a:r>
              <a:rPr lang="en-US" dirty="0"/>
              <a:t>. </a:t>
            </a:r>
            <a:r>
              <a:rPr lang="en-US" b="1" dirty="0"/>
              <a:t>Order 11 rule 1 of the High Court Rules </a:t>
            </a:r>
            <a:r>
              <a:rPr lang="en-US" dirty="0" smtClean="0"/>
              <a:t>provides for appearance and it can not be entered after </a:t>
            </a:r>
            <a:r>
              <a:rPr lang="en-US" dirty="0">
                <a:solidFill>
                  <a:srgbClr val="FF0000"/>
                </a:solidFill>
              </a:rPr>
              <a:t>default </a:t>
            </a:r>
            <a:r>
              <a:rPr lang="en-US" dirty="0" smtClean="0">
                <a:solidFill>
                  <a:srgbClr val="FF0000"/>
                </a:solidFill>
              </a:rPr>
              <a:t>judgment of </a:t>
            </a:r>
            <a:r>
              <a:rPr lang="en-US" dirty="0">
                <a:solidFill>
                  <a:srgbClr val="FF0000"/>
                </a:solidFill>
              </a:rPr>
              <a:t>appearance </a:t>
            </a:r>
            <a:endParaRPr lang="en-US" dirty="0" smtClean="0">
              <a:solidFill>
                <a:srgbClr val="FF0000"/>
              </a:solidFill>
            </a:endParaRPr>
          </a:p>
          <a:p>
            <a:pPr>
              <a:buFont typeface="Wingdings" panose="05000000000000000000" pitchFamily="2" charset="2"/>
              <a:buChar char="q"/>
            </a:pPr>
            <a:r>
              <a:rPr lang="en-US" dirty="0">
                <a:solidFill>
                  <a:srgbClr val="FF0000"/>
                </a:solidFill>
              </a:rPr>
              <a:t>A memorandum of appearance not accompanied by a </a:t>
            </a:r>
            <a:r>
              <a:rPr lang="en-US" dirty="0" err="1">
                <a:solidFill>
                  <a:srgbClr val="FF0000"/>
                </a:solidFill>
              </a:rPr>
              <a:t>defence</a:t>
            </a:r>
            <a:r>
              <a:rPr lang="en-US" dirty="0">
                <a:solidFill>
                  <a:srgbClr val="FF0000"/>
                </a:solidFill>
              </a:rPr>
              <a:t> shall not be accepted</a:t>
            </a:r>
            <a:r>
              <a:rPr lang="en-US" dirty="0" smtClean="0">
                <a:solidFill>
                  <a:srgbClr val="FF0000"/>
                </a:solidFill>
              </a:rPr>
              <a:t>.</a:t>
            </a:r>
            <a:endParaRPr lang="en-US" dirty="0">
              <a:solidFill>
                <a:srgbClr val="FF0000"/>
              </a:solidFill>
            </a:endParaRPr>
          </a:p>
          <a:p>
            <a:pPr>
              <a:buFont typeface="Wingdings" panose="05000000000000000000" pitchFamily="2" charset="2"/>
              <a:buChar char="q"/>
            </a:pPr>
            <a:r>
              <a:rPr lang="en-US" dirty="0" smtClean="0"/>
              <a:t>A </a:t>
            </a:r>
            <a:r>
              <a:rPr lang="en-US" dirty="0"/>
              <a:t>defendant may also file a counter claim</a:t>
            </a:r>
            <a:r>
              <a:rPr lang="en-US" dirty="0" smtClean="0"/>
              <a:t>.</a:t>
            </a:r>
          </a:p>
          <a:p>
            <a:pPr>
              <a:buFont typeface="Wingdings" panose="05000000000000000000" pitchFamily="2" charset="2"/>
              <a:buChar char="q"/>
            </a:pPr>
            <a:r>
              <a:rPr lang="en-US" dirty="0" err="1" smtClean="0"/>
              <a:t>defence</a:t>
            </a:r>
            <a:r>
              <a:rPr lang="en-US" dirty="0" smtClean="0"/>
              <a:t> </a:t>
            </a:r>
            <a:r>
              <a:rPr lang="en-US" dirty="0"/>
              <a:t>and the counterclaim, if any, </a:t>
            </a:r>
            <a:r>
              <a:rPr lang="en-US" dirty="0" smtClean="0"/>
              <a:t>must be filed together with a </a:t>
            </a:r>
            <a:r>
              <a:rPr lang="en-US" dirty="0"/>
              <a:t>list of—</a:t>
            </a:r>
          </a:p>
          <a:p>
            <a:pPr lvl="1">
              <a:buFont typeface="Wingdings" panose="05000000000000000000" pitchFamily="2" charset="2"/>
              <a:buChar char="q"/>
            </a:pPr>
            <a:r>
              <a:rPr lang="en-US" dirty="0"/>
              <a:t>(</a:t>
            </a:r>
            <a:r>
              <a:rPr lang="en-US" dirty="0" err="1"/>
              <a:t>i</a:t>
            </a:r>
            <a:r>
              <a:rPr lang="en-US" dirty="0"/>
              <a:t>) description of documents to be relied on </a:t>
            </a:r>
            <a:r>
              <a:rPr lang="en-US" dirty="0" smtClean="0"/>
              <a:t>by the </a:t>
            </a:r>
            <a:r>
              <a:rPr lang="en-US" dirty="0"/>
              <a:t>defendant at trial; and</a:t>
            </a:r>
          </a:p>
          <a:p>
            <a:pPr lvl="1">
              <a:buFont typeface="Wingdings" panose="05000000000000000000" pitchFamily="2" charset="2"/>
              <a:buChar char="q"/>
            </a:pPr>
            <a:r>
              <a:rPr lang="en-US" dirty="0"/>
              <a:t>(ii) list of witnesses to be called by the </a:t>
            </a:r>
            <a:r>
              <a:rPr lang="en-US" dirty="0" smtClean="0"/>
              <a:t>defendant at </a:t>
            </a:r>
            <a:r>
              <a:rPr lang="en-US" dirty="0"/>
              <a:t>trial</a:t>
            </a:r>
            <a:r>
              <a:rPr lang="en-US" dirty="0" smtClean="0"/>
              <a:t>.</a:t>
            </a:r>
          </a:p>
          <a:p>
            <a:pPr>
              <a:buFont typeface="Wingdings" panose="05000000000000000000" pitchFamily="2" charset="2"/>
              <a:buChar char="q"/>
            </a:pPr>
            <a:r>
              <a:rPr lang="en-US" dirty="0"/>
              <a:t>THE period for appearance is governed by </a:t>
            </a:r>
            <a:r>
              <a:rPr lang="en-US" dirty="0" smtClean="0">
                <a:solidFill>
                  <a:srgbClr val="FF0000"/>
                </a:solidFill>
              </a:rPr>
              <a:t>Practice Direction No. 4 Of 1977</a:t>
            </a:r>
            <a:r>
              <a:rPr lang="en-US" dirty="0" smtClean="0"/>
              <a:t>-if </a:t>
            </a:r>
            <a:r>
              <a:rPr lang="en-US" dirty="0"/>
              <a:t>defendant resides less that 100km from registry,14days, if more than 100km but less 500km, 21 days, if more that 500km,30 days and if outside jurisdiction 42 days.</a:t>
            </a:r>
          </a:p>
          <a:p>
            <a:endParaRPr lang="en-US" dirty="0"/>
          </a:p>
        </p:txBody>
      </p:sp>
    </p:spTree>
    <p:extLst>
      <p:ext uri="{BB962C8B-B14F-4D97-AF65-F5344CB8AC3E}">
        <p14:creationId xmlns:p14="http://schemas.microsoft.com/office/powerpoint/2010/main" val="4135559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 </a:t>
            </a:r>
            <a:r>
              <a:rPr lang="en-US" dirty="0" smtClean="0"/>
              <a:t>OF SUMMONS CONT’D </a:t>
            </a:r>
            <a:endParaRPr lang="en-US" dirty="0"/>
          </a:p>
        </p:txBody>
      </p:sp>
      <p:sp>
        <p:nvSpPr>
          <p:cNvPr id="3" name="Content Placeholder 2"/>
          <p:cNvSpPr>
            <a:spLocks noGrp="1"/>
          </p:cNvSpPr>
          <p:nvPr>
            <p:ph idx="1"/>
          </p:nvPr>
        </p:nvSpPr>
        <p:spPr>
          <a:xfrm>
            <a:off x="489397" y="2160589"/>
            <a:ext cx="9491729" cy="4459152"/>
          </a:xfrm>
        </p:spPr>
        <p:txBody>
          <a:bodyPr>
            <a:noAutofit/>
          </a:bodyPr>
          <a:lstStyle/>
          <a:p>
            <a:pPr>
              <a:buFont typeface="Wingdings" panose="05000000000000000000" pitchFamily="2" charset="2"/>
              <a:buChar char="q"/>
            </a:pPr>
            <a:r>
              <a:rPr lang="en-US" sz="2000" dirty="0" smtClean="0"/>
              <a:t>Order </a:t>
            </a:r>
            <a:r>
              <a:rPr lang="en-US" sz="2000" dirty="0"/>
              <a:t>7, rule 1 of the HCR (as amended) sets a mandatory requirement that every writ must endorse physical address, name, firm, postal address and electronic address. </a:t>
            </a:r>
            <a:endParaRPr lang="en-US" sz="2000" dirty="0" smtClean="0"/>
          </a:p>
          <a:p>
            <a:pPr>
              <a:buFont typeface="Wingdings" panose="05000000000000000000" pitchFamily="2" charset="2"/>
              <a:buChar char="q"/>
            </a:pPr>
            <a:r>
              <a:rPr lang="en-US" sz="2000" dirty="0" smtClean="0"/>
              <a:t>The </a:t>
            </a:r>
            <a:r>
              <a:rPr lang="en-US" sz="2000" dirty="0"/>
              <a:t>advocate must also endorse his own name (name of firm), physical address postal and electronic address. </a:t>
            </a:r>
            <a:endParaRPr lang="en-US" sz="2000" dirty="0" smtClean="0"/>
          </a:p>
          <a:p>
            <a:pPr>
              <a:buFont typeface="Wingdings" panose="05000000000000000000" pitchFamily="2" charset="2"/>
              <a:buChar char="q"/>
            </a:pPr>
            <a:r>
              <a:rPr lang="en-US" sz="2000" dirty="0" smtClean="0"/>
              <a:t>If </a:t>
            </a:r>
            <a:r>
              <a:rPr lang="en-US" sz="2000" dirty="0"/>
              <a:t>the advocate premises </a:t>
            </a:r>
            <a:r>
              <a:rPr lang="en-US" sz="2000" dirty="0" smtClean="0"/>
              <a:t>is </a:t>
            </a:r>
            <a:r>
              <a:rPr lang="en-US" sz="2000" dirty="0"/>
              <a:t>located more than 10KM from the registry issuing summons then the advocate must endorse an address for service or appoint an agent who is located within 10km radius of service</a:t>
            </a:r>
            <a:r>
              <a:rPr lang="en-US" sz="2000" dirty="0" smtClean="0"/>
              <a:t>.</a:t>
            </a:r>
          </a:p>
          <a:p>
            <a:pPr>
              <a:buFont typeface="Wingdings" panose="05000000000000000000" pitchFamily="2" charset="2"/>
              <a:buChar char="q"/>
            </a:pPr>
            <a:r>
              <a:rPr lang="en-US" sz="2000" dirty="0"/>
              <a:t>A writ of summons shall be endorsed with a statement of the nature of the claim made or relief sort in summary form, </a:t>
            </a:r>
            <a:r>
              <a:rPr lang="en-US" sz="2000" b="1" dirty="0"/>
              <a:t>e.g. damages for breach of contract for</a:t>
            </a:r>
            <a:r>
              <a:rPr lang="en-US" sz="2000" b="1" dirty="0" smtClean="0"/>
              <a:t>…</a:t>
            </a:r>
          </a:p>
          <a:p>
            <a:pPr>
              <a:buFont typeface="Wingdings" panose="05000000000000000000" pitchFamily="2" charset="2"/>
              <a:buChar char="q"/>
            </a:pPr>
            <a:r>
              <a:rPr lang="en-US" sz="2000" dirty="0"/>
              <a:t>The writ must indicate the time within which the defendant must enter appearance</a:t>
            </a:r>
          </a:p>
        </p:txBody>
      </p:sp>
    </p:spTree>
    <p:extLst>
      <p:ext uri="{BB962C8B-B14F-4D97-AF65-F5344CB8AC3E}">
        <p14:creationId xmlns:p14="http://schemas.microsoft.com/office/powerpoint/2010/main" val="3479660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 OF SUMMONS CONT’D </a:t>
            </a:r>
          </a:p>
        </p:txBody>
      </p:sp>
      <p:sp>
        <p:nvSpPr>
          <p:cNvPr id="3" name="Content Placeholder 2"/>
          <p:cNvSpPr>
            <a:spLocks noGrp="1"/>
          </p:cNvSpPr>
          <p:nvPr>
            <p:ph idx="1"/>
          </p:nvPr>
        </p:nvSpPr>
        <p:spPr>
          <a:xfrm>
            <a:off x="677334" y="2160589"/>
            <a:ext cx="8596668" cy="4369000"/>
          </a:xfrm>
        </p:spPr>
        <p:txBody>
          <a:bodyPr>
            <a:normAutofit lnSpcReduction="10000"/>
          </a:bodyPr>
          <a:lstStyle/>
          <a:p>
            <a:r>
              <a:rPr lang="en-GB" dirty="0" smtClean="0"/>
              <a:t>In relation to a writ of summons in the subordinate court it has for A and for B</a:t>
            </a:r>
          </a:p>
          <a:p>
            <a:r>
              <a:rPr lang="en-GB" dirty="0" smtClean="0"/>
              <a:t>Form A is for consent judgement – the defendant may before the return date deliver to the clerk of courts a written consent to judgement.</a:t>
            </a:r>
            <a:r>
              <a:rPr lang="en-US" dirty="0"/>
              <a:t> a judgment settled and agreed to by the parties to the </a:t>
            </a:r>
            <a:r>
              <a:rPr lang="en-US" dirty="0" smtClean="0"/>
              <a:t>action</a:t>
            </a:r>
          </a:p>
          <a:p>
            <a:r>
              <a:rPr lang="en-GB" dirty="0" err="1" smtClean="0"/>
              <a:t>E.g</a:t>
            </a:r>
            <a:r>
              <a:rPr lang="en-GB" dirty="0" smtClean="0"/>
              <a:t> </a:t>
            </a:r>
          </a:p>
          <a:p>
            <a:pPr marL="0" indent="0">
              <a:buNone/>
            </a:pPr>
            <a:r>
              <a:rPr lang="en-GB" dirty="0" smtClean="0"/>
              <a:t>BETWEEN</a:t>
            </a:r>
          </a:p>
          <a:p>
            <a:pPr marL="0" indent="0" algn="just">
              <a:buNone/>
            </a:pPr>
            <a:r>
              <a:rPr lang="en-GB" dirty="0" err="1" smtClean="0"/>
              <a:t>Thandie</a:t>
            </a:r>
            <a:r>
              <a:rPr lang="en-GB" dirty="0" smtClean="0"/>
              <a:t> </a:t>
            </a:r>
            <a:r>
              <a:rPr lang="en-GB" dirty="0" err="1" smtClean="0"/>
              <a:t>Mwale</a:t>
            </a:r>
            <a:r>
              <a:rPr lang="en-GB" dirty="0" smtClean="0"/>
              <a:t>     Plaintiff</a:t>
            </a:r>
          </a:p>
          <a:p>
            <a:pPr marL="0" indent="0" algn="just">
              <a:buNone/>
            </a:pPr>
            <a:r>
              <a:rPr lang="en-GB" dirty="0"/>
              <a:t> </a:t>
            </a:r>
            <a:r>
              <a:rPr lang="en-GB" dirty="0" smtClean="0"/>
              <a:t>               AND</a:t>
            </a:r>
          </a:p>
          <a:p>
            <a:pPr marL="0" indent="0" algn="just">
              <a:buNone/>
            </a:pPr>
            <a:r>
              <a:rPr lang="en-GB" dirty="0" smtClean="0"/>
              <a:t>Melvin </a:t>
            </a:r>
            <a:r>
              <a:rPr lang="en-GB" dirty="0" err="1" smtClean="0"/>
              <a:t>Kabwe</a:t>
            </a:r>
            <a:r>
              <a:rPr lang="en-GB" dirty="0" smtClean="0"/>
              <a:t>            Defendant</a:t>
            </a:r>
          </a:p>
          <a:p>
            <a:pPr marL="0" indent="0" algn="just">
              <a:buNone/>
            </a:pPr>
            <a:r>
              <a:rPr lang="en-GB" dirty="0" smtClean="0"/>
              <a:t>I Melvin </a:t>
            </a:r>
            <a:r>
              <a:rPr lang="en-GB" dirty="0" err="1" smtClean="0"/>
              <a:t>Kabwe</a:t>
            </a:r>
            <a:r>
              <a:rPr lang="en-GB" dirty="0" smtClean="0"/>
              <a:t> the defendant in the above suit do hereby consent to judgement being entered against me for the sum of k50, 000 and k3, 000 costs</a:t>
            </a:r>
          </a:p>
          <a:p>
            <a:pPr marL="0" indent="0">
              <a:buNone/>
            </a:pPr>
            <a:r>
              <a:rPr lang="en-GB" dirty="0"/>
              <a:t> </a:t>
            </a:r>
            <a:r>
              <a:rPr lang="en-GB" dirty="0" smtClean="0"/>
              <a:t>               signed</a:t>
            </a:r>
          </a:p>
          <a:p>
            <a:endParaRPr lang="en-US" dirty="0"/>
          </a:p>
        </p:txBody>
      </p:sp>
    </p:spTree>
    <p:extLst>
      <p:ext uri="{BB962C8B-B14F-4D97-AF65-F5344CB8AC3E}">
        <p14:creationId xmlns:p14="http://schemas.microsoft.com/office/powerpoint/2010/main" val="2788504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 OF SUMMONS CONT’D </a:t>
            </a:r>
          </a:p>
        </p:txBody>
      </p:sp>
      <p:sp>
        <p:nvSpPr>
          <p:cNvPr id="3" name="Content Placeholder 2"/>
          <p:cNvSpPr>
            <a:spLocks noGrp="1"/>
          </p:cNvSpPr>
          <p:nvPr>
            <p:ph idx="1"/>
          </p:nvPr>
        </p:nvSpPr>
        <p:spPr>
          <a:xfrm>
            <a:off x="677333" y="2160589"/>
            <a:ext cx="8956063" cy="4304605"/>
          </a:xfrm>
        </p:spPr>
        <p:txBody>
          <a:bodyPr>
            <a:normAutofit fontScale="85000" lnSpcReduction="20000"/>
          </a:bodyPr>
          <a:lstStyle/>
          <a:p>
            <a:r>
              <a:rPr lang="en-GB" dirty="0" smtClean="0"/>
              <a:t>Form B is notice of intention to defend </a:t>
            </a:r>
          </a:p>
          <a:p>
            <a:r>
              <a:rPr lang="en-GB" dirty="0" smtClean="0"/>
              <a:t>A defendant gives notice of intention to defend by filing form B stating the ground of his defence and delivering it to the clerk of court any time after service of the writ of summons or</a:t>
            </a:r>
          </a:p>
          <a:p>
            <a:r>
              <a:rPr lang="en-GB" dirty="0" smtClean="0"/>
              <a:t>By appearing in person or through counsel on the return date that he intends to defend the suit</a:t>
            </a:r>
          </a:p>
          <a:p>
            <a:r>
              <a:rPr lang="en-GB" dirty="0" smtClean="0"/>
              <a:t>The plaintiff will have to be notified or supplied with a copy of the notice.</a:t>
            </a:r>
          </a:p>
          <a:p>
            <a:r>
              <a:rPr lang="en-GB" dirty="0" err="1" smtClean="0"/>
              <a:t>E.g</a:t>
            </a:r>
            <a:endParaRPr lang="en-GB" dirty="0" smtClean="0"/>
          </a:p>
          <a:p>
            <a:pPr marL="0" indent="0">
              <a:buNone/>
            </a:pPr>
            <a:r>
              <a:rPr lang="en-US" dirty="0"/>
              <a:t>BETWEEN</a:t>
            </a:r>
          </a:p>
          <a:p>
            <a:pPr marL="0" indent="0">
              <a:buNone/>
            </a:pPr>
            <a:r>
              <a:rPr lang="en-US" dirty="0" err="1"/>
              <a:t>Thandie</a:t>
            </a:r>
            <a:r>
              <a:rPr lang="en-US" dirty="0"/>
              <a:t> </a:t>
            </a:r>
            <a:r>
              <a:rPr lang="en-US" dirty="0" err="1"/>
              <a:t>Mwale</a:t>
            </a:r>
            <a:r>
              <a:rPr lang="en-US" dirty="0"/>
              <a:t>     </a:t>
            </a:r>
            <a:r>
              <a:rPr lang="en-US" dirty="0" smtClean="0"/>
              <a:t>      Plaintiff</a:t>
            </a:r>
            <a:endParaRPr lang="en-US" dirty="0"/>
          </a:p>
          <a:p>
            <a:pPr marL="0" indent="0">
              <a:buNone/>
            </a:pPr>
            <a:r>
              <a:rPr lang="en-US" dirty="0"/>
              <a:t>                </a:t>
            </a:r>
            <a:r>
              <a:rPr lang="en-US" dirty="0" smtClean="0"/>
              <a:t>AND</a:t>
            </a:r>
            <a:endParaRPr lang="en-US" dirty="0"/>
          </a:p>
          <a:p>
            <a:pPr marL="0" indent="0">
              <a:buNone/>
            </a:pPr>
            <a:r>
              <a:rPr lang="en-US" dirty="0"/>
              <a:t>Melvin </a:t>
            </a:r>
            <a:r>
              <a:rPr lang="en-US" dirty="0" err="1"/>
              <a:t>Kabwe</a:t>
            </a:r>
            <a:r>
              <a:rPr lang="en-US" dirty="0"/>
              <a:t>            Defendant</a:t>
            </a:r>
          </a:p>
          <a:p>
            <a:pPr marL="0" indent="0">
              <a:buNone/>
            </a:pPr>
            <a:r>
              <a:rPr lang="en-US" dirty="0" smtClean="0"/>
              <a:t>Take notice that I </a:t>
            </a:r>
            <a:r>
              <a:rPr lang="en-US" dirty="0"/>
              <a:t>Melvin </a:t>
            </a:r>
            <a:r>
              <a:rPr lang="en-US" dirty="0" err="1"/>
              <a:t>Kabwe</a:t>
            </a:r>
            <a:r>
              <a:rPr lang="en-US" dirty="0"/>
              <a:t> the defendant in the above </a:t>
            </a:r>
            <a:r>
              <a:rPr lang="en-US" dirty="0" smtClean="0"/>
              <a:t>suit intend to defend it on the following ground:</a:t>
            </a:r>
          </a:p>
          <a:p>
            <a:pPr marL="0" indent="0">
              <a:buNone/>
            </a:pPr>
            <a:endParaRPr lang="en-US" dirty="0"/>
          </a:p>
          <a:p>
            <a:pPr marL="0" indent="0">
              <a:buNone/>
            </a:pPr>
            <a:r>
              <a:rPr lang="en-US" dirty="0" smtClean="0"/>
              <a:t>          signed </a:t>
            </a:r>
            <a:endParaRPr lang="en-US" dirty="0"/>
          </a:p>
        </p:txBody>
      </p:sp>
    </p:spTree>
    <p:extLst>
      <p:ext uri="{BB962C8B-B14F-4D97-AF65-F5344CB8AC3E}">
        <p14:creationId xmlns:p14="http://schemas.microsoft.com/office/powerpoint/2010/main" val="1380800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WRIT OF SUMMONS CONT’D</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US" dirty="0"/>
              <a:t>Order 9, rule 1 of the HCR provides that a writ of summons shall be remain in force (valid) for a period of not more than 12 months from the date of </a:t>
            </a:r>
            <a:r>
              <a:rPr lang="en-US" dirty="0" smtClean="0"/>
              <a:t>issue</a:t>
            </a:r>
          </a:p>
          <a:p>
            <a:pPr>
              <a:buFont typeface="Wingdings" panose="05000000000000000000" pitchFamily="2" charset="2"/>
              <a:buChar char="q"/>
            </a:pPr>
            <a:r>
              <a:rPr lang="en-US" dirty="0"/>
              <a:t>A plaintiff can issue one </a:t>
            </a:r>
            <a:r>
              <a:rPr lang="en-US" dirty="0" smtClean="0"/>
              <a:t>or more </a:t>
            </a:r>
            <a:r>
              <a:rPr lang="en-US" dirty="0"/>
              <a:t>concurrent writs during 12 months after issuing the original writ. </a:t>
            </a:r>
            <a:endParaRPr lang="en-US" dirty="0" smtClean="0"/>
          </a:p>
          <a:p>
            <a:pPr>
              <a:buFont typeface="Wingdings" panose="05000000000000000000" pitchFamily="2" charset="2"/>
              <a:buChar char="q"/>
            </a:pPr>
            <a:r>
              <a:rPr lang="en-US" dirty="0" smtClean="0"/>
              <a:t>Each </a:t>
            </a:r>
            <a:r>
              <a:rPr lang="en-US" dirty="0"/>
              <a:t>concurrent writ shall bear the same date as the original writ and seal bearing a mark </a:t>
            </a:r>
            <a:r>
              <a:rPr lang="en-US" b="1" dirty="0"/>
              <a:t>‘concurrent</a:t>
            </a:r>
            <a:r>
              <a:rPr lang="en-US" dirty="0"/>
              <a:t>’ and can only be enforce during the lifetime of the original</a:t>
            </a:r>
            <a:r>
              <a:rPr lang="en-US" dirty="0" smtClean="0"/>
              <a:t>.</a:t>
            </a:r>
          </a:p>
          <a:p>
            <a:pPr>
              <a:buFont typeface="Wingdings" panose="05000000000000000000" pitchFamily="2" charset="2"/>
              <a:buChar char="q"/>
            </a:pPr>
            <a:r>
              <a:rPr lang="en-US" dirty="0" smtClean="0"/>
              <a:t> </a:t>
            </a:r>
            <a:r>
              <a:rPr lang="en-US" dirty="0"/>
              <a:t>A concurrent writ is issued where there are more parties to serve or where the filed writ is lost or damaged…it is only in force during the lifetime of the original writ. O. 8 of HCR</a:t>
            </a:r>
          </a:p>
        </p:txBody>
      </p:sp>
    </p:spTree>
    <p:extLst>
      <p:ext uri="{BB962C8B-B14F-4D97-AF65-F5344CB8AC3E}">
        <p14:creationId xmlns:p14="http://schemas.microsoft.com/office/powerpoint/2010/main" val="2137558851"/>
      </p:ext>
    </p:extLst>
  </p:cSld>
  <p:clrMapOvr>
    <a:masterClrMapping/>
  </p:clrMapOvr>
</p:sld>
</file>

<file path=ppt/theme/theme1.xml><?xml version="1.0" encoding="utf-8"?>
<a:theme xmlns:a="http://schemas.openxmlformats.org/drawingml/2006/main" name="Facet">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
  <TotalTime>1643</TotalTime>
  <Words>4741</Words>
  <Application>Microsoft Office PowerPoint</Application>
  <PresentationFormat>Widescreen</PresentationFormat>
  <Paragraphs>236</Paragraphs>
  <Slides>33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Calibri</vt:lpstr>
      <vt:lpstr>Times New Roman</vt:lpstr>
      <vt:lpstr>Trebuchet MS</vt:lpstr>
      <vt:lpstr>Wingdings</vt:lpstr>
      <vt:lpstr>Wingdings 3</vt:lpstr>
      <vt:lpstr>Facet</vt:lpstr>
      <vt:lpstr>UNIT TWO</vt:lpstr>
      <vt:lpstr> UNIT TWO</vt:lpstr>
      <vt:lpstr> Mode of Instituting Proceedings </vt:lpstr>
      <vt:lpstr>WRIT OF SUMMONS</vt:lpstr>
      <vt:lpstr>WRIT OF SUMMONS CONT’D </vt:lpstr>
      <vt:lpstr>WRIT OF SUMMONS CONT’D </vt:lpstr>
      <vt:lpstr>WRIT OF SUMMONS CONT’D </vt:lpstr>
      <vt:lpstr>WRIT OF SUMMONS CONT’D </vt:lpstr>
      <vt:lpstr> WRIT OF SUMMONS CONT’D</vt:lpstr>
      <vt:lpstr>DEFAULT WRIT OF SUMMONS </vt:lpstr>
      <vt:lpstr>DEFAULT WRIT OF SUMMONS CONT’D </vt:lpstr>
      <vt:lpstr>ORIGINATING  SUMMONS </vt:lpstr>
      <vt:lpstr>ORIGINATING SUMMONS CONT’D</vt:lpstr>
      <vt:lpstr>ORIGINATING NOTICE OF MOTION  </vt:lpstr>
      <vt:lpstr>ORIGINATING NOTICE OF MOTION CONT’D </vt:lpstr>
      <vt:lpstr>  PETITION</vt:lpstr>
      <vt:lpstr>PETITION CONT’D </vt:lpstr>
      <vt:lpstr>PARTIES TO A MATTER</vt:lpstr>
      <vt:lpstr>PARTIES TO A MATTER CONT’D</vt:lpstr>
      <vt:lpstr>PARTIES TO A MATTER CONT’D</vt:lpstr>
      <vt:lpstr>PARTIES TO A MATTER CONT’D</vt:lpstr>
      <vt:lpstr>Alteration of parties</vt:lpstr>
      <vt:lpstr>JOINDER OF PARTIES</vt:lpstr>
      <vt:lpstr>JOINDER OF PARTIES CONT’D</vt:lpstr>
      <vt:lpstr>SERVICE OF PROCESS</vt:lpstr>
      <vt:lpstr>SERVICE OF PROCESS CONT’D </vt:lpstr>
      <vt:lpstr>SERVICE OF PROCESS CONT’D</vt:lpstr>
      <vt:lpstr>SERVICE OF PROCESS CONT’D </vt:lpstr>
      <vt:lpstr>CONSOLIDATION OF MATTERS</vt:lpstr>
      <vt:lpstr>Discontinuance of suit</vt:lpstr>
      <vt:lpstr>THIRD PARTY PROCEEDINGS</vt:lpstr>
      <vt:lpstr>THIRD PARTY PROCEEDINGS CONT’D</vt:lpstr>
      <vt:lpstr>THIRD PARTY PROCEEDINGS CONT’D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TWO</dc:title>
  <dc:creator>Mrs Pupwe</dc:creator>
  <cp:lastModifiedBy> Mrs Pupwe</cp:lastModifiedBy>
  <cp:revision>126</cp:revision>
  <dcterms:created xsi:type="dcterms:W3CDTF">2023-07-27T13:54:15Z</dcterms:created>
  <dcterms:modified xsi:type="dcterms:W3CDTF">2024-02-02T08:27:33Z</dcterms:modified>
</cp:coreProperties>
</file>