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61" r:id="rId4"/>
    <p:sldId id="258" r:id="rId5"/>
    <p:sldId id="259" r:id="rId6"/>
    <p:sldId id="260" r:id="rId7"/>
    <p:sldId id="262" r:id="rId8"/>
    <p:sldId id="263" r:id="rId9"/>
    <p:sldId id="264" r:id="rId10"/>
    <p:sldId id="265" r:id="rId11"/>
    <p:sldId id="266" r:id="rId12"/>
    <p:sldId id="267" r:id="rId13"/>
    <p:sldId id="268"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ctrTitle"/>
          </p:nvPr>
        </p:nvSpPr>
        <p:spPr>
          <a:xfrm>
            <a:off x="1371600" y="1803405"/>
            <a:ext cx="9448800" cy="1825096"/>
          </a:xfrm>
        </p:spPr>
        <p:txBody>
          <a:bodyPr anchor="b">
            <a:normAutofit/>
          </a:bodyPr>
          <a:lstStyle>
            <a:lvl1pPr algn="l">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371600" y="3632201"/>
            <a:ext cx="9448800" cy="685800"/>
          </a:xfrm>
        </p:spPr>
        <p:txBody>
          <a:bodyPr>
            <a:normAutofit/>
          </a:bodyPr>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a:xfrm>
            <a:off x="7909561" y="4314328"/>
            <a:ext cx="2910840" cy="374642"/>
          </a:xfrm>
        </p:spPr>
        <p:txBody>
          <a:bodyPr/>
          <a:lstStyle/>
          <a:p>
            <a:fld id="{48A87A34-81AB-432B-8DAE-1953F412C126}" type="datetimeFigureOut">
              <a:rPr lang="en-US" dirty="0"/>
              <a:t>10/30/2023</a:t>
            </a:fld>
            <a:endParaRPr lang="en-US" dirty="0"/>
          </a:p>
        </p:txBody>
      </p:sp>
      <p:sp>
        <p:nvSpPr>
          <p:cNvPr id="5" name="Footer Placeholder 4"/>
          <p:cNvSpPr>
            <a:spLocks noGrp="1"/>
          </p:cNvSpPr>
          <p:nvPr>
            <p:ph type="ftr" sz="quarter" idx="11"/>
          </p:nvPr>
        </p:nvSpPr>
        <p:spPr>
          <a:xfrm>
            <a:off x="1371600" y="4323845"/>
            <a:ext cx="6400800" cy="365125"/>
          </a:xfrm>
        </p:spPr>
        <p:txBody>
          <a:bodyPr/>
          <a:lstStyle/>
          <a:p>
            <a:endParaRPr lang="en-US" dirty="0"/>
          </a:p>
        </p:txBody>
      </p:sp>
      <p:sp>
        <p:nvSpPr>
          <p:cNvPr id="6" name="Slide Number Placeholder 5"/>
          <p:cNvSpPr>
            <a:spLocks noGrp="1"/>
          </p:cNvSpPr>
          <p:nvPr>
            <p:ph type="sldNum" sz="quarter" idx="12"/>
          </p:nvPr>
        </p:nvSpPr>
        <p:spPr>
          <a:xfrm>
            <a:off x="8077200" y="1430866"/>
            <a:ext cx="2743200"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777" y="4697360"/>
            <a:ext cx="10822034" cy="819355"/>
          </a:xfrm>
        </p:spPr>
        <p:txBody>
          <a:bodyPr anchor="b"/>
          <a:lstStyle>
            <a:lvl1pPr algn="l">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81727" y="941439"/>
            <a:ext cx="10821840" cy="3478161"/>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85800" y="5516715"/>
            <a:ext cx="10820400" cy="701969"/>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10/30/2023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pic>
        <p:nvPicPr>
          <p:cNvPr id="8" name="Picture 7"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2"/>
            <a:ext cx="10820400" cy="2802467"/>
          </a:xfrm>
        </p:spPr>
        <p:txBody>
          <a:bodyPr anchor="ctr"/>
          <a:lstStyle>
            <a:lvl1pPr algn="l">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1024467" y="3649133"/>
            <a:ext cx="10130516" cy="99906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48A87A34-81AB-432B-8DAE-1953F412C126}" type="datetimeFigureOut">
              <a:rPr lang="en-US" dirty="0"/>
              <a:pPr/>
              <a:t>10/30/2023</a:t>
            </a:fld>
            <a:endParaRPr lang="en-US" dirty="0"/>
          </a:p>
        </p:txBody>
      </p:sp>
      <p:sp>
        <p:nvSpPr>
          <p:cNvPr id="6" name="Footer Placeholder 5"/>
          <p:cNvSpPr>
            <a:spLocks noGrp="1"/>
          </p:cNvSpPr>
          <p:nvPr>
            <p:ph type="ftr" sz="quarter" idx="11"/>
          </p:nvPr>
        </p:nvSpPr>
        <p:spPr>
          <a:xfrm>
            <a:off x="685800" y="379941"/>
            <a:ext cx="6991492" cy="365125"/>
          </a:xfrm>
        </p:spPr>
        <p:txBody>
          <a:bodyPr/>
          <a:lstStyle/>
          <a:p>
            <a:endParaRPr lang="en-US" dirty="0"/>
          </a:p>
        </p:txBody>
      </p:sp>
      <p:sp>
        <p:nvSpPr>
          <p:cNvPr id="7" name="Slide Number Placeholder 6"/>
          <p:cNvSpPr>
            <a:spLocks noGrp="1"/>
          </p:cNvSpPr>
          <p:nvPr>
            <p:ph type="sldNum" sz="quarter" idx="12"/>
          </p:nvPr>
        </p:nvSpPr>
        <p:spPr>
          <a:xfrm>
            <a:off x="10862452" y="381000"/>
            <a:ext cx="643748"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pic>
        <p:nvPicPr>
          <p:cNvPr id="13" name="Picture 12"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67" y="753533"/>
            <a:ext cx="10151533" cy="2604495"/>
          </a:xfrm>
        </p:spPr>
        <p:txBody>
          <a:bodyPr anchor="ctr"/>
          <a:lstStyle>
            <a:lvl1pPr algn="l">
              <a:defRPr sz="3200"/>
            </a:lvl1pPr>
          </a:lstStyle>
          <a:p>
            <a:r>
              <a:rPr lang="en-US" smtClean="0"/>
              <a:t>Click to edit Master title style</a:t>
            </a:r>
            <a:endParaRPr lang="en-US" dirty="0"/>
          </a:p>
        </p:txBody>
      </p:sp>
      <p:sp>
        <p:nvSpPr>
          <p:cNvPr id="12" name="Text Placeholder 3"/>
          <p:cNvSpPr>
            <a:spLocks noGrp="1"/>
          </p:cNvSpPr>
          <p:nvPr>
            <p:ph type="body" sz="half" idx="13"/>
          </p:nvPr>
        </p:nvSpPr>
        <p:spPr>
          <a:xfrm>
            <a:off x="1303865" y="3365556"/>
            <a:ext cx="9592736" cy="444443"/>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4" name="Text Placeholder 3"/>
          <p:cNvSpPr>
            <a:spLocks noGrp="1"/>
          </p:cNvSpPr>
          <p:nvPr>
            <p:ph type="body" sz="half" idx="2"/>
          </p:nvPr>
        </p:nvSpPr>
        <p:spPr>
          <a:xfrm>
            <a:off x="1024467" y="3959862"/>
            <a:ext cx="10151533" cy="679871"/>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48A87A34-81AB-432B-8DAE-1953F412C126}" type="datetimeFigureOut">
              <a:rPr lang="en-US" dirty="0"/>
              <a:pPr/>
              <a:t>10/30/2023</a:t>
            </a:fld>
            <a:endParaRPr lang="en-US" dirty="0"/>
          </a:p>
        </p:txBody>
      </p:sp>
      <p:sp>
        <p:nvSpPr>
          <p:cNvPr id="6" name="Footer Placeholder 5"/>
          <p:cNvSpPr>
            <a:spLocks noGrp="1"/>
          </p:cNvSpPr>
          <p:nvPr>
            <p:ph type="ftr" sz="quarter" idx="11"/>
          </p:nvPr>
        </p:nvSpPr>
        <p:spPr>
          <a:xfrm>
            <a:off x="685800" y="379941"/>
            <a:ext cx="6991492" cy="365125"/>
          </a:xfrm>
        </p:spPr>
        <p:txBody>
          <a:bodyPr/>
          <a:lstStyle/>
          <a:p>
            <a:endParaRPr lang="en-US" dirty="0"/>
          </a:p>
        </p:txBody>
      </p:sp>
      <p:sp>
        <p:nvSpPr>
          <p:cNvPr id="7" name="Slide Number Placeholder 6"/>
          <p:cNvSpPr>
            <a:spLocks noGrp="1"/>
          </p:cNvSpPr>
          <p:nvPr>
            <p:ph type="sldNum" sz="quarter" idx="12"/>
          </p:nvPr>
        </p:nvSpPr>
        <p:spPr>
          <a:xfrm>
            <a:off x="10862452" y="381000"/>
            <a:ext cx="643748" cy="365125"/>
          </a:xfrm>
        </p:spPr>
        <p:txBody>
          <a:bodyPr/>
          <a:lstStyle/>
          <a:p>
            <a:fld id="{6D22F896-40B5-4ADD-8801-0D06FADFA095}" type="slidenum">
              <a:rPr lang="en-US" dirty="0"/>
              <a:t>‹#›</a:t>
            </a:fld>
            <a:endParaRPr lang="en-US" dirty="0"/>
          </a:p>
        </p:txBody>
      </p:sp>
      <p:sp>
        <p:nvSpPr>
          <p:cNvPr id="9" name="TextBox 8"/>
          <p:cNvSpPr txBox="1"/>
          <p:nvPr/>
        </p:nvSpPr>
        <p:spPr>
          <a:xfrm>
            <a:off x="476250" y="93345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0" name="TextBox 9"/>
          <p:cNvSpPr txBox="1"/>
          <p:nvPr/>
        </p:nvSpPr>
        <p:spPr>
          <a:xfrm>
            <a:off x="10984230" y="270129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pic>
        <p:nvPicPr>
          <p:cNvPr id="9" name="Picture 8"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95" y="1124701"/>
            <a:ext cx="10146186" cy="2511835"/>
          </a:xfrm>
        </p:spPr>
        <p:txBody>
          <a:bodyPr anchor="b"/>
          <a:lstStyle>
            <a:lvl1pPr algn="l">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1024467" y="3648315"/>
            <a:ext cx="10144654" cy="99988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a:xfrm>
            <a:off x="7814452" y="378883"/>
            <a:ext cx="2910840" cy="365125"/>
          </a:xfrm>
        </p:spPr>
        <p:txBody>
          <a:bodyPr/>
          <a:lstStyle>
            <a:lvl1pPr algn="r">
              <a:defRPr/>
            </a:lvl1pPr>
          </a:lstStyle>
          <a:p>
            <a:fld id="{48A87A34-81AB-432B-8DAE-1953F412C126}" type="datetimeFigureOut">
              <a:rPr lang="en-US" dirty="0"/>
              <a:pPr/>
              <a:t>10/30/2023</a:t>
            </a:fld>
            <a:endParaRPr lang="en-US" dirty="0"/>
          </a:p>
        </p:txBody>
      </p:sp>
      <p:sp>
        <p:nvSpPr>
          <p:cNvPr id="6" name="Footer Placeholder 5"/>
          <p:cNvSpPr>
            <a:spLocks noGrp="1"/>
          </p:cNvSpPr>
          <p:nvPr>
            <p:ph type="ftr" sz="quarter" idx="11"/>
          </p:nvPr>
        </p:nvSpPr>
        <p:spPr>
          <a:xfrm>
            <a:off x="685800" y="378883"/>
            <a:ext cx="6991492" cy="365125"/>
          </a:xfrm>
        </p:spPr>
        <p:txBody>
          <a:bodyPr/>
          <a:lstStyle/>
          <a:p>
            <a:endParaRPr lang="en-US" dirty="0"/>
          </a:p>
        </p:txBody>
      </p:sp>
      <p:sp>
        <p:nvSpPr>
          <p:cNvPr id="7" name="Slide Number Placeholder 6"/>
          <p:cNvSpPr>
            <a:spLocks noGrp="1"/>
          </p:cNvSpPr>
          <p:nvPr>
            <p:ph type="sldNum" sz="quarter" idx="12"/>
          </p:nvPr>
        </p:nvSpPr>
        <p:spPr>
          <a:xfrm>
            <a:off x="10862452" y="381000"/>
            <a:ext cx="643748"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2895600" y="761999"/>
            <a:ext cx="8610599" cy="1303867"/>
          </a:xfrm>
        </p:spPr>
        <p:txBody>
          <a:bodyPr/>
          <a:lstStyle/>
          <a:p>
            <a:r>
              <a:rPr lang="en-US" smtClean="0"/>
              <a:t>Click to edit Master title style</a:t>
            </a:r>
            <a:endParaRPr lang="en-US" dirty="0"/>
          </a:p>
        </p:txBody>
      </p:sp>
      <p:sp>
        <p:nvSpPr>
          <p:cNvPr id="7" name="Text Placeholder 2"/>
          <p:cNvSpPr>
            <a:spLocks noGrp="1"/>
          </p:cNvSpPr>
          <p:nvPr>
            <p:ph type="body" idx="1"/>
          </p:nvPr>
        </p:nvSpPr>
        <p:spPr>
          <a:xfrm>
            <a:off x="685800" y="2202080"/>
            <a:ext cx="3456432" cy="617320"/>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8" name="Text Placeholder 3"/>
          <p:cNvSpPr>
            <a:spLocks noGrp="1"/>
          </p:cNvSpPr>
          <p:nvPr>
            <p:ph type="body" sz="half" idx="15"/>
          </p:nvPr>
        </p:nvSpPr>
        <p:spPr>
          <a:xfrm>
            <a:off x="685799"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9" name="Text Placeholder 4"/>
          <p:cNvSpPr>
            <a:spLocks noGrp="1"/>
          </p:cNvSpPr>
          <p:nvPr>
            <p:ph type="body" sz="quarter" idx="3"/>
          </p:nvPr>
        </p:nvSpPr>
        <p:spPr>
          <a:xfrm>
            <a:off x="4368800" y="2201333"/>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0" name="Text Placeholder 3"/>
          <p:cNvSpPr>
            <a:spLocks noGrp="1"/>
          </p:cNvSpPr>
          <p:nvPr>
            <p:ph type="body" sz="half" idx="16"/>
          </p:nvPr>
        </p:nvSpPr>
        <p:spPr>
          <a:xfrm>
            <a:off x="4366858" y="2904067"/>
            <a:ext cx="3456432" cy="331461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1" name="Text Placeholder 4"/>
          <p:cNvSpPr>
            <a:spLocks noGrp="1"/>
          </p:cNvSpPr>
          <p:nvPr>
            <p:ph type="body" sz="quarter" idx="13"/>
          </p:nvPr>
        </p:nvSpPr>
        <p:spPr>
          <a:xfrm>
            <a:off x="8051800" y="2192866"/>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2" name="Text Placeholder 3"/>
          <p:cNvSpPr>
            <a:spLocks noGrp="1"/>
          </p:cNvSpPr>
          <p:nvPr>
            <p:ph type="body" sz="half" idx="17"/>
          </p:nvPr>
        </p:nvSpPr>
        <p:spPr>
          <a:xfrm>
            <a:off x="8051801"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48A87A34-81AB-432B-8DAE-1953F412C126}" type="datetimeFigureOut">
              <a:rPr lang="en-US" dirty="0"/>
              <a:t>10/30/2023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2895600" y="762000"/>
            <a:ext cx="8610599" cy="1295400"/>
          </a:xfrm>
        </p:spPr>
        <p:txBody>
          <a:bodyPr/>
          <a:lstStyle/>
          <a:p>
            <a:r>
              <a:rPr lang="en-US" smtClean="0"/>
              <a:t>Click to edit Master title style</a:t>
            </a:r>
            <a:endParaRPr lang="en-US" dirty="0"/>
          </a:p>
        </p:txBody>
      </p:sp>
      <p:sp>
        <p:nvSpPr>
          <p:cNvPr id="19" name="Text Placeholder 2"/>
          <p:cNvSpPr>
            <a:spLocks noGrp="1"/>
          </p:cNvSpPr>
          <p:nvPr>
            <p:ph type="body" idx="1"/>
          </p:nvPr>
        </p:nvSpPr>
        <p:spPr>
          <a:xfrm>
            <a:off x="688618" y="4191000"/>
            <a:ext cx="3451582"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0" name="Picture Placeholder 2"/>
          <p:cNvSpPr>
            <a:spLocks noGrp="1" noChangeAspect="1"/>
          </p:cNvSpPr>
          <p:nvPr>
            <p:ph type="pic" idx="15"/>
          </p:nvPr>
        </p:nvSpPr>
        <p:spPr>
          <a:xfrm>
            <a:off x="688618" y="2362200"/>
            <a:ext cx="3451582"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1" name="Text Placeholder 3"/>
          <p:cNvSpPr>
            <a:spLocks noGrp="1"/>
          </p:cNvSpPr>
          <p:nvPr>
            <p:ph type="body" sz="half" idx="18"/>
          </p:nvPr>
        </p:nvSpPr>
        <p:spPr>
          <a:xfrm>
            <a:off x="688618" y="4873764"/>
            <a:ext cx="3451582"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2" name="Text Placeholder 4"/>
          <p:cNvSpPr>
            <a:spLocks noGrp="1"/>
          </p:cNvSpPr>
          <p:nvPr>
            <p:ph type="body" sz="quarter" idx="3"/>
          </p:nvPr>
        </p:nvSpPr>
        <p:spPr>
          <a:xfrm>
            <a:off x="4374263" y="4191000"/>
            <a:ext cx="3448935"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3" name="Picture Placeholder 2"/>
          <p:cNvSpPr>
            <a:spLocks noGrp="1" noChangeAspect="1"/>
          </p:cNvSpPr>
          <p:nvPr>
            <p:ph type="pic" idx="21"/>
          </p:nvPr>
        </p:nvSpPr>
        <p:spPr>
          <a:xfrm>
            <a:off x="4374263" y="2362200"/>
            <a:ext cx="3448936"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19"/>
          </p:nvPr>
        </p:nvSpPr>
        <p:spPr>
          <a:xfrm>
            <a:off x="4374264" y="4873763"/>
            <a:ext cx="344893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5" name="Text Placeholder 4"/>
          <p:cNvSpPr>
            <a:spLocks noGrp="1"/>
          </p:cNvSpPr>
          <p:nvPr>
            <p:ph type="body" sz="quarter" idx="13"/>
          </p:nvPr>
        </p:nvSpPr>
        <p:spPr>
          <a:xfrm>
            <a:off x="8049731" y="4191000"/>
            <a:ext cx="3456469"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6" name="Picture Placeholder 2"/>
          <p:cNvSpPr>
            <a:spLocks noGrp="1" noChangeAspect="1"/>
          </p:cNvSpPr>
          <p:nvPr>
            <p:ph type="pic" idx="22"/>
          </p:nvPr>
        </p:nvSpPr>
        <p:spPr>
          <a:xfrm>
            <a:off x="8049855" y="2362200"/>
            <a:ext cx="3447878"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7" name="Text Placeholder 3"/>
          <p:cNvSpPr>
            <a:spLocks noGrp="1"/>
          </p:cNvSpPr>
          <p:nvPr>
            <p:ph type="body" sz="half" idx="20"/>
          </p:nvPr>
        </p:nvSpPr>
        <p:spPr>
          <a:xfrm>
            <a:off x="8049731" y="4873761"/>
            <a:ext cx="345244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48A87A34-81AB-432B-8DAE-1953F412C126}" type="datetimeFigureOut">
              <a:rPr lang="en-US" dirty="0"/>
              <a:t>10/30/2023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85800" y="2194559"/>
            <a:ext cx="10820400" cy="40241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10/30/2023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pic>
        <p:nvPicPr>
          <p:cNvPr id="8" name="Picture 7"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Vertical Title 1"/>
          <p:cNvSpPr>
            <a:spLocks noGrp="1"/>
          </p:cNvSpPr>
          <p:nvPr>
            <p:ph type="title" orient="vert"/>
          </p:nvPr>
        </p:nvSpPr>
        <p:spPr>
          <a:xfrm>
            <a:off x="9448800" y="745066"/>
            <a:ext cx="2057400" cy="3903133"/>
          </a:xfrm>
        </p:spPr>
        <p:txBody>
          <a:bodyPr vert="eaVert"/>
          <a:lstStyle>
            <a:lvl1pPr algn="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024466" y="745067"/>
            <a:ext cx="8204201" cy="390313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7814452" y="379941"/>
            <a:ext cx="2910840" cy="365125"/>
          </a:xfrm>
        </p:spPr>
        <p:txBody>
          <a:bodyPr/>
          <a:lstStyle>
            <a:lvl1pPr algn="r">
              <a:defRPr/>
            </a:lvl1pPr>
          </a:lstStyle>
          <a:p>
            <a:fld id="{48A87A34-81AB-432B-8DAE-1953F412C126}" type="datetimeFigureOut">
              <a:rPr lang="en-US" dirty="0"/>
              <a:pPr/>
              <a:t>10/30/2023</a:t>
            </a:fld>
            <a:endParaRPr lang="en-US" dirty="0"/>
          </a:p>
        </p:txBody>
      </p:sp>
      <p:sp>
        <p:nvSpPr>
          <p:cNvPr id="5" name="Footer Placeholder 4"/>
          <p:cNvSpPr>
            <a:spLocks noGrp="1"/>
          </p:cNvSpPr>
          <p:nvPr>
            <p:ph type="ftr" sz="quarter" idx="11"/>
          </p:nvPr>
        </p:nvSpPr>
        <p:spPr>
          <a:xfrm>
            <a:off x="685800" y="381000"/>
            <a:ext cx="6991492" cy="365125"/>
          </a:xfrm>
        </p:spPr>
        <p:txBody>
          <a:bodyPr/>
          <a:lstStyle/>
          <a:p>
            <a:endParaRPr lang="en-US" dirty="0"/>
          </a:p>
        </p:txBody>
      </p:sp>
      <p:sp>
        <p:nvSpPr>
          <p:cNvPr id="6" name="Slide Number Placeholder 5"/>
          <p:cNvSpPr>
            <a:spLocks noGrp="1"/>
          </p:cNvSpPr>
          <p:nvPr>
            <p:ph type="sldNum" sz="quarter" idx="12"/>
          </p:nvPr>
        </p:nvSpPr>
        <p:spPr>
          <a:xfrm>
            <a:off x="10862452" y="381000"/>
            <a:ext cx="643748"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10/30/2023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pic>
        <p:nvPicPr>
          <p:cNvPr id="9" name="Picture 8"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3"/>
            <a:ext cx="10820399" cy="2801935"/>
          </a:xfrm>
        </p:spPr>
        <p:txBody>
          <a:bodyPr anchor="b">
            <a:normAutofit/>
          </a:bodyPr>
          <a:lstStyle>
            <a:lvl1pPr algn="r">
              <a:defRPr sz="4000"/>
            </a:lvl1pPr>
          </a:lstStyle>
          <a:p>
            <a:r>
              <a:rPr lang="en-US" smtClean="0"/>
              <a:t>Click to edit Master title style</a:t>
            </a:r>
            <a:endParaRPr lang="en-US" dirty="0"/>
          </a:p>
        </p:txBody>
      </p:sp>
      <p:sp>
        <p:nvSpPr>
          <p:cNvPr id="3" name="Text Placeholder 2"/>
          <p:cNvSpPr>
            <a:spLocks noGrp="1"/>
          </p:cNvSpPr>
          <p:nvPr>
            <p:ph type="body" idx="1"/>
          </p:nvPr>
        </p:nvSpPr>
        <p:spPr>
          <a:xfrm>
            <a:off x="1024467" y="3641725"/>
            <a:ext cx="10490200" cy="955675"/>
          </a:xfrm>
        </p:spPr>
        <p:txBody>
          <a:bodyPr>
            <a:normAutofit/>
          </a:bodyPr>
          <a:lstStyle>
            <a:lvl1pPr marL="0" indent="0" algn="r">
              <a:buNone/>
              <a:defRPr sz="22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7814452" y="381000"/>
            <a:ext cx="2910840" cy="365125"/>
          </a:xfrm>
        </p:spPr>
        <p:txBody>
          <a:bodyPr/>
          <a:lstStyle>
            <a:lvl1pPr algn="r">
              <a:defRPr/>
            </a:lvl1pPr>
          </a:lstStyle>
          <a:p>
            <a:fld id="{48A87A34-81AB-432B-8DAE-1953F412C126}" type="datetimeFigureOut">
              <a:rPr lang="en-US" dirty="0"/>
              <a:pPr/>
              <a:t>10/30/2023</a:t>
            </a:fld>
            <a:endParaRPr lang="en-US" dirty="0"/>
          </a:p>
        </p:txBody>
      </p:sp>
      <p:sp>
        <p:nvSpPr>
          <p:cNvPr id="5" name="Footer Placeholder 4"/>
          <p:cNvSpPr>
            <a:spLocks noGrp="1"/>
          </p:cNvSpPr>
          <p:nvPr>
            <p:ph type="ftr" sz="quarter" idx="11"/>
          </p:nvPr>
        </p:nvSpPr>
        <p:spPr>
          <a:xfrm>
            <a:off x="685800" y="381001"/>
            <a:ext cx="6991492" cy="364065"/>
          </a:xfrm>
        </p:spPr>
        <p:txBody>
          <a:bodyPr/>
          <a:lstStyle/>
          <a:p>
            <a:endParaRPr lang="en-US" dirty="0"/>
          </a:p>
        </p:txBody>
      </p:sp>
      <p:sp>
        <p:nvSpPr>
          <p:cNvPr id="6" name="Slide Number Placeholder 5"/>
          <p:cNvSpPr>
            <a:spLocks noGrp="1"/>
          </p:cNvSpPr>
          <p:nvPr>
            <p:ph type="sldNum" sz="quarter" idx="12"/>
          </p:nvPr>
        </p:nvSpPr>
        <p:spPr>
          <a:xfrm>
            <a:off x="10862452" y="381000"/>
            <a:ext cx="643748"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85800" y="2194559"/>
            <a:ext cx="5334000" cy="40241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72200" y="2194559"/>
            <a:ext cx="5334000" cy="40241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10/30/2023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895600" y="762000"/>
            <a:ext cx="8610600" cy="1295400"/>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914409" y="2183802"/>
            <a:ext cx="5079991"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85800" y="3132666"/>
            <a:ext cx="5311775" cy="3086019"/>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400800" y="2183802"/>
            <a:ext cx="5105400"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3132666"/>
            <a:ext cx="5334000" cy="3086019"/>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10/30/2023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10/30/2023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10/30/2023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4114800" cy="1600200"/>
          </a:xfrm>
        </p:spPr>
        <p:txBody>
          <a:bodyPr anchor="b"/>
          <a:lstStyle>
            <a:lvl1pPr algn="l">
              <a:defRPr sz="3200"/>
            </a:lvl1pPr>
          </a:lstStyle>
          <a:p>
            <a:r>
              <a:rPr lang="en-US" smtClean="0"/>
              <a:t>Click to edit Master title style</a:t>
            </a:r>
            <a:endParaRPr lang="en-US" dirty="0"/>
          </a:p>
        </p:txBody>
      </p:sp>
      <p:sp>
        <p:nvSpPr>
          <p:cNvPr id="3" name="Content Placeholder 2"/>
          <p:cNvSpPr>
            <a:spLocks noGrp="1"/>
          </p:cNvSpPr>
          <p:nvPr>
            <p:ph idx="1"/>
          </p:nvPr>
        </p:nvSpPr>
        <p:spPr>
          <a:xfrm>
            <a:off x="4995582" y="746759"/>
            <a:ext cx="6510618" cy="5471925"/>
          </a:xfrm>
        </p:spPr>
        <p:txBody>
          <a:bodyPr anchor="ct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85800" y="3124199"/>
            <a:ext cx="411480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10/30/2023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6873240" cy="1600200"/>
          </a:xfrm>
        </p:spPr>
        <p:txBody>
          <a:bodyPr anchor="b"/>
          <a:lstStyle>
            <a:lvl1pPr algn="l">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7861238" y="751241"/>
            <a:ext cx="3644962" cy="5467443"/>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85800" y="3124199"/>
            <a:ext cx="687324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10/30/2023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descr="C0-HD-TOP.png"/>
          <p:cNvPicPr>
            <a:picLocks noChangeAspect="1"/>
          </p:cNvPicPr>
          <p:nvPr/>
        </p:nvPicPr>
        <p:blipFill>
          <a:blip r:embed="rId19">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sp>
        <p:nvSpPr>
          <p:cNvPr id="2" name="Title Placeholder 1"/>
          <p:cNvSpPr>
            <a:spLocks noGrp="1"/>
          </p:cNvSpPr>
          <p:nvPr>
            <p:ph type="title"/>
          </p:nvPr>
        </p:nvSpPr>
        <p:spPr>
          <a:xfrm>
            <a:off x="2895600" y="764373"/>
            <a:ext cx="8610600" cy="1293028"/>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85800" y="2194560"/>
            <a:ext cx="10820400" cy="4024125"/>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8595360" y="6356350"/>
            <a:ext cx="291084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48A87A34-81AB-432B-8DAE-1953F412C126}" type="datetimeFigureOut">
              <a:rPr lang="en-US" dirty="0"/>
              <a:pPr/>
              <a:t>10/30/2023</a:t>
            </a:fld>
            <a:endParaRPr lang="en-US" dirty="0"/>
          </a:p>
        </p:txBody>
      </p:sp>
      <p:sp>
        <p:nvSpPr>
          <p:cNvPr id="5" name="Footer Placeholder 4"/>
          <p:cNvSpPr>
            <a:spLocks noGrp="1"/>
          </p:cNvSpPr>
          <p:nvPr>
            <p:ph type="ftr" sz="quarter" idx="3"/>
          </p:nvPr>
        </p:nvSpPr>
        <p:spPr>
          <a:xfrm>
            <a:off x="685800" y="6355845"/>
            <a:ext cx="777240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763000" y="381000"/>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6D22F896-40B5-4ADD-8801-0D06FADFA09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txStyles>
    <p:titleStyle>
      <a:lvl1pPr algn="r" defTabSz="914400" rtl="0" eaLnBrk="1" latinLnBrk="0" hangingPunct="1">
        <a:lnSpc>
          <a:spcPct val="90000"/>
        </a:lnSpc>
        <a:spcBef>
          <a:spcPct val="0"/>
        </a:spcBef>
        <a:buNone/>
        <a:defRPr sz="4000" kern="1200" cap="all" baseline="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smtClean="0"/>
              <a:t>UNIT TWELVE</a:t>
            </a:r>
            <a:endParaRPr lang="en-US" dirty="0"/>
          </a:p>
        </p:txBody>
      </p:sp>
      <p:sp>
        <p:nvSpPr>
          <p:cNvPr id="3" name="Subtitle 2"/>
          <p:cNvSpPr>
            <a:spLocks noGrp="1"/>
          </p:cNvSpPr>
          <p:nvPr>
            <p:ph type="subTitle" idx="1"/>
          </p:nvPr>
        </p:nvSpPr>
        <p:spPr/>
        <p:txBody>
          <a:bodyPr>
            <a:normAutofit/>
          </a:bodyPr>
          <a:lstStyle/>
          <a:p>
            <a:r>
              <a:rPr lang="en-US" sz="4000" dirty="0"/>
              <a:t>BAIL</a:t>
            </a:r>
          </a:p>
        </p:txBody>
      </p:sp>
    </p:spTree>
    <p:extLst>
      <p:ext uri="{BB962C8B-B14F-4D97-AF65-F5344CB8AC3E}">
        <p14:creationId xmlns:p14="http://schemas.microsoft.com/office/powerpoint/2010/main" val="278838478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a:t>bail pending confirmation of sentencing </a:t>
            </a:r>
          </a:p>
        </p:txBody>
      </p:sp>
      <p:sp>
        <p:nvSpPr>
          <p:cNvPr id="3" name="Content Placeholder 2"/>
          <p:cNvSpPr>
            <a:spLocks noGrp="1"/>
          </p:cNvSpPr>
          <p:nvPr>
            <p:ph idx="1"/>
          </p:nvPr>
        </p:nvSpPr>
        <p:spPr/>
        <p:txBody>
          <a:bodyPr/>
          <a:lstStyle/>
          <a:p>
            <a:r>
              <a:rPr lang="en-US" dirty="0">
                <a:solidFill>
                  <a:srgbClr val="FF0000"/>
                </a:solidFill>
              </a:rPr>
              <a:t>Section 13 (1) of the </a:t>
            </a:r>
            <a:r>
              <a:rPr lang="en-US" dirty="0" smtClean="0">
                <a:solidFill>
                  <a:srgbClr val="FF0000"/>
                </a:solidFill>
              </a:rPr>
              <a:t>CPC </a:t>
            </a:r>
            <a:r>
              <a:rPr lang="en-US" dirty="0" smtClean="0"/>
              <a:t>– allows for application of bail pending confirmation of sentence</a:t>
            </a:r>
          </a:p>
          <a:p>
            <a:r>
              <a:rPr lang="en-GB" dirty="0" smtClean="0"/>
              <a:t>It is connected </a:t>
            </a:r>
            <a:r>
              <a:rPr lang="en-GB" dirty="0" smtClean="0">
                <a:solidFill>
                  <a:srgbClr val="FF0000"/>
                </a:solidFill>
              </a:rPr>
              <a:t>to section 9 of the CPC </a:t>
            </a:r>
            <a:r>
              <a:rPr lang="en-GB" dirty="0" smtClean="0"/>
              <a:t>which provides for sentences made by magistrates.</a:t>
            </a:r>
          </a:p>
          <a:p>
            <a:r>
              <a:rPr lang="en-GB" dirty="0" smtClean="0"/>
              <a:t>In instances where the sentence is awaiting confirmation but it is not coming fourth, the magistrate can grant bail pending confirmation of sentence</a:t>
            </a:r>
            <a:endParaRPr lang="en-US" dirty="0"/>
          </a:p>
        </p:txBody>
      </p:sp>
    </p:spTree>
    <p:extLst>
      <p:ext uri="{BB962C8B-B14F-4D97-AF65-F5344CB8AC3E}">
        <p14:creationId xmlns:p14="http://schemas.microsoft.com/office/powerpoint/2010/main" val="348869063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GB" dirty="0" smtClean="0"/>
              <a:t>Bail pending appeal</a:t>
            </a:r>
            <a:endParaRPr lang="en-US" dirty="0"/>
          </a:p>
        </p:txBody>
      </p:sp>
      <p:sp>
        <p:nvSpPr>
          <p:cNvPr id="3" name="Content Placeholder 2"/>
          <p:cNvSpPr>
            <a:spLocks noGrp="1"/>
          </p:cNvSpPr>
          <p:nvPr>
            <p:ph idx="1"/>
          </p:nvPr>
        </p:nvSpPr>
        <p:spPr>
          <a:xfrm>
            <a:off x="685800" y="2194560"/>
            <a:ext cx="10820400" cy="4399423"/>
          </a:xfrm>
        </p:spPr>
        <p:txBody>
          <a:bodyPr>
            <a:normAutofit fontScale="92500" lnSpcReduction="10000"/>
          </a:bodyPr>
          <a:lstStyle/>
          <a:p>
            <a:r>
              <a:rPr lang="en-GB" dirty="0" smtClean="0"/>
              <a:t>There should be an appeal lodged against the conviction – </a:t>
            </a:r>
            <a:r>
              <a:rPr lang="en-GB" dirty="0" smtClean="0">
                <a:solidFill>
                  <a:srgbClr val="FF0000"/>
                </a:solidFill>
              </a:rPr>
              <a:t>section 123 (5) </a:t>
            </a:r>
            <a:r>
              <a:rPr lang="en-GB" dirty="0" err="1" smtClean="0">
                <a:solidFill>
                  <a:srgbClr val="FF0000"/>
                </a:solidFill>
              </a:rPr>
              <a:t>cpc</a:t>
            </a:r>
            <a:endParaRPr lang="en-GB" dirty="0" smtClean="0">
              <a:solidFill>
                <a:srgbClr val="FF0000"/>
              </a:solidFill>
            </a:endParaRPr>
          </a:p>
          <a:p>
            <a:r>
              <a:rPr lang="en-GB" dirty="0" smtClean="0"/>
              <a:t>It can be granted by the sub court, high court, court of appeal and supreme court.</a:t>
            </a:r>
          </a:p>
          <a:p>
            <a:r>
              <a:rPr lang="en-GB" dirty="0" smtClean="0"/>
              <a:t>the initial application is made in the convicting court, only make application in the appellate court if convicting court rejects application.</a:t>
            </a:r>
          </a:p>
          <a:p>
            <a:r>
              <a:rPr lang="en-US" dirty="0" smtClean="0"/>
              <a:t>An </a:t>
            </a:r>
            <a:r>
              <a:rPr lang="en-US" dirty="0"/>
              <a:t>application for bail pending appeal must be made after lodging an intention to appeal</a:t>
            </a:r>
            <a:r>
              <a:rPr lang="en-US" dirty="0" smtClean="0"/>
              <a:t>.</a:t>
            </a:r>
          </a:p>
          <a:p>
            <a:r>
              <a:rPr lang="en-US" dirty="0" smtClean="0"/>
              <a:t>Mayonde </a:t>
            </a:r>
            <a:r>
              <a:rPr lang="en-US" dirty="0"/>
              <a:t>v The People 1976 - </a:t>
            </a:r>
            <a:r>
              <a:rPr lang="en-US" b="1" i="1" dirty="0"/>
              <a:t>Section 123 (5) of the Criminal Procedure Code, in effect provides that neither the Subordinate Court nor the High Court has power to grant bail before the entering of an appeal</a:t>
            </a:r>
            <a:r>
              <a:rPr lang="en-US" dirty="0"/>
              <a:t>.</a:t>
            </a:r>
          </a:p>
          <a:p>
            <a:r>
              <a:rPr lang="en-US" dirty="0"/>
              <a:t>Valentine Chula </a:t>
            </a:r>
            <a:r>
              <a:rPr lang="en-US" dirty="0" err="1"/>
              <a:t>Musakanya</a:t>
            </a:r>
            <a:r>
              <a:rPr lang="en-US" dirty="0"/>
              <a:t> v The People 1983 ZR 96 - </a:t>
            </a:r>
            <a:r>
              <a:rPr lang="en-US" b="1" i="1" dirty="0"/>
              <a:t>Under s. 123 (5) of the Criminal Procedure Code, the trial court is not obliged to hear an application under s. 336 of the same code unless a notice of appeal has been </a:t>
            </a:r>
            <a:r>
              <a:rPr lang="en-US" b="1" i="1" dirty="0" smtClean="0"/>
              <a:t>filed. </a:t>
            </a:r>
            <a:r>
              <a:rPr lang="en-US" b="1" i="1" dirty="0"/>
              <a:t>The Supreme Court has jurisdiction to hear an application under s. 22 of the Supreme Court Act only where the trial court has effectively refused an application under s. 336 of the Criminal Procedure Code.</a:t>
            </a:r>
          </a:p>
        </p:txBody>
      </p:sp>
    </p:spTree>
    <p:extLst>
      <p:ext uri="{BB962C8B-B14F-4D97-AF65-F5344CB8AC3E}">
        <p14:creationId xmlns:p14="http://schemas.microsoft.com/office/powerpoint/2010/main" val="315404743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a:t>Bail pending </a:t>
            </a:r>
            <a:r>
              <a:rPr lang="en-US" dirty="0" smtClean="0"/>
              <a:t>appeal cont’d</a:t>
            </a:r>
            <a:endParaRPr lang="en-US" dirty="0"/>
          </a:p>
        </p:txBody>
      </p:sp>
      <p:sp>
        <p:nvSpPr>
          <p:cNvPr id="3" name="Content Placeholder 2"/>
          <p:cNvSpPr>
            <a:spLocks noGrp="1"/>
          </p:cNvSpPr>
          <p:nvPr>
            <p:ph idx="1"/>
          </p:nvPr>
        </p:nvSpPr>
        <p:spPr/>
        <p:txBody>
          <a:bodyPr>
            <a:normAutofit fontScale="77500" lnSpcReduction="20000"/>
          </a:bodyPr>
          <a:lstStyle/>
          <a:p>
            <a:r>
              <a:rPr lang="en-US" dirty="0">
                <a:solidFill>
                  <a:srgbClr val="FF0000"/>
                </a:solidFill>
              </a:rPr>
              <a:t>Section 332 </a:t>
            </a:r>
            <a:r>
              <a:rPr lang="en-US" dirty="0" smtClean="0">
                <a:solidFill>
                  <a:srgbClr val="FF0000"/>
                </a:solidFill>
              </a:rPr>
              <a:t>CPC </a:t>
            </a:r>
            <a:r>
              <a:rPr lang="en-US" dirty="0" smtClean="0"/>
              <a:t>– </a:t>
            </a:r>
            <a:r>
              <a:rPr lang="en-US" dirty="0"/>
              <a:t>application in sub court</a:t>
            </a:r>
          </a:p>
          <a:p>
            <a:r>
              <a:rPr lang="en-GB" dirty="0" smtClean="0"/>
              <a:t>If sub court refuses, renewal is done in the high court</a:t>
            </a:r>
          </a:p>
          <a:p>
            <a:r>
              <a:rPr lang="en-US" dirty="0">
                <a:solidFill>
                  <a:srgbClr val="FF0000"/>
                </a:solidFill>
              </a:rPr>
              <a:t>Section 336 </a:t>
            </a:r>
            <a:r>
              <a:rPr lang="en-US" dirty="0" smtClean="0">
                <a:solidFill>
                  <a:srgbClr val="FF0000"/>
                </a:solidFill>
              </a:rPr>
              <a:t>CPC </a:t>
            </a:r>
            <a:r>
              <a:rPr lang="en-US" dirty="0" smtClean="0"/>
              <a:t>– </a:t>
            </a:r>
            <a:r>
              <a:rPr lang="en-US" dirty="0"/>
              <a:t>application in the high </a:t>
            </a:r>
            <a:r>
              <a:rPr lang="en-US" dirty="0" smtClean="0"/>
              <a:t>court</a:t>
            </a:r>
          </a:p>
          <a:p>
            <a:r>
              <a:rPr lang="en-GB" dirty="0" smtClean="0"/>
              <a:t>If high court refuses, renewal is in the court of appeal using </a:t>
            </a:r>
            <a:r>
              <a:rPr lang="en-GB" dirty="0" smtClean="0">
                <a:solidFill>
                  <a:srgbClr val="FF0000"/>
                </a:solidFill>
              </a:rPr>
              <a:t>section 18(1) </a:t>
            </a:r>
            <a:r>
              <a:rPr lang="en-GB" dirty="0" smtClean="0"/>
              <a:t>of court of appeal Act.</a:t>
            </a:r>
          </a:p>
          <a:p>
            <a:r>
              <a:rPr lang="en-US" dirty="0">
                <a:solidFill>
                  <a:srgbClr val="FF0000"/>
                </a:solidFill>
              </a:rPr>
              <a:t>Order 9, rule 21</a:t>
            </a:r>
            <a:r>
              <a:rPr lang="en-US" dirty="0"/>
              <a:t> of the Court of Appeal Rules allows a person to apply for bail pending appeal.</a:t>
            </a:r>
          </a:p>
          <a:p>
            <a:r>
              <a:rPr lang="en-US" dirty="0"/>
              <a:t>Where the appeal is denied, you can renew in the Supreme Court using </a:t>
            </a:r>
            <a:r>
              <a:rPr lang="en-US" dirty="0">
                <a:solidFill>
                  <a:srgbClr val="FF0000"/>
                </a:solidFill>
              </a:rPr>
              <a:t>section 22 </a:t>
            </a:r>
            <a:r>
              <a:rPr lang="en-US" dirty="0"/>
              <a:t>of the Supreme Court Act</a:t>
            </a:r>
            <a:r>
              <a:rPr lang="en-US" dirty="0" smtClean="0"/>
              <a:t>.</a:t>
            </a:r>
          </a:p>
          <a:p>
            <a:r>
              <a:rPr lang="en-US" b="1" dirty="0" err="1"/>
              <a:t>Stoddart</a:t>
            </a:r>
            <a:r>
              <a:rPr lang="en-US" b="1" dirty="0"/>
              <a:t> v The Queen No. 1 1954 NRLR 288 </a:t>
            </a:r>
            <a:r>
              <a:rPr lang="en-US" dirty="0"/>
              <a:t>– Bail pending appeal can only be granted in exceptional circumstances.</a:t>
            </a:r>
          </a:p>
          <a:p>
            <a:r>
              <a:rPr lang="en-US" dirty="0"/>
              <a:t>The test is </a:t>
            </a:r>
            <a:r>
              <a:rPr lang="en-US" dirty="0" smtClean="0"/>
              <a:t>that: </a:t>
            </a:r>
          </a:p>
          <a:p>
            <a:r>
              <a:rPr lang="en-US" dirty="0" smtClean="0"/>
              <a:t>there </a:t>
            </a:r>
            <a:r>
              <a:rPr lang="en-US" dirty="0"/>
              <a:t>is a likelihood that the appellant would have served a substantial portion of the sentence by the time the appeal is heard or </a:t>
            </a:r>
            <a:endParaRPr lang="en-US" dirty="0" smtClean="0"/>
          </a:p>
          <a:p>
            <a:r>
              <a:rPr lang="en-US" dirty="0" smtClean="0"/>
              <a:t>there </a:t>
            </a:r>
            <a:r>
              <a:rPr lang="en-US" dirty="0"/>
              <a:t>is a likelihood of the appeal succeeding. Therefore, it is easier to get this bail when the sentence is shorter.</a:t>
            </a:r>
          </a:p>
          <a:p>
            <a:endParaRPr lang="en-GB" dirty="0" smtClean="0"/>
          </a:p>
          <a:p>
            <a:endParaRPr lang="en-US" dirty="0"/>
          </a:p>
        </p:txBody>
      </p:sp>
    </p:spTree>
    <p:extLst>
      <p:ext uri="{BB962C8B-B14F-4D97-AF65-F5344CB8AC3E}">
        <p14:creationId xmlns:p14="http://schemas.microsoft.com/office/powerpoint/2010/main" val="56229965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a:t>Constitutional Bail</a:t>
            </a:r>
          </a:p>
        </p:txBody>
      </p:sp>
      <p:sp>
        <p:nvSpPr>
          <p:cNvPr id="3" name="Content Placeholder 2"/>
          <p:cNvSpPr>
            <a:spLocks noGrp="1"/>
          </p:cNvSpPr>
          <p:nvPr>
            <p:ph idx="1"/>
          </p:nvPr>
        </p:nvSpPr>
        <p:spPr/>
        <p:txBody>
          <a:bodyPr>
            <a:normAutofit fontScale="92500"/>
          </a:bodyPr>
          <a:lstStyle/>
          <a:p>
            <a:r>
              <a:rPr lang="en-US" dirty="0"/>
              <a:t>This only made in the HC.</a:t>
            </a:r>
          </a:p>
          <a:p>
            <a:r>
              <a:rPr lang="en-US" dirty="0">
                <a:solidFill>
                  <a:srgbClr val="FF0000"/>
                </a:solidFill>
              </a:rPr>
              <a:t>Article 28 (2) of the Constitution</a:t>
            </a:r>
            <a:r>
              <a:rPr lang="en-US" dirty="0"/>
              <a:t>. The application is concerned with a delayed trial.</a:t>
            </a:r>
          </a:p>
          <a:p>
            <a:r>
              <a:rPr lang="en-US" dirty="0">
                <a:solidFill>
                  <a:srgbClr val="FF0000"/>
                </a:solidFill>
              </a:rPr>
              <a:t>Article 13 (3) of the Constitution </a:t>
            </a:r>
            <a:r>
              <a:rPr lang="en-US" dirty="0"/>
              <a:t>provides that a person charged with a criminal offence should be tried within reasonable time otherwise released on bail.</a:t>
            </a:r>
          </a:p>
          <a:p>
            <a:r>
              <a:rPr lang="en-US" dirty="0"/>
              <a:t>Parekh v The People ZR 1995 – 1997 78 – Constitutional bail is available for cases but </a:t>
            </a:r>
            <a:r>
              <a:rPr lang="en-US" dirty="0" smtClean="0"/>
              <a:t>if the applicant is the cause of the delay the application will not be granted.</a:t>
            </a:r>
            <a:endParaRPr lang="en-US" dirty="0"/>
          </a:p>
          <a:p>
            <a:r>
              <a:rPr lang="en-US" dirty="0"/>
              <a:t>The application for constitutional bail is by way of summons and no appeal lies against the HC decision to refuse bail</a:t>
            </a:r>
            <a:r>
              <a:rPr lang="en-US" dirty="0" smtClean="0"/>
              <a:t>.</a:t>
            </a:r>
          </a:p>
          <a:p>
            <a:r>
              <a:rPr lang="en-GB" dirty="0" smtClean="0"/>
              <a:t>How long is unreasonable delay is dependent on the circumstances; the </a:t>
            </a:r>
            <a:r>
              <a:rPr lang="en-GB" dirty="0" err="1" smtClean="0"/>
              <a:t>chrge</a:t>
            </a:r>
            <a:r>
              <a:rPr lang="en-GB" dirty="0" smtClean="0"/>
              <a:t>, the age of </a:t>
            </a:r>
            <a:r>
              <a:rPr lang="en-GB" smtClean="0"/>
              <a:t>the accused</a:t>
            </a:r>
            <a:endParaRPr lang="en-US" dirty="0"/>
          </a:p>
        </p:txBody>
      </p:sp>
    </p:spTree>
    <p:extLst>
      <p:ext uri="{BB962C8B-B14F-4D97-AF65-F5344CB8AC3E}">
        <p14:creationId xmlns:p14="http://schemas.microsoft.com/office/powerpoint/2010/main" val="266125263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GB" dirty="0" smtClean="0"/>
              <a:t>INTRODUCTION</a:t>
            </a:r>
            <a:endParaRPr lang="en-US" dirty="0"/>
          </a:p>
        </p:txBody>
      </p:sp>
      <p:sp>
        <p:nvSpPr>
          <p:cNvPr id="3" name="Content Placeholder 2"/>
          <p:cNvSpPr>
            <a:spLocks noGrp="1"/>
          </p:cNvSpPr>
          <p:nvPr>
            <p:ph idx="1"/>
          </p:nvPr>
        </p:nvSpPr>
        <p:spPr/>
        <p:txBody>
          <a:bodyPr>
            <a:normAutofit/>
          </a:bodyPr>
          <a:lstStyle/>
          <a:p>
            <a:r>
              <a:rPr lang="en-US" dirty="0"/>
              <a:t>Bail is often used in criminal court </a:t>
            </a:r>
            <a:r>
              <a:rPr lang="en-US" dirty="0" smtClean="0"/>
              <a:t>proceedings</a:t>
            </a:r>
          </a:p>
          <a:p>
            <a:r>
              <a:rPr lang="en-US" dirty="0" smtClean="0"/>
              <a:t>It is </a:t>
            </a:r>
            <a:r>
              <a:rPr lang="en-US" dirty="0"/>
              <a:t>the amount of money a defendant pays to the court to secure their pretrial release. It also ensures future court appearances</a:t>
            </a:r>
            <a:r>
              <a:rPr lang="en-US" dirty="0" smtClean="0"/>
              <a:t>.</a:t>
            </a:r>
          </a:p>
          <a:p>
            <a:r>
              <a:rPr lang="en-US" dirty="0"/>
              <a:t>Bail in a criminal case aims to ensure the accused shows up for trial and is not a flight risk. </a:t>
            </a:r>
            <a:endParaRPr lang="en-US" dirty="0" smtClean="0"/>
          </a:p>
          <a:p>
            <a:r>
              <a:rPr lang="en-US" dirty="0" smtClean="0"/>
              <a:t>A </a:t>
            </a:r>
            <a:r>
              <a:rPr lang="en-US" dirty="0"/>
              <a:t>criminal court judge or other court officer sets the amount and conditions of bail</a:t>
            </a:r>
            <a:r>
              <a:rPr lang="en-US" dirty="0" smtClean="0"/>
              <a:t>.</a:t>
            </a:r>
          </a:p>
          <a:p>
            <a:r>
              <a:rPr lang="en-US" dirty="0" smtClean="0"/>
              <a:t>The </a:t>
            </a:r>
            <a:r>
              <a:rPr lang="en-US" dirty="0"/>
              <a:t>law also provides that certain offences are non-</a:t>
            </a:r>
            <a:r>
              <a:rPr lang="en-US" dirty="0" err="1"/>
              <a:t>bailable</a:t>
            </a:r>
            <a:r>
              <a:rPr lang="en-US" dirty="0"/>
              <a:t>. </a:t>
            </a:r>
          </a:p>
          <a:p>
            <a:r>
              <a:rPr lang="en-US" dirty="0"/>
              <a:t>There are 5 types of bail. </a:t>
            </a:r>
          </a:p>
        </p:txBody>
      </p:sp>
    </p:spTree>
    <p:extLst>
      <p:ext uri="{BB962C8B-B14F-4D97-AF65-F5344CB8AC3E}">
        <p14:creationId xmlns:p14="http://schemas.microsoft.com/office/powerpoint/2010/main" val="402508177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smtClean="0"/>
              <a:t>INTRODUCTION cont’d</a:t>
            </a:r>
            <a:endParaRPr lang="en-US" dirty="0"/>
          </a:p>
        </p:txBody>
      </p:sp>
      <p:sp>
        <p:nvSpPr>
          <p:cNvPr id="3" name="Content Placeholder 2"/>
          <p:cNvSpPr>
            <a:spLocks noGrp="1"/>
          </p:cNvSpPr>
          <p:nvPr>
            <p:ph idx="1"/>
          </p:nvPr>
        </p:nvSpPr>
        <p:spPr/>
        <p:txBody>
          <a:bodyPr/>
          <a:lstStyle/>
          <a:p>
            <a:r>
              <a:rPr lang="en-US" dirty="0" smtClean="0"/>
              <a:t>Section 126 (1</a:t>
            </a:r>
            <a:r>
              <a:rPr lang="en-US" dirty="0"/>
              <a:t>) The amount of bail shall, in every case, be fixed with due regard to </a:t>
            </a:r>
            <a:r>
              <a:rPr lang="en-US" dirty="0" smtClean="0"/>
              <a:t>the circumstances </a:t>
            </a:r>
            <a:r>
              <a:rPr lang="en-US" dirty="0"/>
              <a:t>of the case, but shall not be </a:t>
            </a:r>
            <a:r>
              <a:rPr lang="en-US" dirty="0" smtClean="0"/>
              <a:t>excessive</a:t>
            </a:r>
          </a:p>
          <a:p>
            <a:r>
              <a:rPr lang="en-US" dirty="0"/>
              <a:t>Bail can be gotten either by a person’s own recognizance or the pledge of property or cash (deposit of money).</a:t>
            </a:r>
          </a:p>
          <a:p>
            <a:r>
              <a:rPr lang="en-US" dirty="0"/>
              <a:t>In an event of default, the money deposited or property pledged may be forfeited (section 126 (2) of the CPC</a:t>
            </a:r>
            <a:r>
              <a:rPr lang="en-US" dirty="0" smtClean="0"/>
              <a:t>)</a:t>
            </a:r>
          </a:p>
          <a:p>
            <a:r>
              <a:rPr lang="en-US" b="1" dirty="0" err="1"/>
              <a:t>Hiteta</a:t>
            </a:r>
            <a:r>
              <a:rPr lang="en-US" b="1" dirty="0"/>
              <a:t> v The People 1976 ZR 21 </a:t>
            </a:r>
            <a:r>
              <a:rPr lang="en-US" dirty="0"/>
              <a:t>– The court must find out why the person did not turn up before forfeiting.</a:t>
            </a:r>
          </a:p>
        </p:txBody>
      </p:sp>
    </p:spTree>
    <p:extLst>
      <p:ext uri="{BB962C8B-B14F-4D97-AF65-F5344CB8AC3E}">
        <p14:creationId xmlns:p14="http://schemas.microsoft.com/office/powerpoint/2010/main" val="177831290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smtClean="0"/>
              <a:t>TYPES OF BAIL</a:t>
            </a:r>
            <a:endParaRPr lang="en-US" dirty="0"/>
          </a:p>
        </p:txBody>
      </p:sp>
      <p:sp>
        <p:nvSpPr>
          <p:cNvPr id="3" name="Content Placeholder 2"/>
          <p:cNvSpPr>
            <a:spLocks noGrp="1"/>
          </p:cNvSpPr>
          <p:nvPr>
            <p:ph idx="1"/>
          </p:nvPr>
        </p:nvSpPr>
        <p:spPr/>
        <p:txBody>
          <a:bodyPr>
            <a:normAutofit/>
          </a:bodyPr>
          <a:lstStyle/>
          <a:p>
            <a:r>
              <a:rPr lang="en-US" sz="2400" dirty="0">
                <a:latin typeface="+mj-lt"/>
              </a:rPr>
              <a:t>Bail can be granted in </a:t>
            </a:r>
            <a:r>
              <a:rPr lang="en-US" sz="2400" dirty="0" smtClean="0">
                <a:latin typeface="+mj-lt"/>
              </a:rPr>
              <a:t>5 </a:t>
            </a:r>
            <a:r>
              <a:rPr lang="en-US" sz="2400" dirty="0">
                <a:latin typeface="+mj-lt"/>
              </a:rPr>
              <a:t>circumstances:</a:t>
            </a:r>
          </a:p>
          <a:p>
            <a:r>
              <a:rPr lang="en-US" sz="2400" dirty="0">
                <a:latin typeface="+mj-lt"/>
              </a:rPr>
              <a:t>(a) bail at the police </a:t>
            </a:r>
            <a:r>
              <a:rPr lang="en-US" sz="2400" dirty="0" smtClean="0">
                <a:latin typeface="+mj-lt"/>
              </a:rPr>
              <a:t>station (police bail/bond);</a:t>
            </a:r>
            <a:endParaRPr lang="en-US" sz="2400" dirty="0">
              <a:latin typeface="+mj-lt"/>
            </a:endParaRPr>
          </a:p>
          <a:p>
            <a:r>
              <a:rPr lang="en-US" sz="2400" dirty="0">
                <a:latin typeface="+mj-lt"/>
              </a:rPr>
              <a:t>(b) bail pending trial from the courts – bail pending trial either by </a:t>
            </a:r>
            <a:r>
              <a:rPr lang="en-US" sz="2400" dirty="0" smtClean="0">
                <a:latin typeface="+mj-lt"/>
              </a:rPr>
              <a:t>the Subordinate </a:t>
            </a:r>
            <a:r>
              <a:rPr lang="en-US" sz="2400" dirty="0">
                <a:latin typeface="+mj-lt"/>
              </a:rPr>
              <a:t>Court or High Court;</a:t>
            </a:r>
          </a:p>
          <a:p>
            <a:r>
              <a:rPr lang="en-US" sz="2400" dirty="0">
                <a:latin typeface="+mj-lt"/>
              </a:rPr>
              <a:t>(c) bail pending appeal – granted by Subordinate Court, High Court or </a:t>
            </a:r>
            <a:r>
              <a:rPr lang="en-US" sz="2400" dirty="0" smtClean="0">
                <a:latin typeface="+mj-lt"/>
              </a:rPr>
              <a:t>Supreme Court</a:t>
            </a:r>
            <a:r>
              <a:rPr lang="en-US" sz="2400" dirty="0">
                <a:latin typeface="+mj-lt"/>
              </a:rPr>
              <a:t>.</a:t>
            </a:r>
          </a:p>
          <a:p>
            <a:r>
              <a:rPr lang="en-US" sz="2400" dirty="0">
                <a:latin typeface="+mj-lt"/>
              </a:rPr>
              <a:t>(d) Constitutional Bail</a:t>
            </a:r>
            <a:r>
              <a:rPr lang="en-US" sz="2400" dirty="0" smtClean="0">
                <a:latin typeface="+mj-lt"/>
              </a:rPr>
              <a:t>.</a:t>
            </a:r>
          </a:p>
          <a:p>
            <a:r>
              <a:rPr lang="en-US" sz="2400" dirty="0" smtClean="0">
                <a:latin typeface="+mj-lt"/>
              </a:rPr>
              <a:t>(e) </a:t>
            </a:r>
            <a:r>
              <a:rPr lang="en-US" sz="2400" b="1" dirty="0" smtClean="0">
                <a:latin typeface="+mj-lt"/>
              </a:rPr>
              <a:t>bail </a:t>
            </a:r>
            <a:r>
              <a:rPr lang="en-US" sz="2400" b="1" dirty="0">
                <a:latin typeface="+mj-lt"/>
              </a:rPr>
              <a:t>pending confirmation of sentencing </a:t>
            </a:r>
            <a:r>
              <a:rPr lang="en-US" sz="2400" dirty="0">
                <a:latin typeface="+mj-lt"/>
              </a:rPr>
              <a:t>and this is where </a:t>
            </a:r>
            <a:r>
              <a:rPr lang="en-US" sz="2400" dirty="0" smtClean="0">
                <a:latin typeface="+mj-lt"/>
              </a:rPr>
              <a:t>the Subordinate </a:t>
            </a:r>
            <a:r>
              <a:rPr lang="en-US" sz="2400" dirty="0">
                <a:latin typeface="+mj-lt"/>
              </a:rPr>
              <a:t>Court sends the case to High Court for confirmation of sentence. It </a:t>
            </a:r>
            <a:r>
              <a:rPr lang="en-US" sz="2400" dirty="0" smtClean="0">
                <a:latin typeface="+mj-lt"/>
              </a:rPr>
              <a:t>is related </a:t>
            </a:r>
            <a:r>
              <a:rPr lang="en-US" sz="2400" dirty="0">
                <a:latin typeface="+mj-lt"/>
              </a:rPr>
              <a:t>to bail pending trial.</a:t>
            </a:r>
            <a:endParaRPr lang="en-US" dirty="0">
              <a:latin typeface="+mj-lt"/>
            </a:endParaRPr>
          </a:p>
        </p:txBody>
      </p:sp>
    </p:spTree>
    <p:extLst>
      <p:ext uri="{BB962C8B-B14F-4D97-AF65-F5344CB8AC3E}">
        <p14:creationId xmlns:p14="http://schemas.microsoft.com/office/powerpoint/2010/main" val="174657049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GB" dirty="0" smtClean="0"/>
              <a:t>Non </a:t>
            </a:r>
            <a:r>
              <a:rPr lang="en-GB" dirty="0" err="1" smtClean="0"/>
              <a:t>bailable</a:t>
            </a:r>
            <a:r>
              <a:rPr lang="en-GB" dirty="0" smtClean="0"/>
              <a:t> offences</a:t>
            </a:r>
            <a:endParaRPr lang="en-US" dirty="0"/>
          </a:p>
        </p:txBody>
      </p:sp>
      <p:sp>
        <p:nvSpPr>
          <p:cNvPr id="3" name="Content Placeholder 2"/>
          <p:cNvSpPr>
            <a:spLocks noGrp="1"/>
          </p:cNvSpPr>
          <p:nvPr>
            <p:ph idx="1"/>
          </p:nvPr>
        </p:nvSpPr>
        <p:spPr/>
        <p:txBody>
          <a:bodyPr>
            <a:normAutofit fontScale="92500" lnSpcReduction="20000"/>
          </a:bodyPr>
          <a:lstStyle/>
          <a:p>
            <a:r>
              <a:rPr lang="en-US" dirty="0">
                <a:solidFill>
                  <a:srgbClr val="FF0000"/>
                </a:solidFill>
              </a:rPr>
              <a:t>Section 123 </a:t>
            </a:r>
            <a:r>
              <a:rPr lang="en-US" dirty="0"/>
              <a:t>of the CPC lists all offences that are non-</a:t>
            </a:r>
            <a:r>
              <a:rPr lang="en-US" dirty="0" err="1"/>
              <a:t>bailable</a:t>
            </a:r>
            <a:r>
              <a:rPr lang="en-US" dirty="0"/>
              <a:t>.</a:t>
            </a:r>
          </a:p>
          <a:p>
            <a:r>
              <a:rPr lang="en-US" dirty="0" smtClean="0"/>
              <a:t>Treason</a:t>
            </a:r>
            <a:endParaRPr lang="en-US" dirty="0"/>
          </a:p>
          <a:p>
            <a:r>
              <a:rPr lang="en-US" dirty="0" smtClean="0"/>
              <a:t>Murder</a:t>
            </a:r>
            <a:endParaRPr lang="en-US" dirty="0"/>
          </a:p>
          <a:p>
            <a:r>
              <a:rPr lang="en-US" dirty="0" smtClean="0"/>
              <a:t>All </a:t>
            </a:r>
            <a:r>
              <a:rPr lang="en-US" dirty="0"/>
              <a:t>offences that carry mandatory capital </a:t>
            </a:r>
            <a:r>
              <a:rPr lang="en-US" dirty="0" smtClean="0"/>
              <a:t>punishment</a:t>
            </a:r>
            <a:endParaRPr lang="en-US" dirty="0"/>
          </a:p>
          <a:p>
            <a:r>
              <a:rPr lang="en-US" dirty="0" smtClean="0"/>
              <a:t>Misprision </a:t>
            </a:r>
            <a:r>
              <a:rPr lang="en-US" dirty="0"/>
              <a:t>of treason;</a:t>
            </a:r>
          </a:p>
          <a:p>
            <a:r>
              <a:rPr lang="en-US" dirty="0" smtClean="0"/>
              <a:t>Aggravated </a:t>
            </a:r>
            <a:r>
              <a:rPr lang="en-US" dirty="0"/>
              <a:t>robbery;</a:t>
            </a:r>
          </a:p>
          <a:p>
            <a:r>
              <a:rPr lang="en-US" dirty="0" smtClean="0"/>
              <a:t>Theft </a:t>
            </a:r>
            <a:r>
              <a:rPr lang="en-US" dirty="0"/>
              <a:t>of motor vehicle for a person previously convicted of theft of motor vehicle</a:t>
            </a:r>
          </a:p>
          <a:p>
            <a:r>
              <a:rPr lang="en-US" dirty="0" smtClean="0"/>
              <a:t>offences </a:t>
            </a:r>
            <a:r>
              <a:rPr lang="en-US" dirty="0"/>
              <a:t>under the State Securities </a:t>
            </a:r>
            <a:r>
              <a:rPr lang="en-US" dirty="0" smtClean="0"/>
              <a:t>Act – e.g. Espionage </a:t>
            </a:r>
            <a:r>
              <a:rPr lang="en-US" dirty="0"/>
              <a:t>is </a:t>
            </a:r>
            <a:r>
              <a:rPr lang="en-US" dirty="0" err="1"/>
              <a:t>bailable</a:t>
            </a:r>
            <a:r>
              <a:rPr lang="en-US" dirty="0"/>
              <a:t> unless the DPP places a certificate admitting that the accused person is likely to prejudice the safety or interest of a </a:t>
            </a:r>
            <a:r>
              <a:rPr lang="en-US" dirty="0" smtClean="0"/>
              <a:t>country </a:t>
            </a:r>
            <a:r>
              <a:rPr lang="en-US" dirty="0" smtClean="0">
                <a:solidFill>
                  <a:srgbClr val="FF0000"/>
                </a:solidFill>
              </a:rPr>
              <a:t>section 123 (4) of CPC</a:t>
            </a:r>
          </a:p>
          <a:p>
            <a:r>
              <a:rPr lang="en-US" dirty="0">
                <a:solidFill>
                  <a:srgbClr val="FF0000"/>
                </a:solidFill>
              </a:rPr>
              <a:t>Section </a:t>
            </a:r>
            <a:r>
              <a:rPr lang="en-US" dirty="0" smtClean="0">
                <a:solidFill>
                  <a:srgbClr val="FF0000"/>
                </a:solidFill>
              </a:rPr>
              <a:t>81 </a:t>
            </a:r>
            <a:r>
              <a:rPr lang="en-US" dirty="0">
                <a:solidFill>
                  <a:srgbClr val="FF0000"/>
                </a:solidFill>
              </a:rPr>
              <a:t>of the Narcotic Drugs and Psychotropic Substances Act No. 35 of 2021 </a:t>
            </a:r>
            <a:r>
              <a:rPr lang="en-US" dirty="0"/>
              <a:t>says that A court shall not grant bail in respect of an offence </a:t>
            </a:r>
            <a:r>
              <a:rPr lang="en-US" dirty="0" smtClean="0"/>
              <a:t>under section </a:t>
            </a:r>
            <a:r>
              <a:rPr lang="en-US" dirty="0"/>
              <a:t>15, 16 or 17. </a:t>
            </a:r>
          </a:p>
        </p:txBody>
      </p:sp>
    </p:spTree>
    <p:extLst>
      <p:ext uri="{BB962C8B-B14F-4D97-AF65-F5344CB8AC3E}">
        <p14:creationId xmlns:p14="http://schemas.microsoft.com/office/powerpoint/2010/main" val="210710459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GB" dirty="0" smtClean="0"/>
              <a:t>Police bond</a:t>
            </a:r>
            <a:endParaRPr lang="en-US" dirty="0"/>
          </a:p>
        </p:txBody>
      </p:sp>
      <p:sp>
        <p:nvSpPr>
          <p:cNvPr id="3" name="Content Placeholder 2"/>
          <p:cNvSpPr>
            <a:spLocks noGrp="1"/>
          </p:cNvSpPr>
          <p:nvPr>
            <p:ph idx="1"/>
          </p:nvPr>
        </p:nvSpPr>
        <p:spPr/>
        <p:txBody>
          <a:bodyPr>
            <a:normAutofit fontScale="92500" lnSpcReduction="10000"/>
          </a:bodyPr>
          <a:lstStyle/>
          <a:p>
            <a:r>
              <a:rPr lang="en-US" dirty="0"/>
              <a:t>Police bond is a type of bail given by the officer in charge of a police station if the person arrested has not been arrested for a serious </a:t>
            </a:r>
            <a:r>
              <a:rPr lang="en-US" dirty="0" smtClean="0"/>
              <a:t>offence</a:t>
            </a:r>
          </a:p>
          <a:p>
            <a:r>
              <a:rPr lang="en-US" dirty="0" smtClean="0">
                <a:solidFill>
                  <a:srgbClr val="FF0000"/>
                </a:solidFill>
              </a:rPr>
              <a:t>Section </a:t>
            </a:r>
            <a:r>
              <a:rPr lang="en-US" dirty="0">
                <a:solidFill>
                  <a:srgbClr val="FF0000"/>
                </a:solidFill>
              </a:rPr>
              <a:t>33(1) </a:t>
            </a:r>
            <a:r>
              <a:rPr lang="en-US" dirty="0"/>
              <a:t>of the Criminal Procedure Code - A Person arrested without a warrant must be presented to court within 24 </a:t>
            </a:r>
            <a:r>
              <a:rPr lang="en-US" dirty="0" smtClean="0"/>
              <a:t>hours of arrest. If the person arrested has not committed a serious offence and not cannot be taken to court within 24 hours, he must released on bail.</a:t>
            </a:r>
          </a:p>
          <a:p>
            <a:r>
              <a:rPr lang="en-GB" dirty="0" smtClean="0"/>
              <a:t>The person to be released is required to execute a bond under </a:t>
            </a:r>
            <a:r>
              <a:rPr lang="en-GB" dirty="0" smtClean="0">
                <a:solidFill>
                  <a:srgbClr val="FF0000"/>
                </a:solidFill>
              </a:rPr>
              <a:t>section 123(2) </a:t>
            </a:r>
            <a:r>
              <a:rPr lang="en-GB" dirty="0" smtClean="0"/>
              <a:t>with or without surety.</a:t>
            </a:r>
            <a:endParaRPr lang="en-US" dirty="0" smtClean="0"/>
          </a:p>
          <a:p>
            <a:r>
              <a:rPr lang="en-US" dirty="0"/>
              <a:t>A bond is executed that sets out the condition and state the date when the suspect must appear in court</a:t>
            </a:r>
            <a:r>
              <a:rPr lang="en-US" dirty="0" smtClean="0"/>
              <a:t>.</a:t>
            </a:r>
          </a:p>
          <a:p>
            <a:r>
              <a:rPr lang="en-US" dirty="0"/>
              <a:t>When the police have granted bail, even if they require the person to appear before the police, they can cancel it. Bail can either be cancelled or increased by the court. </a:t>
            </a:r>
            <a:r>
              <a:rPr lang="en-US" b="1" dirty="0"/>
              <a:t>Benjamin </a:t>
            </a:r>
            <a:r>
              <a:rPr lang="en-US" b="1" dirty="0" err="1"/>
              <a:t>Sikwiti</a:t>
            </a:r>
            <a:r>
              <a:rPr lang="en-US" b="1" dirty="0"/>
              <a:t> </a:t>
            </a:r>
            <a:r>
              <a:rPr lang="en-US" b="1" dirty="0" err="1"/>
              <a:t>Chitungu</a:t>
            </a:r>
            <a:r>
              <a:rPr lang="en-US" b="1" dirty="0"/>
              <a:t> and Others v The People 1990 – 1992 ZR 190</a:t>
            </a:r>
            <a:endParaRPr lang="en-US" b="1" dirty="0" smtClean="0"/>
          </a:p>
        </p:txBody>
      </p:sp>
    </p:spTree>
    <p:extLst>
      <p:ext uri="{BB962C8B-B14F-4D97-AF65-F5344CB8AC3E}">
        <p14:creationId xmlns:p14="http://schemas.microsoft.com/office/powerpoint/2010/main" val="254785546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a:t>Police </a:t>
            </a:r>
            <a:r>
              <a:rPr lang="en-US" dirty="0" smtClean="0"/>
              <a:t>bond cont’d</a:t>
            </a:r>
            <a:endParaRPr lang="en-US" dirty="0"/>
          </a:p>
        </p:txBody>
      </p:sp>
      <p:sp>
        <p:nvSpPr>
          <p:cNvPr id="3" name="Content Placeholder 2"/>
          <p:cNvSpPr>
            <a:spLocks noGrp="1"/>
          </p:cNvSpPr>
          <p:nvPr>
            <p:ph idx="1"/>
          </p:nvPr>
        </p:nvSpPr>
        <p:spPr/>
        <p:txBody>
          <a:bodyPr/>
          <a:lstStyle/>
          <a:p>
            <a:r>
              <a:rPr lang="en-GB" dirty="0" smtClean="0"/>
              <a:t>A police bond has a return date, which is the date the accused must appear in court. The police cannot cancel bail after the accused appears in court</a:t>
            </a:r>
          </a:p>
          <a:p>
            <a:r>
              <a:rPr lang="en-GB" dirty="0" smtClean="0"/>
              <a:t>They can demand additional conditions pursuant to </a:t>
            </a:r>
            <a:r>
              <a:rPr lang="en-GB" dirty="0" smtClean="0">
                <a:solidFill>
                  <a:srgbClr val="FF0000"/>
                </a:solidFill>
              </a:rPr>
              <a:t>section 124 </a:t>
            </a:r>
            <a:r>
              <a:rPr lang="en-GB" dirty="0" smtClean="0"/>
              <a:t>of the CPC</a:t>
            </a:r>
            <a:endParaRPr lang="en-US" dirty="0"/>
          </a:p>
        </p:txBody>
      </p:sp>
    </p:spTree>
    <p:extLst>
      <p:ext uri="{BB962C8B-B14F-4D97-AF65-F5344CB8AC3E}">
        <p14:creationId xmlns:p14="http://schemas.microsoft.com/office/powerpoint/2010/main" val="32405751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a:t>bail pending trial </a:t>
            </a:r>
          </a:p>
        </p:txBody>
      </p:sp>
      <p:sp>
        <p:nvSpPr>
          <p:cNvPr id="3" name="Content Placeholder 2"/>
          <p:cNvSpPr>
            <a:spLocks noGrp="1"/>
          </p:cNvSpPr>
          <p:nvPr>
            <p:ph idx="1"/>
          </p:nvPr>
        </p:nvSpPr>
        <p:spPr/>
        <p:txBody>
          <a:bodyPr>
            <a:normAutofit/>
          </a:bodyPr>
          <a:lstStyle/>
          <a:p>
            <a:r>
              <a:rPr lang="en-US" dirty="0"/>
              <a:t>Bail obtained by a person undergoing trial in either the subordinate court or the High Court. </a:t>
            </a:r>
            <a:endParaRPr lang="en-US" dirty="0" smtClean="0"/>
          </a:p>
          <a:p>
            <a:r>
              <a:rPr lang="en-US" dirty="0" smtClean="0"/>
              <a:t>The </a:t>
            </a:r>
            <a:r>
              <a:rPr lang="en-US" dirty="0"/>
              <a:t>application is by summons + affidavit or </a:t>
            </a:r>
            <a:r>
              <a:rPr lang="en-US" dirty="0" smtClean="0"/>
              <a:t>viva voce.</a:t>
            </a:r>
          </a:p>
          <a:p>
            <a:r>
              <a:rPr lang="en-US" b="1" dirty="0">
                <a:solidFill>
                  <a:srgbClr val="FF0000"/>
                </a:solidFill>
              </a:rPr>
              <a:t>John Oliver Erwin v The People 1993 – 1994 ZR 54 </a:t>
            </a:r>
            <a:r>
              <a:rPr lang="en-US" dirty="0"/>
              <a:t>– sets out the factors that the court will look at, namely:</a:t>
            </a:r>
          </a:p>
          <a:p>
            <a:pPr lvl="1"/>
            <a:r>
              <a:rPr lang="en-US" dirty="0" smtClean="0"/>
              <a:t>Nature </a:t>
            </a:r>
            <a:r>
              <a:rPr lang="en-US" dirty="0"/>
              <a:t>of the offence;</a:t>
            </a:r>
          </a:p>
          <a:p>
            <a:pPr lvl="1"/>
            <a:r>
              <a:rPr lang="en-US" dirty="0" smtClean="0"/>
              <a:t>Severity </a:t>
            </a:r>
            <a:r>
              <a:rPr lang="en-US" dirty="0"/>
              <a:t>of the punishment;</a:t>
            </a:r>
          </a:p>
          <a:p>
            <a:pPr lvl="1"/>
            <a:r>
              <a:rPr lang="en-US" dirty="0" smtClean="0"/>
              <a:t>Nature </a:t>
            </a:r>
            <a:r>
              <a:rPr lang="en-US" dirty="0"/>
              <a:t>of evidence;</a:t>
            </a:r>
          </a:p>
          <a:p>
            <a:pPr lvl="1"/>
            <a:r>
              <a:rPr lang="en-US" dirty="0" smtClean="0"/>
              <a:t>The </a:t>
            </a:r>
            <a:r>
              <a:rPr lang="en-US" dirty="0"/>
              <a:t>prejudice that the applicant will suffer if not granted bail or what the state will suffer if </a:t>
            </a:r>
            <a:r>
              <a:rPr lang="en-US" smtClean="0"/>
              <a:t>applicant granted </a:t>
            </a:r>
            <a:r>
              <a:rPr lang="en-US" dirty="0"/>
              <a:t>bail.</a:t>
            </a:r>
          </a:p>
        </p:txBody>
      </p:sp>
    </p:spTree>
    <p:extLst>
      <p:ext uri="{BB962C8B-B14F-4D97-AF65-F5344CB8AC3E}">
        <p14:creationId xmlns:p14="http://schemas.microsoft.com/office/powerpoint/2010/main" val="86860792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a:t>bail pending trial </a:t>
            </a:r>
            <a:r>
              <a:rPr lang="en-US" dirty="0" smtClean="0"/>
              <a:t>cont’d</a:t>
            </a:r>
            <a:endParaRPr lang="en-US" dirty="0"/>
          </a:p>
        </p:txBody>
      </p:sp>
      <p:sp>
        <p:nvSpPr>
          <p:cNvPr id="3" name="Content Placeholder 2"/>
          <p:cNvSpPr>
            <a:spLocks noGrp="1"/>
          </p:cNvSpPr>
          <p:nvPr>
            <p:ph idx="1"/>
          </p:nvPr>
        </p:nvSpPr>
        <p:spPr/>
        <p:txBody>
          <a:bodyPr>
            <a:normAutofit lnSpcReduction="10000"/>
          </a:bodyPr>
          <a:lstStyle/>
          <a:p>
            <a:r>
              <a:rPr lang="en-US" dirty="0">
                <a:solidFill>
                  <a:srgbClr val="FF0000"/>
                </a:solidFill>
              </a:rPr>
              <a:t>Section 123 (1</a:t>
            </a:r>
            <a:r>
              <a:rPr lang="en-US" dirty="0"/>
              <a:t>) is a provision used for bail pending trial in the High Court or the subordinate court.</a:t>
            </a:r>
          </a:p>
          <a:p>
            <a:r>
              <a:rPr lang="en-US" dirty="0">
                <a:solidFill>
                  <a:srgbClr val="FF0000"/>
                </a:solidFill>
              </a:rPr>
              <a:t>Section 123 (3) </a:t>
            </a:r>
            <a:r>
              <a:rPr lang="en-US" dirty="0"/>
              <a:t>is used in the HC but only when an application was originally made in the subordinate court and the subordinate court declined to grant bail. You then renew the application for bail in the HC</a:t>
            </a:r>
            <a:r>
              <a:rPr lang="en-US" dirty="0" smtClean="0"/>
              <a:t>.</a:t>
            </a:r>
          </a:p>
          <a:p>
            <a:r>
              <a:rPr lang="en-US" dirty="0">
                <a:solidFill>
                  <a:srgbClr val="FF0000"/>
                </a:solidFill>
              </a:rPr>
              <a:t>Section 128</a:t>
            </a:r>
            <a:r>
              <a:rPr lang="en-US" dirty="0"/>
              <a:t> of the CPC provides for withdraw of surety. The surety notifies the court that they would like to be discharged of the responsibility. Then the court should demand that the accused is brought to court.</a:t>
            </a:r>
          </a:p>
          <a:p>
            <a:r>
              <a:rPr lang="en-US" dirty="0"/>
              <a:t>Bail is cancelled because the surety has withdrawn, however, an accused may be remanded until he finds a surety.</a:t>
            </a:r>
          </a:p>
          <a:p>
            <a:r>
              <a:rPr lang="en-US" dirty="0">
                <a:solidFill>
                  <a:srgbClr val="FF0000"/>
                </a:solidFill>
              </a:rPr>
              <a:t>Section 131 </a:t>
            </a:r>
            <a:r>
              <a:rPr lang="en-US" dirty="0"/>
              <a:t>of the CPC provides for the forfeiture of the money or property that pledged in the event of breach.</a:t>
            </a:r>
          </a:p>
        </p:txBody>
      </p:sp>
    </p:spTree>
    <p:extLst>
      <p:ext uri="{BB962C8B-B14F-4D97-AF65-F5344CB8AC3E}">
        <p14:creationId xmlns:p14="http://schemas.microsoft.com/office/powerpoint/2010/main" val="2162875372"/>
      </p:ext>
    </p:extLst>
  </p:cSld>
  <p:clrMapOvr>
    <a:masterClrMapping/>
  </p:clrMapOvr>
  <p:timing>
    <p:tnLst>
      <p:par>
        <p:cTn id="1" dur="indefinite" restart="never" nodeType="tmRoot"/>
      </p:par>
    </p:tnLst>
  </p:timing>
</p:sld>
</file>

<file path=ppt/theme/theme1.xml><?xml version="1.0" encoding="utf-8"?>
<a:theme xmlns:a="http://schemas.openxmlformats.org/drawingml/2006/main" name="Vapor Trail">
  <a:themeElements>
    <a:clrScheme name="Vapor Trail">
      <a:dk1>
        <a:sysClr val="windowText" lastClr="000000"/>
      </a:dk1>
      <a:lt1>
        <a:sysClr val="window" lastClr="FFFFFF"/>
      </a:lt1>
      <a:dk2>
        <a:srgbClr val="454545"/>
      </a:dk2>
      <a:lt2>
        <a:srgbClr val="DADADA"/>
      </a:lt2>
      <a:accent1>
        <a:srgbClr val="DF2E28"/>
      </a:accent1>
      <a:accent2>
        <a:srgbClr val="FE801A"/>
      </a:accent2>
      <a:accent3>
        <a:srgbClr val="E9BF35"/>
      </a:accent3>
      <a:accent4>
        <a:srgbClr val="81BB42"/>
      </a:accent4>
      <a:accent5>
        <a:srgbClr val="32C7A9"/>
      </a:accent5>
      <a:accent6>
        <a:srgbClr val="4A9BDC"/>
      </a:accent6>
      <a:hlink>
        <a:srgbClr val="F0532B"/>
      </a:hlink>
      <a:folHlink>
        <a:srgbClr val="F38B53"/>
      </a:folHlink>
    </a:clrScheme>
    <a:fontScheme name="Vapor Trail">
      <a:majorFont>
        <a:latin typeface="Century Gothic" panose="020B0502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Vapor Trail">
      <a:fillStyleLst>
        <a:solidFill>
          <a:schemeClr val="phClr"/>
        </a:solidFill>
        <a:gradFill rotWithShape="1">
          <a:gsLst>
            <a:gs pos="0">
              <a:schemeClr val="phClr">
                <a:tint val="69000"/>
                <a:alpha val="100000"/>
                <a:satMod val="109000"/>
                <a:lumMod val="110000"/>
              </a:schemeClr>
            </a:gs>
            <a:gs pos="52000">
              <a:schemeClr val="phClr">
                <a:tint val="74000"/>
                <a:satMod val="100000"/>
                <a:lumMod val="104000"/>
              </a:schemeClr>
            </a:gs>
            <a:gs pos="100000">
              <a:schemeClr val="phClr">
                <a:tint val="78000"/>
                <a:satMod val="100000"/>
                <a:lumMod val="100000"/>
              </a:schemeClr>
            </a:gs>
          </a:gsLst>
          <a:lin ang="5400000" scaled="0"/>
        </a:gradFill>
        <a:gradFill rotWithShape="1">
          <a:gsLst>
            <a:gs pos="0">
              <a:schemeClr val="phClr">
                <a:tint val="96000"/>
                <a:satMod val="100000"/>
                <a:lumMod val="104000"/>
              </a:schemeClr>
            </a:gs>
            <a:gs pos="78000">
              <a:schemeClr val="phClr">
                <a:shade val="100000"/>
                <a:satMod val="11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cene3d>
            <a:camera prst="orthographicFront">
              <a:rot lat="0" lon="0" rev="0"/>
            </a:camera>
            <a:lightRig rig="threePt" dir="t"/>
          </a:scene3d>
          <a:sp3d>
            <a:bevelT w="25400" h="12700"/>
          </a:sp3d>
        </a:effectStyle>
        <a:effectStyle>
          <a:effectLst>
            <a:outerShdw blurRad="57150" dist="19050" dir="5400000" algn="ctr" rotWithShape="0">
              <a:srgbClr val="000000">
                <a:alpha val="48000"/>
              </a:srgbClr>
            </a:outerShdw>
          </a:effectLst>
          <a:scene3d>
            <a:camera prst="orthographicFront">
              <a:rot lat="0" lon="0" rev="0"/>
            </a:camera>
            <a:lightRig rig="threePt" dir="t"/>
          </a:scene3d>
          <a:sp3d>
            <a:bevelT w="50800" h="25400"/>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Vapor Trail" id="{4FDF2955-7D9C-493C-B9F9-C205151B46CD}" vid="{8F31A783-2159-4870-BC29-2BA7D038EA44}"/>
    </a:ext>
  </a:extLst>
</a:theme>
</file>

<file path=docProps/app.xml><?xml version="1.0" encoding="utf-8"?>
<Properties xmlns="http://schemas.openxmlformats.org/officeDocument/2006/extended-properties" xmlns:vt="http://schemas.openxmlformats.org/officeDocument/2006/docPropsVTypes">
  <Template>Vapor Trail</Template>
  <TotalTime>1177</TotalTime>
  <Words>1454</Words>
  <Application>Microsoft Office PowerPoint</Application>
  <PresentationFormat>Widescreen</PresentationFormat>
  <Paragraphs>83</Paragraphs>
  <Slides>13</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13</vt:i4>
      </vt:variant>
    </vt:vector>
  </HeadingPairs>
  <TitlesOfParts>
    <vt:vector size="16" baseType="lpstr">
      <vt:lpstr>Arial</vt:lpstr>
      <vt:lpstr>Century Gothic</vt:lpstr>
      <vt:lpstr>Vapor Trail</vt:lpstr>
      <vt:lpstr>UNIT TWELVE</vt:lpstr>
      <vt:lpstr>INTRODUCTION</vt:lpstr>
      <vt:lpstr>INTRODUCTION cont’d</vt:lpstr>
      <vt:lpstr>TYPES OF BAIL</vt:lpstr>
      <vt:lpstr>Non bailable offences</vt:lpstr>
      <vt:lpstr>Police bond</vt:lpstr>
      <vt:lpstr>Police bond cont’d</vt:lpstr>
      <vt:lpstr>bail pending trial </vt:lpstr>
      <vt:lpstr>bail pending trial cont’d</vt:lpstr>
      <vt:lpstr>bail pending confirmation of sentencing </vt:lpstr>
      <vt:lpstr>Bail pending appeal</vt:lpstr>
      <vt:lpstr>Bail pending appeal cont’d</vt:lpstr>
      <vt:lpstr>Constitutional Bail</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UNIT TWELVE</dc:title>
  <dc:creator>Mrs Pupwe</dc:creator>
  <cp:lastModifiedBy> Mrs Pupwe</cp:lastModifiedBy>
  <cp:revision>75</cp:revision>
  <dcterms:created xsi:type="dcterms:W3CDTF">2023-09-25T14:11:40Z</dcterms:created>
  <dcterms:modified xsi:type="dcterms:W3CDTF">2023-10-30T08:10:07Z</dcterms:modified>
</cp:coreProperties>
</file>