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9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9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553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01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6486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37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9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2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3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0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8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0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3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7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17BE3-4DFE-4A52-9F85-1C65E6883CBB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C7C769F-BC1B-4C71-871D-43D320517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0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UNIT 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PUBLIC PROSECUTIONS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9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Director of Public Prosecutions (DPP) is the office or official charged with the prosecution of criminal offences </a:t>
            </a:r>
            <a:endParaRPr lang="en-US" dirty="0" smtClean="0"/>
          </a:p>
          <a:p>
            <a:r>
              <a:rPr lang="en-GB" dirty="0" smtClean="0"/>
              <a:t>The office is established under article 180 of the constitution, appointed by the president subject to ratification by the National Assembly</a:t>
            </a:r>
          </a:p>
          <a:p>
            <a:r>
              <a:rPr lang="en-US" dirty="0"/>
              <a:t>The Director of Public Prosecutions is the chief </a:t>
            </a:r>
            <a:r>
              <a:rPr lang="en-US" dirty="0" smtClean="0"/>
              <a:t>prosecutor for </a:t>
            </a:r>
            <a:r>
              <a:rPr lang="en-US" dirty="0"/>
              <a:t>the Government and head of the National Prosecutions Authority.</a:t>
            </a:r>
            <a:endParaRPr lang="en-GB" dirty="0" smtClean="0"/>
          </a:p>
          <a:p>
            <a:r>
              <a:rPr lang="en-GB" dirty="0" smtClean="0"/>
              <a:t>Qualification include:</a:t>
            </a:r>
          </a:p>
          <a:p>
            <a:pPr lvl="1"/>
            <a:r>
              <a:rPr lang="en-GB" dirty="0" smtClean="0"/>
              <a:t>10 years experience after being called to the bar with a bias towards criminal law</a:t>
            </a:r>
          </a:p>
          <a:p>
            <a:pPr lvl="1"/>
            <a:r>
              <a:rPr lang="en-US" i="1" dirty="0" smtClean="0"/>
              <a:t>Art 180 (2) - person </a:t>
            </a:r>
            <a:r>
              <a:rPr lang="en-US" i="1" dirty="0"/>
              <a:t>qualifies for appointment as Director of </a:t>
            </a:r>
            <a:r>
              <a:rPr lang="en-US" i="1" dirty="0" smtClean="0"/>
              <a:t>Public Prosecutions </a:t>
            </a:r>
            <a:r>
              <a:rPr lang="en-US" i="1" dirty="0"/>
              <a:t>if that person—</a:t>
            </a:r>
          </a:p>
          <a:p>
            <a:pPr lvl="1"/>
            <a:r>
              <a:rPr lang="en-US" i="1" dirty="0"/>
              <a:t>(a) has experience in undertaking criminal trials; and</a:t>
            </a:r>
          </a:p>
          <a:p>
            <a:pPr lvl="1"/>
            <a:r>
              <a:rPr lang="en-US" i="1" dirty="0"/>
              <a:t>(b) is qualified to be appointed as a judge.</a:t>
            </a:r>
          </a:p>
        </p:txBody>
      </p:sp>
    </p:spTree>
    <p:extLst>
      <p:ext uri="{BB962C8B-B14F-4D97-AF65-F5344CB8AC3E}">
        <p14:creationId xmlns:p14="http://schemas.microsoft.com/office/powerpoint/2010/main" val="2502072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powers of the DPP are not contained in any specific Act, but mainly in sections </a:t>
            </a:r>
            <a:r>
              <a:rPr lang="en-US" dirty="0">
                <a:solidFill>
                  <a:srgbClr val="FF0000"/>
                </a:solidFill>
              </a:rPr>
              <a:t>81–89, 241–243, 251 and 321A of the Criminal Procedure Code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Provided for under art 180 (3) of Cap 1</a:t>
            </a:r>
          </a:p>
          <a:p>
            <a:r>
              <a:rPr lang="en-US" i="1" dirty="0"/>
              <a:t>The Director of Public Prosecutions may—</a:t>
            </a:r>
          </a:p>
          <a:p>
            <a:r>
              <a:rPr lang="en-US" i="1" dirty="0"/>
              <a:t>(a) institute and undertake criminal proceedings against </a:t>
            </a:r>
            <a:r>
              <a:rPr lang="en-US" i="1" dirty="0" smtClean="0"/>
              <a:t>a person </a:t>
            </a:r>
            <a:r>
              <a:rPr lang="en-US" i="1" dirty="0"/>
              <a:t>before a court, </a:t>
            </a:r>
            <a:r>
              <a:rPr lang="en-US" i="1" dirty="0">
                <a:solidFill>
                  <a:srgbClr val="FF0000"/>
                </a:solidFill>
              </a:rPr>
              <a:t>other than a court-martial</a:t>
            </a:r>
            <a:r>
              <a:rPr lang="en-US" i="1" dirty="0"/>
              <a:t>, for </a:t>
            </a:r>
            <a:r>
              <a:rPr lang="en-US" i="1" dirty="0" smtClean="0"/>
              <a:t>an offence </a:t>
            </a:r>
            <a:r>
              <a:rPr lang="en-US" i="1" dirty="0"/>
              <a:t>alleged to have been committed by that person</a:t>
            </a:r>
            <a:r>
              <a:rPr lang="en-US" i="1" dirty="0" smtClean="0"/>
              <a:t>; - </a:t>
            </a:r>
            <a:r>
              <a:rPr lang="en-US" i="1" dirty="0" smtClean="0">
                <a:solidFill>
                  <a:schemeClr val="accent6"/>
                </a:solidFill>
              </a:rPr>
              <a:t>Mumba v the people (2006) ZR 93</a:t>
            </a:r>
            <a:endParaRPr lang="en-US" i="1" dirty="0">
              <a:solidFill>
                <a:schemeClr val="accent6"/>
              </a:solidFill>
            </a:endParaRPr>
          </a:p>
          <a:p>
            <a:r>
              <a:rPr lang="en-US" i="1" dirty="0"/>
              <a:t>(b) take over and continue criminal proceedings instituted </a:t>
            </a:r>
            <a:r>
              <a:rPr lang="en-US" i="1" dirty="0" smtClean="0"/>
              <a:t>or undertaken </a:t>
            </a:r>
            <a:r>
              <a:rPr lang="en-US" i="1" dirty="0"/>
              <a:t>by another person or authority; and</a:t>
            </a:r>
          </a:p>
          <a:p>
            <a:r>
              <a:rPr lang="en-US" i="1" dirty="0"/>
              <a:t>(c) discontinue, at any stage before judgment is </a:t>
            </a:r>
            <a:r>
              <a:rPr lang="en-US" i="1" dirty="0" smtClean="0"/>
              <a:t>delivered, criminal </a:t>
            </a:r>
            <a:r>
              <a:rPr lang="en-US" i="1" dirty="0"/>
              <a:t>proceedings instituted or undertaken by </a:t>
            </a:r>
            <a:r>
              <a:rPr lang="en-US" i="1" dirty="0" smtClean="0"/>
              <a:t>the Director </a:t>
            </a:r>
            <a:r>
              <a:rPr lang="en-US" i="1" dirty="0"/>
              <a:t>of Public Prosecutions or another person </a:t>
            </a:r>
            <a:r>
              <a:rPr lang="en-US" i="1" dirty="0" smtClean="0"/>
              <a:t>or authority.</a:t>
            </a:r>
          </a:p>
          <a:p>
            <a:r>
              <a:rPr lang="en-GB" dirty="0" smtClean="0"/>
              <a:t>How ever the power to discontinue cannot be exercised when there is an appeal, it can only be exercised before the person is convicted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30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</a:t>
            </a:r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The power to discontinue is in three ways:</a:t>
            </a:r>
          </a:p>
          <a:p>
            <a:r>
              <a:rPr lang="en-GB" b="1" dirty="0" err="1" smtClean="0"/>
              <a:t>Nolle</a:t>
            </a:r>
            <a:r>
              <a:rPr lang="en-GB" b="1" dirty="0" smtClean="0"/>
              <a:t> </a:t>
            </a:r>
            <a:r>
              <a:rPr lang="en-GB" b="1" dirty="0" err="1" smtClean="0"/>
              <a:t>prosequi</a:t>
            </a:r>
            <a:r>
              <a:rPr lang="en-GB" b="1" dirty="0" smtClean="0"/>
              <a:t> </a:t>
            </a:r>
            <a:r>
              <a:rPr lang="en-GB" dirty="0" smtClean="0"/>
              <a:t>– section 81 of the CPC – can be done by an advocate before the court and informing the court that they have instructions to discontinue the case or through filing a </a:t>
            </a:r>
            <a:r>
              <a:rPr lang="en-GB" dirty="0" err="1" smtClean="0"/>
              <a:t>nolle</a:t>
            </a:r>
            <a:r>
              <a:rPr lang="en-GB" dirty="0" smtClean="0"/>
              <a:t> </a:t>
            </a:r>
            <a:r>
              <a:rPr lang="en-GB" dirty="0" err="1" smtClean="0"/>
              <a:t>prosequi</a:t>
            </a:r>
            <a:r>
              <a:rPr lang="en-GB" dirty="0" smtClean="0"/>
              <a:t> before the registrar or clerk of court in the sub court.</a:t>
            </a:r>
          </a:p>
          <a:p>
            <a:r>
              <a:rPr lang="en-GB" dirty="0" smtClean="0"/>
              <a:t>The power to enter a </a:t>
            </a:r>
            <a:r>
              <a:rPr lang="en-GB" dirty="0" err="1" smtClean="0"/>
              <a:t>nolle</a:t>
            </a:r>
            <a:r>
              <a:rPr lang="en-GB" dirty="0" smtClean="0"/>
              <a:t> cannot be questioned – </a:t>
            </a:r>
            <a:r>
              <a:rPr lang="en-GB" dirty="0" smtClean="0">
                <a:solidFill>
                  <a:schemeClr val="accent6"/>
                </a:solidFill>
              </a:rPr>
              <a:t>DPP V </a:t>
            </a:r>
            <a:r>
              <a:rPr lang="en-GB" dirty="0" err="1" smtClean="0">
                <a:solidFill>
                  <a:schemeClr val="accent6"/>
                </a:solidFill>
              </a:rPr>
              <a:t>Mbayo</a:t>
            </a:r>
            <a:r>
              <a:rPr lang="en-GB" dirty="0" smtClean="0">
                <a:solidFill>
                  <a:schemeClr val="accent6"/>
                </a:solidFill>
              </a:rPr>
              <a:t>  91977) ZR 287</a:t>
            </a:r>
          </a:p>
          <a:p>
            <a:r>
              <a:rPr lang="en-GB" dirty="0" smtClean="0"/>
              <a:t>Where a </a:t>
            </a:r>
            <a:r>
              <a:rPr lang="en-GB" dirty="0" err="1" smtClean="0"/>
              <a:t>nolle</a:t>
            </a:r>
            <a:r>
              <a:rPr lang="en-GB" dirty="0" smtClean="0"/>
              <a:t> is entered, the accused is discharged; a discharge is not an acquittal</a:t>
            </a:r>
          </a:p>
          <a:p>
            <a:r>
              <a:rPr lang="en-GB" b="1" dirty="0" smtClean="0"/>
              <a:t>Section 88 of the CPC </a:t>
            </a:r>
            <a:r>
              <a:rPr lang="en-GB" dirty="0" smtClean="0"/>
              <a:t>– only restricted to proceedings in the sub court – it allows the prosecutor to withdraw a case with the consent of a magistrate except if the withdraw is on instructions from the DPP</a:t>
            </a:r>
          </a:p>
          <a:p>
            <a:r>
              <a:rPr lang="en-GB" dirty="0" smtClean="0"/>
              <a:t>The court can decline to allow the withdraw – </a:t>
            </a:r>
            <a:r>
              <a:rPr lang="en-GB" dirty="0" err="1" smtClean="0">
                <a:solidFill>
                  <a:schemeClr val="accent6"/>
                </a:solidFill>
              </a:rPr>
              <a:t>Ngoma</a:t>
            </a:r>
            <a:r>
              <a:rPr lang="en-GB" dirty="0" smtClean="0">
                <a:solidFill>
                  <a:schemeClr val="accent6"/>
                </a:solidFill>
              </a:rPr>
              <a:t> v The People (1974)ZR 194</a:t>
            </a:r>
          </a:p>
          <a:p>
            <a:r>
              <a:rPr lang="en-GB" dirty="0" smtClean="0"/>
              <a:t>If the withdrawal</a:t>
            </a:r>
            <a:r>
              <a:rPr lang="en-US" dirty="0" smtClean="0"/>
              <a:t> </a:t>
            </a:r>
            <a:r>
              <a:rPr lang="en-US" dirty="0"/>
              <a:t>is made after the accused person is called upon to make his </a:t>
            </a:r>
            <a:r>
              <a:rPr lang="en-US" dirty="0" err="1" smtClean="0"/>
              <a:t>defence</a:t>
            </a:r>
            <a:r>
              <a:rPr lang="en-US" dirty="0" smtClean="0"/>
              <a:t>, he </a:t>
            </a:r>
            <a:r>
              <a:rPr lang="en-US" dirty="0"/>
              <a:t>shall be acquitted; if it is made before the accused person is called upon to make his </a:t>
            </a:r>
            <a:r>
              <a:rPr lang="en-US" dirty="0" err="1" smtClean="0"/>
              <a:t>defence</a:t>
            </a:r>
            <a:r>
              <a:rPr lang="en-US" dirty="0" smtClean="0"/>
              <a:t>, he </a:t>
            </a:r>
            <a:r>
              <a:rPr lang="en-US" dirty="0"/>
              <a:t>shall be </a:t>
            </a:r>
            <a:r>
              <a:rPr lang="en-US" dirty="0" smtClean="0"/>
              <a:t>discharged and such </a:t>
            </a:r>
            <a:r>
              <a:rPr lang="en-US" dirty="0"/>
              <a:t>discharge shall </a:t>
            </a:r>
            <a:r>
              <a:rPr lang="en-US" dirty="0" smtClean="0"/>
              <a:t>not operate </a:t>
            </a:r>
            <a:r>
              <a:rPr lang="en-US" dirty="0"/>
              <a:t>as a bar to subsequent proceedings against him on account of </a:t>
            </a:r>
            <a:r>
              <a:rPr lang="en-US" dirty="0" smtClean="0"/>
              <a:t>the same </a:t>
            </a:r>
            <a:r>
              <a:rPr lang="en-US" dirty="0"/>
              <a:t>facts</a:t>
            </a:r>
            <a:r>
              <a:rPr lang="en-US" dirty="0" smtClean="0"/>
              <a:t>;</a:t>
            </a:r>
          </a:p>
          <a:p>
            <a:r>
              <a:rPr lang="en-GB" dirty="0" smtClean="0"/>
              <a:t>Lastly – </a:t>
            </a:r>
            <a:r>
              <a:rPr lang="en-GB" b="1" dirty="0" smtClean="0"/>
              <a:t>through no evidence by the prosecutor </a:t>
            </a:r>
            <a:r>
              <a:rPr lang="en-GB" dirty="0" smtClean="0"/>
              <a:t>– it is not provided by statute but by practice</a:t>
            </a:r>
          </a:p>
          <a:p>
            <a:r>
              <a:rPr lang="en-GB" dirty="0" smtClean="0"/>
              <a:t>The result is that the accused will be acquitted.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42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1B4E6">
                    <a:lumMod val="75000"/>
                  </a:srgbClr>
                </a:solidFill>
              </a:rPr>
              <a:t>POWERS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Section 85 of the CPC -  provides that in cases were authority or consent of the DPP is being awaited, a person can be arrested and taken to court but no further action can be done until consent is granted.</a:t>
            </a:r>
          </a:p>
          <a:p>
            <a:r>
              <a:rPr lang="en-GB" dirty="0" smtClean="0"/>
              <a:t>Examples of case that require consent o the DPP:</a:t>
            </a:r>
          </a:p>
          <a:p>
            <a:r>
              <a:rPr lang="en-GB" dirty="0" smtClean="0"/>
              <a:t>Section 46 of the ACC Act</a:t>
            </a:r>
          </a:p>
          <a:p>
            <a:r>
              <a:rPr lang="en-GB" dirty="0"/>
              <a:t>S</a:t>
            </a:r>
            <a:r>
              <a:rPr lang="en-GB" dirty="0" smtClean="0"/>
              <a:t>ection 14 of the states security Act</a:t>
            </a:r>
          </a:p>
          <a:p>
            <a:r>
              <a:rPr lang="en-GB" dirty="0" smtClean="0"/>
              <a:t>Section 177(5) of the penal code- possession of obscene material</a:t>
            </a:r>
          </a:p>
          <a:p>
            <a:r>
              <a:rPr lang="en-GB" dirty="0" smtClean="0"/>
              <a:t>Section </a:t>
            </a:r>
            <a:r>
              <a:rPr lang="en-GB" dirty="0" smtClean="0"/>
              <a:t>13 of </a:t>
            </a:r>
            <a:r>
              <a:rPr lang="en-GB" dirty="0" smtClean="0"/>
              <a:t>the chiefs’ ACT</a:t>
            </a:r>
          </a:p>
          <a:p>
            <a:r>
              <a:rPr lang="en-GB" dirty="0" smtClean="0"/>
              <a:t>SECTION 86 of the CPC -  provides the that DPP </a:t>
            </a:r>
            <a:r>
              <a:rPr lang="en-US" dirty="0" smtClean="0"/>
              <a:t>may </a:t>
            </a:r>
            <a:r>
              <a:rPr lang="en-US" dirty="0"/>
              <a:t>appoint generally, or in any </a:t>
            </a:r>
            <a:r>
              <a:rPr lang="en-US" dirty="0" smtClean="0"/>
              <a:t>case, or </a:t>
            </a:r>
            <a:r>
              <a:rPr lang="en-US" dirty="0"/>
              <a:t>for any specified class of cases, in any district, one or more officers to be called </a:t>
            </a:r>
            <a:r>
              <a:rPr lang="en-US" dirty="0" smtClean="0"/>
              <a:t>public </a:t>
            </a:r>
            <a:r>
              <a:rPr lang="en-US" dirty="0"/>
              <a:t>prosecutors. He has the power to appoint public prosecutors from among any public servants in any district. </a:t>
            </a:r>
            <a:endParaRPr lang="en-US" dirty="0" smtClean="0"/>
          </a:p>
          <a:p>
            <a:r>
              <a:rPr lang="en-GB" dirty="0" smtClean="0"/>
              <a:t>Clarke v the people (1973)ZR 179 – the effect of absence of consent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242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DPP has sole prosecuting powers irrespective of the fact that there are prosecutors in other institutions such as the ACC, the DEC and the Zambia Revenue Authority (ZRA</a:t>
            </a:r>
            <a:r>
              <a:rPr lang="en-US" dirty="0" smtClean="0"/>
              <a:t>)</a:t>
            </a:r>
          </a:p>
          <a:p>
            <a:r>
              <a:rPr lang="en-US" dirty="0"/>
              <a:t>The DPP has the power to appeal any judgment of the subordinate court that he feels is legally wrong or in excess of the law.</a:t>
            </a:r>
          </a:p>
        </p:txBody>
      </p:sp>
    </p:spTree>
    <p:extLst>
      <p:ext uri="{BB962C8B-B14F-4D97-AF65-F5344CB8AC3E}">
        <p14:creationId xmlns:p14="http://schemas.microsoft.com/office/powerpoint/2010/main" val="35135261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747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UNIT TEN</vt:lpstr>
      <vt:lpstr>INTRODUCTION</vt:lpstr>
      <vt:lpstr>POWERS </vt:lpstr>
      <vt:lpstr>POWERS CONT’D</vt:lpstr>
      <vt:lpstr>POWERS CONT’D</vt:lpstr>
      <vt:lpstr>POWERS CONT’D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TEN</dc:title>
  <dc:creator>Mrs Pupwe</dc:creator>
  <cp:lastModifiedBy> Mrs Pupwe</cp:lastModifiedBy>
  <cp:revision>30</cp:revision>
  <dcterms:created xsi:type="dcterms:W3CDTF">2023-09-11T13:45:13Z</dcterms:created>
  <dcterms:modified xsi:type="dcterms:W3CDTF">2023-09-13T06:09:02Z</dcterms:modified>
</cp:coreProperties>
</file>