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sldIdLst>
    <p:sldId id="256" r:id="rId2"/>
    <p:sldId id="257" r:id="rId3"/>
    <p:sldId id="258" r:id="rId4"/>
    <p:sldId id="260" r:id="rId5"/>
    <p:sldId id="261" r:id="rId6"/>
    <p:sldId id="259" r:id="rId7"/>
    <p:sldId id="262" r:id="rId8"/>
    <p:sldId id="263" r:id="rId9"/>
    <p:sldId id="264" r:id="rId10"/>
    <p:sldId id="268" r:id="rId11"/>
    <p:sldId id="265" r:id="rId12"/>
    <p:sldId id="267" r:id="rId13"/>
    <p:sldId id="266"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3191550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2612843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FEF759-C4C4-423F-AB18-4A92FDABC468}"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78260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082479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FEF759-C4C4-423F-AB18-4A92FDABC468}"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51716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2542370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666624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3397517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38166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25E989-BE94-4CD9-B559-4236F1D16429}" type="datetimeFigureOut">
              <a:rPr lang="en-US" smtClean="0"/>
              <a:t>4/25/2024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73839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17620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25E989-BE94-4CD9-B559-4236F1D16429}" type="datetimeFigureOut">
              <a:rPr lang="en-US" smtClean="0"/>
              <a:t>4/25/2024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39611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25E989-BE94-4CD9-B559-4236F1D16429}" type="datetimeFigureOut">
              <a:rPr lang="en-US" smtClean="0"/>
              <a:t>4/25/2024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2310079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25E989-BE94-4CD9-B559-4236F1D16429}" type="datetimeFigureOut">
              <a:rPr lang="en-US" smtClean="0"/>
              <a:t>4/25/2024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204646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37945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25E989-BE94-4CD9-B559-4236F1D16429}" type="datetimeFigureOut">
              <a:rPr lang="en-US" smtClean="0"/>
              <a:t>4/25/2024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CFEF759-C4C4-423F-AB18-4A92FDABC468}" type="slidenum">
              <a:rPr lang="en-US" smtClean="0"/>
              <a:t>‹#›</a:t>
            </a:fld>
            <a:endParaRPr lang="en-US"/>
          </a:p>
        </p:txBody>
      </p:sp>
    </p:spTree>
    <p:extLst>
      <p:ext uri="{BB962C8B-B14F-4D97-AF65-F5344CB8AC3E}">
        <p14:creationId xmlns:p14="http://schemas.microsoft.com/office/powerpoint/2010/main" val="1468387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325E989-BE94-4CD9-B559-4236F1D16429}" type="datetimeFigureOut">
              <a:rPr lang="en-US" smtClean="0"/>
              <a:t>4/25/2024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CFEF759-C4C4-423F-AB18-4A92FDABC468}" type="slidenum">
              <a:rPr lang="en-US" smtClean="0"/>
              <a:t>‹#›</a:t>
            </a:fld>
            <a:endParaRPr lang="en-US"/>
          </a:p>
        </p:txBody>
      </p:sp>
    </p:spTree>
    <p:extLst>
      <p:ext uri="{BB962C8B-B14F-4D97-AF65-F5344CB8AC3E}">
        <p14:creationId xmlns:p14="http://schemas.microsoft.com/office/powerpoint/2010/main" val="2854189737"/>
      </p:ext>
    </p:extLst>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UNIT THIRTEEN</a:t>
            </a:r>
            <a:endParaRPr lang="en-US" dirty="0"/>
          </a:p>
        </p:txBody>
      </p:sp>
      <p:sp>
        <p:nvSpPr>
          <p:cNvPr id="3" name="Subtitle 2"/>
          <p:cNvSpPr>
            <a:spLocks noGrp="1"/>
          </p:cNvSpPr>
          <p:nvPr>
            <p:ph type="subTitle" idx="1"/>
          </p:nvPr>
        </p:nvSpPr>
        <p:spPr/>
        <p:txBody>
          <a:bodyPr/>
          <a:lstStyle/>
          <a:p>
            <a:r>
              <a:rPr lang="en-US" dirty="0" smtClean="0"/>
              <a:t>CHARGES AND INFORMATION</a:t>
            </a:r>
            <a:endParaRPr lang="en-US" dirty="0"/>
          </a:p>
        </p:txBody>
      </p:sp>
    </p:spTree>
    <p:extLst>
      <p:ext uri="{BB962C8B-B14F-4D97-AF65-F5344CB8AC3E}">
        <p14:creationId xmlns:p14="http://schemas.microsoft.com/office/powerpoint/2010/main" val="1034093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OBJECTIONS TO A CHARGE OR </a:t>
            </a:r>
            <a:r>
              <a:rPr lang="en-US" dirty="0" smtClean="0"/>
              <a:t>INFORMATION CONT’D</a:t>
            </a:r>
            <a:endParaRPr lang="en-US" dirty="0"/>
          </a:p>
        </p:txBody>
      </p:sp>
      <p:sp>
        <p:nvSpPr>
          <p:cNvPr id="3" name="Content Placeholder 2"/>
          <p:cNvSpPr>
            <a:spLocks noGrp="1"/>
          </p:cNvSpPr>
          <p:nvPr>
            <p:ph idx="1"/>
          </p:nvPr>
        </p:nvSpPr>
        <p:spPr/>
        <p:txBody>
          <a:bodyPr/>
          <a:lstStyle/>
          <a:p>
            <a:r>
              <a:rPr lang="en-US" dirty="0"/>
              <a:t>Other reason is that the person enjoys immunity from </a:t>
            </a:r>
            <a:r>
              <a:rPr lang="en-US" dirty="0" smtClean="0"/>
              <a:t>prosecution (diplomatic </a:t>
            </a:r>
            <a:r>
              <a:rPr lang="en-US" dirty="0"/>
              <a:t>immunity by virtue of the Diplomatic Immunities and Privileges Act (Cap 20) This jurisdiction is in Relation to the jurisdiction of the receiving state. So they can still be prosecuted in their own country. Or the sending state can waive the immunity of the diplomat</a:t>
            </a:r>
            <a:endParaRPr lang="en-US" dirty="0" smtClean="0"/>
          </a:p>
          <a:p>
            <a:r>
              <a:rPr lang="en-US" dirty="0" smtClean="0"/>
              <a:t>When </a:t>
            </a:r>
            <a:r>
              <a:rPr lang="en-US" dirty="0"/>
              <a:t>there is an objection to a charge, the court will allow the prosecution to respond to the objection and the court can dismiss the objection. </a:t>
            </a:r>
            <a:endParaRPr lang="en-US" dirty="0" smtClean="0"/>
          </a:p>
          <a:p>
            <a:r>
              <a:rPr lang="en-US" dirty="0" smtClean="0"/>
              <a:t>The </a:t>
            </a:r>
            <a:r>
              <a:rPr lang="en-US" dirty="0"/>
              <a:t>court can either quash the charge or allow the prosecutor to amend it when the objection has </a:t>
            </a:r>
            <a:r>
              <a:rPr lang="en-US" dirty="0" smtClean="0"/>
              <a:t>merit</a:t>
            </a:r>
          </a:p>
          <a:p>
            <a:endParaRPr lang="en-US" dirty="0"/>
          </a:p>
        </p:txBody>
      </p:sp>
    </p:spTree>
    <p:extLst>
      <p:ext uri="{BB962C8B-B14F-4D97-AF65-F5344CB8AC3E}">
        <p14:creationId xmlns:p14="http://schemas.microsoft.com/office/powerpoint/2010/main" val="630966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QUASHING A CHARGE OR INFORMATION AND AMENDMENT</a:t>
            </a:r>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t>Section 274 of the cpc provides that a charge can only be quashed if it cannot be amended. E.g. were a person enjoys immunity from criminal prosecution, then he can object to a charge or information and it can not be amended</a:t>
            </a:r>
          </a:p>
          <a:p>
            <a:r>
              <a:rPr lang="en-GB" dirty="0" smtClean="0"/>
              <a:t>The effect of quashing a charge is that the accused is discharged but not acquitted</a:t>
            </a:r>
          </a:p>
          <a:p>
            <a:r>
              <a:rPr lang="en-GB" dirty="0" smtClean="0"/>
              <a:t>Amendment is provided for by section 273 of the cpc for the information form and section 213 for the charge sheet</a:t>
            </a:r>
          </a:p>
          <a:p>
            <a:r>
              <a:rPr lang="en-GB" dirty="0" smtClean="0"/>
              <a:t>The above provisions allow for amendment of the information and charge sheet before the accused has been put on his defence</a:t>
            </a:r>
          </a:p>
          <a:p>
            <a:r>
              <a:rPr lang="en-GB" dirty="0" smtClean="0"/>
              <a:t>Amendment is done as a result of an objection and the objection is that the charge is defective</a:t>
            </a:r>
          </a:p>
          <a:p>
            <a:r>
              <a:rPr lang="en-GB" dirty="0" smtClean="0"/>
              <a:t>Amendment can be done after prosecution has closed its case</a:t>
            </a:r>
          </a:p>
          <a:p>
            <a:r>
              <a:rPr lang="en-GB" dirty="0" smtClean="0"/>
              <a:t>The amendment of the charge at case to answer stage can result to the upgrading of the charge, substitution of or even upgrading of the charge </a:t>
            </a:r>
            <a:r>
              <a:rPr lang="en-GB" b="1" dirty="0" smtClean="0">
                <a:solidFill>
                  <a:srgbClr val="FF0000"/>
                </a:solidFill>
              </a:rPr>
              <a:t>– KAMBARANGE KAUNDA V THE PEOPLE (1990) ZR 215</a:t>
            </a:r>
            <a:endParaRPr lang="en-US" b="1" dirty="0">
              <a:solidFill>
                <a:srgbClr val="FF0000"/>
              </a:solidFill>
            </a:endParaRPr>
          </a:p>
        </p:txBody>
      </p:sp>
    </p:spTree>
    <p:extLst>
      <p:ext uri="{BB962C8B-B14F-4D97-AF65-F5344CB8AC3E}">
        <p14:creationId xmlns:p14="http://schemas.microsoft.com/office/powerpoint/2010/main" val="749500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QUASHING A CHARGE OR INFORMATION AND </a:t>
            </a:r>
            <a:r>
              <a:rPr lang="en-US" dirty="0" smtClean="0"/>
              <a:t>AMENDMENT CONT’D</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A charge can be amended to bring it line with the evidence – SHAMWANA AND OTHER (1985) ZR 41</a:t>
            </a:r>
          </a:p>
          <a:p>
            <a:r>
              <a:rPr lang="en-US" dirty="0"/>
              <a:t>The procedure for the amendment of a charge after objection:</a:t>
            </a:r>
          </a:p>
          <a:p>
            <a:pPr lvl="1"/>
            <a:r>
              <a:rPr lang="en-US" dirty="0"/>
              <a:t>Whenever the charge is amended, it must be read back to the accused </a:t>
            </a:r>
            <a:r>
              <a:rPr lang="en-US" dirty="0" smtClean="0"/>
              <a:t>person</a:t>
            </a:r>
            <a:endParaRPr lang="en-US" dirty="0"/>
          </a:p>
          <a:p>
            <a:pPr lvl="1"/>
            <a:r>
              <a:rPr lang="en-GB" dirty="0" smtClean="0"/>
              <a:t>If charge is amended after plea is taken, the plea should be re taken.</a:t>
            </a:r>
          </a:p>
          <a:p>
            <a:pPr lvl="1"/>
            <a:r>
              <a:rPr lang="en-US" dirty="0"/>
              <a:t>After the plea is retaken, if the amendment is substantial, the accused is informed that they have the right to have witnesses recalled for cross-examination. Whether it is substantial or not, it is </a:t>
            </a:r>
            <a:r>
              <a:rPr lang="en-US" dirty="0" smtClean="0"/>
              <a:t>a matter </a:t>
            </a:r>
            <a:r>
              <a:rPr lang="en-US" dirty="0"/>
              <a:t>of fact thus it is always safer to notify the accused that they have a right to have the witnesses recalled for cross examination</a:t>
            </a:r>
            <a:r>
              <a:rPr lang="en-US" dirty="0" smtClean="0"/>
              <a:t>.</a:t>
            </a:r>
          </a:p>
          <a:p>
            <a:r>
              <a:rPr lang="en-GB" dirty="0" smtClean="0"/>
              <a:t>Read </a:t>
            </a:r>
            <a:r>
              <a:rPr lang="en-GB" dirty="0" smtClean="0">
                <a:solidFill>
                  <a:srgbClr val="FF0000"/>
                </a:solidFill>
              </a:rPr>
              <a:t>John Banda v the people (1970) ZR </a:t>
            </a:r>
            <a:r>
              <a:rPr lang="en-GB" i="1" dirty="0" smtClean="0">
                <a:solidFill>
                  <a:srgbClr val="FF0000"/>
                </a:solidFill>
              </a:rPr>
              <a:t>14 </a:t>
            </a:r>
            <a:r>
              <a:rPr lang="en-US" i="1" dirty="0" smtClean="0"/>
              <a:t>held </a:t>
            </a:r>
            <a:r>
              <a:rPr lang="en-US" i="1" dirty="0"/>
              <a:t>that where an amendment is effected, the accused person has a right to demand that any witness that has testiﬁed can be called for cross examination.</a:t>
            </a:r>
            <a:r>
              <a:rPr lang="en-US" dirty="0"/>
              <a:t> The prosecutor does not have the same right</a:t>
            </a:r>
            <a:endParaRPr lang="en-US" dirty="0"/>
          </a:p>
        </p:txBody>
      </p:sp>
    </p:spTree>
    <p:extLst>
      <p:ext uri="{BB962C8B-B14F-4D97-AF65-F5344CB8AC3E}">
        <p14:creationId xmlns:p14="http://schemas.microsoft.com/office/powerpoint/2010/main" val="2175878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OVERLOADING OF A CHARGE OR INFORMATION</a:t>
            </a:r>
            <a:endParaRPr lang="en-US" dirty="0"/>
          </a:p>
        </p:txBody>
      </p:sp>
      <p:sp>
        <p:nvSpPr>
          <p:cNvPr id="3" name="Content Placeholder 2"/>
          <p:cNvSpPr>
            <a:spLocks noGrp="1"/>
          </p:cNvSpPr>
          <p:nvPr>
            <p:ph idx="1"/>
          </p:nvPr>
        </p:nvSpPr>
        <p:spPr/>
        <p:txBody>
          <a:bodyPr/>
          <a:lstStyle/>
          <a:p>
            <a:r>
              <a:rPr lang="en-US" dirty="0"/>
              <a:t>In Zambia, we do not have a law limiting the number of counts that can be placed in an </a:t>
            </a:r>
            <a:r>
              <a:rPr lang="en-US" dirty="0" smtClean="0"/>
              <a:t>information Or charge sheet, but the number of counts must be manageable</a:t>
            </a:r>
          </a:p>
          <a:p>
            <a:r>
              <a:rPr lang="en-US" dirty="0" err="1"/>
              <a:t>Mulwanda</a:t>
            </a:r>
            <a:r>
              <a:rPr lang="en-US" dirty="0"/>
              <a:t> and the People 1976 ZR </a:t>
            </a:r>
            <a:r>
              <a:rPr lang="en-US" dirty="0" smtClean="0"/>
              <a:t>133</a:t>
            </a:r>
          </a:p>
          <a:p>
            <a:r>
              <a:rPr lang="en-US" dirty="0"/>
              <a:t>In that case, the court held that an accused person who was facing 37 counts and 87 witnesses were called, 89 exhibits were produced. They held that the accused person was unlikely to receive a fair trial. Fair in the sense that it makes the accused not to manage the case</a:t>
            </a:r>
            <a:r>
              <a:rPr lang="en-US" dirty="0" smtClean="0"/>
              <a:t>.</a:t>
            </a:r>
          </a:p>
          <a:p>
            <a:r>
              <a:rPr lang="en-GB" dirty="0" smtClean="0"/>
              <a:t>It becomes difficult for a judge or magistrate to write a well reasoned judgement, presentation of the case also becomes problematic</a:t>
            </a:r>
            <a:endParaRPr lang="en-US" dirty="0"/>
          </a:p>
        </p:txBody>
      </p:sp>
    </p:spTree>
    <p:extLst>
      <p:ext uri="{BB962C8B-B14F-4D97-AF65-F5344CB8AC3E}">
        <p14:creationId xmlns:p14="http://schemas.microsoft.com/office/powerpoint/2010/main" val="465746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Statement of facts</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Opening paragraph indicated the offence the accused is charged. It also includes a summary of the particulars . E.g </a:t>
            </a:r>
            <a:r>
              <a:rPr lang="en-US" i="1" dirty="0" smtClean="0"/>
              <a:t>PATTY KABWE, </a:t>
            </a:r>
            <a:r>
              <a:rPr lang="en-US" i="1" dirty="0"/>
              <a:t>the accused person herein stands charged with and pleads guilty to the offence of Manslaughter contrary to section 199 of the Penal Code Cap 87 of the Laws of Zambia</a:t>
            </a:r>
            <a:r>
              <a:rPr lang="en-US" i="1" dirty="0" smtClean="0"/>
              <a:t>.</a:t>
            </a:r>
          </a:p>
          <a:p>
            <a:r>
              <a:rPr lang="en-GB" dirty="0" smtClean="0"/>
              <a:t>Next paragraph brings out the evidence – only write the relevant facts related to the offence. It should be information that proves the commission of the offence </a:t>
            </a:r>
          </a:p>
          <a:p>
            <a:r>
              <a:rPr lang="en-GB" dirty="0" smtClean="0"/>
              <a:t>In the statement of facts you only include offence the accused has admitted to or pleaded guilty. If more than one offender and only one pleads guilty, the statement of facts only relates to one who pleads guilty.</a:t>
            </a:r>
          </a:p>
          <a:p>
            <a:r>
              <a:rPr lang="en-GB" dirty="0" smtClean="0"/>
              <a:t>Name of the person who arrested the offender and the date of arrest and of offence</a:t>
            </a:r>
          </a:p>
          <a:p>
            <a:r>
              <a:rPr lang="en-GB" dirty="0" smtClean="0"/>
              <a:t>Last sentence will be ruling out any defence.</a:t>
            </a:r>
            <a:endParaRPr lang="en-US" dirty="0"/>
          </a:p>
        </p:txBody>
      </p:sp>
    </p:spTree>
    <p:extLst>
      <p:ext uri="{BB962C8B-B14F-4D97-AF65-F5344CB8AC3E}">
        <p14:creationId xmlns:p14="http://schemas.microsoft.com/office/powerpoint/2010/main" val="3770538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US" dirty="0"/>
          </a:p>
        </p:txBody>
      </p:sp>
      <p:sp>
        <p:nvSpPr>
          <p:cNvPr id="3" name="Content Placeholder 2"/>
          <p:cNvSpPr>
            <a:spLocks noGrp="1"/>
          </p:cNvSpPr>
          <p:nvPr>
            <p:ph idx="1"/>
          </p:nvPr>
        </p:nvSpPr>
        <p:spPr/>
        <p:txBody>
          <a:bodyPr/>
          <a:lstStyle/>
          <a:p>
            <a:r>
              <a:rPr lang="en-GB" dirty="0" smtClean="0"/>
              <a:t>In the sub court a person who is arrested for a criminal offence is brought under a </a:t>
            </a:r>
            <a:r>
              <a:rPr lang="en-GB" b="1" i="1" dirty="0" smtClean="0"/>
              <a:t>charge sheet </a:t>
            </a:r>
            <a:r>
              <a:rPr lang="en-GB" dirty="0" smtClean="0"/>
              <a:t>and in the high court under an </a:t>
            </a:r>
            <a:r>
              <a:rPr lang="en-GB" b="1" i="1" dirty="0" smtClean="0"/>
              <a:t>information form</a:t>
            </a:r>
            <a:endParaRPr lang="en-US" b="1" i="1" dirty="0" smtClean="0"/>
          </a:p>
          <a:p>
            <a:r>
              <a:rPr lang="en-US" dirty="0" smtClean="0"/>
              <a:t>The </a:t>
            </a:r>
            <a:r>
              <a:rPr lang="en-US" dirty="0"/>
              <a:t>purpose of a charge-sheet is to notify a person of criminal charges being issued against them. After the charge-sheet is filed, the person against whom the charge-sheet has been filed comes to be known as an accused. </a:t>
            </a:r>
            <a:endParaRPr lang="en-US" dirty="0" smtClean="0"/>
          </a:p>
          <a:p>
            <a:r>
              <a:rPr lang="en-GB" dirty="0" smtClean="0"/>
              <a:t>The charge sheet is drawn by a prosecutor</a:t>
            </a:r>
            <a:endParaRPr lang="en-US" dirty="0"/>
          </a:p>
        </p:txBody>
      </p:sp>
    </p:spTree>
    <p:extLst>
      <p:ext uri="{BB962C8B-B14F-4D97-AF65-F5344CB8AC3E}">
        <p14:creationId xmlns:p14="http://schemas.microsoft.com/office/powerpoint/2010/main" val="3895854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IN FORMULATING THE TWO DOCUMENTS</a:t>
            </a:r>
            <a:endParaRPr lang="en-US" dirty="0"/>
          </a:p>
        </p:txBody>
      </p:sp>
      <p:sp>
        <p:nvSpPr>
          <p:cNvPr id="3" name="Content Placeholder 2"/>
          <p:cNvSpPr>
            <a:spLocks noGrp="1"/>
          </p:cNvSpPr>
          <p:nvPr>
            <p:ph idx="1"/>
          </p:nvPr>
        </p:nvSpPr>
        <p:spPr/>
        <p:txBody>
          <a:bodyPr/>
          <a:lstStyle/>
          <a:p>
            <a:r>
              <a:rPr lang="en-US" dirty="0"/>
              <a:t>Section 134 – 137 of the CPC provides rules of drawing the </a:t>
            </a:r>
            <a:r>
              <a:rPr lang="en-US" dirty="0" smtClean="0"/>
              <a:t>document:</a:t>
            </a:r>
          </a:p>
          <a:p>
            <a:r>
              <a:rPr lang="en-US" dirty="0"/>
              <a:t>S134 states that the charge sheet will have 3 main </a:t>
            </a:r>
            <a:r>
              <a:rPr lang="en-US" dirty="0" smtClean="0"/>
              <a:t>parts</a:t>
            </a:r>
          </a:p>
          <a:p>
            <a:pPr lvl="1"/>
            <a:r>
              <a:rPr lang="en-US" dirty="0" smtClean="0"/>
              <a:t>Commencement</a:t>
            </a:r>
            <a:r>
              <a:rPr lang="en-US" dirty="0"/>
              <a:t>;</a:t>
            </a:r>
          </a:p>
          <a:p>
            <a:pPr lvl="1"/>
            <a:r>
              <a:rPr lang="en-US" dirty="0" smtClean="0"/>
              <a:t>Statement </a:t>
            </a:r>
            <a:r>
              <a:rPr lang="en-US" dirty="0"/>
              <a:t>of offence;</a:t>
            </a:r>
          </a:p>
          <a:p>
            <a:pPr lvl="1"/>
            <a:r>
              <a:rPr lang="en-US" dirty="0" smtClean="0"/>
              <a:t>Particulars </a:t>
            </a:r>
            <a:r>
              <a:rPr lang="en-US" dirty="0"/>
              <a:t>of </a:t>
            </a:r>
            <a:r>
              <a:rPr lang="en-US" dirty="0" smtClean="0"/>
              <a:t>offence</a:t>
            </a:r>
          </a:p>
          <a:p>
            <a:pPr marL="0" indent="0">
              <a:buNone/>
            </a:pPr>
            <a:endParaRPr lang="en-US" dirty="0"/>
          </a:p>
        </p:txBody>
      </p:sp>
    </p:spTree>
    <p:extLst>
      <p:ext uri="{BB962C8B-B14F-4D97-AF65-F5344CB8AC3E}">
        <p14:creationId xmlns:p14="http://schemas.microsoft.com/office/powerpoint/2010/main" val="1868108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IN FORMULATING THE TWO DOCUMENTS</a:t>
            </a:r>
          </a:p>
        </p:txBody>
      </p:sp>
      <p:sp>
        <p:nvSpPr>
          <p:cNvPr id="3" name="Content Placeholder 2"/>
          <p:cNvSpPr>
            <a:spLocks noGrp="1"/>
          </p:cNvSpPr>
          <p:nvPr>
            <p:ph idx="1"/>
          </p:nvPr>
        </p:nvSpPr>
        <p:spPr>
          <a:xfrm>
            <a:off x="2589212" y="2133599"/>
            <a:ext cx="8915400" cy="4486141"/>
          </a:xfrm>
        </p:spPr>
        <p:txBody>
          <a:bodyPr>
            <a:normAutofit fontScale="92500" lnSpcReduction="10000"/>
          </a:bodyPr>
          <a:lstStyle/>
          <a:p>
            <a:pPr marL="0" indent="0">
              <a:buNone/>
            </a:pPr>
            <a:r>
              <a:rPr lang="en-US" b="1" dirty="0"/>
              <a:t>COMMENCEMENT</a:t>
            </a:r>
          </a:p>
          <a:p>
            <a:r>
              <a:rPr lang="en-US" dirty="0" smtClean="0"/>
              <a:t>It </a:t>
            </a:r>
            <a:r>
              <a:rPr lang="en-US" dirty="0"/>
              <a:t>has information of the court in which the accused is being </a:t>
            </a:r>
            <a:r>
              <a:rPr lang="en-US" dirty="0" smtClean="0"/>
              <a:t>tried and when it is taking place.</a:t>
            </a:r>
            <a:endParaRPr lang="en-US" dirty="0"/>
          </a:p>
          <a:p>
            <a:r>
              <a:rPr lang="en-US" dirty="0" smtClean="0"/>
              <a:t>Date </a:t>
            </a:r>
            <a:r>
              <a:rPr lang="en-US" dirty="0"/>
              <a:t>of arrest and whether the person is on bail or not</a:t>
            </a:r>
            <a:r>
              <a:rPr lang="en-US" dirty="0" smtClean="0"/>
              <a:t>.</a:t>
            </a:r>
          </a:p>
          <a:p>
            <a:r>
              <a:rPr lang="en-US" dirty="0"/>
              <a:t>The </a:t>
            </a:r>
            <a:r>
              <a:rPr lang="en-US" dirty="0" smtClean="0"/>
              <a:t>commencement of the charge sheet will contain details </a:t>
            </a:r>
            <a:r>
              <a:rPr lang="en-US" dirty="0"/>
              <a:t>such as </a:t>
            </a:r>
            <a:r>
              <a:rPr lang="en-US" dirty="0" smtClean="0"/>
              <a:t>name, tribe, village, chief, age</a:t>
            </a:r>
            <a:r>
              <a:rPr lang="en-US" dirty="0"/>
              <a:t>, sex</a:t>
            </a:r>
            <a:r>
              <a:rPr lang="en-US" dirty="0" smtClean="0"/>
              <a:t>.</a:t>
            </a:r>
          </a:p>
          <a:p>
            <a:pPr marL="0" indent="0">
              <a:buNone/>
            </a:pPr>
            <a:r>
              <a:rPr lang="en-US" b="1" dirty="0" smtClean="0"/>
              <a:t>STATEMENT OF OFFENCE</a:t>
            </a:r>
          </a:p>
          <a:p>
            <a:r>
              <a:rPr lang="en-GB" dirty="0" smtClean="0"/>
              <a:t>According to </a:t>
            </a:r>
            <a:r>
              <a:rPr lang="en-US" b="1" dirty="0">
                <a:solidFill>
                  <a:srgbClr val="FF0000"/>
                </a:solidFill>
              </a:rPr>
              <a:t>Section 137 (a) (</a:t>
            </a:r>
            <a:r>
              <a:rPr lang="en-US" b="1" dirty="0" err="1">
                <a:solidFill>
                  <a:srgbClr val="FF0000"/>
                </a:solidFill>
              </a:rPr>
              <a:t>i</a:t>
            </a:r>
            <a:r>
              <a:rPr lang="en-US" b="1" dirty="0" smtClean="0">
                <a:solidFill>
                  <a:srgbClr val="FF0000"/>
                </a:solidFill>
              </a:rPr>
              <a:t>) of CPC </a:t>
            </a:r>
            <a:r>
              <a:rPr lang="en-US" dirty="0" smtClean="0"/>
              <a:t>provides </a:t>
            </a:r>
            <a:r>
              <a:rPr lang="en-US" dirty="0"/>
              <a:t>that statement of the offence should indicate the nature of the offence</a:t>
            </a:r>
            <a:r>
              <a:rPr lang="en-US" dirty="0" smtClean="0"/>
              <a:t>.</a:t>
            </a:r>
          </a:p>
          <a:p>
            <a:r>
              <a:rPr lang="en-GB" b="1" dirty="0" smtClean="0">
                <a:solidFill>
                  <a:srgbClr val="FF0000"/>
                </a:solidFill>
              </a:rPr>
              <a:t>Section 137 (a)(ii) </a:t>
            </a:r>
            <a:r>
              <a:rPr lang="en-GB" dirty="0" smtClean="0"/>
              <a:t>provides that indicate section(s) creating the offence the accused is charged with </a:t>
            </a:r>
            <a:r>
              <a:rPr lang="en-US" dirty="0" smtClean="0"/>
              <a:t>e.g. </a:t>
            </a:r>
            <a:r>
              <a:rPr lang="en-US" dirty="0"/>
              <a:t>Theft contrary to section 272</a:t>
            </a:r>
            <a:endParaRPr lang="en-GB" dirty="0" smtClean="0"/>
          </a:p>
          <a:p>
            <a:pPr marL="0" indent="0">
              <a:buNone/>
            </a:pPr>
            <a:r>
              <a:rPr lang="en-US" b="1" dirty="0" smtClean="0"/>
              <a:t>PARTICULARS OF OFFENCE</a:t>
            </a:r>
          </a:p>
          <a:p>
            <a:r>
              <a:rPr lang="en-GB" dirty="0" smtClean="0"/>
              <a:t>According to </a:t>
            </a:r>
            <a:r>
              <a:rPr lang="en-GB" b="1" dirty="0" smtClean="0">
                <a:solidFill>
                  <a:srgbClr val="FF0000"/>
                </a:solidFill>
              </a:rPr>
              <a:t>section 137 (a) (iv) </a:t>
            </a:r>
            <a:r>
              <a:rPr lang="en-GB" dirty="0" smtClean="0"/>
              <a:t>– check second schedule of cpc on particulars of offence.</a:t>
            </a:r>
          </a:p>
          <a:p>
            <a:pPr marL="0" indent="0">
              <a:buNone/>
            </a:pPr>
            <a:endParaRPr lang="en-US" dirty="0" smtClean="0"/>
          </a:p>
          <a:p>
            <a:endParaRPr lang="en-US" dirty="0"/>
          </a:p>
        </p:txBody>
      </p:sp>
    </p:spTree>
    <p:extLst>
      <p:ext uri="{BB962C8B-B14F-4D97-AF65-F5344CB8AC3E}">
        <p14:creationId xmlns:p14="http://schemas.microsoft.com/office/powerpoint/2010/main" val="235815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IN FORMULATING THE TWO </a:t>
            </a:r>
            <a:r>
              <a:rPr lang="en-US" dirty="0" smtClean="0"/>
              <a:t>DOCUMENTS CONT’D </a:t>
            </a:r>
            <a:endParaRPr lang="en-US" dirty="0"/>
          </a:p>
        </p:txBody>
      </p:sp>
      <p:sp>
        <p:nvSpPr>
          <p:cNvPr id="3" name="Content Placeholder 2"/>
          <p:cNvSpPr>
            <a:spLocks noGrp="1"/>
          </p:cNvSpPr>
          <p:nvPr>
            <p:ph idx="1"/>
          </p:nvPr>
        </p:nvSpPr>
        <p:spPr/>
        <p:txBody>
          <a:bodyPr/>
          <a:lstStyle/>
          <a:p>
            <a:r>
              <a:rPr lang="en-US" dirty="0"/>
              <a:t>It will have:</a:t>
            </a:r>
          </a:p>
          <a:p>
            <a:pPr marL="857250" lvl="1" indent="-400050">
              <a:buFont typeface="+mj-lt"/>
              <a:buAutoNum type="romanLcPeriod"/>
            </a:pPr>
            <a:r>
              <a:rPr lang="en-US" dirty="0"/>
              <a:t>Name or names of accused </a:t>
            </a:r>
            <a:r>
              <a:rPr lang="en-US" dirty="0" smtClean="0"/>
              <a:t>persons; Don’t </a:t>
            </a:r>
            <a:r>
              <a:rPr lang="en-US" dirty="0"/>
              <a:t>use titles </a:t>
            </a:r>
            <a:r>
              <a:rPr lang="en-US" dirty="0" smtClean="0"/>
              <a:t>e.g. Reverend. When </a:t>
            </a:r>
            <a:r>
              <a:rPr lang="en-US" dirty="0"/>
              <a:t>the accused is a body corporate, you charge it by name but if it is a firm, you use one of the partners then indicate ‘Trading As</a:t>
            </a:r>
            <a:r>
              <a:rPr lang="en-US" dirty="0" smtClean="0"/>
              <a:t>’.</a:t>
            </a:r>
          </a:p>
          <a:p>
            <a:pPr marL="857250" lvl="1" indent="-400050">
              <a:buFont typeface="+mj-lt"/>
              <a:buAutoNum type="romanLcPeriod"/>
            </a:pPr>
            <a:r>
              <a:rPr lang="en-GB" dirty="0" smtClean="0"/>
              <a:t>The date on which the offence was committed – where date is unknown, indicate ‘on dates unknown’, or ‘on or about 2</a:t>
            </a:r>
            <a:r>
              <a:rPr lang="en-GB" baseline="30000" dirty="0" smtClean="0"/>
              <a:t>nd</a:t>
            </a:r>
            <a:r>
              <a:rPr lang="en-GB" dirty="0" smtClean="0"/>
              <a:t> august’. Where the gap is huge indicate, ‘ on a date unknown between 2</a:t>
            </a:r>
            <a:r>
              <a:rPr lang="en-GB" baseline="30000" dirty="0" smtClean="0"/>
              <a:t>nd</a:t>
            </a:r>
            <a:r>
              <a:rPr lang="en-GB" dirty="0" smtClean="0"/>
              <a:t> august and 30 June 2022’</a:t>
            </a:r>
          </a:p>
          <a:p>
            <a:pPr marL="857250" lvl="1" indent="-400050">
              <a:buFont typeface="+mj-lt"/>
              <a:buAutoNum type="romanLcPeriod"/>
            </a:pPr>
            <a:r>
              <a:rPr lang="en-GB" dirty="0" smtClean="0"/>
              <a:t>Time is material for some offences such as burglary – section 30 of the penal code</a:t>
            </a:r>
          </a:p>
          <a:p>
            <a:pPr marL="857250" lvl="1" indent="-400050">
              <a:buFont typeface="+mj-lt"/>
              <a:buAutoNum type="romanLcPeriod"/>
            </a:pPr>
            <a:r>
              <a:rPr lang="en-GB" dirty="0" smtClean="0"/>
              <a:t>Place where offence is committed – town, district, province and country</a:t>
            </a:r>
            <a:endParaRPr lang="en-US" dirty="0"/>
          </a:p>
          <a:p>
            <a:pPr marL="57150" indent="0">
              <a:buNone/>
            </a:pPr>
            <a:endParaRPr lang="en-US" b="1" dirty="0"/>
          </a:p>
        </p:txBody>
      </p:sp>
    </p:spTree>
    <p:extLst>
      <p:ext uri="{BB962C8B-B14F-4D97-AF65-F5344CB8AC3E}">
        <p14:creationId xmlns:p14="http://schemas.microsoft.com/office/powerpoint/2010/main" val="2853021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AGAINST DUPLICITY</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The rule against duplicity is that where an offender is charged with more that one offence, each offence must set out separately in what is called a count</a:t>
            </a:r>
          </a:p>
          <a:p>
            <a:r>
              <a:rPr lang="en-GB" dirty="0" smtClean="0"/>
              <a:t>There should not be more than one offence in a count</a:t>
            </a:r>
          </a:p>
          <a:p>
            <a:r>
              <a:rPr lang="en-GB" dirty="0" smtClean="0"/>
              <a:t>If a count has more than one offence, you can object though the objection does not lead to a quash if it can be amended</a:t>
            </a:r>
          </a:p>
          <a:p>
            <a:r>
              <a:rPr lang="en-GB" dirty="0" smtClean="0"/>
              <a:t>Exceptions are in relation to burglary and theft – R V </a:t>
            </a:r>
            <a:r>
              <a:rPr lang="en-GB" dirty="0" err="1" smtClean="0"/>
              <a:t>Kopai</a:t>
            </a:r>
            <a:r>
              <a:rPr lang="en-GB" dirty="0" smtClean="0"/>
              <a:t> </a:t>
            </a:r>
            <a:r>
              <a:rPr lang="en-GB" dirty="0" err="1" smtClean="0"/>
              <a:t>Kalungula</a:t>
            </a:r>
            <a:r>
              <a:rPr lang="en-GB" dirty="0" smtClean="0"/>
              <a:t> 4 NRLR 217</a:t>
            </a:r>
          </a:p>
          <a:p>
            <a:r>
              <a:rPr lang="en-US" dirty="0"/>
              <a:t>The law has speciﬁcally allowed that in one count you can put both offences (R v </a:t>
            </a:r>
            <a:r>
              <a:rPr lang="en-US" dirty="0" err="1"/>
              <a:t>Kantolombo</a:t>
            </a:r>
            <a:r>
              <a:rPr lang="en-US" dirty="0"/>
              <a:t> White and Copper </a:t>
            </a:r>
            <a:r>
              <a:rPr lang="en-US" dirty="0" err="1"/>
              <a:t>Kalungula</a:t>
            </a:r>
            <a:r>
              <a:rPr lang="en-US" dirty="0"/>
              <a:t> 4 NRLR 217)</a:t>
            </a:r>
            <a:endParaRPr lang="en-GB" dirty="0" smtClean="0"/>
          </a:p>
          <a:p>
            <a:r>
              <a:rPr lang="en-GB" dirty="0" smtClean="0"/>
              <a:t>A charge is bad for duplicity in the following:</a:t>
            </a:r>
          </a:p>
          <a:p>
            <a:pPr marL="857250" lvl="1" indent="-400050">
              <a:buFont typeface="+mj-lt"/>
              <a:buAutoNum type="romanLcPeriod"/>
            </a:pPr>
            <a:r>
              <a:rPr lang="en-GB" dirty="0" smtClean="0"/>
              <a:t>Where there is more than one offence in the statement of the offence</a:t>
            </a:r>
          </a:p>
          <a:p>
            <a:pPr marL="857250" lvl="1" indent="-400050">
              <a:buFont typeface="+mj-lt"/>
              <a:buAutoNum type="romanLcPeriod"/>
            </a:pPr>
            <a:r>
              <a:rPr lang="en-GB" dirty="0" smtClean="0"/>
              <a:t>Where the offence was committed in more than one day</a:t>
            </a:r>
          </a:p>
          <a:p>
            <a:pPr marL="857250" lvl="1" indent="-400050">
              <a:buFont typeface="+mj-lt"/>
              <a:buAutoNum type="romanLcPeriod"/>
            </a:pPr>
            <a:r>
              <a:rPr lang="en-GB" dirty="0" smtClean="0"/>
              <a:t>A charge can be bad for duplicity where you have more than one victim</a:t>
            </a:r>
          </a:p>
          <a:p>
            <a:pPr marL="857250" lvl="1" indent="-400050">
              <a:buFont typeface="+mj-lt"/>
              <a:buAutoNum type="romanLcPeriod"/>
            </a:pPr>
            <a:r>
              <a:rPr lang="en-GB" dirty="0" smtClean="0"/>
              <a:t>More than one item stolen</a:t>
            </a:r>
            <a:endParaRPr lang="en-US" dirty="0"/>
          </a:p>
        </p:txBody>
      </p:sp>
    </p:spTree>
    <p:extLst>
      <p:ext uri="{BB962C8B-B14F-4D97-AF65-F5344CB8AC3E}">
        <p14:creationId xmlns:p14="http://schemas.microsoft.com/office/powerpoint/2010/main" val="1556420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 AGAINST </a:t>
            </a:r>
            <a:r>
              <a:rPr lang="en-US" dirty="0" smtClean="0"/>
              <a:t>DUPLICITY CONT’D</a:t>
            </a:r>
            <a:endParaRPr lang="en-US" dirty="0"/>
          </a:p>
        </p:txBody>
      </p:sp>
      <p:sp>
        <p:nvSpPr>
          <p:cNvPr id="3" name="Content Placeholder 2"/>
          <p:cNvSpPr>
            <a:spLocks noGrp="1"/>
          </p:cNvSpPr>
          <p:nvPr>
            <p:ph idx="1"/>
          </p:nvPr>
        </p:nvSpPr>
        <p:spPr/>
        <p:txBody>
          <a:bodyPr/>
          <a:lstStyle/>
          <a:p>
            <a:r>
              <a:rPr lang="en-GB" dirty="0" smtClean="0"/>
              <a:t>Rules on how different offences can be found under the same charge sheet – </a:t>
            </a:r>
            <a:r>
              <a:rPr lang="en-GB" b="1" dirty="0" smtClean="0">
                <a:solidFill>
                  <a:srgbClr val="FF0000"/>
                </a:solidFill>
              </a:rPr>
              <a:t>section 135 of CPC</a:t>
            </a:r>
          </a:p>
          <a:p>
            <a:r>
              <a:rPr lang="en-GB" dirty="0" smtClean="0"/>
              <a:t>The above section allows the inclusion of two or more counts in a charge sheet or information if the offence are;</a:t>
            </a:r>
          </a:p>
          <a:p>
            <a:pPr lvl="1"/>
            <a:r>
              <a:rPr lang="en-GB" dirty="0" smtClean="0"/>
              <a:t>based on the same facts</a:t>
            </a:r>
          </a:p>
          <a:p>
            <a:pPr lvl="1"/>
            <a:r>
              <a:rPr lang="en-GB" dirty="0" smtClean="0"/>
              <a:t>they form offences of a series of the same character/nature</a:t>
            </a:r>
          </a:p>
          <a:p>
            <a:r>
              <a:rPr lang="en-GB" b="1" dirty="0" smtClean="0"/>
              <a:t>R v </a:t>
            </a:r>
            <a:r>
              <a:rPr lang="en-GB" b="1" dirty="0" err="1" smtClean="0"/>
              <a:t>Musango</a:t>
            </a:r>
            <a:r>
              <a:rPr lang="en-GB" b="1" dirty="0" smtClean="0"/>
              <a:t> Brothers 5 NRLR 599 </a:t>
            </a:r>
            <a:r>
              <a:rPr lang="en-GB" dirty="0" smtClean="0"/>
              <a:t>– where you have more than one count each count must contain the statement of the offence and particulars of the offence</a:t>
            </a:r>
          </a:p>
          <a:p>
            <a:r>
              <a:rPr lang="en-GB" dirty="0" smtClean="0"/>
              <a:t>An accused person can apply for the </a:t>
            </a:r>
            <a:r>
              <a:rPr lang="en-GB" dirty="0" smtClean="0"/>
              <a:t>offences </a:t>
            </a:r>
            <a:r>
              <a:rPr lang="en-GB" dirty="0" smtClean="0"/>
              <a:t>to be tried separately if it is felt that the accused person will be embarrassed – section 135 (3) CPC</a:t>
            </a:r>
          </a:p>
          <a:p>
            <a:endParaRPr lang="en-GB" dirty="0" smtClean="0"/>
          </a:p>
        </p:txBody>
      </p:sp>
    </p:spTree>
    <p:extLst>
      <p:ext uri="{BB962C8B-B14F-4D97-AF65-F5344CB8AC3E}">
        <p14:creationId xmlns:p14="http://schemas.microsoft.com/office/powerpoint/2010/main" val="2572423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JOINDER OF ACCUSED PERSON</a:t>
            </a:r>
            <a:endParaRPr lang="en-US" dirty="0"/>
          </a:p>
        </p:txBody>
      </p:sp>
      <p:sp>
        <p:nvSpPr>
          <p:cNvPr id="3" name="Content Placeholder 2"/>
          <p:cNvSpPr>
            <a:spLocks noGrp="1"/>
          </p:cNvSpPr>
          <p:nvPr>
            <p:ph idx="1"/>
          </p:nvPr>
        </p:nvSpPr>
        <p:spPr/>
        <p:txBody>
          <a:bodyPr/>
          <a:lstStyle/>
          <a:p>
            <a:r>
              <a:rPr lang="en-GB" dirty="0" smtClean="0"/>
              <a:t>SECTION 136 OF CPC – TWO OR more persons being placed in the same charge Sheet or information form; done in two ways:</a:t>
            </a:r>
          </a:p>
          <a:p>
            <a:pPr lvl="1"/>
            <a:r>
              <a:rPr lang="en-GB" dirty="0" smtClean="0"/>
              <a:t>Two accused person in one count</a:t>
            </a:r>
          </a:p>
          <a:p>
            <a:pPr lvl="1"/>
            <a:r>
              <a:rPr lang="en-GB" dirty="0" smtClean="0"/>
              <a:t>One charge sheet and different persons appearing in two different counts</a:t>
            </a:r>
          </a:p>
          <a:p>
            <a:r>
              <a:rPr lang="en-GB" dirty="0" smtClean="0"/>
              <a:t>Under section 136, there are conditions for joinder which must be met:</a:t>
            </a:r>
          </a:p>
          <a:p>
            <a:pPr lvl="1"/>
            <a:r>
              <a:rPr lang="en-GB" dirty="0" smtClean="0"/>
              <a:t>they committed the same offences in the same circumstances or transaction</a:t>
            </a:r>
          </a:p>
          <a:p>
            <a:pPr lvl="1"/>
            <a:r>
              <a:rPr lang="en-GB" dirty="0" smtClean="0"/>
              <a:t>Two persons who commit different offences in the course of the same transaction</a:t>
            </a:r>
            <a:endParaRPr lang="en-US" dirty="0"/>
          </a:p>
        </p:txBody>
      </p:sp>
    </p:spTree>
    <p:extLst>
      <p:ext uri="{BB962C8B-B14F-4D97-AF65-F5344CB8AC3E}">
        <p14:creationId xmlns:p14="http://schemas.microsoft.com/office/powerpoint/2010/main" val="714139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OBJECTIONS TO A CHARGE OR INFORMATION</a:t>
            </a:r>
            <a:endParaRPr lang="en-US" dirty="0"/>
          </a:p>
        </p:txBody>
      </p:sp>
      <p:sp>
        <p:nvSpPr>
          <p:cNvPr id="3" name="Content Placeholder 2"/>
          <p:cNvSpPr>
            <a:spLocks noGrp="1"/>
          </p:cNvSpPr>
          <p:nvPr>
            <p:ph idx="1"/>
          </p:nvPr>
        </p:nvSpPr>
        <p:spPr>
          <a:xfrm>
            <a:off x="2589212" y="2133599"/>
            <a:ext cx="8915400" cy="4215685"/>
          </a:xfrm>
        </p:spPr>
        <p:txBody>
          <a:bodyPr>
            <a:normAutofit fontScale="92500" lnSpcReduction="20000"/>
          </a:bodyPr>
          <a:lstStyle/>
          <a:p>
            <a:r>
              <a:rPr lang="en-GB" dirty="0" smtClean="0"/>
              <a:t>An objection can be made to a charge or information if:</a:t>
            </a:r>
          </a:p>
          <a:p>
            <a:r>
              <a:rPr lang="en-GB" dirty="0" smtClean="0"/>
              <a:t>There is a breach of section 134 to 137 of the cpc</a:t>
            </a:r>
          </a:p>
          <a:p>
            <a:r>
              <a:rPr lang="en-GB" dirty="0" smtClean="0"/>
              <a:t>If the charge is time barred – e.g. section 219 of the cpc </a:t>
            </a:r>
            <a:r>
              <a:rPr lang="en-US" dirty="0"/>
              <a:t>offences with maximum punishment of six months and or fine not exceeding one thousand five hundred penalty units in the subordinate court must be charged within 12 months</a:t>
            </a:r>
            <a:r>
              <a:rPr lang="en-US" dirty="0" smtClean="0"/>
              <a:t>.</a:t>
            </a:r>
          </a:p>
          <a:p>
            <a:r>
              <a:rPr lang="en-GB" dirty="0" smtClean="0"/>
              <a:t>An objection can be made if when the act was done it was not an offence – article 18(4) of the Zambian </a:t>
            </a:r>
            <a:r>
              <a:rPr lang="en-GB" dirty="0" smtClean="0"/>
              <a:t>constitution (</a:t>
            </a:r>
            <a:r>
              <a:rPr lang="en-US" dirty="0" smtClean="0"/>
              <a:t>criminal </a:t>
            </a:r>
            <a:r>
              <a:rPr lang="en-US" dirty="0"/>
              <a:t>offences in this country do not have a retrospective </a:t>
            </a:r>
            <a:r>
              <a:rPr lang="en-US" dirty="0" smtClean="0"/>
              <a:t>effect)</a:t>
            </a:r>
            <a:endParaRPr lang="en-GB" dirty="0" smtClean="0"/>
          </a:p>
          <a:p>
            <a:r>
              <a:rPr lang="en-GB" dirty="0" smtClean="0"/>
              <a:t>Objection can also be based on the fact that the court has no jurisdiction to try the offence </a:t>
            </a:r>
            <a:r>
              <a:rPr lang="en-GB" dirty="0" smtClean="0"/>
              <a:t>.(section </a:t>
            </a:r>
            <a:r>
              <a:rPr lang="en-GB" dirty="0" smtClean="0"/>
              <a:t>11 of cpc provides for cases tried by high court </a:t>
            </a:r>
            <a:r>
              <a:rPr lang="en-GB" dirty="0" smtClean="0"/>
              <a:t>only)</a:t>
            </a:r>
            <a:endParaRPr lang="en-GB" dirty="0" smtClean="0"/>
          </a:p>
          <a:p>
            <a:r>
              <a:rPr lang="en-GB" dirty="0"/>
              <a:t> </a:t>
            </a:r>
            <a:r>
              <a:rPr lang="en-GB" dirty="0" smtClean="0"/>
              <a:t>a court cannot try a case that requires the consent of the DPP before such consent is obtained section 85 (1) of cpc</a:t>
            </a:r>
          </a:p>
          <a:p>
            <a:r>
              <a:rPr lang="en-GB" dirty="0" smtClean="0"/>
              <a:t>The objection can also be on the court jurisdiction on the basis that the client has already been tried and convicted or acquitted – section 138</a:t>
            </a:r>
          </a:p>
        </p:txBody>
      </p:sp>
    </p:spTree>
    <p:extLst>
      <p:ext uri="{BB962C8B-B14F-4D97-AF65-F5344CB8AC3E}">
        <p14:creationId xmlns:p14="http://schemas.microsoft.com/office/powerpoint/2010/main" val="298400669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849</TotalTime>
  <Words>1707</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Wisp</vt:lpstr>
      <vt:lpstr>UNIT THIRTEEN</vt:lpstr>
      <vt:lpstr>INTRODUCTION</vt:lpstr>
      <vt:lpstr>RULES IN FORMULATING THE TWO DOCUMENTS</vt:lpstr>
      <vt:lpstr>RULES IN FORMULATING THE TWO DOCUMENTS</vt:lpstr>
      <vt:lpstr>RULES IN FORMULATING THE TWO DOCUMENTS CONT’D </vt:lpstr>
      <vt:lpstr>RULE AGAINST DUPLICITY</vt:lpstr>
      <vt:lpstr>RULE AGAINST DUPLICITY CONT’D</vt:lpstr>
      <vt:lpstr>JOINDER OF ACCUSED PERSON</vt:lpstr>
      <vt:lpstr>OBJECTIONS TO A CHARGE OR INFORMATION</vt:lpstr>
      <vt:lpstr>OBJECTIONS TO A CHARGE OR INFORMATION CONT’D</vt:lpstr>
      <vt:lpstr>QUASHING A CHARGE OR INFORMATION AND AMENDMENT</vt:lpstr>
      <vt:lpstr>QUASHING A CHARGE OR INFORMATION AND AMENDMENT CONT’D</vt:lpstr>
      <vt:lpstr>OVERLOADING OF A CHARGE OR INFORMATION</vt:lpstr>
      <vt:lpstr>Statement of facts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thirteen</dc:title>
  <dc:creator>Mrs Pupwe</dc:creator>
  <cp:lastModifiedBy> Mrs Pupwe</cp:lastModifiedBy>
  <cp:revision>87</cp:revision>
  <dcterms:created xsi:type="dcterms:W3CDTF">2023-10-23T10:30:03Z</dcterms:created>
  <dcterms:modified xsi:type="dcterms:W3CDTF">2024-04-25T15:21:01Z</dcterms:modified>
</cp:coreProperties>
</file>