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2" r:id="rId7"/>
    <p:sldId id="271" r:id="rId8"/>
    <p:sldId id="269" r:id="rId9"/>
    <p:sldId id="261" r:id="rId10"/>
    <p:sldId id="270" r:id="rId11"/>
    <p:sldId id="263" r:id="rId12"/>
    <p:sldId id="264" r:id="rId13"/>
    <p:sldId id="267" r:id="rId14"/>
    <p:sldId id="268"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65AFE63-96A7-4B85-AFEF-21DFA20F1F1A}" type="datetimeFigureOut">
              <a:rPr lang="en-US" smtClean="0"/>
              <a:t>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2087912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AFE63-96A7-4B85-AFEF-21DFA20F1F1A}" type="datetimeFigureOut">
              <a:rPr lang="en-US" smtClean="0"/>
              <a:t>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1453394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AFE63-96A7-4B85-AFEF-21DFA20F1F1A}" type="datetimeFigureOut">
              <a:rPr lang="en-US" smtClean="0"/>
              <a:t>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5188828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AFE63-96A7-4B85-AFEF-21DFA20F1F1A}" type="datetimeFigureOut">
              <a:rPr lang="en-US" smtClean="0"/>
              <a:t>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800E7-9E3E-458F-B755-9FB5598BDE48}"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526385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AFE63-96A7-4B85-AFEF-21DFA20F1F1A}" type="datetimeFigureOut">
              <a:rPr lang="en-US" smtClean="0"/>
              <a:t>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1732383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65AFE63-96A7-4B85-AFEF-21DFA20F1F1A}" type="datetimeFigureOut">
              <a:rPr lang="en-US" smtClean="0"/>
              <a:t>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2837625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65AFE63-96A7-4B85-AFEF-21DFA20F1F1A}" type="datetimeFigureOut">
              <a:rPr lang="en-US" smtClean="0"/>
              <a:t>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27557948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5AFE63-96A7-4B85-AFEF-21DFA20F1F1A}" type="datetimeFigureOut">
              <a:rPr lang="en-US" smtClean="0"/>
              <a:t>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33403107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5AFE63-96A7-4B85-AFEF-21DFA20F1F1A}" type="datetimeFigureOut">
              <a:rPr lang="en-US" smtClean="0"/>
              <a:t>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930658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5AFE63-96A7-4B85-AFEF-21DFA20F1F1A}" type="datetimeFigureOut">
              <a:rPr lang="en-US" smtClean="0"/>
              <a:t>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801189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5AFE63-96A7-4B85-AFEF-21DFA20F1F1A}" type="datetimeFigureOut">
              <a:rPr lang="en-US" smtClean="0"/>
              <a:t>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894452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65AFE63-96A7-4B85-AFEF-21DFA20F1F1A}" type="datetimeFigureOut">
              <a:rPr lang="en-US" smtClean="0"/>
              <a:t>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3816358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65AFE63-96A7-4B85-AFEF-21DFA20F1F1A}" type="datetimeFigureOut">
              <a:rPr lang="en-US" smtClean="0"/>
              <a:t>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491848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5AFE63-96A7-4B85-AFEF-21DFA20F1F1A}" type="datetimeFigureOut">
              <a:rPr lang="en-US" smtClean="0"/>
              <a:t>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3631026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65AFE63-96A7-4B85-AFEF-21DFA20F1F1A}" type="datetimeFigureOut">
              <a:rPr lang="en-US" smtClean="0"/>
              <a:t>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3274109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AFE63-96A7-4B85-AFEF-21DFA20F1F1A}" type="datetimeFigureOut">
              <a:rPr lang="en-US" smtClean="0"/>
              <a:t>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1458808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AFE63-96A7-4B85-AFEF-21DFA20F1F1A}" type="datetimeFigureOut">
              <a:rPr lang="en-US" smtClean="0"/>
              <a:t>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800E7-9E3E-458F-B755-9FB5598BDE48}" type="slidenum">
              <a:rPr lang="en-US" smtClean="0"/>
              <a:t>‹#›</a:t>
            </a:fld>
            <a:endParaRPr lang="en-US"/>
          </a:p>
        </p:txBody>
      </p:sp>
    </p:spTree>
    <p:extLst>
      <p:ext uri="{BB962C8B-B14F-4D97-AF65-F5344CB8AC3E}">
        <p14:creationId xmlns:p14="http://schemas.microsoft.com/office/powerpoint/2010/main" val="3481927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65AFE63-96A7-4B85-AFEF-21DFA20F1F1A}" type="datetimeFigureOut">
              <a:rPr lang="en-US" smtClean="0"/>
              <a:t>2/7/2024</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725800E7-9E3E-458F-B755-9FB5598BDE48}" type="slidenum">
              <a:rPr lang="en-US" smtClean="0"/>
              <a:t>‹#›</a:t>
            </a:fld>
            <a:endParaRPr lang="en-US"/>
          </a:p>
        </p:txBody>
      </p:sp>
    </p:spTree>
    <p:extLst>
      <p:ext uri="{BB962C8B-B14F-4D97-AF65-F5344CB8AC3E}">
        <p14:creationId xmlns:p14="http://schemas.microsoft.com/office/powerpoint/2010/main" val="322043640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PLEADINGS</a:t>
            </a:r>
          </a:p>
        </p:txBody>
      </p:sp>
      <p:sp>
        <p:nvSpPr>
          <p:cNvPr id="3" name="Subtitle 2"/>
          <p:cNvSpPr>
            <a:spLocks noGrp="1"/>
          </p:cNvSpPr>
          <p:nvPr>
            <p:ph type="subTitle" idx="1"/>
          </p:nvPr>
        </p:nvSpPr>
        <p:spPr/>
        <p:txBody>
          <a:bodyPr/>
          <a:lstStyle/>
          <a:p>
            <a:r>
              <a:rPr lang="en-GB" dirty="0" smtClean="0"/>
              <a:t>UNIT THREE</a:t>
            </a:r>
            <a:endParaRPr lang="en-US" dirty="0"/>
          </a:p>
        </p:txBody>
      </p:sp>
    </p:spTree>
    <p:extLst>
      <p:ext uri="{BB962C8B-B14F-4D97-AF65-F5344CB8AC3E}">
        <p14:creationId xmlns:p14="http://schemas.microsoft.com/office/powerpoint/2010/main" val="275029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Types of pleadings</a:t>
            </a:r>
          </a:p>
        </p:txBody>
      </p:sp>
      <p:sp>
        <p:nvSpPr>
          <p:cNvPr id="3" name="Content Placeholder 2"/>
          <p:cNvSpPr>
            <a:spLocks noGrp="1"/>
          </p:cNvSpPr>
          <p:nvPr>
            <p:ph sz="quarter" idx="13"/>
          </p:nvPr>
        </p:nvSpPr>
        <p:spPr/>
        <p:txBody>
          <a:bodyPr>
            <a:normAutofit/>
          </a:bodyPr>
          <a:lstStyle/>
          <a:p>
            <a:pPr>
              <a:buFont typeface="Courier New" panose="02070309020205020404" pitchFamily="49" charset="0"/>
              <a:buChar char="o"/>
            </a:pPr>
            <a:r>
              <a:rPr lang="en-GB" cap="none" dirty="0" smtClean="0">
                <a:latin typeface="Arial" panose="020B0604020202020204" pitchFamily="34" charset="0"/>
                <a:cs typeface="Arial" panose="020B0604020202020204" pitchFamily="34" charset="0"/>
              </a:rPr>
              <a:t>Take note that in a defence:</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It often not enough for a party to deny an allegation in his opponent’s pleading, he must go further and set up some affirmative case of his own in answer to it. It will not serve his turn merely to traverse the allegation, he must confess and avoid it. </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Thus, if the plaintiff sets up a contract which was in fact made, the defendant cannot merely traverse (i.e. Deny) the making of the contract; he should confess (i.e. Admit) that he made the contract but avoid the effect of that confession by setting up that the contract has been duly performed or rescinded.</a:t>
            </a: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42494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Striking </a:t>
            </a:r>
            <a:r>
              <a:rPr lang="en-US" dirty="0">
                <a:latin typeface="Arial" panose="020B0604020202020204" pitchFamily="34" charset="0"/>
                <a:cs typeface="Arial" panose="020B0604020202020204" pitchFamily="34" charset="0"/>
              </a:rPr>
              <a:t>out pleadings</a:t>
            </a:r>
          </a:p>
        </p:txBody>
      </p:sp>
      <p:sp>
        <p:nvSpPr>
          <p:cNvPr id="3" name="Content Placeholder 2"/>
          <p:cNvSpPr>
            <a:spLocks noGrp="1"/>
          </p:cNvSpPr>
          <p:nvPr>
            <p:ph sz="quarter" idx="13"/>
          </p:nvPr>
        </p:nvSpPr>
        <p:spPr/>
        <p:txBody>
          <a:bodyPr>
            <a:normAutofit/>
          </a:bodyPr>
          <a:lstStyle/>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The court may at any stage of the proceedings order to be struck out or amend any pleading or the </a:t>
            </a:r>
            <a:r>
              <a:rPr lang="en-US" cap="none" dirty="0" err="1" smtClean="0">
                <a:latin typeface="Arial" panose="020B0604020202020204" pitchFamily="34" charset="0"/>
                <a:cs typeface="Arial" panose="020B0604020202020204" pitchFamily="34" charset="0"/>
              </a:rPr>
              <a:t>indorsement</a:t>
            </a:r>
            <a:r>
              <a:rPr lang="en-US" cap="none" dirty="0" smtClean="0">
                <a:latin typeface="Arial" panose="020B0604020202020204" pitchFamily="34" charset="0"/>
                <a:cs typeface="Arial" panose="020B0604020202020204" pitchFamily="34" charset="0"/>
              </a:rPr>
              <a:t> of any writ in the action, or anything in any pleading or in the </a:t>
            </a:r>
            <a:r>
              <a:rPr lang="en-US" cap="none" dirty="0" err="1" smtClean="0">
                <a:latin typeface="Arial" panose="020B0604020202020204" pitchFamily="34" charset="0"/>
                <a:cs typeface="Arial" panose="020B0604020202020204" pitchFamily="34" charset="0"/>
              </a:rPr>
              <a:t>indorsement</a:t>
            </a:r>
            <a:r>
              <a:rPr lang="en-US" cap="none" dirty="0" smtClean="0">
                <a:latin typeface="Arial" panose="020B0604020202020204" pitchFamily="34" charset="0"/>
                <a:cs typeface="Arial" panose="020B0604020202020204" pitchFamily="34" charset="0"/>
              </a:rPr>
              <a:t>, on the ground that - </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it discloses no reasonable cause of action or </a:t>
            </a:r>
            <a:r>
              <a:rPr lang="en-US" cap="none" dirty="0" err="1" smtClean="0">
                <a:latin typeface="Arial" panose="020B0604020202020204" pitchFamily="34" charset="0"/>
                <a:cs typeface="Arial" panose="020B0604020202020204" pitchFamily="34" charset="0"/>
              </a:rPr>
              <a:t>defence</a:t>
            </a:r>
            <a:r>
              <a:rPr lang="en-US" cap="none" dirty="0" smtClean="0">
                <a:latin typeface="Arial" panose="020B0604020202020204" pitchFamily="34" charset="0"/>
                <a:cs typeface="Arial" panose="020B0604020202020204" pitchFamily="34" charset="0"/>
              </a:rPr>
              <a:t>, as the case may be; or</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it is scandalous, frivolous or vexatious; or</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it may prejudice, embarrass or delay the fair trial of the action; or</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 it is otherwise an abuse of the process of the court; and may order the action to be stayed or dismissed or judgment to be entered accordingly, as the case may be.</a:t>
            </a:r>
          </a:p>
          <a:p>
            <a:endParaRPr lang="en-US" dirty="0"/>
          </a:p>
        </p:txBody>
      </p:sp>
    </p:spTree>
    <p:extLst>
      <p:ext uri="{BB962C8B-B14F-4D97-AF65-F5344CB8AC3E}">
        <p14:creationId xmlns:p14="http://schemas.microsoft.com/office/powerpoint/2010/main" val="5941079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Amendment </a:t>
            </a:r>
            <a:r>
              <a:rPr lang="en-US" dirty="0">
                <a:latin typeface="Arial" panose="020B0604020202020204" pitchFamily="34" charset="0"/>
                <a:cs typeface="Arial" panose="020B0604020202020204" pitchFamily="34" charset="0"/>
              </a:rPr>
              <a:t>of pleadings</a:t>
            </a:r>
          </a:p>
        </p:txBody>
      </p:sp>
      <p:sp>
        <p:nvSpPr>
          <p:cNvPr id="3" name="Content Placeholder 2"/>
          <p:cNvSpPr>
            <a:spLocks noGrp="1"/>
          </p:cNvSpPr>
          <p:nvPr>
            <p:ph sz="quarter" idx="13"/>
          </p:nvPr>
        </p:nvSpPr>
        <p:spPr>
          <a:xfrm>
            <a:off x="1171978" y="2647083"/>
            <a:ext cx="10032642" cy="3946899"/>
          </a:xfrm>
        </p:spPr>
        <p:txBody>
          <a:bodyPr>
            <a:noAutofit/>
          </a:bodyPr>
          <a:lstStyle/>
          <a:p>
            <a:pPr>
              <a:buFont typeface="Courier New" panose="02070309020205020404" pitchFamily="49" charset="0"/>
              <a:buChar char="o"/>
            </a:pPr>
            <a:r>
              <a:rPr lang="en-GB" sz="2000" b="1" cap="none" dirty="0" smtClean="0">
                <a:latin typeface="Arial" panose="020B0604020202020204" pitchFamily="34" charset="0"/>
                <a:cs typeface="Arial" panose="020B0604020202020204" pitchFamily="34" charset="0"/>
              </a:rPr>
              <a:t>Without leave of court</a:t>
            </a:r>
            <a:endParaRPr lang="en-US" sz="2000" b="1" cap="none"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en-US" sz="2000" cap="none" dirty="0" smtClean="0">
                <a:latin typeface="Arial" panose="020B0604020202020204" pitchFamily="34" charset="0"/>
                <a:cs typeface="Arial" panose="020B0604020202020204" pitchFamily="34" charset="0"/>
              </a:rPr>
              <a:t>A party may, without the leave of the court, amend any pleading of his once at any time before the pleadings are deemed to be closed and, where he does so, he must serve the amended pleading on the opposite party.</a:t>
            </a:r>
          </a:p>
          <a:p>
            <a:pPr>
              <a:buFont typeface="Courier New" panose="02070309020205020404" pitchFamily="49" charset="0"/>
              <a:buChar char="o"/>
            </a:pPr>
            <a:r>
              <a:rPr lang="en-US" sz="2000" cap="none" dirty="0" smtClean="0">
                <a:latin typeface="Arial" panose="020B0604020202020204" pitchFamily="34" charset="0"/>
                <a:cs typeface="Arial" panose="020B0604020202020204" pitchFamily="34" charset="0"/>
              </a:rPr>
              <a:t>Where an amended statement of claim is served on a defendant - </a:t>
            </a:r>
          </a:p>
          <a:p>
            <a:pPr lvl="1">
              <a:buFont typeface="Courier New" panose="02070309020205020404" pitchFamily="49" charset="0"/>
              <a:buChar char="o"/>
            </a:pPr>
            <a:r>
              <a:rPr lang="en-US" sz="1800" cap="none" dirty="0" smtClean="0">
                <a:latin typeface="Arial" panose="020B0604020202020204" pitchFamily="34" charset="0"/>
                <a:cs typeface="Arial" panose="020B0604020202020204" pitchFamily="34" charset="0"/>
              </a:rPr>
              <a:t>the defendant, if he has already served a </a:t>
            </a:r>
            <a:r>
              <a:rPr lang="en-US" sz="1800" cap="none" dirty="0" err="1" smtClean="0">
                <a:latin typeface="Arial" panose="020B0604020202020204" pitchFamily="34" charset="0"/>
                <a:cs typeface="Arial" panose="020B0604020202020204" pitchFamily="34" charset="0"/>
              </a:rPr>
              <a:t>defence</a:t>
            </a:r>
            <a:r>
              <a:rPr lang="en-US" sz="1800" cap="none" dirty="0" smtClean="0">
                <a:latin typeface="Arial" panose="020B0604020202020204" pitchFamily="34" charset="0"/>
                <a:cs typeface="Arial" panose="020B0604020202020204" pitchFamily="34" charset="0"/>
              </a:rPr>
              <a:t> on the plaintiff, may amend his </a:t>
            </a:r>
            <a:r>
              <a:rPr lang="en-US" sz="1800" cap="none" dirty="0" err="1" smtClean="0">
                <a:latin typeface="Arial" panose="020B0604020202020204" pitchFamily="34" charset="0"/>
                <a:cs typeface="Arial" panose="020B0604020202020204" pitchFamily="34" charset="0"/>
              </a:rPr>
              <a:t>defence</a:t>
            </a:r>
            <a:r>
              <a:rPr lang="en-US" sz="1800" cap="none" dirty="0" smtClean="0">
                <a:latin typeface="Arial" panose="020B0604020202020204" pitchFamily="34" charset="0"/>
                <a:cs typeface="Arial" panose="020B0604020202020204" pitchFamily="34" charset="0"/>
              </a:rPr>
              <a:t>, and</a:t>
            </a:r>
          </a:p>
          <a:p>
            <a:pPr lvl="1">
              <a:buFont typeface="Courier New" panose="02070309020205020404" pitchFamily="49" charset="0"/>
              <a:buChar char="o"/>
            </a:pPr>
            <a:r>
              <a:rPr lang="en-US" sz="1800" cap="none" dirty="0" smtClean="0">
                <a:latin typeface="Arial" panose="020B0604020202020204" pitchFamily="34" charset="0"/>
                <a:cs typeface="Arial" panose="020B0604020202020204" pitchFamily="34" charset="0"/>
              </a:rPr>
              <a:t>the period for service of his </a:t>
            </a:r>
            <a:r>
              <a:rPr lang="en-US" sz="1800" cap="none" dirty="0" err="1" smtClean="0">
                <a:latin typeface="Arial" panose="020B0604020202020204" pitchFamily="34" charset="0"/>
                <a:cs typeface="Arial" panose="020B0604020202020204" pitchFamily="34" charset="0"/>
              </a:rPr>
              <a:t>defence</a:t>
            </a:r>
            <a:r>
              <a:rPr lang="en-US" sz="1800" cap="none" dirty="0" smtClean="0">
                <a:latin typeface="Arial" panose="020B0604020202020204" pitchFamily="34" charset="0"/>
                <a:cs typeface="Arial" panose="020B0604020202020204" pitchFamily="34" charset="0"/>
              </a:rPr>
              <a:t> or amended </a:t>
            </a:r>
            <a:r>
              <a:rPr lang="en-US" sz="1800" cap="none" dirty="0" err="1" smtClean="0">
                <a:latin typeface="Arial" panose="020B0604020202020204" pitchFamily="34" charset="0"/>
                <a:cs typeface="Arial" panose="020B0604020202020204" pitchFamily="34" charset="0"/>
              </a:rPr>
              <a:t>defence</a:t>
            </a:r>
            <a:r>
              <a:rPr lang="en-US" sz="1800" cap="none" dirty="0" smtClean="0">
                <a:latin typeface="Arial" panose="020B0604020202020204" pitchFamily="34" charset="0"/>
                <a:cs typeface="Arial" panose="020B0604020202020204" pitchFamily="34" charset="0"/>
              </a:rPr>
              <a:t>, shall be the period fixed for service of his </a:t>
            </a:r>
            <a:r>
              <a:rPr lang="en-US" sz="1800" cap="none" dirty="0" err="1" smtClean="0">
                <a:latin typeface="Arial" panose="020B0604020202020204" pitchFamily="34" charset="0"/>
                <a:cs typeface="Arial" panose="020B0604020202020204" pitchFamily="34" charset="0"/>
              </a:rPr>
              <a:t>defence</a:t>
            </a:r>
            <a:r>
              <a:rPr lang="en-US" sz="1800" cap="none" dirty="0" smtClean="0">
                <a:latin typeface="Arial" panose="020B0604020202020204" pitchFamily="34" charset="0"/>
                <a:cs typeface="Arial" panose="020B0604020202020204" pitchFamily="34" charset="0"/>
              </a:rPr>
              <a:t>.</a:t>
            </a:r>
            <a:endParaRPr lang="en-US" sz="1800"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6011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Amendment of </a:t>
            </a:r>
            <a:r>
              <a:rPr lang="en-US" dirty="0" smtClean="0">
                <a:latin typeface="Arial" panose="020B0604020202020204" pitchFamily="34" charset="0"/>
                <a:cs typeface="Arial" panose="020B0604020202020204" pitchFamily="34" charset="0"/>
              </a:rPr>
              <a:t>pleadings cont’d</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3"/>
          </p:nvPr>
        </p:nvSpPr>
        <p:spPr>
          <a:xfrm>
            <a:off x="913774" y="2367092"/>
            <a:ext cx="10363826" cy="4123860"/>
          </a:xfrm>
        </p:spPr>
        <p:txBody>
          <a:bodyPr>
            <a:normAutofit/>
          </a:bodyPr>
          <a:lstStyle/>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Where an amended </a:t>
            </a:r>
            <a:r>
              <a:rPr lang="en-US" cap="none" dirty="0" err="1" smtClean="0">
                <a:latin typeface="Arial" panose="020B0604020202020204" pitchFamily="34" charset="0"/>
                <a:cs typeface="Arial" panose="020B0604020202020204" pitchFamily="34" charset="0"/>
              </a:rPr>
              <a:t>defence</a:t>
            </a:r>
            <a:r>
              <a:rPr lang="en-US" cap="none" dirty="0" smtClean="0">
                <a:latin typeface="Arial" panose="020B0604020202020204" pitchFamily="34" charset="0"/>
                <a:cs typeface="Arial" panose="020B0604020202020204" pitchFamily="34" charset="0"/>
              </a:rPr>
              <a:t> is served on the plaintiff by a defendant - </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the plaintiff, if he has already served a reply on that defendant, may amend his reply, and</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the period for service of his reply or amended reply, as the case may be, shall be the period set in the order for directions for trial. </a:t>
            </a:r>
          </a:p>
          <a:p>
            <a:pPr>
              <a:buFont typeface="Courier New" panose="02070309020205020404" pitchFamily="49" charset="0"/>
              <a:buChar char="o"/>
            </a:pPr>
            <a:r>
              <a:rPr lang="en-US" b="1" cap="none" dirty="0">
                <a:latin typeface="Arial" panose="020B0604020202020204" pitchFamily="34" charset="0"/>
                <a:cs typeface="Arial" panose="020B0604020202020204" pitchFamily="34" charset="0"/>
              </a:rPr>
              <a:t>Seek leave of court if pleadings are closed</a:t>
            </a:r>
          </a:p>
          <a:p>
            <a:pPr>
              <a:buFont typeface="Courier New" panose="02070309020205020404" pitchFamily="49" charset="0"/>
              <a:buChar char="o"/>
            </a:pPr>
            <a:r>
              <a:rPr lang="en-US" cap="none" dirty="0">
                <a:latin typeface="Arial" panose="020B0604020202020204" pitchFamily="34" charset="0"/>
                <a:cs typeface="Arial" panose="020B0604020202020204" pitchFamily="34" charset="0"/>
              </a:rPr>
              <a:t>A first amendment should be in red, a second or re-amendment should be in green, a third amendment in violet and a fourth amendment in yellow</a:t>
            </a:r>
          </a:p>
          <a:p>
            <a:pPr>
              <a:buFont typeface="Courier New" panose="02070309020205020404" pitchFamily="49" charset="0"/>
              <a:buChar char="o"/>
            </a:pPr>
            <a:r>
              <a:rPr lang="en-US" cap="none" dirty="0">
                <a:latin typeface="Arial" panose="020B0604020202020204" pitchFamily="34" charset="0"/>
                <a:cs typeface="Arial" panose="020B0604020202020204" pitchFamily="34" charset="0"/>
              </a:rPr>
              <a:t>The </a:t>
            </a:r>
            <a:r>
              <a:rPr lang="en-US" b="1" cap="none" dirty="0">
                <a:latin typeface="Arial" panose="020B0604020202020204" pitchFamily="34" charset="0"/>
                <a:cs typeface="Arial" panose="020B0604020202020204" pitchFamily="34" charset="0"/>
              </a:rPr>
              <a:t>"close of pleadings" </a:t>
            </a:r>
            <a:r>
              <a:rPr lang="en-US" cap="none" dirty="0">
                <a:latin typeface="Arial" panose="020B0604020202020204" pitchFamily="34" charset="0"/>
                <a:cs typeface="Arial" panose="020B0604020202020204" pitchFamily="34" charset="0"/>
              </a:rPr>
              <a:t>typically refers to the completion of the process of filing and serving pleadings by all parties involved in the case</a:t>
            </a:r>
          </a:p>
          <a:p>
            <a:pPr>
              <a:buFont typeface="Courier New" panose="02070309020205020404" pitchFamily="49" charset="0"/>
              <a:buChar char="o"/>
            </a:pP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1957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Amendment of pleadings cont’d</a:t>
            </a:r>
          </a:p>
        </p:txBody>
      </p:sp>
      <p:sp>
        <p:nvSpPr>
          <p:cNvPr id="3" name="Content Placeholder 2"/>
          <p:cNvSpPr>
            <a:spLocks noGrp="1"/>
          </p:cNvSpPr>
          <p:nvPr>
            <p:ph sz="quarter" idx="13"/>
          </p:nvPr>
        </p:nvSpPr>
        <p:spPr>
          <a:xfrm>
            <a:off x="553792" y="2556932"/>
            <a:ext cx="10724434" cy="4301068"/>
          </a:xfrm>
        </p:spPr>
        <p:txBody>
          <a:bodyPr>
            <a:normAutofit fontScale="70000" lnSpcReduction="20000"/>
          </a:bodyPr>
          <a:lstStyle/>
          <a:p>
            <a:pPr>
              <a:buFont typeface="Courier New" panose="02070309020205020404" pitchFamily="49" charset="0"/>
              <a:buChar char="o"/>
            </a:pPr>
            <a:r>
              <a:rPr lang="en-GB" b="1" cap="none" dirty="0" smtClean="0">
                <a:latin typeface="Arial" panose="020B0604020202020204" pitchFamily="34" charset="0"/>
                <a:cs typeface="Arial" panose="020B0604020202020204" pitchFamily="34" charset="0"/>
              </a:rPr>
              <a:t>Amendment of writ </a:t>
            </a:r>
            <a:endParaRPr lang="en-US" b="1" cap="none"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en-US" sz="2600" cap="none" dirty="0" smtClean="0">
                <a:latin typeface="Arial" panose="020B0604020202020204" pitchFamily="34" charset="0"/>
                <a:cs typeface="Arial" panose="020B0604020202020204" pitchFamily="34" charset="0"/>
              </a:rPr>
              <a:t>The plaintiff may, without the leave of the court, amend the writ once at any time before the pleadings in the action begun by the writ are deemed to be closed.</a:t>
            </a:r>
          </a:p>
          <a:p>
            <a:pPr>
              <a:buFont typeface="Courier New" panose="02070309020205020404" pitchFamily="49" charset="0"/>
              <a:buChar char="o"/>
            </a:pPr>
            <a:r>
              <a:rPr lang="en-US" sz="2600" cap="none" dirty="0" smtClean="0">
                <a:latin typeface="Arial" panose="020B0604020202020204" pitchFamily="34" charset="0"/>
                <a:cs typeface="Arial" panose="020B0604020202020204" pitchFamily="34" charset="0"/>
              </a:rPr>
              <a:t>However, a writ shall not be amended without leave in relation to an amendment which consists of:</a:t>
            </a:r>
          </a:p>
          <a:p>
            <a:pPr lvl="1">
              <a:buFont typeface="Courier New" panose="02070309020205020404" pitchFamily="49" charset="0"/>
              <a:buChar char="o"/>
            </a:pPr>
            <a:r>
              <a:rPr lang="en-US" sz="2600" cap="none" dirty="0" smtClean="0">
                <a:latin typeface="Arial" panose="020B0604020202020204" pitchFamily="34" charset="0"/>
                <a:cs typeface="Arial" panose="020B0604020202020204" pitchFamily="34" charset="0"/>
              </a:rPr>
              <a:t>the addition, omission or substitution of a party to the action or an alteration of the capacity in which a party to the action sues or is sued; or</a:t>
            </a:r>
          </a:p>
          <a:p>
            <a:pPr lvl="1">
              <a:buFont typeface="Courier New" panose="02070309020205020404" pitchFamily="49" charset="0"/>
              <a:buChar char="o"/>
            </a:pPr>
            <a:r>
              <a:rPr lang="en-US" sz="2600" cap="none" dirty="0" smtClean="0">
                <a:latin typeface="Arial" panose="020B0604020202020204" pitchFamily="34" charset="0"/>
                <a:cs typeface="Arial" panose="020B0604020202020204" pitchFamily="34" charset="0"/>
              </a:rPr>
              <a:t>the addition or substitution of a new cause of action; or</a:t>
            </a:r>
          </a:p>
          <a:p>
            <a:pPr lvl="1">
              <a:buFont typeface="Courier New" panose="02070309020205020404" pitchFamily="49" charset="0"/>
              <a:buChar char="o"/>
            </a:pPr>
            <a:r>
              <a:rPr lang="en-US" sz="2600" cap="none" dirty="0" smtClean="0">
                <a:latin typeface="Arial" panose="020B0604020202020204" pitchFamily="34" charset="0"/>
                <a:cs typeface="Arial" panose="020B0604020202020204" pitchFamily="34" charset="0"/>
              </a:rPr>
              <a:t>an amendment of the statement of claim indorsed on the writ. </a:t>
            </a:r>
          </a:p>
          <a:p>
            <a:pPr>
              <a:buFont typeface="Courier New" panose="02070309020205020404" pitchFamily="49" charset="0"/>
              <a:buChar char="o"/>
            </a:pPr>
            <a:r>
              <a:rPr lang="en-US" sz="2600" cap="none" dirty="0" smtClean="0">
                <a:latin typeface="Arial" panose="020B0604020202020204" pitchFamily="34" charset="0"/>
                <a:cs typeface="Arial" panose="020B0604020202020204" pitchFamily="34" charset="0"/>
              </a:rPr>
              <a:t>Unless the amendment is made before service of the writ on any party to the action</a:t>
            </a:r>
          </a:p>
          <a:p>
            <a:pPr>
              <a:buFont typeface="Courier New" panose="02070309020205020404" pitchFamily="49" charset="0"/>
              <a:buChar char="o"/>
            </a:pPr>
            <a:r>
              <a:rPr lang="en-US" sz="2600" cap="none" dirty="0" smtClean="0">
                <a:latin typeface="Arial" panose="020B0604020202020204" pitchFamily="34" charset="0"/>
                <a:cs typeface="Arial" panose="020B0604020202020204" pitchFamily="34" charset="0"/>
              </a:rPr>
              <a:t>The court may also grant leave to amend an originating summons, a petition and notice of an originating motion as if it were a writ</a:t>
            </a:r>
          </a:p>
          <a:p>
            <a:endParaRPr lang="en-US" dirty="0"/>
          </a:p>
        </p:txBody>
      </p:sp>
    </p:spTree>
    <p:extLst>
      <p:ext uri="{BB962C8B-B14F-4D97-AF65-F5344CB8AC3E}">
        <p14:creationId xmlns:p14="http://schemas.microsoft.com/office/powerpoint/2010/main" val="33653513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Amendment of pleadings cont’d</a:t>
            </a:r>
          </a:p>
        </p:txBody>
      </p:sp>
      <p:sp>
        <p:nvSpPr>
          <p:cNvPr id="3" name="Content Placeholder 2"/>
          <p:cNvSpPr>
            <a:spLocks noGrp="1"/>
          </p:cNvSpPr>
          <p:nvPr>
            <p:ph sz="quarter" idx="13"/>
          </p:nvPr>
        </p:nvSpPr>
        <p:spPr/>
        <p:txBody>
          <a:bodyPr>
            <a:normAutofit/>
          </a:bodyPr>
          <a:lstStyle/>
          <a:p>
            <a:r>
              <a:rPr lang="en-US" cap="none" dirty="0" smtClean="0">
                <a:latin typeface="Arial" panose="020B0604020202020204" pitchFamily="34" charset="0"/>
                <a:cs typeface="Arial" panose="020B0604020202020204" pitchFamily="34" charset="0"/>
              </a:rPr>
              <a:t>Effect of amendment  </a:t>
            </a:r>
          </a:p>
          <a:p>
            <a:r>
              <a:rPr lang="en-US" cap="none" dirty="0" smtClean="0">
                <a:latin typeface="Arial" panose="020B0604020202020204" pitchFamily="34" charset="0"/>
                <a:cs typeface="Arial" panose="020B0604020202020204" pitchFamily="34" charset="0"/>
              </a:rPr>
              <a:t>An amendment duly made, with or without leave, takes effect, not from the date when the amendment is made, but from the date of the original document which it amends; and this rule applies to every successive amendment of whatever nature and at whatever stage the amendment is made. </a:t>
            </a:r>
          </a:p>
          <a:p>
            <a:r>
              <a:rPr lang="en-US" cap="none" dirty="0" smtClean="0">
                <a:latin typeface="Arial" panose="020B0604020202020204" pitchFamily="34" charset="0"/>
                <a:cs typeface="Arial" panose="020B0604020202020204" pitchFamily="34" charset="0"/>
              </a:rPr>
              <a:t>Thus, when an amendment is made to the writ, the amendment dates back to the date of the original issue of the writ and the action continues as though the amendment had been inserted from the beginning</a:t>
            </a:r>
          </a:p>
          <a:p>
            <a:endParaRPr lang="en-US" dirty="0"/>
          </a:p>
        </p:txBody>
      </p:sp>
    </p:spTree>
    <p:extLst>
      <p:ext uri="{BB962C8B-B14F-4D97-AF65-F5344CB8AC3E}">
        <p14:creationId xmlns:p14="http://schemas.microsoft.com/office/powerpoint/2010/main" val="815238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panose="020B0604020202020204" pitchFamily="34" charset="0"/>
                <a:cs typeface="Arial" panose="020B0604020202020204" pitchFamily="34" charset="0"/>
              </a:rPr>
              <a:t>DEFINITION</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3"/>
          </p:nvPr>
        </p:nvSpPr>
        <p:spPr/>
        <p:txBody>
          <a:bodyPr>
            <a:normAutofit fontScale="92500" lnSpcReduction="20000"/>
          </a:bodyPr>
          <a:lstStyle/>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Pleading is the beginning stage of a lawsuit in which parties formally submit their claims and defenses.</a:t>
            </a:r>
          </a:p>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A pleading is a formal statement of the cause of action or </a:t>
            </a:r>
            <a:r>
              <a:rPr lang="en-US" cap="none" dirty="0" err="1" smtClean="0">
                <a:latin typeface="Arial" panose="020B0604020202020204" pitchFamily="34" charset="0"/>
                <a:cs typeface="Arial" panose="020B0604020202020204" pitchFamily="34" charset="0"/>
              </a:rPr>
              <a:t>defence</a:t>
            </a:r>
            <a:r>
              <a:rPr lang="en-US" cap="none" dirty="0" smtClean="0">
                <a:latin typeface="Arial" panose="020B0604020202020204" pitchFamily="34" charset="0"/>
                <a:cs typeface="Arial" panose="020B0604020202020204" pitchFamily="34" charset="0"/>
              </a:rPr>
              <a:t> </a:t>
            </a:r>
          </a:p>
          <a:p>
            <a:pPr>
              <a:buFont typeface="Courier New" panose="02070309020205020404" pitchFamily="49" charset="0"/>
              <a:buChar char="o"/>
            </a:pPr>
            <a:r>
              <a:rPr lang="en-US" cap="none" dirty="0">
                <a:latin typeface="Arial" panose="020B0604020202020204" pitchFamily="34" charset="0"/>
                <a:cs typeface="Arial" panose="020B0604020202020204" pitchFamily="34" charset="0"/>
              </a:rPr>
              <a:t> Pleadings serve as the foundation for presenting a party's claims, defenses, or responses to legal issues raised in the case. </a:t>
            </a:r>
            <a:endParaRPr lang="en-US" cap="none"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The </a:t>
            </a:r>
            <a:r>
              <a:rPr lang="en-US" cap="none" dirty="0">
                <a:latin typeface="Arial" panose="020B0604020202020204" pitchFamily="34" charset="0"/>
                <a:cs typeface="Arial" panose="020B0604020202020204" pitchFamily="34" charset="0"/>
              </a:rPr>
              <a:t>purpose of pleadings is to define the scope of the dispute, inform the court and the opposing party of the legal and factual basis of the case, and set the parameters for further proceedings.</a:t>
            </a:r>
            <a:endParaRPr lang="en-US" cap="none"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The term “pleading” does not include a petition, summons</a:t>
            </a: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2029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FORMAL REQUIREMENTS OF PLEADINGS </a:t>
            </a:r>
          </a:p>
        </p:txBody>
      </p:sp>
      <p:sp>
        <p:nvSpPr>
          <p:cNvPr id="3" name="Content Placeholder 2"/>
          <p:cNvSpPr>
            <a:spLocks noGrp="1"/>
          </p:cNvSpPr>
          <p:nvPr>
            <p:ph sz="quarter" idx="13"/>
          </p:nvPr>
        </p:nvSpPr>
        <p:spPr>
          <a:xfrm>
            <a:off x="913774" y="2367092"/>
            <a:ext cx="10363826" cy="4020829"/>
          </a:xfrm>
        </p:spPr>
        <p:txBody>
          <a:bodyPr>
            <a:normAutofit fontScale="92500" lnSpcReduction="10000"/>
          </a:bodyPr>
          <a:lstStyle/>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Every pleading in an action must bear on its face:</a:t>
            </a:r>
          </a:p>
          <a:p>
            <a:pPr>
              <a:buFont typeface="Courier New" panose="02070309020205020404" pitchFamily="49" charset="0"/>
              <a:buChar char="o"/>
            </a:pPr>
            <a:r>
              <a:rPr lang="en-US" b="1" cap="none" dirty="0">
                <a:latin typeface="Arial" panose="020B0604020202020204" pitchFamily="34" charset="0"/>
                <a:cs typeface="Arial" panose="020B0604020202020204" pitchFamily="34" charset="0"/>
              </a:rPr>
              <a:t>Title and Caption</a:t>
            </a:r>
            <a:r>
              <a:rPr lang="en-US" cap="none" dirty="0">
                <a:latin typeface="Arial" panose="020B0604020202020204" pitchFamily="34" charset="0"/>
                <a:cs typeface="Arial" panose="020B0604020202020204" pitchFamily="34" charset="0"/>
              </a:rPr>
              <a:t>: Pleadings should include a title and caption that identifies the court in which the case is filed, the jurisdiction, and the names of the parties involved (plaintiff(s) and defendant(s)). This information is typically placed at the top of the document</a:t>
            </a:r>
            <a:r>
              <a:rPr lang="en-US" cap="none" dirty="0" smtClean="0">
                <a:latin typeface="Arial" panose="020B0604020202020204" pitchFamily="34" charset="0"/>
                <a:cs typeface="Arial" panose="020B0604020202020204" pitchFamily="34" charset="0"/>
              </a:rPr>
              <a:t>.</a:t>
            </a:r>
          </a:p>
          <a:p>
            <a:pPr>
              <a:buFont typeface="Courier New" panose="02070309020205020404" pitchFamily="49" charset="0"/>
              <a:buChar char="o"/>
            </a:pPr>
            <a:r>
              <a:rPr lang="en-GB" cap="none" dirty="0" smtClean="0">
                <a:latin typeface="Arial" panose="020B0604020202020204" pitchFamily="34" charset="0"/>
                <a:cs typeface="Arial" panose="020B0604020202020204" pitchFamily="34" charset="0"/>
              </a:rPr>
              <a:t>Therefore the document should have:</a:t>
            </a:r>
            <a:endParaRPr lang="en-US" cap="none"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the year in which the writ in the action was issued and the letter and number of the action,</a:t>
            </a:r>
          </a:p>
          <a:p>
            <a:pPr lvl="1">
              <a:buFont typeface="Courier New" panose="02070309020205020404" pitchFamily="49" charset="0"/>
              <a:buChar char="o"/>
            </a:pPr>
            <a:r>
              <a:rPr lang="en-US" cap="none" dirty="0">
                <a:latin typeface="Arial" panose="020B0604020202020204" pitchFamily="34" charset="0"/>
                <a:cs typeface="Arial" panose="020B0604020202020204" pitchFamily="34" charset="0"/>
              </a:rPr>
              <a:t>the division of the high court to which the action is assigned</a:t>
            </a:r>
            <a:r>
              <a:rPr lang="en-US" cap="none" dirty="0" smtClean="0">
                <a:latin typeface="Arial" panose="020B0604020202020204" pitchFamily="34" charset="0"/>
                <a:cs typeface="Arial" panose="020B0604020202020204" pitchFamily="34" charset="0"/>
              </a:rPr>
              <a:t>,</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the title of the action,</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the description of </a:t>
            </a:r>
            <a:r>
              <a:rPr lang="en-US" cap="none" dirty="0">
                <a:latin typeface="Arial" panose="020B0604020202020204" pitchFamily="34" charset="0"/>
                <a:cs typeface="Arial" panose="020B0604020202020204" pitchFamily="34" charset="0"/>
              </a:rPr>
              <a:t>the pleading - Pleadings often include a heading that indicates the type of document being filed (e.g., Statement of Claim, </a:t>
            </a:r>
            <a:r>
              <a:rPr lang="en-US" cap="none" dirty="0" err="1">
                <a:latin typeface="Arial" panose="020B0604020202020204" pitchFamily="34" charset="0"/>
                <a:cs typeface="Arial" panose="020B0604020202020204" pitchFamily="34" charset="0"/>
              </a:rPr>
              <a:t>Defence</a:t>
            </a:r>
            <a:r>
              <a:rPr lang="en-US" cap="none" dirty="0">
                <a:latin typeface="Arial" panose="020B0604020202020204" pitchFamily="34" charset="0"/>
                <a:cs typeface="Arial" panose="020B0604020202020204" pitchFamily="34" charset="0"/>
              </a:rPr>
              <a:t>, Counterclaim, etc.). The heading helps to identify the nature and purpose of the pleading.</a:t>
            </a:r>
            <a:endParaRPr lang="en-US" cap="none"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2547790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FORMAL REQUIREMENTS OF PLEADINGS </a:t>
            </a:r>
            <a:r>
              <a:rPr lang="en-US" dirty="0" smtClean="0">
                <a:latin typeface="Arial" panose="020B0604020202020204" pitchFamily="34" charset="0"/>
                <a:cs typeface="Arial" panose="020B0604020202020204" pitchFamily="34" charset="0"/>
              </a:rPr>
              <a:t>CONT’D</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3"/>
          </p:nvPr>
        </p:nvSpPr>
        <p:spPr/>
        <p:txBody>
          <a:bodyPr>
            <a:normAutofit fontScale="85000" lnSpcReduction="20000"/>
          </a:bodyPr>
          <a:lstStyle/>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Every pleading must, be divided into paragraphs numbered consecutively, each allegation being so far as convenient contained in a separate </a:t>
            </a:r>
            <a:r>
              <a:rPr lang="en-US" cap="none" dirty="0">
                <a:latin typeface="Arial" panose="020B0604020202020204" pitchFamily="34" charset="0"/>
                <a:cs typeface="Arial" panose="020B0604020202020204" pitchFamily="34" charset="0"/>
              </a:rPr>
              <a:t>paragraph. Numbering paragraphs allows for clear identification and citation of specific allegations or points raised in the pleading.</a:t>
            </a:r>
            <a:endParaRPr lang="en-US" cap="none"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dates, sums and other numbers must be expressed in a pleading in figures and not in words</a:t>
            </a:r>
          </a:p>
          <a:p>
            <a:pPr>
              <a:buFont typeface="Courier New" panose="02070309020205020404" pitchFamily="49" charset="0"/>
              <a:buChar char="o"/>
            </a:pPr>
            <a:r>
              <a:rPr lang="en-US" b="1" cap="none" dirty="0">
                <a:latin typeface="Arial" panose="020B0604020202020204" pitchFamily="34" charset="0"/>
                <a:cs typeface="Arial" panose="020B0604020202020204" pitchFamily="34" charset="0"/>
              </a:rPr>
              <a:t>Relief Sought</a:t>
            </a:r>
            <a:r>
              <a:rPr lang="en-US" cap="none" dirty="0">
                <a:latin typeface="Arial" panose="020B0604020202020204" pitchFamily="34" charset="0"/>
                <a:cs typeface="Arial" panose="020B0604020202020204" pitchFamily="34" charset="0"/>
              </a:rPr>
              <a:t>: Pleadings should clearly state the relief or remedy sought by the party filing the pleading. This may include specific requests for damages, injunctions, declaratory relief, or other forms of legal or equitable remedies.</a:t>
            </a:r>
            <a:endParaRPr lang="en-US" cap="none"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Every pleading of a party must be indorsed:</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where the party sues or defends in person, with his name and address; and</a:t>
            </a:r>
          </a:p>
          <a:p>
            <a:pPr lvl="1">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in any other case, with the name of the firm and business address of the solicitor by whom it was served and also (if the solicitor is the agent of another) the name or firm and business address of his principal</a:t>
            </a:r>
          </a:p>
          <a:p>
            <a:endParaRPr lang="en-US" dirty="0"/>
          </a:p>
          <a:p>
            <a:endParaRPr lang="en-US" dirty="0"/>
          </a:p>
        </p:txBody>
      </p:sp>
    </p:spTree>
    <p:extLst>
      <p:ext uri="{BB962C8B-B14F-4D97-AF65-F5344CB8AC3E}">
        <p14:creationId xmlns:p14="http://schemas.microsoft.com/office/powerpoint/2010/main" val="2670605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FORMAL REQUIREMENTS OF PLEADINGS CONT’D</a:t>
            </a:r>
          </a:p>
        </p:txBody>
      </p:sp>
      <p:sp>
        <p:nvSpPr>
          <p:cNvPr id="3" name="Content Placeholder 2"/>
          <p:cNvSpPr>
            <a:spLocks noGrp="1"/>
          </p:cNvSpPr>
          <p:nvPr>
            <p:ph sz="quarter" idx="13"/>
          </p:nvPr>
        </p:nvSpPr>
        <p:spPr/>
        <p:txBody>
          <a:bodyPr/>
          <a:lstStyle/>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Every pleading of a party must be signed by counsel, if settled by him, and if not, by the party, if he sues or defends in person</a:t>
            </a:r>
          </a:p>
          <a:p>
            <a:pPr>
              <a:buFont typeface="Courier New" panose="02070309020205020404" pitchFamily="49" charset="0"/>
              <a:buChar char="o"/>
            </a:pPr>
            <a:r>
              <a:rPr lang="en-US" cap="none" dirty="0" smtClean="0">
                <a:solidFill>
                  <a:srgbClr val="FF0000"/>
                </a:solidFill>
                <a:latin typeface="Arial" panose="020B0604020202020204" pitchFamily="34" charset="0"/>
                <a:cs typeface="Arial" panose="020B0604020202020204" pitchFamily="34" charset="0"/>
              </a:rPr>
              <a:t>Where a pleading does not comply with the stated formal requirements, it might be set aside for irregularity pursuant to order 2 rule 2 of the RSC (WHITEBOOK)</a:t>
            </a:r>
          </a:p>
          <a:p>
            <a:endParaRPr lang="en-US"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063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FORMAL REQUIREMENTS OF PLEADINGS CONT’D</a:t>
            </a:r>
          </a:p>
        </p:txBody>
      </p:sp>
      <p:sp>
        <p:nvSpPr>
          <p:cNvPr id="3" name="Content Placeholder 2"/>
          <p:cNvSpPr>
            <a:spLocks noGrp="1"/>
          </p:cNvSpPr>
          <p:nvPr>
            <p:ph sz="quarter" idx="13"/>
          </p:nvPr>
        </p:nvSpPr>
        <p:spPr>
          <a:xfrm>
            <a:off x="913775" y="2479658"/>
            <a:ext cx="9840529" cy="4378341"/>
          </a:xfrm>
        </p:spPr>
        <p:txBody>
          <a:bodyPr>
            <a:normAutofit fontScale="55000" lnSpcReduction="20000"/>
          </a:bodyPr>
          <a:lstStyle/>
          <a:p>
            <a:pPr>
              <a:buFont typeface="Courier New" panose="02070309020205020404" pitchFamily="49" charset="0"/>
              <a:buChar char="o"/>
            </a:pPr>
            <a:r>
              <a:rPr lang="en-GB" sz="2600" cap="none" dirty="0" smtClean="0">
                <a:latin typeface="Arial" panose="020B0604020202020204" pitchFamily="34" charset="0"/>
                <a:cs typeface="Arial" panose="020B0604020202020204" pitchFamily="34" charset="0"/>
              </a:rPr>
              <a:t>The pleader must set out facts on which he relies to prove his cause of action</a:t>
            </a:r>
            <a:endParaRPr lang="en-US" sz="2600" cap="none"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en-US" sz="2600" b="1" cap="none" dirty="0" smtClean="0">
                <a:latin typeface="Arial" panose="020B0604020202020204" pitchFamily="34" charset="0"/>
                <a:cs typeface="Arial" panose="020B0604020202020204" pitchFamily="34" charset="0"/>
              </a:rPr>
              <a:t>Facts and not evidence must be proved </a:t>
            </a:r>
            <a:r>
              <a:rPr lang="en-US" sz="2600" cap="none" dirty="0" smtClean="0">
                <a:latin typeface="Arial" panose="020B0604020202020204" pitchFamily="34" charset="0"/>
                <a:cs typeface="Arial" panose="020B0604020202020204" pitchFamily="34" charset="0"/>
              </a:rPr>
              <a:t>– thus a distinction should be drawn between the material facts upon which a pleading relies and evidence by which those facts are to be proved</a:t>
            </a:r>
          </a:p>
          <a:p>
            <a:pPr>
              <a:buFont typeface="Courier New" panose="02070309020205020404" pitchFamily="49" charset="0"/>
              <a:buChar char="o"/>
            </a:pPr>
            <a:r>
              <a:rPr lang="en-US" sz="2600" cap="none" dirty="0">
                <a:latin typeface="Arial" panose="020B0604020202020204" pitchFamily="34" charset="0"/>
                <a:cs typeface="Arial" panose="020B0604020202020204" pitchFamily="34" charset="0"/>
              </a:rPr>
              <a:t>When the principle states that "facts must be proved in a pleading," it means that the pleadings must contain a clear and concise statement of the relevant facts upon which the party relies to support their claims or defenses. These facts should be </a:t>
            </a:r>
            <a:r>
              <a:rPr lang="en-US" sz="2600" b="1" cap="none" dirty="0">
                <a:latin typeface="Arial" panose="020B0604020202020204" pitchFamily="34" charset="0"/>
                <a:cs typeface="Arial" panose="020B0604020202020204" pitchFamily="34" charset="0"/>
              </a:rPr>
              <a:t>specific</a:t>
            </a:r>
            <a:r>
              <a:rPr lang="en-US" sz="2600" cap="none" dirty="0">
                <a:latin typeface="Arial" panose="020B0604020202020204" pitchFamily="34" charset="0"/>
                <a:cs typeface="Arial" panose="020B0604020202020204" pitchFamily="34" charset="0"/>
              </a:rPr>
              <a:t>, </a:t>
            </a:r>
            <a:r>
              <a:rPr lang="en-US" sz="2600" b="1" cap="none" dirty="0">
                <a:latin typeface="Arial" panose="020B0604020202020204" pitchFamily="34" charset="0"/>
                <a:cs typeface="Arial" panose="020B0604020202020204" pitchFamily="34" charset="0"/>
              </a:rPr>
              <a:t>relevant</a:t>
            </a:r>
            <a:r>
              <a:rPr lang="en-US" sz="2600" cap="none" dirty="0">
                <a:latin typeface="Arial" panose="020B0604020202020204" pitchFamily="34" charset="0"/>
                <a:cs typeface="Arial" panose="020B0604020202020204" pitchFamily="34" charset="0"/>
              </a:rPr>
              <a:t>, and </a:t>
            </a:r>
            <a:r>
              <a:rPr lang="en-US" sz="2600" b="1" cap="none" dirty="0">
                <a:latin typeface="Arial" panose="020B0604020202020204" pitchFamily="34" charset="0"/>
                <a:cs typeface="Arial" panose="020B0604020202020204" pitchFamily="34" charset="0"/>
              </a:rPr>
              <a:t>material</a:t>
            </a:r>
            <a:r>
              <a:rPr lang="en-US" sz="2600" cap="none" dirty="0">
                <a:latin typeface="Arial" panose="020B0604020202020204" pitchFamily="34" charset="0"/>
                <a:cs typeface="Arial" panose="020B0604020202020204" pitchFamily="34" charset="0"/>
              </a:rPr>
              <a:t> to the issues in dispute. However, the pleadings do not typically include evidence such as witness testimony, documents, or other exhibits that prove the facts alleged.</a:t>
            </a:r>
            <a:endParaRPr lang="en-US" sz="2600" cap="none"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en-US" sz="2600" cap="none" dirty="0" smtClean="0">
                <a:latin typeface="Arial" panose="020B0604020202020204" pitchFamily="34" charset="0"/>
                <a:cs typeface="Arial" panose="020B0604020202020204" pitchFamily="34" charset="0"/>
              </a:rPr>
              <a:t>Only facts which are material should be stated in a pleading</a:t>
            </a:r>
          </a:p>
          <a:p>
            <a:pPr>
              <a:buFont typeface="Courier New" panose="02070309020205020404" pitchFamily="49" charset="0"/>
              <a:buChar char="o"/>
            </a:pPr>
            <a:r>
              <a:rPr lang="en-GB" sz="2600" b="1" cap="none" dirty="0" smtClean="0">
                <a:latin typeface="Arial" panose="020B0604020202020204" pitchFamily="34" charset="0"/>
                <a:cs typeface="Arial" panose="020B0604020202020204" pitchFamily="34" charset="0"/>
              </a:rPr>
              <a:t>Material facts are </a:t>
            </a:r>
            <a:r>
              <a:rPr lang="en-US" sz="2600" b="1" cap="none" dirty="0" smtClean="0">
                <a:latin typeface="Arial" panose="020B0604020202020204" pitchFamily="34" charset="0"/>
                <a:cs typeface="Arial" panose="020B0604020202020204" pitchFamily="34" charset="0"/>
              </a:rPr>
              <a:t>“‘matters significant or essential to the issue at hand</a:t>
            </a:r>
          </a:p>
          <a:p>
            <a:pPr>
              <a:buFont typeface="Courier New" panose="02070309020205020404" pitchFamily="49" charset="0"/>
              <a:buChar char="o"/>
            </a:pPr>
            <a:r>
              <a:rPr lang="en-GB" sz="2600" cap="none" dirty="0" smtClean="0">
                <a:latin typeface="Arial" panose="020B0604020202020204" pitchFamily="34" charset="0"/>
                <a:cs typeface="Arial" panose="020B0604020202020204" pitchFamily="34" charset="0"/>
              </a:rPr>
              <a:t>Therefore only the facts which constitute or amount to a cause of action, must be alleged in a pleading</a:t>
            </a:r>
            <a:endParaRPr lang="en-US" sz="2600" cap="none" dirty="0" smtClean="0">
              <a:latin typeface="Arial" panose="020B0604020202020204" pitchFamily="34" charset="0"/>
              <a:cs typeface="Arial" panose="020B0604020202020204" pitchFamily="34" charset="0"/>
            </a:endParaRPr>
          </a:p>
          <a:p>
            <a:pPr>
              <a:buFont typeface="Courier New" panose="02070309020205020404" pitchFamily="49" charset="0"/>
              <a:buChar char="o"/>
            </a:pPr>
            <a:r>
              <a:rPr lang="en-US" sz="2600" cap="none" dirty="0" smtClean="0">
                <a:latin typeface="Arial" panose="020B0604020202020204" pitchFamily="34" charset="0"/>
                <a:cs typeface="Arial" panose="020B0604020202020204" pitchFamily="34" charset="0"/>
              </a:rPr>
              <a:t>The question whether a particular fact is or is not material depends mainly on the special circumstances of the particular case. Thus knowledge, notice, intention and, in a few cases, motive, are in some cases material, and if so, must be pleaded as facts with proper particularity</a:t>
            </a:r>
          </a:p>
          <a:p>
            <a:pPr>
              <a:buFont typeface="Courier New" panose="02070309020205020404" pitchFamily="49" charset="0"/>
              <a:buChar char="o"/>
            </a:pPr>
            <a:r>
              <a:rPr lang="en-US" sz="2600" cap="none" dirty="0" smtClean="0">
                <a:latin typeface="Arial" panose="020B0604020202020204" pitchFamily="34" charset="0"/>
                <a:cs typeface="Arial" panose="020B0604020202020204" pitchFamily="34" charset="0"/>
              </a:rPr>
              <a:t>Each party must plead all the material facts on which he means to rely at the trial; otherwise he is not entitled to give any evidence of them at the trial. No averment must be omitted which is essential to success</a:t>
            </a:r>
          </a:p>
          <a:p>
            <a:endParaRPr lang="en-US" cap="none" dirty="0"/>
          </a:p>
        </p:txBody>
      </p:sp>
    </p:spTree>
    <p:extLst>
      <p:ext uri="{BB962C8B-B14F-4D97-AF65-F5344CB8AC3E}">
        <p14:creationId xmlns:p14="http://schemas.microsoft.com/office/powerpoint/2010/main" val="3338810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FORMAL REQUIREMENTS OF PLEADINGS CONT’D</a:t>
            </a:r>
          </a:p>
        </p:txBody>
      </p:sp>
      <p:sp>
        <p:nvSpPr>
          <p:cNvPr id="3" name="Content Placeholder 2"/>
          <p:cNvSpPr>
            <a:spLocks noGrp="1"/>
          </p:cNvSpPr>
          <p:nvPr>
            <p:ph sz="quarter" idx="13"/>
          </p:nvPr>
        </p:nvSpPr>
        <p:spPr>
          <a:xfrm>
            <a:off x="566669" y="2367092"/>
            <a:ext cx="10921285" cy="4342801"/>
          </a:xfrm>
        </p:spPr>
        <p:txBody>
          <a:bodyPr>
            <a:normAutofit fontScale="92500"/>
          </a:bodyPr>
          <a:lstStyle/>
          <a:p>
            <a:pPr>
              <a:buFont typeface="Courier New" panose="02070309020205020404" pitchFamily="49" charset="0"/>
              <a:buChar char="o"/>
            </a:pPr>
            <a:r>
              <a:rPr lang="en-GB" b="1" cap="none" dirty="0" smtClean="0">
                <a:latin typeface="Arial" panose="020B0604020202020204" pitchFamily="34" charset="0"/>
                <a:cs typeface="Arial" panose="020B0604020202020204" pitchFamily="34" charset="0"/>
              </a:rPr>
              <a:t>Plead facts and not law </a:t>
            </a:r>
            <a:r>
              <a:rPr lang="en-GB" cap="none" dirty="0" smtClean="0">
                <a:latin typeface="Arial" panose="020B0604020202020204" pitchFamily="34" charset="0"/>
                <a:cs typeface="Arial" panose="020B0604020202020204" pitchFamily="34" charset="0"/>
              </a:rPr>
              <a:t>– do not state the legal consequences which flow from the facts on which you rely on, it is the court to declare the law arising upon the facts proved before court. Thus it is not necessary for the plaintiff to set out or describe the legal position in the pleading.</a:t>
            </a:r>
          </a:p>
          <a:p>
            <a:pPr>
              <a:buFont typeface="Courier New" panose="02070309020205020404" pitchFamily="49" charset="0"/>
              <a:buChar char="o"/>
            </a:pPr>
            <a:r>
              <a:rPr lang="en-GB" cap="none" dirty="0" smtClean="0">
                <a:latin typeface="Arial" panose="020B0604020202020204" pitchFamily="34" charset="0"/>
                <a:cs typeface="Arial" panose="020B0604020202020204" pitchFamily="34" charset="0"/>
              </a:rPr>
              <a:t>Therefore only plead the essential ingredients of the cause of action or defence which helps the other party know the case to be met at trial </a:t>
            </a:r>
          </a:p>
          <a:p>
            <a:pPr>
              <a:buFont typeface="Courier New" panose="02070309020205020404" pitchFamily="49" charset="0"/>
              <a:buChar char="o"/>
            </a:pPr>
            <a:r>
              <a:rPr lang="en-GB" cap="none" dirty="0" smtClean="0">
                <a:latin typeface="Arial" panose="020B0604020202020204" pitchFamily="34" charset="0"/>
                <a:cs typeface="Arial" panose="020B0604020202020204" pitchFamily="34" charset="0"/>
              </a:rPr>
              <a:t>Pleading the law is not permitted by the rules of the court and it tends to obscure the facts giving rise to the cause of action</a:t>
            </a:r>
            <a:r>
              <a:rPr lang="en-GB" cap="none" dirty="0" smtClean="0"/>
              <a:t>.</a:t>
            </a:r>
          </a:p>
          <a:p>
            <a:pPr>
              <a:buFont typeface="Courier New" panose="02070309020205020404" pitchFamily="49" charset="0"/>
              <a:buChar char="o"/>
            </a:pPr>
            <a:r>
              <a:rPr lang="en-GB" cap="none" dirty="0" smtClean="0">
                <a:latin typeface="Arial" panose="020B0604020202020204" pitchFamily="34" charset="0"/>
                <a:cs typeface="Arial" panose="020B0604020202020204" pitchFamily="34" charset="0"/>
              </a:rPr>
              <a:t>However a party can raise a point of law in a pleading – this is in instances where a party proposes to rely on cause of action or defence arising from statute, then he must clearly identify in his pleading the provision of the statute upon which he relies and the relief claimed must indicate which specific relief sought in the statute</a:t>
            </a: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851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FORMAL REQUIREMENTS OF PLEADINGS CONT’D</a:t>
            </a:r>
          </a:p>
        </p:txBody>
      </p:sp>
      <p:sp>
        <p:nvSpPr>
          <p:cNvPr id="3" name="Content Placeholder 2"/>
          <p:cNvSpPr>
            <a:spLocks noGrp="1"/>
          </p:cNvSpPr>
          <p:nvPr>
            <p:ph sz="quarter" idx="13"/>
          </p:nvPr>
        </p:nvSpPr>
        <p:spPr>
          <a:xfrm>
            <a:off x="913774" y="2367092"/>
            <a:ext cx="10363826" cy="4188254"/>
          </a:xfrm>
        </p:spPr>
        <p:txBody>
          <a:bodyPr>
            <a:normAutofit/>
          </a:bodyPr>
          <a:lstStyle/>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In relation to </a:t>
            </a:r>
            <a:r>
              <a:rPr lang="en-US" b="1" u="sng" cap="none" dirty="0" smtClean="0">
                <a:latin typeface="Arial" panose="020B0604020202020204" pitchFamily="34" charset="0"/>
                <a:cs typeface="Arial" panose="020B0604020202020204" pitchFamily="34" charset="0"/>
              </a:rPr>
              <a:t>documents,</a:t>
            </a:r>
            <a:r>
              <a:rPr lang="en-US" cap="none" dirty="0" smtClean="0">
                <a:latin typeface="Arial" panose="020B0604020202020204" pitchFamily="34" charset="0"/>
                <a:cs typeface="Arial" panose="020B0604020202020204" pitchFamily="34" charset="0"/>
              </a:rPr>
              <a:t> the general rule is that only the gist is to be pleaded, however if the precise words of a document or conversation are themselves material, they must be set out in full in the pleading. In an action for libel, the precise words of the offending document are always material. </a:t>
            </a:r>
          </a:p>
          <a:p>
            <a:pPr>
              <a:buFont typeface="Courier New" panose="02070309020205020404" pitchFamily="49" charset="0"/>
              <a:buChar char="o"/>
            </a:pPr>
            <a:r>
              <a:rPr lang="en-US" cap="none" dirty="0" smtClean="0">
                <a:latin typeface="Arial" panose="020B0604020202020204" pitchFamily="34" charset="0"/>
                <a:cs typeface="Arial" panose="020B0604020202020204" pitchFamily="34" charset="0"/>
              </a:rPr>
              <a:t>Every pleading must contain the necessary particulars of any claim, </a:t>
            </a:r>
            <a:r>
              <a:rPr lang="en-US" cap="none" dirty="0" err="1" smtClean="0">
                <a:latin typeface="Arial" panose="020B0604020202020204" pitchFamily="34" charset="0"/>
                <a:cs typeface="Arial" panose="020B0604020202020204" pitchFamily="34" charset="0"/>
              </a:rPr>
              <a:t>defence</a:t>
            </a:r>
            <a:r>
              <a:rPr lang="en-US" cap="none" dirty="0" smtClean="0">
                <a:latin typeface="Arial" panose="020B0604020202020204" pitchFamily="34" charset="0"/>
                <a:cs typeface="Arial" panose="020B0604020202020204" pitchFamily="34" charset="0"/>
              </a:rPr>
              <a:t> or other matter pleaded e.g. Negligence, misrepresentation, fraud, defamation etc.</a:t>
            </a:r>
          </a:p>
          <a:p>
            <a:pPr>
              <a:buFont typeface="Courier New" panose="02070309020205020404" pitchFamily="49" charset="0"/>
              <a:buChar char="o"/>
            </a:pPr>
            <a:r>
              <a:rPr lang="en-GB" cap="none" dirty="0" smtClean="0">
                <a:latin typeface="Arial" panose="020B0604020202020204" pitchFamily="34" charset="0"/>
                <a:cs typeface="Arial" panose="020B0604020202020204" pitchFamily="34" charset="0"/>
              </a:rPr>
              <a:t>Finally draft the pleading in a concise, coherent and precise manner. Draft the pleading with sufficient clarity</a:t>
            </a: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2087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Types </a:t>
            </a:r>
            <a:r>
              <a:rPr lang="en-US" dirty="0">
                <a:latin typeface="Arial" panose="020B0604020202020204" pitchFamily="34" charset="0"/>
                <a:cs typeface="Arial" panose="020B0604020202020204" pitchFamily="34" charset="0"/>
              </a:rPr>
              <a:t>of pleadings</a:t>
            </a:r>
          </a:p>
        </p:txBody>
      </p:sp>
      <p:sp>
        <p:nvSpPr>
          <p:cNvPr id="3" name="Content Placeholder 2"/>
          <p:cNvSpPr>
            <a:spLocks noGrp="1"/>
          </p:cNvSpPr>
          <p:nvPr>
            <p:ph sz="quarter" idx="13"/>
          </p:nvPr>
        </p:nvSpPr>
        <p:spPr/>
        <p:txBody>
          <a:bodyPr>
            <a:normAutofit/>
          </a:bodyPr>
          <a:lstStyle/>
          <a:p>
            <a:pPr>
              <a:buFont typeface="Courier New" panose="02070309020205020404" pitchFamily="49" charset="0"/>
              <a:buChar char="o"/>
            </a:pPr>
            <a:r>
              <a:rPr lang="en-GB" dirty="0" smtClean="0">
                <a:latin typeface="Arial" panose="020B0604020202020204" pitchFamily="34" charset="0"/>
                <a:cs typeface="Arial" panose="020B0604020202020204" pitchFamily="34" charset="0"/>
              </a:rPr>
              <a:t>Statement of claim – plaintiff</a:t>
            </a:r>
          </a:p>
          <a:p>
            <a:pPr>
              <a:buFont typeface="Courier New" panose="02070309020205020404" pitchFamily="49" charset="0"/>
              <a:buChar char="o"/>
            </a:pPr>
            <a:r>
              <a:rPr lang="en-GB" dirty="0" smtClean="0">
                <a:latin typeface="Arial" panose="020B0604020202020204" pitchFamily="34" charset="0"/>
                <a:cs typeface="Arial" panose="020B0604020202020204" pitchFamily="34" charset="0"/>
              </a:rPr>
              <a:t>Defence – defendant</a:t>
            </a:r>
          </a:p>
          <a:p>
            <a:pPr>
              <a:buFont typeface="Courier New" panose="02070309020205020404" pitchFamily="49" charset="0"/>
              <a:buChar char="o"/>
            </a:pPr>
            <a:r>
              <a:rPr lang="en-GB" dirty="0" smtClean="0">
                <a:latin typeface="Arial" panose="020B0604020202020204" pitchFamily="34" charset="0"/>
                <a:cs typeface="Arial" panose="020B0604020202020204" pitchFamily="34" charset="0"/>
              </a:rPr>
              <a:t>Counterclaim  - defendant</a:t>
            </a:r>
          </a:p>
          <a:p>
            <a:pPr>
              <a:buFont typeface="Courier New" panose="02070309020205020404" pitchFamily="49" charset="0"/>
              <a:buChar char="o"/>
            </a:pPr>
            <a:r>
              <a:rPr lang="en-GB" dirty="0" smtClean="0">
                <a:latin typeface="Arial" panose="020B0604020202020204" pitchFamily="34" charset="0"/>
                <a:cs typeface="Arial" panose="020B0604020202020204" pitchFamily="34" charset="0"/>
              </a:rPr>
              <a:t>Defence to counterclaim - plaintiff</a:t>
            </a:r>
          </a:p>
          <a:p>
            <a:pPr>
              <a:buFont typeface="Courier New" panose="02070309020205020404" pitchFamily="49" charset="0"/>
              <a:buChar char="o"/>
            </a:pPr>
            <a:r>
              <a:rPr lang="en-GB" dirty="0" smtClean="0">
                <a:latin typeface="Arial" panose="020B0604020202020204" pitchFamily="34" charset="0"/>
                <a:cs typeface="Arial" panose="020B0604020202020204" pitchFamily="34" charset="0"/>
              </a:rPr>
              <a:t>Reply – plaintiff</a:t>
            </a:r>
          </a:p>
        </p:txBody>
      </p:sp>
    </p:spTree>
    <p:extLst>
      <p:ext uri="{BB962C8B-B14F-4D97-AF65-F5344CB8AC3E}">
        <p14:creationId xmlns:p14="http://schemas.microsoft.com/office/powerpoint/2010/main" val="1564202757"/>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488</TotalTime>
  <Words>1842</Words>
  <Application>Microsoft Office PowerPoint</Application>
  <PresentationFormat>Widescreen</PresentationFormat>
  <Paragraphs>86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Courier New</vt:lpstr>
      <vt:lpstr>Tw Cen MT</vt:lpstr>
      <vt:lpstr>Droplet</vt:lpstr>
      <vt:lpstr>PLEADINGS</vt:lpstr>
      <vt:lpstr>DEFINITION</vt:lpstr>
      <vt:lpstr>FORMAL REQUIREMENTS OF PLEADINGS </vt:lpstr>
      <vt:lpstr>FORMAL REQUIREMENTS OF PLEADINGS CONT’D</vt:lpstr>
      <vt:lpstr>FORMAL REQUIREMENTS OF PLEADINGS CONT’D</vt:lpstr>
      <vt:lpstr>FORMAL REQUIREMENTS OF PLEADINGS CONT’D</vt:lpstr>
      <vt:lpstr>FORMAL REQUIREMENTS OF PLEADINGS CONT’D</vt:lpstr>
      <vt:lpstr>FORMAL REQUIREMENTS OF PLEADINGS CONT’D</vt:lpstr>
      <vt:lpstr>Types of pleadings</vt:lpstr>
      <vt:lpstr>Types of pleadings</vt:lpstr>
      <vt:lpstr>Striking out pleadings</vt:lpstr>
      <vt:lpstr>Amendment of pleadings</vt:lpstr>
      <vt:lpstr>Amendment of pleadings cont’d</vt:lpstr>
      <vt:lpstr>Amendment of pleadings cont’d</vt:lpstr>
      <vt:lpstr>Amendment of pleadings cont’d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THREE</dc:title>
  <dc:creator>Mrs Pupwe</dc:creator>
  <cp:lastModifiedBy> Mrs Pupwe</cp:lastModifiedBy>
  <cp:revision>92</cp:revision>
  <dcterms:created xsi:type="dcterms:W3CDTF">2023-08-08T13:08:20Z</dcterms:created>
  <dcterms:modified xsi:type="dcterms:W3CDTF">2024-02-07T06:02:31Z</dcterms:modified>
</cp:coreProperties>
</file>