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4" r:id="rId6"/>
    <p:sldId id="265" r:id="rId7"/>
    <p:sldId id="266" r:id="rId8"/>
    <p:sldId id="267" r:id="rId9"/>
    <p:sldId id="260" r:id="rId10"/>
    <p:sldId id="268" r:id="rId11"/>
    <p:sldId id="261" r:id="rId12"/>
    <p:sldId id="262" r:id="rId13"/>
    <p:sldId id="263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150F9-383C-4037-A203-79DE83443458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92470D17-DB99-444B-8F85-8FB48A3AB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924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150F9-383C-4037-A203-79DE83443458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2470D17-DB99-444B-8F85-8FB48A3AB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80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150F9-383C-4037-A203-79DE83443458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2470D17-DB99-444B-8F85-8FB48A3AB399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129542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150F9-383C-4037-A203-79DE83443458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2470D17-DB99-444B-8F85-8FB48A3AB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2360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150F9-383C-4037-A203-79DE83443458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2470D17-DB99-444B-8F85-8FB48A3AB399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103197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150F9-383C-4037-A203-79DE83443458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2470D17-DB99-444B-8F85-8FB48A3AB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745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150F9-383C-4037-A203-79DE83443458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70D17-DB99-444B-8F85-8FB48A3AB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2478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150F9-383C-4037-A203-79DE83443458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70D17-DB99-444B-8F85-8FB48A3AB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039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150F9-383C-4037-A203-79DE83443458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70D17-DB99-444B-8F85-8FB48A3AB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099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150F9-383C-4037-A203-79DE83443458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2470D17-DB99-444B-8F85-8FB48A3AB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791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150F9-383C-4037-A203-79DE83443458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2470D17-DB99-444B-8F85-8FB48A3AB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441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150F9-383C-4037-A203-79DE83443458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2470D17-DB99-444B-8F85-8FB48A3AB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7848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150F9-383C-4037-A203-79DE83443458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70D17-DB99-444B-8F85-8FB48A3AB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549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150F9-383C-4037-A203-79DE83443458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70D17-DB99-444B-8F85-8FB48A3AB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358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150F9-383C-4037-A203-79DE83443458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70D17-DB99-444B-8F85-8FB48A3AB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795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150F9-383C-4037-A203-79DE83443458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2470D17-DB99-444B-8F85-8FB48A3AB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008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3150F9-383C-4037-A203-79DE83443458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92470D17-DB99-444B-8F85-8FB48A3AB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854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Part two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Criminal procedure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07312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High </a:t>
            </a:r>
            <a:r>
              <a:rPr lang="en-US" dirty="0" smtClean="0"/>
              <a:t>court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high court tries cases and hears appeals from the sub court</a:t>
            </a:r>
          </a:p>
          <a:p>
            <a:r>
              <a:rPr lang="en-GB" dirty="0" smtClean="0"/>
              <a:t>It has supervisory jurisdiction over the sub court by:</a:t>
            </a:r>
          </a:p>
          <a:p>
            <a:pPr lvl="1"/>
            <a:r>
              <a:rPr lang="en-GB" dirty="0" smtClean="0"/>
              <a:t>Reviewing their decision</a:t>
            </a:r>
          </a:p>
          <a:p>
            <a:pPr lvl="1"/>
            <a:r>
              <a:rPr lang="en-GB" dirty="0" smtClean="0"/>
              <a:t>Confirming the sentences </a:t>
            </a:r>
          </a:p>
          <a:p>
            <a:pPr lvl="1"/>
            <a:r>
              <a:rPr lang="en-GB" dirty="0" smtClean="0"/>
              <a:t>Appeals from the sub court</a:t>
            </a:r>
          </a:p>
          <a:p>
            <a:r>
              <a:rPr lang="en-GB" b="1" dirty="0" err="1" smtClean="0"/>
              <a:t>Mwanza</a:t>
            </a:r>
            <a:r>
              <a:rPr lang="en-GB" b="1" dirty="0" smtClean="0"/>
              <a:t>  v the people (1976) ZR 164</a:t>
            </a:r>
          </a:p>
          <a:p>
            <a:r>
              <a:rPr lang="en-GB" dirty="0" smtClean="0"/>
              <a:t>All judges of the high court have equal power – section 4 of the high court act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6194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Courts martial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court-martial is a court of special and limited jurisdiction</a:t>
            </a:r>
            <a:r>
              <a:rPr lang="en-US" dirty="0" smtClean="0"/>
              <a:t>.</a:t>
            </a:r>
          </a:p>
          <a:p>
            <a:r>
              <a:rPr lang="en-GB" dirty="0" smtClean="0"/>
              <a:t>It is established under the defence Act</a:t>
            </a:r>
          </a:p>
          <a:p>
            <a:r>
              <a:rPr lang="en-US" dirty="0"/>
              <a:t> court-martial is empowered to determine the guilt of members of the armed forces subject to military law, and, if the defendant is found guilty, to decide upon punishment</a:t>
            </a:r>
            <a:r>
              <a:rPr lang="en-US" dirty="0" smtClean="0"/>
              <a:t>. – section 86 of the </a:t>
            </a:r>
            <a:r>
              <a:rPr lang="en-US" dirty="0" err="1" smtClean="0"/>
              <a:t>defence</a:t>
            </a:r>
            <a:r>
              <a:rPr lang="en-US" dirty="0" smtClean="0"/>
              <a:t> Act</a:t>
            </a:r>
          </a:p>
          <a:p>
            <a:r>
              <a:rPr lang="en-GB" dirty="0" smtClean="0"/>
              <a:t>Offences are provided for in the defence Act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50443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Court of appeal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court of appeal is established under art 130 of the constitution</a:t>
            </a:r>
          </a:p>
          <a:p>
            <a:r>
              <a:rPr lang="en-GB" dirty="0" smtClean="0"/>
              <a:t>It hears appeals from the courts martial and high court</a:t>
            </a:r>
          </a:p>
          <a:p>
            <a:r>
              <a:rPr lang="en-GB" dirty="0" smtClean="0"/>
              <a:t>Art 132 provides that a maximum of three judges can hear your case or higher number, but must be uneven.</a:t>
            </a:r>
          </a:p>
          <a:p>
            <a:r>
              <a:rPr lang="en-GB" dirty="0" smtClean="0"/>
              <a:t>Interlocutory applications such a s bail application or appeals are heard by a single judge unless were you are unsuccessful then application can be made to the court (not an appeal but a renewal)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04182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Supreme court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Established by article 134 of the constitution</a:t>
            </a:r>
          </a:p>
          <a:p>
            <a:r>
              <a:rPr lang="en-GB" dirty="0" smtClean="0"/>
              <a:t>Hears appeals from the court of appeal</a:t>
            </a:r>
          </a:p>
          <a:p>
            <a:r>
              <a:rPr lang="en-GB" dirty="0" smtClean="0"/>
              <a:t>Interlocutory application are heard by a single judge but you can renew the matter</a:t>
            </a:r>
          </a:p>
          <a:p>
            <a:r>
              <a:rPr lang="en-GB" dirty="0" smtClean="0"/>
              <a:t>A maximum of three judges sit to hear a matter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00632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UNIT NINE - COURTS OF CRIMINAL JURISDICTION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Subordinate court</a:t>
            </a:r>
          </a:p>
          <a:p>
            <a:pPr lvl="0"/>
            <a:r>
              <a:rPr lang="en-US" dirty="0"/>
              <a:t>High court</a:t>
            </a:r>
          </a:p>
          <a:p>
            <a:pPr lvl="0"/>
            <a:r>
              <a:rPr lang="en-US" dirty="0"/>
              <a:t>Courts martial</a:t>
            </a:r>
          </a:p>
          <a:p>
            <a:pPr lvl="0"/>
            <a:r>
              <a:rPr lang="en-US" dirty="0"/>
              <a:t>Court of appeal</a:t>
            </a:r>
          </a:p>
          <a:p>
            <a:pPr lvl="0"/>
            <a:r>
              <a:rPr lang="en-US" dirty="0"/>
              <a:t>Supreme court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25778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333333"/>
                </a:solidFill>
                <a:latin typeface="+mj-lt"/>
              </a:rPr>
              <a:t>Criminal procedure deals with the set of </a:t>
            </a:r>
            <a:r>
              <a:rPr lang="en-US" dirty="0" smtClean="0">
                <a:solidFill>
                  <a:srgbClr val="333333"/>
                </a:solidFill>
                <a:latin typeface="+mj-lt"/>
              </a:rPr>
              <a:t>rules</a:t>
            </a:r>
            <a:r>
              <a:rPr lang="en-US" dirty="0">
                <a:solidFill>
                  <a:schemeClr val="tx1"/>
                </a:solidFill>
                <a:latin typeface="+mj-lt"/>
              </a:rPr>
              <a:t> governing the series of proceedings through which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substantive</a:t>
            </a:r>
            <a:r>
              <a:rPr lang="en-US" dirty="0">
                <a:solidFill>
                  <a:schemeClr val="tx1"/>
                </a:solidFill>
                <a:latin typeface="+mj-lt"/>
              </a:rPr>
              <a:t> 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criminal law is enforced</a:t>
            </a:r>
            <a:r>
              <a:rPr lang="en-US" dirty="0" smtClean="0">
                <a:solidFill>
                  <a:srgbClr val="333333"/>
                </a:solidFill>
                <a:latin typeface="+mj-lt"/>
              </a:rPr>
              <a:t>.</a:t>
            </a:r>
          </a:p>
          <a:p>
            <a:r>
              <a:rPr lang="en-US" dirty="0">
                <a:latin typeface="+mj-lt"/>
              </a:rPr>
              <a:t>the process generally begins with a formal criminal charge with the person on trial either being free on bail or incarcerated, and results in the conviction or acquittal of the defendant</a:t>
            </a:r>
            <a:r>
              <a:rPr lang="en-US" dirty="0" smtClean="0"/>
              <a:t>.</a:t>
            </a:r>
          </a:p>
          <a:p>
            <a:r>
              <a:rPr lang="en-GB" dirty="0" smtClean="0"/>
              <a:t>Jurisdiction if the courts is provided for by legislation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74857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Subordinate court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085" y="2146479"/>
            <a:ext cx="8915400" cy="4537656"/>
          </a:xfrm>
        </p:spPr>
        <p:txBody>
          <a:bodyPr>
            <a:normAutofit fontScale="92500"/>
          </a:bodyPr>
          <a:lstStyle/>
          <a:p>
            <a:pPr lvl="0"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lang="en-US" sz="1700" dirty="0">
                <a:solidFill>
                  <a:prstClr val="black">
                    <a:lumMod val="75000"/>
                    <a:lumOff val="25000"/>
                  </a:prstClr>
                </a:solidFill>
                <a:latin typeface="+mj-lt"/>
              </a:rPr>
              <a:t>The subordinate courts are constituted by section 3 of the Subordinate Courts Act</a:t>
            </a:r>
          </a:p>
          <a:p>
            <a:pPr lvl="0"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lang="en-GB" sz="1600" dirty="0">
                <a:latin typeface="+mj-lt"/>
                <a:ea typeface="Times New Roman" panose="02020603050405020304" pitchFamily="18" charset="0"/>
              </a:rPr>
              <a:t>The jurisdiction of the courts so constituted is limited by section 4 of Cap. 28 whereby they shall ordinarily exercise their powers only within the districts for which they are constituted</a:t>
            </a:r>
            <a:r>
              <a:rPr lang="en-US" sz="17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+mj-lt"/>
              </a:rPr>
              <a:t>Magistrates </a:t>
            </a:r>
            <a:r>
              <a:rPr lang="en-US" sz="1700" dirty="0">
                <a:solidFill>
                  <a:prstClr val="black">
                    <a:lumMod val="75000"/>
                    <a:lumOff val="25000"/>
                  </a:prstClr>
                </a:solidFill>
                <a:latin typeface="+mj-lt"/>
              </a:rPr>
              <a:t>are appointed by the Judicial Services Commission. </a:t>
            </a:r>
          </a:p>
          <a:p>
            <a:pPr lvl="0"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lang="en-US" sz="1700" dirty="0">
                <a:solidFill>
                  <a:prstClr val="black">
                    <a:lumMod val="75000"/>
                    <a:lumOff val="25000"/>
                  </a:prstClr>
                </a:solidFill>
                <a:latin typeface="+mj-lt"/>
              </a:rPr>
              <a:t>Subordinate courts are divided into 3 categories: first class, second and third class</a:t>
            </a:r>
          </a:p>
          <a:p>
            <a:pPr lvl="0"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lang="en-US" sz="1700" dirty="0">
                <a:solidFill>
                  <a:prstClr val="black">
                    <a:lumMod val="75000"/>
                    <a:lumOff val="25000"/>
                  </a:prstClr>
                </a:solidFill>
                <a:latin typeface="+mj-lt"/>
              </a:rPr>
              <a:t>The hierarchy of Magistrates in Zambia is as follows:</a:t>
            </a:r>
          </a:p>
          <a:p>
            <a:pPr lvl="1"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lang="en-US" sz="1500" dirty="0">
                <a:solidFill>
                  <a:prstClr val="black">
                    <a:lumMod val="75000"/>
                    <a:lumOff val="25000"/>
                  </a:prstClr>
                </a:solidFill>
                <a:latin typeface="+mj-lt"/>
              </a:rPr>
              <a:t>Chief Resident Magistrate;</a:t>
            </a:r>
          </a:p>
          <a:p>
            <a:pPr lvl="1"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lang="en-US" sz="1500" dirty="0">
                <a:solidFill>
                  <a:prstClr val="black">
                    <a:lumMod val="75000"/>
                    <a:lumOff val="25000"/>
                  </a:prstClr>
                </a:solidFill>
                <a:latin typeface="+mj-lt"/>
              </a:rPr>
              <a:t>Principal Resident Magistrate;</a:t>
            </a:r>
          </a:p>
          <a:p>
            <a:pPr lvl="1"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lang="en-US" sz="1500" dirty="0">
                <a:solidFill>
                  <a:prstClr val="black">
                    <a:lumMod val="75000"/>
                    <a:lumOff val="25000"/>
                  </a:prstClr>
                </a:solidFill>
                <a:latin typeface="+mj-lt"/>
              </a:rPr>
              <a:t>Senior Resident Magistrate;</a:t>
            </a:r>
          </a:p>
          <a:p>
            <a:pPr lvl="1"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lang="en-US" sz="1500" dirty="0">
                <a:solidFill>
                  <a:prstClr val="black">
                    <a:lumMod val="75000"/>
                    <a:lumOff val="25000"/>
                  </a:prstClr>
                </a:solidFill>
                <a:latin typeface="+mj-lt"/>
              </a:rPr>
              <a:t>Resident Magistrate;</a:t>
            </a:r>
          </a:p>
          <a:p>
            <a:pPr lvl="1"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lang="en-US" sz="1500" dirty="0">
                <a:solidFill>
                  <a:prstClr val="black">
                    <a:lumMod val="75000"/>
                    <a:lumOff val="25000"/>
                  </a:prstClr>
                </a:solidFill>
                <a:latin typeface="+mj-lt"/>
              </a:rPr>
              <a:t>Magistrate Class I;</a:t>
            </a:r>
          </a:p>
          <a:p>
            <a:pPr lvl="1"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lang="en-US" sz="1500" dirty="0">
                <a:solidFill>
                  <a:prstClr val="black">
                    <a:lumMod val="75000"/>
                    <a:lumOff val="25000"/>
                  </a:prstClr>
                </a:solidFill>
                <a:latin typeface="+mj-lt"/>
              </a:rPr>
              <a:t>Magistrate Class II; and</a:t>
            </a:r>
          </a:p>
          <a:p>
            <a:pPr lvl="1"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lang="en-US" sz="1500" dirty="0">
                <a:solidFill>
                  <a:prstClr val="black">
                    <a:lumMod val="75000"/>
                    <a:lumOff val="25000"/>
                  </a:prstClr>
                </a:solidFill>
                <a:latin typeface="+mj-lt"/>
              </a:rPr>
              <a:t>Magistrates class III.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40791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Subordinate </a:t>
            </a:r>
            <a:r>
              <a:rPr lang="en-US" dirty="0" smtClean="0"/>
              <a:t>court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Section 7 of the Criminal Procedure Code Chapter 88 </a:t>
            </a:r>
            <a:r>
              <a:rPr lang="en-US" dirty="0"/>
              <a:t>of the laws of Zambia provides for the powers of subordinate courts as follows</a:t>
            </a:r>
            <a:r>
              <a:rPr lang="en-US" dirty="0" smtClean="0"/>
              <a:t>:</a:t>
            </a:r>
            <a:endParaRPr lang="en-US" dirty="0"/>
          </a:p>
          <a:p>
            <a:r>
              <a:rPr lang="en-US" dirty="0"/>
              <a:t>Chief Resident Magistrate maximum of 9 years;</a:t>
            </a:r>
          </a:p>
          <a:p>
            <a:r>
              <a:rPr lang="en-US" dirty="0" smtClean="0"/>
              <a:t>Principal </a:t>
            </a:r>
            <a:r>
              <a:rPr lang="en-US" dirty="0"/>
              <a:t>Resident Magistrate maximum of 9 years; ·</a:t>
            </a:r>
          </a:p>
          <a:p>
            <a:r>
              <a:rPr lang="en-US" dirty="0"/>
              <a:t>Senior Resident Magistrate maximum of 9 years; ·</a:t>
            </a:r>
          </a:p>
          <a:p>
            <a:r>
              <a:rPr lang="en-US" dirty="0"/>
              <a:t>Resident Magistrate maximum of 7 years; ·</a:t>
            </a:r>
          </a:p>
          <a:p>
            <a:r>
              <a:rPr lang="en-US" dirty="0"/>
              <a:t>Magistrate Class I maximum of 5 years; ·</a:t>
            </a:r>
          </a:p>
          <a:p>
            <a:r>
              <a:rPr lang="en-US" dirty="0"/>
              <a:t>Magistrate Class II maximum of 3 years; and ·</a:t>
            </a:r>
          </a:p>
          <a:p>
            <a:r>
              <a:rPr lang="en-US" dirty="0"/>
              <a:t>Magistrate Class III maximum of 3 years</a:t>
            </a:r>
          </a:p>
        </p:txBody>
      </p:sp>
    </p:spTree>
    <p:extLst>
      <p:ext uri="{BB962C8B-B14F-4D97-AF65-F5344CB8AC3E}">
        <p14:creationId xmlns:p14="http://schemas.microsoft.com/office/powerpoint/2010/main" val="23865377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Subordinate court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Section 9 of the CPC - Thus </a:t>
            </a:r>
            <a:r>
              <a:rPr lang="en-US" dirty="0"/>
              <a:t>certain safeguards and limits are placed on the relatively wide powers of the subordinate courts to imprison. Thus, a sentence to imprison </a:t>
            </a:r>
            <a:r>
              <a:rPr lang="en-US" dirty="0" smtClean="0"/>
              <a:t>with or without hard </a:t>
            </a:r>
            <a:r>
              <a:rPr lang="en-US" dirty="0" err="1" smtClean="0"/>
              <a:t>labour</a:t>
            </a:r>
            <a:r>
              <a:rPr lang="en-US" dirty="0" smtClean="0"/>
              <a:t> for</a:t>
            </a:r>
            <a:r>
              <a:rPr lang="en-US" dirty="0"/>
              <a:t>:</a:t>
            </a:r>
          </a:p>
          <a:p>
            <a:r>
              <a:rPr lang="en-US" dirty="0"/>
              <a:t>More than two years, imposed by a Mag. Class I requires confirmation by High Court. </a:t>
            </a:r>
          </a:p>
          <a:p>
            <a:r>
              <a:rPr lang="en-US" dirty="0"/>
              <a:t>More than one year, imposed by a Mag. Class II requires confirmation by High Court. </a:t>
            </a:r>
          </a:p>
          <a:p>
            <a:r>
              <a:rPr lang="en-US" dirty="0"/>
              <a:t>More than six months, imposed by Mag Class III needs confirmation by High Court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33302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Subordinate court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599"/>
            <a:ext cx="8915400" cy="4602051"/>
          </a:xfrm>
        </p:spPr>
        <p:txBody>
          <a:bodyPr>
            <a:normAutofit fontScale="77500" lnSpcReduction="20000"/>
          </a:bodyPr>
          <a:lstStyle/>
          <a:p>
            <a:r>
              <a:rPr lang="en-US" b="1" i="1" dirty="0"/>
              <a:t>Subject to the provisions of section sixty-eight and to the powers of </a:t>
            </a:r>
            <a:r>
              <a:rPr lang="en-US" b="1" i="1" dirty="0" smtClean="0"/>
              <a:t>transfer conferred </a:t>
            </a:r>
            <a:r>
              <a:rPr lang="en-US" b="1" i="1" dirty="0"/>
              <a:t>by sections seventy-eight and eighty, every offence shall be inquired into </a:t>
            </a:r>
            <a:r>
              <a:rPr lang="en-US" b="1" i="1" dirty="0" smtClean="0"/>
              <a:t>or tried</a:t>
            </a:r>
            <a:r>
              <a:rPr lang="en-US" b="1" i="1" dirty="0"/>
              <a:t>, as the case may be, by a court within the local limits of whose jurisdiction it </a:t>
            </a:r>
            <a:r>
              <a:rPr lang="en-US" b="1" i="1" dirty="0" smtClean="0"/>
              <a:t>was committed </a:t>
            </a:r>
            <a:r>
              <a:rPr lang="en-US" b="1" i="1" dirty="0"/>
              <a:t>or within the local limits of whose jurisdiction the accused was apprehended, </a:t>
            </a:r>
            <a:r>
              <a:rPr lang="en-US" b="1" i="1" dirty="0" smtClean="0"/>
              <a:t>or is </a:t>
            </a:r>
            <a:r>
              <a:rPr lang="en-US" b="1" i="1" dirty="0"/>
              <a:t>in custody on a charge for the offence, or has appeared in answer to a </a:t>
            </a:r>
            <a:r>
              <a:rPr lang="en-US" b="1" i="1" dirty="0" smtClean="0"/>
              <a:t>summons lawfully </a:t>
            </a:r>
            <a:r>
              <a:rPr lang="en-US" b="1" i="1" dirty="0"/>
              <a:t>issued charging him with the offence</a:t>
            </a:r>
            <a:r>
              <a:rPr lang="en-US" b="1" i="1" dirty="0" smtClean="0"/>
              <a:t>. Section 69 of the CPC</a:t>
            </a:r>
          </a:p>
          <a:p>
            <a:r>
              <a:rPr lang="en-GB" dirty="0" smtClean="0"/>
              <a:t>A case will therefore be tried in the district the offence occurred except: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Section 66 </a:t>
            </a:r>
            <a:r>
              <a:rPr lang="en-GB" dirty="0" smtClean="0"/>
              <a:t>– an offender can be presented before a court in the district he is presented but will tried in the district offence was committed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Section 70 </a:t>
            </a:r>
            <a:r>
              <a:rPr lang="en-GB" dirty="0" smtClean="0"/>
              <a:t>– an offender can be tried in the district were offence was committed or were consequence was felt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Section 71 </a:t>
            </a:r>
            <a:r>
              <a:rPr lang="en-GB" dirty="0" smtClean="0"/>
              <a:t>– an offence can be tried in a district were it was not committed but is connected to an </a:t>
            </a:r>
            <a:r>
              <a:rPr lang="en-GB" smtClean="0"/>
              <a:t>offence </a:t>
            </a:r>
            <a:r>
              <a:rPr lang="en-GB" smtClean="0"/>
              <a:t>committed </a:t>
            </a:r>
            <a:r>
              <a:rPr lang="en-GB" dirty="0" smtClean="0"/>
              <a:t>in that district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Section 72</a:t>
            </a:r>
            <a:r>
              <a:rPr lang="en-GB" dirty="0" smtClean="0"/>
              <a:t>- an offence is committed partly in one district and partly in another </a:t>
            </a:r>
            <a:r>
              <a:rPr lang="en-GB" dirty="0" smtClean="0">
                <a:latin typeface="+mj-lt"/>
              </a:rPr>
              <a:t>or </a:t>
            </a:r>
            <a:r>
              <a:rPr lang="en-US" dirty="0">
                <a:latin typeface="+mj-lt"/>
              </a:rPr>
              <a:t>an offence is a continuing one, and continues to be committed in </a:t>
            </a:r>
            <a:r>
              <a:rPr lang="en-US" dirty="0" smtClean="0">
                <a:latin typeface="+mj-lt"/>
              </a:rPr>
              <a:t>more districts </a:t>
            </a:r>
            <a:r>
              <a:rPr lang="en-US" dirty="0">
                <a:latin typeface="+mj-lt"/>
              </a:rPr>
              <a:t>than one</a:t>
            </a:r>
            <a:r>
              <a:rPr lang="en-US" dirty="0" smtClean="0">
                <a:latin typeface="+mj-lt"/>
              </a:rPr>
              <a:t>;</a:t>
            </a:r>
            <a:r>
              <a:rPr lang="en-US" dirty="0">
                <a:latin typeface="+mj-lt"/>
              </a:rPr>
              <a:t> such offence may be inquired into or tried by a court having jurisdiction in any of </a:t>
            </a:r>
            <a:r>
              <a:rPr lang="en-US" dirty="0" smtClean="0">
                <a:latin typeface="+mj-lt"/>
              </a:rPr>
              <a:t>such districts.</a:t>
            </a:r>
          </a:p>
          <a:p>
            <a:r>
              <a:rPr lang="en-GB" dirty="0" smtClean="0">
                <a:solidFill>
                  <a:srgbClr val="FF0000"/>
                </a:solidFill>
                <a:latin typeface="+mj-lt"/>
              </a:rPr>
              <a:t>Section 73 </a:t>
            </a:r>
            <a:r>
              <a:rPr lang="en-GB" dirty="0" smtClean="0">
                <a:latin typeface="+mj-lt"/>
              </a:rPr>
              <a:t>- </a:t>
            </a:r>
            <a:r>
              <a:rPr lang="en-US" dirty="0">
                <a:latin typeface="+mj-lt"/>
              </a:rPr>
              <a:t>When an offence is committed on or near the boundary or boundaries of </a:t>
            </a:r>
            <a:r>
              <a:rPr lang="en-US" dirty="0" smtClean="0">
                <a:latin typeface="+mj-lt"/>
              </a:rPr>
              <a:t>two or </a:t>
            </a:r>
            <a:r>
              <a:rPr lang="en-US" dirty="0">
                <a:latin typeface="+mj-lt"/>
              </a:rPr>
              <a:t>more districts, or within a distance of ten miles from any such boundary or </a:t>
            </a:r>
            <a:r>
              <a:rPr lang="en-US" dirty="0" smtClean="0">
                <a:latin typeface="+mj-lt"/>
              </a:rPr>
              <a:t>boundaries, it </a:t>
            </a:r>
            <a:r>
              <a:rPr lang="en-US" dirty="0">
                <a:latin typeface="+mj-lt"/>
              </a:rPr>
              <a:t>may be inquired into or tried by a court having jurisdiction in any of the said districts, </a:t>
            </a:r>
            <a:r>
              <a:rPr lang="en-US" dirty="0" smtClean="0">
                <a:latin typeface="+mj-lt"/>
              </a:rPr>
              <a:t>in the </a:t>
            </a:r>
            <a:r>
              <a:rPr lang="en-US" dirty="0">
                <a:latin typeface="+mj-lt"/>
              </a:rPr>
              <a:t>same manner as if it had been wholly committed therein.</a:t>
            </a:r>
          </a:p>
        </p:txBody>
      </p:sp>
    </p:spTree>
    <p:extLst>
      <p:ext uri="{BB962C8B-B14F-4D97-AF65-F5344CB8AC3E}">
        <p14:creationId xmlns:p14="http://schemas.microsoft.com/office/powerpoint/2010/main" val="10235237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Subordinate court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conviction will not be nullified solely because the trial took place in the wrong district - -</a:t>
            </a:r>
            <a:r>
              <a:rPr lang="en-GB" dirty="0" smtClean="0">
                <a:solidFill>
                  <a:srgbClr val="FF0000"/>
                </a:solidFill>
              </a:rPr>
              <a:t>section 352 of CPC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One magistrate can not review another magistrates decision despite them being in different classes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31984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High court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The High Court of Zambia is established under article 133(1) of CAP 1</a:t>
            </a:r>
          </a:p>
          <a:p>
            <a:r>
              <a:rPr lang="en-US" dirty="0"/>
              <a:t>Art 134 states, Subject to Article 128, the High Court has: Unlimited and original jurisdiction in civil and criminal matter. Appellate and supervisory jurisdiction, as prescribed, and Jurisdiction to review decisions, as prescribed</a:t>
            </a:r>
          </a:p>
          <a:p>
            <a:r>
              <a:rPr lang="en-US" dirty="0"/>
              <a:t>It consists of the Chief Justice who is an ex-officio judge and other judges appointed by the court. E.g. in </a:t>
            </a:r>
            <a:r>
              <a:rPr lang="en-US" dirty="0" err="1">
                <a:solidFill>
                  <a:srgbClr val="FF0000"/>
                </a:solidFill>
              </a:rPr>
              <a:t>Shamwana</a:t>
            </a:r>
            <a:r>
              <a:rPr lang="en-US" dirty="0">
                <a:solidFill>
                  <a:srgbClr val="FF0000"/>
                </a:solidFill>
              </a:rPr>
              <a:t> v Mwanawasa (1993/1994) ZR </a:t>
            </a:r>
            <a:r>
              <a:rPr lang="en-US" dirty="0"/>
              <a:t>(chief Justice </a:t>
            </a:r>
            <a:r>
              <a:rPr lang="en-US" dirty="0" err="1"/>
              <a:t>Ngulube</a:t>
            </a:r>
            <a:r>
              <a:rPr lang="en-US" dirty="0"/>
              <a:t> sat as </a:t>
            </a:r>
            <a:r>
              <a:rPr lang="en-US" dirty="0" smtClean="0"/>
              <a:t>ex-officio</a:t>
            </a:r>
          </a:p>
          <a:p>
            <a:r>
              <a:rPr lang="en-GB" dirty="0" smtClean="0"/>
              <a:t>There is no limit as to the sentence that the high court can impose</a:t>
            </a:r>
          </a:p>
          <a:p>
            <a:r>
              <a:rPr lang="en-GB" dirty="0" smtClean="0"/>
              <a:t>Section 11 of the CPC - </a:t>
            </a:r>
            <a:r>
              <a:rPr lang="en-US" dirty="0"/>
              <a:t>The Chief Justice may, by statutory notice, order that any class of </a:t>
            </a:r>
            <a:r>
              <a:rPr lang="en-US" dirty="0" smtClean="0"/>
              <a:t>offence specified </a:t>
            </a:r>
            <a:r>
              <a:rPr lang="en-US" dirty="0"/>
              <a:t>in such notice shall be tried by the High Court or be tried or committed to </a:t>
            </a:r>
            <a:r>
              <a:rPr lang="en-US" dirty="0" smtClean="0"/>
              <a:t>the High </a:t>
            </a:r>
            <a:r>
              <a:rPr lang="en-US" dirty="0"/>
              <a:t>Court for trial by a subordinate court presided over by a senior resident </a:t>
            </a:r>
            <a:r>
              <a:rPr lang="en-US" dirty="0" smtClean="0"/>
              <a:t>magistrate only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4041084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274</TotalTime>
  <Words>1072</Words>
  <Application>Microsoft Office PowerPoint</Application>
  <PresentationFormat>Widescreen</PresentationFormat>
  <Paragraphs>78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Century Gothic</vt:lpstr>
      <vt:lpstr>Times New Roman</vt:lpstr>
      <vt:lpstr>Wingdings 3</vt:lpstr>
      <vt:lpstr>Wisp</vt:lpstr>
      <vt:lpstr>Part two</vt:lpstr>
      <vt:lpstr>UNIT NINE - COURTS OF CRIMINAL JURISDICTION</vt:lpstr>
      <vt:lpstr>INTRODUCTION </vt:lpstr>
      <vt:lpstr>Subordinate court </vt:lpstr>
      <vt:lpstr>Subordinate court cont’d</vt:lpstr>
      <vt:lpstr>Subordinate court cont’d</vt:lpstr>
      <vt:lpstr>Subordinate court cont’d</vt:lpstr>
      <vt:lpstr>Subordinate court cont’d</vt:lpstr>
      <vt:lpstr>High court </vt:lpstr>
      <vt:lpstr>High court cont’d</vt:lpstr>
      <vt:lpstr>Courts martial </vt:lpstr>
      <vt:lpstr>Court of appeal </vt:lpstr>
      <vt:lpstr>Supreme court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 two</dc:title>
  <dc:creator>Mrs Pupwe</dc:creator>
  <cp:lastModifiedBy> Mrs Pupwe</cp:lastModifiedBy>
  <cp:revision>40</cp:revision>
  <dcterms:created xsi:type="dcterms:W3CDTF">2023-09-07T13:37:44Z</dcterms:created>
  <dcterms:modified xsi:type="dcterms:W3CDTF">2023-09-13T05:45:50Z</dcterms:modified>
</cp:coreProperties>
</file>