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857" r:id="rId1"/>
  </p:sldMasterIdLst>
  <p:sldIdLst>
    <p:sldId id="256" r:id="rId2"/>
    <p:sldId id="257" r:id="rId3"/>
    <p:sldId id="258" r:id="rId4"/>
    <p:sldId id="259" r:id="rId5"/>
    <p:sldId id="265" r:id="rId6"/>
    <p:sldId id="267" r:id="rId7"/>
    <p:sldId id="266" r:id="rId8"/>
    <p:sldId id="268" r:id="rId9"/>
    <p:sldId id="269" r:id="rId10"/>
    <p:sldId id="270" r:id="rId11"/>
    <p:sldId id="260" r:id="rId12"/>
    <p:sldId id="271" r:id="rId13"/>
    <p:sldId id="274" r:id="rId14"/>
    <p:sldId id="261" r:id="rId15"/>
    <p:sldId id="279" r:id="rId16"/>
    <p:sldId id="278" r:id="rId17"/>
    <p:sldId id="282" r:id="rId18"/>
    <p:sldId id="280" r:id="rId19"/>
    <p:sldId id="296" r:id="rId20"/>
    <p:sldId id="281" r:id="rId21"/>
    <p:sldId id="283" r:id="rId22"/>
    <p:sldId id="284" r:id="rId23"/>
    <p:sldId id="285" r:id="rId24"/>
    <p:sldId id="286" r:id="rId25"/>
    <p:sldId id="262" r:id="rId26"/>
    <p:sldId id="287" r:id="rId27"/>
    <p:sldId id="295" r:id="rId28"/>
    <p:sldId id="263" r:id="rId29"/>
    <p:sldId id="275" r:id="rId30"/>
    <p:sldId id="276" r:id="rId31"/>
    <p:sldId id="277" r:id="rId32"/>
    <p:sldId id="264" r:id="rId33"/>
    <p:sldId id="272" r:id="rId34"/>
    <p:sldId id="273" r:id="rId35"/>
    <p:sldId id="292" r:id="rId36"/>
    <p:sldId id="293" r:id="rId37"/>
    <p:sldId id="288" r:id="rId38"/>
    <p:sldId id="294" r:id="rId39"/>
    <p:sldId id="289" r:id="rId40"/>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9853" autoAdjust="0"/>
    <p:restoredTop sz="94660"/>
  </p:normalViewPr>
  <p:slideViewPr>
    <p:cSldViewPr snapToGrid="0">
      <p:cViewPr varScale="1">
        <p:scale>
          <a:sx n="74" d="100"/>
          <a:sy n="74" d="100"/>
        </p:scale>
        <p:origin x="378" y="72"/>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en-US" smtClean="0"/>
              <a:t>Click to edit Master title style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fld id="{D52721A3-6D0E-4DB0-A822-633CE6D6DA8C}" type="datetimeFigureOut">
              <a:rPr lang="en-US" smtClean="0"/>
              <a:t>3/13/2024</a:t>
            </a:fld>
            <a:endParaRPr lang="en-US"/>
          </a:p>
        </p:txBody>
      </p:sp>
      <p:sp>
        <p:nvSpPr>
          <p:cNvPr id="5" name="Footer Placeholder 4"/>
          <p:cNvSpPr>
            <a:spLocks noGrp="1"/>
          </p:cNvSpPr>
          <p:nvPr>
            <p:ph type="ftr" sz="quarter" idx="11"/>
          </p:nvPr>
        </p:nvSpPr>
        <p:spPr/>
        <p:txBody>
          <a:bodyPr/>
          <a:lstStyle/>
          <a:p>
            <a:endParaRPr lang="en-US"/>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6D12974B-8EFA-4609-B2CA-BAEEBDA46580}" type="slidenum">
              <a:rPr lang="en-US" smtClean="0"/>
              <a:t>‹#›</a:t>
            </a:fld>
            <a:endParaRPr lang="en-US"/>
          </a:p>
        </p:txBody>
      </p:sp>
    </p:spTree>
    <p:extLst>
      <p:ext uri="{BB962C8B-B14F-4D97-AF65-F5344CB8AC3E}">
        <p14:creationId xmlns:p14="http://schemas.microsoft.com/office/powerpoint/2010/main" val="236139345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2721A3-6D0E-4DB0-A822-633CE6D6DA8C}" type="datetimeFigureOut">
              <a:rPr lang="en-US" smtClean="0"/>
              <a:t>3/13/2024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12974B-8EFA-4609-B2CA-BAEEBDA46580}" type="slidenum">
              <a:rPr lang="en-US" smtClean="0"/>
              <a:t>‹#›</a:t>
            </a:fld>
            <a:endParaRPr lang="en-US"/>
          </a:p>
        </p:txBody>
      </p:sp>
    </p:spTree>
    <p:extLst>
      <p:ext uri="{BB962C8B-B14F-4D97-AF65-F5344CB8AC3E}">
        <p14:creationId xmlns:p14="http://schemas.microsoft.com/office/powerpoint/2010/main" val="29700877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2721A3-6D0E-4DB0-A822-633CE6D6DA8C}" type="datetimeFigureOut">
              <a:rPr lang="en-US" smtClean="0"/>
              <a:t>3/13/2024</a:t>
            </a:fld>
            <a:endParaRPr lang="en-US"/>
          </a:p>
        </p:txBody>
      </p:sp>
      <p:sp>
        <p:nvSpPr>
          <p:cNvPr id="5" name="Footer Placeholder 4"/>
          <p:cNvSpPr>
            <a:spLocks noGrp="1"/>
          </p:cNvSpPr>
          <p:nvPr>
            <p:ph type="ftr" sz="quarter" idx="11"/>
          </p:nvPr>
        </p:nvSpPr>
        <p:spPr/>
        <p:txBody>
          <a:bodyPr/>
          <a:lstStyle/>
          <a:p>
            <a:endParaRPr lang="en-US"/>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12974B-8EFA-4609-B2CA-BAEEBDA46580}" type="slidenum">
              <a:rPr lang="en-US" smtClean="0"/>
              <a:t>‹#›</a:t>
            </a:fld>
            <a:endParaRPr lang="en-US"/>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176907911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en-US" smtClean="0"/>
              <a:t>Click to edit Master title style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D52721A3-6D0E-4DB0-A822-633CE6D6DA8C}" type="datetimeFigureOut">
              <a:rPr lang="en-US" smtClean="0"/>
              <a:t>3/13/2024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12974B-8EFA-4609-B2CA-BAEEBDA46580}" type="slidenum">
              <a:rPr lang="en-US" smtClean="0"/>
              <a:t>‹#›</a:t>
            </a:fld>
            <a:endParaRPr lang="en-US"/>
          </a:p>
        </p:txBody>
      </p:sp>
    </p:spTree>
    <p:extLst>
      <p:ext uri="{BB962C8B-B14F-4D97-AF65-F5344CB8AC3E}">
        <p14:creationId xmlns:p14="http://schemas.microsoft.com/office/powerpoint/2010/main" val="353951651"/>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D52721A3-6D0E-4DB0-A822-633CE6D6DA8C}" type="datetimeFigureOut">
              <a:rPr lang="en-US" smtClean="0"/>
              <a:t>3/13/2024</a:t>
            </a:fld>
            <a:endParaRPr lang="en-US"/>
          </a:p>
        </p:txBody>
      </p:sp>
      <p:sp>
        <p:nvSpPr>
          <p:cNvPr id="6" name="Footer Placeholder 5"/>
          <p:cNvSpPr>
            <a:spLocks noGrp="1"/>
          </p:cNvSpPr>
          <p:nvPr>
            <p:ph type="ftr" sz="quarter" idx="11"/>
          </p:nvPr>
        </p:nvSpPr>
        <p:spPr/>
        <p:txBody>
          <a:bodyPr/>
          <a:lstStyle/>
          <a:p>
            <a:endParaRPr lang="en-US"/>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12974B-8EFA-4609-B2CA-BAEEBDA46580}" type="slidenum">
              <a:rPr lang="en-US" smtClean="0"/>
              <a:t>‹#›</a:t>
            </a:fld>
            <a:endParaRPr lang="en-US"/>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extLst>
      <p:ext uri="{BB962C8B-B14F-4D97-AF65-F5344CB8AC3E}">
        <p14:creationId xmlns:p14="http://schemas.microsoft.com/office/powerpoint/2010/main" val="626541247"/>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en-US" smtClean="0"/>
              <a:t>Click to edit Master title style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smtClean="0"/>
              <a:t>Click to edit Master text styles</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en-US" smtClean="0"/>
              <a:t>Click to edit Master text styles</a:t>
            </a:r>
          </a:p>
        </p:txBody>
      </p:sp>
      <p:sp>
        <p:nvSpPr>
          <p:cNvPr id="5" name="Date Placeholder 4"/>
          <p:cNvSpPr>
            <a:spLocks noGrp="1"/>
          </p:cNvSpPr>
          <p:nvPr>
            <p:ph type="dt" sz="half" idx="10"/>
          </p:nvPr>
        </p:nvSpPr>
        <p:spPr/>
        <p:txBody>
          <a:bodyPr/>
          <a:lstStyle/>
          <a:p>
            <a:fld id="{D52721A3-6D0E-4DB0-A822-633CE6D6DA8C}" type="datetimeFigureOut">
              <a:rPr lang="en-US" smtClean="0"/>
              <a:t>3/13/2024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12974B-8EFA-4609-B2CA-BAEEBDA46580}" type="slidenum">
              <a:rPr lang="en-US" smtClean="0"/>
              <a:t>‹#›</a:t>
            </a:fld>
            <a:endParaRPr lang="en-US"/>
          </a:p>
        </p:txBody>
      </p:sp>
    </p:spTree>
    <p:extLst>
      <p:ext uri="{BB962C8B-B14F-4D97-AF65-F5344CB8AC3E}">
        <p14:creationId xmlns:p14="http://schemas.microsoft.com/office/powerpoint/2010/main" val="1407798287"/>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Vertical Text Placeholder 2"/>
          <p:cNvSpPr>
            <a:spLocks noGrp="1"/>
          </p:cNvSpPr>
          <p:nvPr>
            <p:ph type="body" orient="vert" idx="1"/>
          </p:nvPr>
        </p:nvSpPr>
        <p:spPr/>
        <p:txBody>
          <a:bodyPr vert="eaVert" ancho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2721A3-6D0E-4DB0-A822-633CE6D6DA8C}" type="datetimeFigureOut">
              <a:rPr lang="en-US" smtClean="0"/>
              <a:t>3/13/2024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12974B-8EFA-4609-B2CA-BAEEBDA46580}" type="slidenum">
              <a:rPr lang="en-US" smtClean="0"/>
              <a:t>‹#›</a:t>
            </a:fld>
            <a:endParaRPr lang="en-US"/>
          </a:p>
        </p:txBody>
      </p:sp>
    </p:spTree>
    <p:extLst>
      <p:ext uri="{BB962C8B-B14F-4D97-AF65-F5344CB8AC3E}">
        <p14:creationId xmlns:p14="http://schemas.microsoft.com/office/powerpoint/2010/main" val="3742707589"/>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2721A3-6D0E-4DB0-A822-633CE6D6DA8C}" type="datetimeFigureOut">
              <a:rPr lang="en-US" smtClean="0"/>
              <a:t>3/13/2024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12974B-8EFA-4609-B2CA-BAEEBDA46580}" type="slidenum">
              <a:rPr lang="en-US" smtClean="0"/>
              <a:t>‹#›</a:t>
            </a:fld>
            <a:endParaRPr lang="en-US"/>
          </a:p>
        </p:txBody>
      </p:sp>
    </p:spTree>
    <p:extLst>
      <p:ext uri="{BB962C8B-B14F-4D97-AF65-F5344CB8AC3E}">
        <p14:creationId xmlns:p14="http://schemas.microsoft.com/office/powerpoint/2010/main" val="67925816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en-US" smtClean="0"/>
              <a:t>Click to edit Master title style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fld id="{D52721A3-6D0E-4DB0-A822-633CE6D6DA8C}" type="datetimeFigureOut">
              <a:rPr lang="en-US" smtClean="0"/>
              <a:t>3/13/2024</a:t>
            </a:fld>
            <a:endParaRPr lang="en-US"/>
          </a:p>
        </p:txBody>
      </p:sp>
      <p:sp>
        <p:nvSpPr>
          <p:cNvPr id="5" name="Footer Placeholder 4"/>
          <p:cNvSpPr>
            <a:spLocks noGrp="1"/>
          </p:cNvSpPr>
          <p:nvPr>
            <p:ph type="ftr" sz="quarter" idx="11"/>
          </p:nvPr>
        </p:nvSpPr>
        <p:spPr/>
        <p:txBody>
          <a:bodyPr/>
          <a:lstStyle/>
          <a:p>
            <a:endParaRPr lang="en-US"/>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6D12974B-8EFA-4609-B2CA-BAEEBDA46580}" type="slidenum">
              <a:rPr lang="en-US" smtClean="0"/>
              <a:t>‹#›</a:t>
            </a:fld>
            <a:endParaRPr lang="en-US"/>
          </a:p>
        </p:txBody>
      </p:sp>
    </p:spTree>
    <p:extLst>
      <p:ext uri="{BB962C8B-B14F-4D97-AF65-F5344CB8AC3E}">
        <p14:creationId xmlns:p14="http://schemas.microsoft.com/office/powerpoint/2010/main" val="211296615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en-US" smtClean="0"/>
              <a:t>Click to edit Master title style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D52721A3-6D0E-4DB0-A822-633CE6D6DA8C}" type="datetimeFigureOut">
              <a:rPr lang="en-US" smtClean="0"/>
              <a:t>3/13/2024</a:t>
            </a:fld>
            <a:endParaRPr lang="en-US"/>
          </a:p>
        </p:txBody>
      </p:sp>
      <p:sp>
        <p:nvSpPr>
          <p:cNvPr id="5" name="Footer Placeholder 4"/>
          <p:cNvSpPr>
            <a:spLocks noGrp="1"/>
          </p:cNvSpPr>
          <p:nvPr>
            <p:ph type="ftr" sz="quarter" idx="11"/>
          </p:nvPr>
        </p:nvSpPr>
        <p:spPr/>
        <p:txBody>
          <a:bodyPr/>
          <a:lstStyle/>
          <a:p>
            <a:endParaRPr lang="en-US"/>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6D12974B-8EFA-4609-B2CA-BAEEBDA46580}" type="slidenum">
              <a:rPr lang="en-US" smtClean="0"/>
              <a:t>‹#›</a:t>
            </a:fld>
            <a:endParaRPr lang="en-US"/>
          </a:p>
        </p:txBody>
      </p:sp>
    </p:spTree>
    <p:extLst>
      <p:ext uri="{BB962C8B-B14F-4D97-AF65-F5344CB8AC3E}">
        <p14:creationId xmlns:p14="http://schemas.microsoft.com/office/powerpoint/2010/main" val="280827654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smtClean="0"/>
              <a:t>Click to edit Master title style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fld id="{D52721A3-6D0E-4DB0-A822-633CE6D6DA8C}" type="datetimeFigureOut">
              <a:rPr lang="en-US" smtClean="0"/>
              <a:t>3/13/2024</a:t>
            </a:fld>
            <a:endParaRPr lang="en-US"/>
          </a:p>
        </p:txBody>
      </p:sp>
      <p:sp>
        <p:nvSpPr>
          <p:cNvPr id="6" name="Footer Placeholder 5"/>
          <p:cNvSpPr>
            <a:spLocks noGrp="1"/>
          </p:cNvSpPr>
          <p:nvPr>
            <p:ph type="ftr" sz="quarter" idx="11"/>
          </p:nvPr>
        </p:nvSpPr>
        <p:spPr/>
        <p:txBody>
          <a:bodyPr/>
          <a:lstStyle/>
          <a:p>
            <a:endParaRPr lang="en-US"/>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6D12974B-8EFA-4609-B2CA-BAEEBDA46580}" type="slidenum">
              <a:rPr lang="en-US" smtClean="0"/>
              <a:t>‹#›</a:t>
            </a:fld>
            <a:endParaRPr lang="en-US"/>
          </a:p>
        </p:txBody>
      </p:sp>
    </p:spTree>
    <p:extLst>
      <p:ext uri="{BB962C8B-B14F-4D97-AF65-F5344CB8AC3E}">
        <p14:creationId xmlns:p14="http://schemas.microsoft.com/office/powerpoint/2010/main" val="15834691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en-US" smtClean="0"/>
              <a:t>Click to edit Master title style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fld id="{D52721A3-6D0E-4DB0-A822-633CE6D6DA8C}" type="datetimeFigureOut">
              <a:rPr lang="en-US" smtClean="0"/>
              <a:t>3/13/2024</a:t>
            </a:fld>
            <a:endParaRPr lang="en-US"/>
          </a:p>
        </p:txBody>
      </p:sp>
      <p:sp>
        <p:nvSpPr>
          <p:cNvPr id="8" name="Footer Placeholder 7"/>
          <p:cNvSpPr>
            <a:spLocks noGrp="1"/>
          </p:cNvSpPr>
          <p:nvPr>
            <p:ph type="ftr" sz="quarter" idx="11"/>
          </p:nvPr>
        </p:nvSpPr>
        <p:spPr/>
        <p:txBody>
          <a:bodyPr/>
          <a:lstStyle/>
          <a:p>
            <a:endParaRPr lang="en-US"/>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6D12974B-8EFA-4609-B2CA-BAEEBDA46580}" type="slidenum">
              <a:rPr lang="en-US" smtClean="0"/>
              <a:t>‹#›</a:t>
            </a:fld>
            <a:endParaRPr lang="en-US"/>
          </a:p>
        </p:txBody>
      </p:sp>
    </p:spTree>
    <p:extLst>
      <p:ext uri="{BB962C8B-B14F-4D97-AF65-F5344CB8AC3E}">
        <p14:creationId xmlns:p14="http://schemas.microsoft.com/office/powerpoint/2010/main" val="257318214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dirty="0"/>
          </a:p>
        </p:txBody>
      </p:sp>
      <p:sp>
        <p:nvSpPr>
          <p:cNvPr id="3" name="Date Placeholder 2"/>
          <p:cNvSpPr>
            <a:spLocks noGrp="1"/>
          </p:cNvSpPr>
          <p:nvPr>
            <p:ph type="dt" sz="half" idx="10"/>
          </p:nvPr>
        </p:nvSpPr>
        <p:spPr/>
        <p:txBody>
          <a:bodyPr/>
          <a:lstStyle/>
          <a:p>
            <a:fld id="{D52721A3-6D0E-4DB0-A822-633CE6D6DA8C}" type="datetimeFigureOut">
              <a:rPr lang="en-US" smtClean="0"/>
              <a:t>3/13/2024</a:t>
            </a:fld>
            <a:endParaRPr lang="en-US"/>
          </a:p>
        </p:txBody>
      </p:sp>
      <p:sp>
        <p:nvSpPr>
          <p:cNvPr id="4" name="Footer Placeholder 3"/>
          <p:cNvSpPr>
            <a:spLocks noGrp="1"/>
          </p:cNvSpPr>
          <p:nvPr>
            <p:ph type="ftr" sz="quarter" idx="11"/>
          </p:nvPr>
        </p:nvSpPr>
        <p:spPr/>
        <p:txBody>
          <a:bodyPr/>
          <a:lstStyle/>
          <a:p>
            <a:endParaRPr lang="en-US"/>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6D12974B-8EFA-4609-B2CA-BAEEBDA46580}" type="slidenum">
              <a:rPr lang="en-US" smtClean="0"/>
              <a:t>‹#›</a:t>
            </a:fld>
            <a:endParaRPr lang="en-US"/>
          </a:p>
        </p:txBody>
      </p:sp>
    </p:spTree>
    <p:extLst>
      <p:ext uri="{BB962C8B-B14F-4D97-AF65-F5344CB8AC3E}">
        <p14:creationId xmlns:p14="http://schemas.microsoft.com/office/powerpoint/2010/main" val="51124423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52721A3-6D0E-4DB0-A822-633CE6D6DA8C}" type="datetimeFigureOut">
              <a:rPr lang="en-US" smtClean="0"/>
              <a:t>3/13/2024</a:t>
            </a:fld>
            <a:endParaRPr lang="en-US"/>
          </a:p>
        </p:txBody>
      </p:sp>
      <p:sp>
        <p:nvSpPr>
          <p:cNvPr id="3" name="Footer Placeholder 2"/>
          <p:cNvSpPr>
            <a:spLocks noGrp="1"/>
          </p:cNvSpPr>
          <p:nvPr>
            <p:ph type="ftr" sz="quarter" idx="11"/>
          </p:nvPr>
        </p:nvSpPr>
        <p:spPr/>
        <p:txBody>
          <a:bodyPr/>
          <a:lstStyle/>
          <a:p>
            <a:endParaRPr lang="en-US"/>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6D12974B-8EFA-4609-B2CA-BAEEBDA46580}" type="slidenum">
              <a:rPr lang="en-US" smtClean="0"/>
              <a:t>‹#›</a:t>
            </a:fld>
            <a:endParaRPr lang="en-US"/>
          </a:p>
        </p:txBody>
      </p:sp>
    </p:spTree>
    <p:extLst>
      <p:ext uri="{BB962C8B-B14F-4D97-AF65-F5344CB8AC3E}">
        <p14:creationId xmlns:p14="http://schemas.microsoft.com/office/powerpoint/2010/main" val="15637080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en-US" smtClean="0"/>
              <a:t>Click to edit Master title style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2721A3-6D0E-4DB0-A822-633CE6D6DA8C}" type="datetimeFigureOut">
              <a:rPr lang="en-US" smtClean="0"/>
              <a:t>3/13/2024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6D12974B-8EFA-4609-B2CA-BAEEBDA46580}" type="slidenum">
              <a:rPr lang="en-US" smtClean="0"/>
              <a:t>‹#›</a:t>
            </a:fld>
            <a:endParaRPr lang="en-US"/>
          </a:p>
        </p:txBody>
      </p:sp>
    </p:spTree>
    <p:extLst>
      <p:ext uri="{BB962C8B-B14F-4D97-AF65-F5344CB8AC3E}">
        <p14:creationId xmlns:p14="http://schemas.microsoft.com/office/powerpoint/2010/main" val="31303117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smtClean="0"/>
              <a:t>Click icon to add picture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D52721A3-6D0E-4DB0-A822-633CE6D6DA8C}" type="datetimeFigureOut">
              <a:rPr lang="en-US" smtClean="0"/>
              <a:t>3/13/2024</a:t>
            </a:fld>
            <a:endParaRPr lang="en-US"/>
          </a:p>
        </p:txBody>
      </p:sp>
      <p:sp>
        <p:nvSpPr>
          <p:cNvPr id="6" name="Footer Placeholder 5"/>
          <p:cNvSpPr>
            <a:spLocks noGrp="1"/>
          </p:cNvSpPr>
          <p:nvPr>
            <p:ph type="ftr" sz="quarter" idx="11"/>
          </p:nvPr>
        </p:nvSpPr>
        <p:spPr/>
        <p:txBody>
          <a:bodyPr/>
          <a:lstStyle/>
          <a:p>
            <a:endParaRPr lang="en-US"/>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6D12974B-8EFA-4609-B2CA-BAEEBDA46580}" type="slidenum">
              <a:rPr lang="en-US" smtClean="0"/>
              <a:t>‹#›</a:t>
            </a:fld>
            <a:endParaRPr lang="en-US"/>
          </a:p>
        </p:txBody>
      </p:sp>
    </p:spTree>
    <p:extLst>
      <p:ext uri="{BB962C8B-B14F-4D97-AF65-F5344CB8AC3E}">
        <p14:creationId xmlns:p14="http://schemas.microsoft.com/office/powerpoint/2010/main" val="378047726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a:solidFill>
            <a:schemeClr val="accent1">
              <a:lumMod val="75000"/>
              <a:alpha val="40000"/>
            </a:schemeClr>
          </a:solidFill>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grp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grp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grp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grp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grp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grp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grp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grp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grp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grp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grp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grpFill/>
            <a:ln>
              <a:noFill/>
            </a:ln>
          </p:spPr>
        </p:sp>
      </p:grpSp>
      <p:grpSp>
        <p:nvGrpSpPr>
          <p:cNvPr id="10" name="Group 9"/>
          <p:cNvGrpSpPr/>
          <p:nvPr/>
        </p:nvGrpSpPr>
        <p:grpSpPr>
          <a:xfrm>
            <a:off x="27221" y="-30"/>
            <a:ext cx="2356674" cy="6853283"/>
            <a:chOff x="6627813" y="195452"/>
            <a:chExt cx="1952625" cy="5678299"/>
          </a:xfrm>
          <a:solidFill>
            <a:schemeClr val="accent1"/>
          </a:solidFill>
        </p:grpSpPr>
        <p:sp>
          <p:nvSpPr>
            <p:cNvPr id="11" name="Freeform 27"/>
            <p:cNvSpPr/>
            <p:nvPr/>
          </p:nvSpPr>
          <p:spPr bwMode="auto">
            <a:xfrm>
              <a:off x="6627813" y="195452"/>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grp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grp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grp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grp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grp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grp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grp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grp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grp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grp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grp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grpFill/>
            <a:ln>
              <a:noFill/>
            </a:ln>
          </p:spPr>
        </p:sp>
      </p:grpSp>
      <p:sp>
        <p:nvSpPr>
          <p:cNvPr id="7" name="Rectangle 6"/>
          <p:cNvSpPr/>
          <p:nvPr/>
        </p:nvSpPr>
        <p:spPr>
          <a:xfrm>
            <a:off x="0" y="0"/>
            <a:ext cx="182880" cy="685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D52721A3-6D0E-4DB0-A822-633CE6D6DA8C}" type="datetimeFigureOut">
              <a:rPr lang="en-US" smtClean="0"/>
              <a:t>3/13/2024</a:t>
            </a:fld>
            <a:endParaRPr lang="en-US"/>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6D12974B-8EFA-4609-B2CA-BAEEBDA46580}" type="slidenum">
              <a:rPr lang="en-US" smtClean="0"/>
              <a:t>‹#›</a:t>
            </a:fld>
            <a:endParaRPr lang="en-US"/>
          </a:p>
        </p:txBody>
      </p:sp>
    </p:spTree>
    <p:extLst>
      <p:ext uri="{BB962C8B-B14F-4D97-AF65-F5344CB8AC3E}">
        <p14:creationId xmlns:p14="http://schemas.microsoft.com/office/powerpoint/2010/main" val="2747959403"/>
      </p:ext>
    </p:extLst>
  </p:cSld>
  <p:clrMap bg1="dk1" tx1="lt1" bg2="dk2" tx2="lt2" accent1="accent1" accent2="accent2" accent3="accent3" accent4="accent4" accent5="accent5" accent6="accent6" hlink="hlink" folHlink="folHlink"/>
  <p:sldLayoutIdLst>
    <p:sldLayoutId id="2147483858" r:id="rId1"/>
    <p:sldLayoutId id="2147483859" r:id="rId2"/>
    <p:sldLayoutId id="2147483860" r:id="rId3"/>
    <p:sldLayoutId id="2147483861" r:id="rId4"/>
    <p:sldLayoutId id="2147483862" r:id="rId5"/>
    <p:sldLayoutId id="2147483863" r:id="rId6"/>
    <p:sldLayoutId id="2147483864" r:id="rId7"/>
    <p:sldLayoutId id="2147483865" r:id="rId8"/>
    <p:sldLayoutId id="2147483866" r:id="rId9"/>
    <p:sldLayoutId id="2147483867" r:id="rId10"/>
    <p:sldLayoutId id="2147483868" r:id="rId11"/>
    <p:sldLayoutId id="2147483869" r:id="rId12"/>
    <p:sldLayoutId id="2147483870" r:id="rId13"/>
    <p:sldLayoutId id="2147483871" r:id="rId14"/>
    <p:sldLayoutId id="2147483872" r:id="rId15"/>
    <p:sldLayoutId id="2147483873"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pPr algn="ctr"/>
            <a:r>
              <a:rPr lang="en-GB" dirty="0" smtClean="0"/>
              <a:t>UNIT EIGHT</a:t>
            </a:r>
            <a:endParaRPr lang="en-US" dirty="0"/>
          </a:p>
        </p:txBody>
      </p:sp>
      <p:sp>
        <p:nvSpPr>
          <p:cNvPr id="3" name="Subtitle 2"/>
          <p:cNvSpPr>
            <a:spLocks noGrp="1"/>
          </p:cNvSpPr>
          <p:nvPr>
            <p:ph type="subTitle" idx="1"/>
          </p:nvPr>
        </p:nvSpPr>
        <p:spPr/>
        <p:txBody>
          <a:bodyPr>
            <a:normAutofit/>
          </a:bodyPr>
          <a:lstStyle/>
          <a:p>
            <a:pPr algn="ctr"/>
            <a:r>
              <a:rPr lang="en-US" sz="3600" dirty="0" smtClean="0"/>
              <a:t>JUDGEMENT</a:t>
            </a:r>
            <a:endParaRPr lang="en-US" sz="3600" dirty="0"/>
          </a:p>
        </p:txBody>
      </p:sp>
    </p:spTree>
    <p:extLst>
      <p:ext uri="{BB962C8B-B14F-4D97-AF65-F5344CB8AC3E}">
        <p14:creationId xmlns:p14="http://schemas.microsoft.com/office/powerpoint/2010/main" val="168281372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DEFAULT JUDGMENT CONT’D</a:t>
            </a:r>
          </a:p>
        </p:txBody>
      </p:sp>
      <p:sp>
        <p:nvSpPr>
          <p:cNvPr id="3" name="Content Placeholder 2"/>
          <p:cNvSpPr>
            <a:spLocks noGrp="1"/>
          </p:cNvSpPr>
          <p:nvPr>
            <p:ph idx="1"/>
          </p:nvPr>
        </p:nvSpPr>
        <p:spPr>
          <a:xfrm>
            <a:off x="1674254" y="2133599"/>
            <a:ext cx="9830358" cy="4511899"/>
          </a:xfrm>
        </p:spPr>
        <p:txBody>
          <a:bodyPr>
            <a:normAutofit/>
          </a:bodyPr>
          <a:lstStyle/>
          <a:p>
            <a:r>
              <a:rPr lang="en-US" dirty="0"/>
              <a:t>Entry of a judgment in default does not involve consideration by the court of the merits of the claim. Be that as it may, a default judgment binds the defendant just as much as if it had been entered after a contested trial, and may therefore be enforced in the usual way. </a:t>
            </a:r>
            <a:endParaRPr lang="en-US" dirty="0" smtClean="0"/>
          </a:p>
          <a:p>
            <a:r>
              <a:rPr lang="en-US" dirty="0" smtClean="0"/>
              <a:t>However</a:t>
            </a:r>
            <a:r>
              <a:rPr lang="en-US" dirty="0"/>
              <a:t>, it does not give rise to an </a:t>
            </a:r>
            <a:r>
              <a:rPr lang="en-US" b="1" i="1" dirty="0"/>
              <a:t>estoppel per  rem </a:t>
            </a:r>
            <a:r>
              <a:rPr lang="en-US" b="1" i="1" dirty="0" err="1"/>
              <a:t>judicatum</a:t>
            </a:r>
            <a:r>
              <a:rPr lang="en-US" b="1" i="1" dirty="0"/>
              <a:t> </a:t>
            </a:r>
            <a:r>
              <a:rPr lang="en-US" dirty="0"/>
              <a:t>and may be set aside if a defendant can show a real prospect of defending the claim</a:t>
            </a:r>
            <a:r>
              <a:rPr lang="en-US" dirty="0" smtClean="0"/>
              <a:t>.</a:t>
            </a:r>
          </a:p>
          <a:p>
            <a:r>
              <a:rPr lang="en-US" dirty="0"/>
              <a:t>If the </a:t>
            </a:r>
            <a:r>
              <a:rPr lang="en-US" dirty="0" smtClean="0"/>
              <a:t>claim </a:t>
            </a:r>
            <a:r>
              <a:rPr lang="en-US" dirty="0"/>
              <a:t>against a defaulting defendant can be dealt with separately from the claims against the others, the court may enter default judgment against that defendant and a plaintiff(s) may continue proceedings as against the rest.  </a:t>
            </a:r>
            <a:endParaRPr lang="en-US" dirty="0" smtClean="0"/>
          </a:p>
          <a:p>
            <a:r>
              <a:rPr lang="en-US" dirty="0" smtClean="0"/>
              <a:t>Where </a:t>
            </a:r>
            <a:r>
              <a:rPr lang="en-US" dirty="0"/>
              <a:t>the claim against a defaulting defendant cannot be dealt with separately from the claim against others, the court will not enter default judgment, and it must deal with the application at the same time as it disposes of the claims against the others</a:t>
            </a:r>
          </a:p>
        </p:txBody>
      </p:sp>
    </p:spTree>
    <p:extLst>
      <p:ext uri="{BB962C8B-B14F-4D97-AF65-F5344CB8AC3E}">
        <p14:creationId xmlns:p14="http://schemas.microsoft.com/office/powerpoint/2010/main" val="1631860479"/>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3" y="811369"/>
            <a:ext cx="8761413" cy="1120462"/>
          </a:xfrm>
        </p:spPr>
        <p:txBody>
          <a:bodyPr>
            <a:normAutofit fontScale="90000"/>
          </a:bodyPr>
          <a:lstStyle/>
          <a:p>
            <a:pPr algn="ctr"/>
            <a:r>
              <a:rPr lang="en-US" dirty="0"/>
              <a:t>SUMMARY JUDGMENT</a:t>
            </a:r>
            <a:br>
              <a:rPr lang="en-US" dirty="0"/>
            </a:br>
            <a:endParaRPr lang="en-US" dirty="0"/>
          </a:p>
        </p:txBody>
      </p:sp>
      <p:sp>
        <p:nvSpPr>
          <p:cNvPr id="3" name="Content Placeholder 2"/>
          <p:cNvSpPr>
            <a:spLocks noGrp="1"/>
          </p:cNvSpPr>
          <p:nvPr>
            <p:ph idx="1"/>
          </p:nvPr>
        </p:nvSpPr>
        <p:spPr>
          <a:xfrm>
            <a:off x="1867437" y="2133599"/>
            <a:ext cx="9637175" cy="4344473"/>
          </a:xfrm>
        </p:spPr>
        <p:txBody>
          <a:bodyPr>
            <a:noAutofit/>
          </a:bodyPr>
          <a:lstStyle/>
          <a:p>
            <a:r>
              <a:rPr lang="en-US" sz="2400" dirty="0"/>
              <a:t>A summary judgment is a judgment entered by a court for one party and against another party without a full trial</a:t>
            </a:r>
            <a:r>
              <a:rPr lang="en-US" sz="2400" dirty="0" smtClean="0"/>
              <a:t>.</a:t>
            </a:r>
          </a:p>
          <a:p>
            <a:r>
              <a:rPr lang="en-US" sz="2400" dirty="0"/>
              <a:t>In civil cases, either party may make a pre-trial motion for summary </a:t>
            </a:r>
            <a:r>
              <a:rPr lang="en-US" sz="2400" dirty="0" smtClean="0"/>
              <a:t>judgment</a:t>
            </a:r>
          </a:p>
          <a:p>
            <a:r>
              <a:rPr lang="en-US" sz="2400" dirty="0"/>
              <a:t>A party moving (applying) for summary judgment is attempting to avoid the time and expense of a trial when, in the moving party's view, the outcome is obvious. </a:t>
            </a:r>
            <a:endParaRPr lang="en-US" sz="2400" dirty="0" smtClean="0"/>
          </a:p>
          <a:p>
            <a:r>
              <a:rPr lang="en-US" sz="2400" dirty="0" smtClean="0"/>
              <a:t>Typically </a:t>
            </a:r>
            <a:r>
              <a:rPr lang="en-US" sz="2400" dirty="0"/>
              <a:t>this is stated as, when all the evidence likely to be put forward is such that no reasonable </a:t>
            </a:r>
            <a:r>
              <a:rPr lang="en-US" sz="2400" dirty="0" smtClean="0"/>
              <a:t>fact finder </a:t>
            </a:r>
            <a:r>
              <a:rPr lang="en-US" sz="2400" dirty="0"/>
              <a:t>could disagree with the moving party, summary judgment is appropriate.</a:t>
            </a:r>
          </a:p>
        </p:txBody>
      </p:sp>
    </p:spTree>
    <p:extLst>
      <p:ext uri="{BB962C8B-B14F-4D97-AF65-F5344CB8AC3E}">
        <p14:creationId xmlns:p14="http://schemas.microsoft.com/office/powerpoint/2010/main" val="409545986"/>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SUMMARY </a:t>
            </a:r>
            <a:r>
              <a:rPr lang="en-US" dirty="0" smtClean="0"/>
              <a:t>JUDGMENT CONT’D</a:t>
            </a:r>
            <a:endParaRPr lang="en-US" dirty="0"/>
          </a:p>
        </p:txBody>
      </p:sp>
      <p:sp>
        <p:nvSpPr>
          <p:cNvPr id="3" name="Content Placeholder 2"/>
          <p:cNvSpPr>
            <a:spLocks noGrp="1"/>
          </p:cNvSpPr>
          <p:nvPr>
            <p:ph idx="1"/>
          </p:nvPr>
        </p:nvSpPr>
        <p:spPr>
          <a:xfrm>
            <a:off x="1725769" y="2133599"/>
            <a:ext cx="9778843" cy="4486141"/>
          </a:xfrm>
        </p:spPr>
        <p:txBody>
          <a:bodyPr>
            <a:noAutofit/>
          </a:bodyPr>
          <a:lstStyle/>
          <a:p>
            <a:r>
              <a:rPr lang="en-US" sz="2000" dirty="0"/>
              <a:t>Grounds for summary </a:t>
            </a:r>
            <a:r>
              <a:rPr lang="en-US" sz="2000" dirty="0" smtClean="0"/>
              <a:t>judgment:</a:t>
            </a:r>
            <a:endParaRPr lang="en-US" sz="2000" dirty="0"/>
          </a:p>
          <a:p>
            <a:pPr lvl="1"/>
            <a:r>
              <a:rPr lang="en-US" sz="2000" dirty="0" smtClean="0"/>
              <a:t>The </a:t>
            </a:r>
            <a:r>
              <a:rPr lang="en-US" sz="2000" dirty="0"/>
              <a:t>court may give summary judgment against a </a:t>
            </a:r>
            <a:r>
              <a:rPr lang="en-US" sz="2000" dirty="0" smtClean="0"/>
              <a:t>plaintiff </a:t>
            </a:r>
            <a:r>
              <a:rPr lang="en-US" sz="2000" dirty="0"/>
              <a:t>or defendant on the whole of a claim or on a particular issue if </a:t>
            </a:r>
            <a:r>
              <a:rPr lang="en-US" sz="2000" dirty="0" smtClean="0"/>
              <a:t>–</a:t>
            </a:r>
            <a:endParaRPr lang="en-US" sz="2000" dirty="0"/>
          </a:p>
          <a:p>
            <a:pPr lvl="2"/>
            <a:r>
              <a:rPr lang="en-US" sz="2000" dirty="0"/>
              <a:t>(a) it considers that </a:t>
            </a:r>
            <a:r>
              <a:rPr lang="en-US" sz="2000" dirty="0" smtClean="0"/>
              <a:t>–</a:t>
            </a:r>
            <a:endParaRPr lang="en-US" sz="2000" dirty="0"/>
          </a:p>
          <a:p>
            <a:pPr lvl="2"/>
            <a:r>
              <a:rPr lang="en-US" sz="2000" dirty="0"/>
              <a:t>(</a:t>
            </a:r>
            <a:r>
              <a:rPr lang="en-US" sz="2000" dirty="0" err="1"/>
              <a:t>i</a:t>
            </a:r>
            <a:r>
              <a:rPr lang="en-US" sz="2000" dirty="0"/>
              <a:t>) that plaintiff has no real prospect of succeeding on the claim or issue; </a:t>
            </a:r>
            <a:r>
              <a:rPr lang="en-US" sz="2000" dirty="0" smtClean="0"/>
              <a:t>or</a:t>
            </a:r>
            <a:endParaRPr lang="en-US" sz="2000" dirty="0"/>
          </a:p>
          <a:p>
            <a:pPr lvl="2"/>
            <a:r>
              <a:rPr lang="en-US" sz="2000" dirty="0"/>
              <a:t>(ii) that defendant has no real prospect of successfully defending the claim or issue; </a:t>
            </a:r>
            <a:r>
              <a:rPr lang="en-US" sz="2000" dirty="0" smtClean="0"/>
              <a:t>and</a:t>
            </a:r>
            <a:endParaRPr lang="en-US" sz="2000" dirty="0"/>
          </a:p>
          <a:p>
            <a:pPr lvl="2"/>
            <a:r>
              <a:rPr lang="en-US" sz="2000" dirty="0"/>
              <a:t>(b) there is no other compelling reason why the case or issue should be disposed of at a trial.</a:t>
            </a:r>
          </a:p>
        </p:txBody>
      </p:sp>
    </p:spTree>
    <p:extLst>
      <p:ext uri="{BB962C8B-B14F-4D97-AF65-F5344CB8AC3E}">
        <p14:creationId xmlns:p14="http://schemas.microsoft.com/office/powerpoint/2010/main" val="346357198"/>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INTEREST</a:t>
            </a:r>
            <a:endParaRPr lang="en-US" dirty="0"/>
          </a:p>
        </p:txBody>
      </p:sp>
      <p:sp>
        <p:nvSpPr>
          <p:cNvPr id="3" name="Content Placeholder 2"/>
          <p:cNvSpPr>
            <a:spLocks noGrp="1"/>
          </p:cNvSpPr>
          <p:nvPr>
            <p:ph idx="1"/>
          </p:nvPr>
        </p:nvSpPr>
        <p:spPr>
          <a:xfrm>
            <a:off x="1738648" y="2133600"/>
            <a:ext cx="9765964" cy="4383110"/>
          </a:xfrm>
        </p:spPr>
        <p:txBody>
          <a:bodyPr>
            <a:normAutofit/>
          </a:bodyPr>
          <a:lstStyle/>
          <a:p>
            <a:r>
              <a:rPr lang="en-US" sz="2000" dirty="0"/>
              <a:t>If a judgment for money in a civil case is affirmed, any interest allowed by law is payable from the date the judgment under review was </a:t>
            </a:r>
            <a:r>
              <a:rPr lang="en-US" sz="2000" dirty="0" smtClean="0"/>
              <a:t>entered</a:t>
            </a:r>
          </a:p>
          <a:p>
            <a:r>
              <a:rPr lang="en-GB" sz="2000" dirty="0" smtClean="0"/>
              <a:t>Order XXXVI r 8 HCR - </a:t>
            </a:r>
            <a:r>
              <a:rPr lang="en-US" sz="2000" b="1" i="1" dirty="0"/>
              <a:t>Where a judgment or order is for a sum of money, interest shall be paid </a:t>
            </a:r>
            <a:r>
              <a:rPr lang="en-US" sz="2000" b="1" i="1" dirty="0" smtClean="0"/>
              <a:t>thereon at </a:t>
            </a:r>
            <a:r>
              <a:rPr lang="en-US" sz="2000" b="1" i="1" dirty="0"/>
              <a:t>the average of the short-term deposit-rate per annum prevailing from the date of </a:t>
            </a:r>
            <a:r>
              <a:rPr lang="en-US" sz="2000" b="1" i="1" dirty="0" smtClean="0"/>
              <a:t>the cause </a:t>
            </a:r>
            <a:r>
              <a:rPr lang="en-US" sz="2000" b="1" i="1" dirty="0"/>
              <a:t>of action or writ as the court or judge may direct to the date of </a:t>
            </a:r>
            <a:r>
              <a:rPr lang="en-US" sz="2000" b="1" i="1" dirty="0" smtClean="0"/>
              <a:t>judgment</a:t>
            </a:r>
          </a:p>
          <a:p>
            <a:r>
              <a:rPr lang="en-GB" sz="2000" dirty="0" smtClean="0"/>
              <a:t>SECTION 2 of the judgement Act Cap 81 – provides for interest where the judgement of the high court and sub court is for the payment of money, charges or expenses…</a:t>
            </a:r>
          </a:p>
          <a:p>
            <a:r>
              <a:rPr lang="en-GB" sz="2000" dirty="0" smtClean="0"/>
              <a:t>Section 4 of </a:t>
            </a:r>
            <a:r>
              <a:rPr lang="en-US" sz="2000" dirty="0"/>
              <a:t>THE LAW REFORM (MISCELLANEOUS PROVISIONS) ACT</a:t>
            </a:r>
          </a:p>
        </p:txBody>
      </p:sp>
    </p:spTree>
    <p:extLst>
      <p:ext uri="{BB962C8B-B14F-4D97-AF65-F5344CB8AC3E}">
        <p14:creationId xmlns:p14="http://schemas.microsoft.com/office/powerpoint/2010/main" val="947440450"/>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7"/>
            <a:ext cx="8761413" cy="1048315"/>
          </a:xfrm>
        </p:spPr>
        <p:txBody>
          <a:bodyPr>
            <a:normAutofit fontScale="90000"/>
          </a:bodyPr>
          <a:lstStyle/>
          <a:p>
            <a:pPr algn="ctr"/>
            <a:r>
              <a:rPr lang="en-US" dirty="0"/>
              <a:t>ENFORCEMENT OF JUDGMENTS</a:t>
            </a:r>
            <a:br>
              <a:rPr lang="en-US" dirty="0"/>
            </a:br>
            <a:endParaRPr lang="en-US" dirty="0"/>
          </a:p>
        </p:txBody>
      </p:sp>
      <p:sp>
        <p:nvSpPr>
          <p:cNvPr id="3" name="Content Placeholder 2"/>
          <p:cNvSpPr>
            <a:spLocks noGrp="1"/>
          </p:cNvSpPr>
          <p:nvPr>
            <p:ph idx="1"/>
          </p:nvPr>
        </p:nvSpPr>
        <p:spPr>
          <a:xfrm>
            <a:off x="2125014" y="2133600"/>
            <a:ext cx="9379598" cy="4408868"/>
          </a:xfrm>
        </p:spPr>
        <p:txBody>
          <a:bodyPr>
            <a:normAutofit/>
          </a:bodyPr>
          <a:lstStyle/>
          <a:p>
            <a:r>
              <a:rPr lang="en-US" dirty="0" smtClean="0"/>
              <a:t>If </a:t>
            </a:r>
            <a:r>
              <a:rPr lang="en-US" dirty="0"/>
              <a:t>your creditor has a judgment, it means they can now use different ways to get the money from you. This is called enforcing a judgment. The legal term is execution of the judgment</a:t>
            </a:r>
            <a:r>
              <a:rPr lang="en-US" dirty="0" smtClean="0"/>
              <a:t>.</a:t>
            </a:r>
          </a:p>
          <a:p>
            <a:r>
              <a:rPr lang="en-US" dirty="0" smtClean="0"/>
              <a:t>A </a:t>
            </a:r>
            <a:r>
              <a:rPr lang="en-US" dirty="0"/>
              <a:t>judgment creditor may use more than one method of enforcement at the same time or consecutively </a:t>
            </a:r>
            <a:endParaRPr lang="en-US" dirty="0" smtClean="0"/>
          </a:p>
          <a:p>
            <a:r>
              <a:rPr lang="en-US" dirty="0"/>
              <a:t>There is no need for one to seek leave of court before enforcing a judgment or order except in any of the following circumstances: O.45 </a:t>
            </a:r>
            <a:r>
              <a:rPr lang="en-US" dirty="0" smtClean="0"/>
              <a:t>RSC</a:t>
            </a:r>
            <a:endParaRPr lang="en-US" dirty="0"/>
          </a:p>
          <a:p>
            <a:r>
              <a:rPr lang="en-US" dirty="0" smtClean="0"/>
              <a:t>(a</a:t>
            </a:r>
            <a:r>
              <a:rPr lang="en-US" dirty="0"/>
              <a:t>)	If 6 years has elapsed since the judgment;</a:t>
            </a:r>
          </a:p>
          <a:p>
            <a:r>
              <a:rPr lang="en-US" dirty="0"/>
              <a:t>(b)	If the party  entitled to or liable to execution under the judgment has died; and </a:t>
            </a:r>
          </a:p>
          <a:p>
            <a:r>
              <a:rPr lang="en-US" dirty="0"/>
              <a:t>(c)	If goods sought to be seized are in the hands of a receiver.</a:t>
            </a:r>
          </a:p>
          <a:p>
            <a:endParaRPr lang="en-US" dirty="0"/>
          </a:p>
        </p:txBody>
      </p:sp>
    </p:spTree>
    <p:extLst>
      <p:ext uri="{BB962C8B-B14F-4D97-AF65-F5344CB8AC3E}">
        <p14:creationId xmlns:p14="http://schemas.microsoft.com/office/powerpoint/2010/main" val="3500806783"/>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ENFORCEMENT OF JUDGMENTS CONT’D</a:t>
            </a:r>
          </a:p>
        </p:txBody>
      </p:sp>
      <p:sp>
        <p:nvSpPr>
          <p:cNvPr id="3" name="Content Placeholder 2"/>
          <p:cNvSpPr>
            <a:spLocks noGrp="1"/>
          </p:cNvSpPr>
          <p:nvPr>
            <p:ph idx="1"/>
          </p:nvPr>
        </p:nvSpPr>
        <p:spPr>
          <a:xfrm>
            <a:off x="2189408" y="2133599"/>
            <a:ext cx="9315204" cy="4370231"/>
          </a:xfrm>
        </p:spPr>
        <p:txBody>
          <a:bodyPr>
            <a:normAutofit/>
          </a:bodyPr>
          <a:lstStyle/>
          <a:p>
            <a:r>
              <a:rPr lang="en-US" sz="2400" b="1" dirty="0" smtClean="0">
                <a:solidFill>
                  <a:srgbClr val="C00000"/>
                </a:solidFill>
              </a:rPr>
              <a:t>Order XLII r 1 of HCR </a:t>
            </a:r>
            <a:r>
              <a:rPr lang="en-US" sz="2400" dirty="0" smtClean="0"/>
              <a:t>- </a:t>
            </a:r>
            <a:r>
              <a:rPr lang="en-US" sz="2400" i="1" dirty="0" smtClean="0"/>
              <a:t>All </a:t>
            </a:r>
            <a:r>
              <a:rPr lang="en-US" sz="2400" i="1" dirty="0"/>
              <a:t>property whatsoever, real or personal, belonging to a party against </a:t>
            </a:r>
            <a:r>
              <a:rPr lang="en-US" sz="2400" i="1" dirty="0" smtClean="0"/>
              <a:t>whom execution </a:t>
            </a:r>
            <a:r>
              <a:rPr lang="en-US" sz="2400" i="1" dirty="0"/>
              <a:t>is to be enforced, and whether held in his own name or by another party in </a:t>
            </a:r>
            <a:r>
              <a:rPr lang="en-US" sz="2400" i="1" dirty="0" smtClean="0"/>
              <a:t>trust for </a:t>
            </a:r>
            <a:r>
              <a:rPr lang="en-US" sz="2400" i="1" dirty="0"/>
              <a:t>him or on his behalf (except the wearing apparel and bedding of himself or his </a:t>
            </a:r>
            <a:r>
              <a:rPr lang="en-US" sz="2400" i="1" dirty="0" smtClean="0"/>
              <a:t>family and </a:t>
            </a:r>
            <a:r>
              <a:rPr lang="en-US" sz="2400" i="1" dirty="0"/>
              <a:t>the tools and implements of his trade, if any, to the value of five hundred </a:t>
            </a:r>
            <a:r>
              <a:rPr lang="en-US" sz="2400" i="1" dirty="0" smtClean="0"/>
              <a:t>thousand Kwacha or, in </a:t>
            </a:r>
            <a:r>
              <a:rPr lang="en-US" sz="2400" i="1" dirty="0"/>
              <a:t>the case of a farmer, one million Kwacha) is liable to attachment and sale in </a:t>
            </a:r>
            <a:r>
              <a:rPr lang="en-US" sz="2400" i="1" dirty="0" smtClean="0"/>
              <a:t>execution of </a:t>
            </a:r>
            <a:r>
              <a:rPr lang="en-US" sz="2400" i="1" dirty="0"/>
              <a:t>the decree</a:t>
            </a:r>
            <a:r>
              <a:rPr lang="en-US" sz="2400" i="1" dirty="0" smtClean="0"/>
              <a:t>.</a:t>
            </a:r>
          </a:p>
          <a:p>
            <a:r>
              <a:rPr lang="en-GB" sz="2400" i="1" dirty="0" smtClean="0"/>
              <a:t>Order XLI R 5 of SCR – has the same provision</a:t>
            </a:r>
            <a:endParaRPr lang="en-US" sz="2400" i="1" dirty="0"/>
          </a:p>
        </p:txBody>
      </p:sp>
    </p:spTree>
    <p:extLst>
      <p:ext uri="{BB962C8B-B14F-4D97-AF65-F5344CB8AC3E}">
        <p14:creationId xmlns:p14="http://schemas.microsoft.com/office/powerpoint/2010/main" val="2069700882"/>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5" y="682580"/>
            <a:ext cx="8761413" cy="882142"/>
          </a:xfrm>
        </p:spPr>
        <p:txBody>
          <a:bodyPr>
            <a:normAutofit fontScale="90000"/>
          </a:bodyPr>
          <a:lstStyle/>
          <a:p>
            <a:r>
              <a:rPr lang="en-US" dirty="0"/>
              <a:t>ENFORCEMENT OF </a:t>
            </a:r>
            <a:r>
              <a:rPr lang="en-US" dirty="0" smtClean="0"/>
              <a:t>JUDGMENTS CONT’D</a:t>
            </a:r>
            <a:endParaRPr lang="en-US" dirty="0"/>
          </a:p>
        </p:txBody>
      </p:sp>
      <p:sp>
        <p:nvSpPr>
          <p:cNvPr id="3" name="Content Placeholder 2"/>
          <p:cNvSpPr>
            <a:spLocks noGrp="1"/>
          </p:cNvSpPr>
          <p:nvPr>
            <p:ph idx="1"/>
          </p:nvPr>
        </p:nvSpPr>
        <p:spPr>
          <a:xfrm>
            <a:off x="1154955" y="2603500"/>
            <a:ext cx="9238296" cy="4254500"/>
          </a:xfrm>
        </p:spPr>
        <p:txBody>
          <a:bodyPr>
            <a:normAutofit fontScale="92500" lnSpcReduction="20000"/>
          </a:bodyPr>
          <a:lstStyle/>
          <a:p>
            <a:r>
              <a:rPr lang="en-US" b="1" u="sng" dirty="0" smtClean="0"/>
              <a:t>WAYS A CREDITOR CAN ENFORCE A JUDGMENT</a:t>
            </a:r>
          </a:p>
          <a:p>
            <a:r>
              <a:rPr lang="en-GB" b="1" dirty="0" smtClean="0"/>
              <a:t>Writ of </a:t>
            </a:r>
            <a:r>
              <a:rPr lang="en-GB" b="1" dirty="0" err="1" smtClean="0"/>
              <a:t>fieri</a:t>
            </a:r>
            <a:r>
              <a:rPr lang="en-GB" b="1" dirty="0" smtClean="0"/>
              <a:t> </a:t>
            </a:r>
            <a:r>
              <a:rPr lang="en-GB" b="1" dirty="0" err="1" smtClean="0"/>
              <a:t>facies</a:t>
            </a:r>
            <a:r>
              <a:rPr lang="en-GB" b="1" dirty="0" smtClean="0"/>
              <a:t> (</a:t>
            </a:r>
            <a:r>
              <a:rPr lang="en-GB" b="1" dirty="0" err="1" smtClean="0"/>
              <a:t>fifa</a:t>
            </a:r>
            <a:r>
              <a:rPr lang="en-GB" b="1" dirty="0" smtClean="0"/>
              <a:t>) - </a:t>
            </a:r>
            <a:r>
              <a:rPr lang="en-US" dirty="0"/>
              <a:t>a legal instrument by which the sheriff of a </a:t>
            </a:r>
            <a:r>
              <a:rPr lang="en-US" dirty="0" smtClean="0"/>
              <a:t>country </a:t>
            </a:r>
            <a:r>
              <a:rPr lang="en-US" dirty="0"/>
              <a:t>may seize the assets of a judgment debtor</a:t>
            </a:r>
          </a:p>
          <a:p>
            <a:r>
              <a:rPr lang="en-US" dirty="0" err="1"/>
              <a:t>Fieri</a:t>
            </a:r>
            <a:r>
              <a:rPr lang="en-US" dirty="0"/>
              <a:t> </a:t>
            </a:r>
            <a:r>
              <a:rPr lang="en-US" dirty="0" err="1"/>
              <a:t>facias</a:t>
            </a:r>
            <a:r>
              <a:rPr lang="en-US" dirty="0"/>
              <a:t> (abbreviated </a:t>
            </a:r>
            <a:r>
              <a:rPr lang="en-US" dirty="0" err="1"/>
              <a:t>fi.fa</a:t>
            </a:r>
            <a:r>
              <a:rPr lang="en-US" dirty="0"/>
              <a:t>.) is a Latin phrase that refers to </a:t>
            </a:r>
            <a:r>
              <a:rPr lang="en-US" b="1" u="sng" dirty="0"/>
              <a:t>a writ of execution</a:t>
            </a:r>
            <a:r>
              <a:rPr lang="en-US" dirty="0"/>
              <a:t> which directs a state specified officer, usually a sheriff, to take control of a piece of property and sell it in order to satisfy the owner’s </a:t>
            </a:r>
            <a:r>
              <a:rPr lang="en-US" dirty="0" smtClean="0"/>
              <a:t>debt. </a:t>
            </a:r>
            <a:r>
              <a:rPr lang="en-US" dirty="0"/>
              <a:t>The person seeking the property to be sold must acquire the writ from a court, and then the sheriff can begin the process of seizing the property</a:t>
            </a:r>
            <a:r>
              <a:rPr lang="en-US" dirty="0" smtClean="0"/>
              <a:t>.</a:t>
            </a:r>
          </a:p>
          <a:p>
            <a:r>
              <a:rPr lang="en-GB" dirty="0" smtClean="0"/>
              <a:t>The writ of </a:t>
            </a:r>
            <a:r>
              <a:rPr lang="en-GB" dirty="0" err="1" smtClean="0"/>
              <a:t>fifa</a:t>
            </a:r>
            <a:r>
              <a:rPr lang="en-GB" dirty="0" smtClean="0"/>
              <a:t> shall be endorsed with the amount to be recovered, address where such writ shall be served and it must be signed by the legal practitioner representing the judgement creditor</a:t>
            </a:r>
          </a:p>
          <a:p>
            <a:r>
              <a:rPr lang="en-GB" dirty="0" smtClean="0"/>
              <a:t>In the sub- court the rules provide that once the writ is signed by the advocate, it must be filed into the court registry for signing by the magistrate </a:t>
            </a:r>
            <a:r>
              <a:rPr lang="en-US" dirty="0" smtClean="0"/>
              <a:t>shall </a:t>
            </a:r>
            <a:r>
              <a:rPr lang="en-US" dirty="0"/>
              <a:t>be directed </a:t>
            </a:r>
            <a:r>
              <a:rPr lang="en-US" dirty="0" smtClean="0"/>
              <a:t>to the </a:t>
            </a:r>
            <a:r>
              <a:rPr lang="en-US" dirty="0"/>
              <a:t>Under-Sheriff who shall be empowered to levy, by distress and sale of the </a:t>
            </a:r>
            <a:r>
              <a:rPr lang="en-US" dirty="0" smtClean="0"/>
              <a:t>personal property</a:t>
            </a:r>
            <a:r>
              <a:rPr lang="en-US" dirty="0"/>
              <a:t>, wherever found within the jurisdiction of the court, of the person against </a:t>
            </a:r>
            <a:r>
              <a:rPr lang="en-US" dirty="0" smtClean="0"/>
              <a:t>whom the </a:t>
            </a:r>
            <a:r>
              <a:rPr lang="en-US" dirty="0"/>
              <a:t>judgment was </a:t>
            </a:r>
            <a:r>
              <a:rPr lang="en-US" dirty="0" smtClean="0"/>
              <a:t>given – Rule 4</a:t>
            </a:r>
            <a:endParaRPr lang="en-US" dirty="0"/>
          </a:p>
        </p:txBody>
      </p:sp>
    </p:spTree>
    <p:extLst>
      <p:ext uri="{BB962C8B-B14F-4D97-AF65-F5344CB8AC3E}">
        <p14:creationId xmlns:p14="http://schemas.microsoft.com/office/powerpoint/2010/main" val="240566656"/>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ENFORCEMENT OF JUDGMENTS CONT’D</a:t>
            </a:r>
          </a:p>
        </p:txBody>
      </p:sp>
      <p:sp>
        <p:nvSpPr>
          <p:cNvPr id="3" name="Content Placeholder 2"/>
          <p:cNvSpPr>
            <a:spLocks noGrp="1"/>
          </p:cNvSpPr>
          <p:nvPr>
            <p:ph idx="1"/>
          </p:nvPr>
        </p:nvSpPr>
        <p:spPr>
          <a:xfrm>
            <a:off x="2163651" y="2133600"/>
            <a:ext cx="9340961" cy="4614930"/>
          </a:xfrm>
        </p:spPr>
        <p:txBody>
          <a:bodyPr>
            <a:normAutofit/>
          </a:bodyPr>
          <a:lstStyle/>
          <a:p>
            <a:r>
              <a:rPr lang="en-GB" sz="2000" dirty="0" smtClean="0"/>
              <a:t>The judgement debtor is given a detailed account after the sale and application of the proceeds</a:t>
            </a:r>
            <a:endParaRPr lang="en-US" sz="2000" dirty="0" smtClean="0"/>
          </a:p>
          <a:p>
            <a:r>
              <a:rPr lang="en-US" sz="2000" u="sng" dirty="0" smtClean="0"/>
              <a:t>Walking possession </a:t>
            </a:r>
            <a:r>
              <a:rPr lang="en-US" sz="2000" dirty="0" smtClean="0"/>
              <a:t>- Taking </a:t>
            </a:r>
            <a:r>
              <a:rPr lang="en-US" sz="2000" dirty="0"/>
              <a:t>control of </a:t>
            </a:r>
            <a:r>
              <a:rPr lang="en-US" sz="2000" dirty="0" smtClean="0"/>
              <a:t>goods, </a:t>
            </a:r>
            <a:r>
              <a:rPr lang="en-US" sz="2000" dirty="0"/>
              <a:t>refers to the legal </a:t>
            </a:r>
            <a:r>
              <a:rPr lang="en-US" sz="2000" dirty="0" smtClean="0"/>
              <a:t>practice under </a:t>
            </a:r>
            <a:r>
              <a:rPr lang="en-US" sz="2000" dirty="0"/>
              <a:t>which a bailiff takes possession of the goods of a defaulting debtor, but does not remove the </a:t>
            </a:r>
            <a:r>
              <a:rPr lang="en-US" sz="2000" dirty="0" smtClean="0"/>
              <a:t>goods from the premises.</a:t>
            </a:r>
          </a:p>
          <a:p>
            <a:r>
              <a:rPr lang="en-GB" sz="2000" dirty="0" smtClean="0"/>
              <a:t>The bailiffs will take a list of the properties, and the defendant is not at liberty to deal with the goods in any manner that he deems fit since the goods are under the sheriffs custody legally -  order 41 r 6 of SCR AND 42 R 8 HCR</a:t>
            </a:r>
          </a:p>
          <a:p>
            <a:r>
              <a:rPr lang="en-GB" sz="2000" dirty="0" smtClean="0"/>
              <a:t>In instances where the judgement debtor has no goods worth seizing, the judgement creditor can file </a:t>
            </a:r>
            <a:r>
              <a:rPr lang="en-GB" sz="2000" u="sng" dirty="0" smtClean="0"/>
              <a:t>judgement summons </a:t>
            </a:r>
            <a:r>
              <a:rPr lang="en-GB" sz="2000" dirty="0" smtClean="0"/>
              <a:t>with an affidavit to examine the means of the judgement debtor</a:t>
            </a:r>
            <a:endParaRPr lang="en-US" sz="2000" dirty="0"/>
          </a:p>
        </p:txBody>
      </p:sp>
    </p:spTree>
    <p:extLst>
      <p:ext uri="{BB962C8B-B14F-4D97-AF65-F5344CB8AC3E}">
        <p14:creationId xmlns:p14="http://schemas.microsoft.com/office/powerpoint/2010/main" val="3289779609"/>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ENFORCEMENT OF JUDGMENTS CONT’D</a:t>
            </a:r>
          </a:p>
        </p:txBody>
      </p:sp>
      <p:sp>
        <p:nvSpPr>
          <p:cNvPr id="3" name="Content Placeholder 2"/>
          <p:cNvSpPr>
            <a:spLocks noGrp="1"/>
          </p:cNvSpPr>
          <p:nvPr>
            <p:ph idx="1"/>
          </p:nvPr>
        </p:nvSpPr>
        <p:spPr>
          <a:xfrm>
            <a:off x="1154955" y="2603500"/>
            <a:ext cx="9328448" cy="4254500"/>
          </a:xfrm>
        </p:spPr>
        <p:txBody>
          <a:bodyPr>
            <a:normAutofit lnSpcReduction="10000"/>
          </a:bodyPr>
          <a:lstStyle/>
          <a:p>
            <a:r>
              <a:rPr lang="en-US" b="1" u="sng" dirty="0"/>
              <a:t>Writ of </a:t>
            </a:r>
            <a:r>
              <a:rPr lang="en-US" b="1" u="sng" dirty="0" smtClean="0"/>
              <a:t>possession – </a:t>
            </a:r>
            <a:r>
              <a:rPr lang="en-US" dirty="0" smtClean="0"/>
              <a:t>used for judgment for immovable property such as buildings or bare land.</a:t>
            </a:r>
          </a:p>
          <a:p>
            <a:r>
              <a:rPr lang="en-GB" dirty="0" smtClean="0"/>
              <a:t>The property to be repossessed must be clearly stated in the writ</a:t>
            </a:r>
          </a:p>
          <a:p>
            <a:r>
              <a:rPr lang="en-US" dirty="0"/>
              <a:t>A writ of possession to enforce a judgment or order for the giving of possession of any Land shall not be issued, without leave of the Court except where the judgment or order was given or made in a mortgage action </a:t>
            </a:r>
            <a:endParaRPr lang="en-US" dirty="0" smtClean="0"/>
          </a:p>
          <a:p>
            <a:r>
              <a:rPr lang="en-US" b="1" u="sng" dirty="0"/>
              <a:t>Writ of delivery - </a:t>
            </a:r>
            <a:r>
              <a:rPr lang="en-US" dirty="0"/>
              <a:t>a writ of execution to enforce a judgment or order for the delivery of </a:t>
            </a:r>
            <a:r>
              <a:rPr lang="en-US" dirty="0" smtClean="0"/>
              <a:t>goods</a:t>
            </a:r>
          </a:p>
          <a:p>
            <a:r>
              <a:rPr lang="en-US" dirty="0"/>
              <a:t>It directs </a:t>
            </a:r>
            <a:r>
              <a:rPr lang="en-US" dirty="0" smtClean="0"/>
              <a:t>the sheriff </a:t>
            </a:r>
            <a:r>
              <a:rPr lang="en-US" dirty="0"/>
              <a:t>to seize the goods and deliver them to the </a:t>
            </a:r>
            <a:r>
              <a:rPr lang="en-US" dirty="0" smtClean="0"/>
              <a:t>plaintiff and once delivered the execution would have been completed.</a:t>
            </a:r>
          </a:p>
          <a:p>
            <a:r>
              <a:rPr lang="en-US" dirty="0"/>
              <a:t>A Writ of Delivery directs enforcement officers of the court to seize a specific movable property from one party and deliver it to the other party.</a:t>
            </a:r>
            <a:endParaRPr lang="en-US" dirty="0" smtClean="0"/>
          </a:p>
          <a:p>
            <a:r>
              <a:rPr lang="en-GB" dirty="0" smtClean="0"/>
              <a:t>It will provide the specification of the property to be delivered.</a:t>
            </a:r>
          </a:p>
        </p:txBody>
      </p:sp>
    </p:spTree>
    <p:extLst>
      <p:ext uri="{BB962C8B-B14F-4D97-AF65-F5344CB8AC3E}">
        <p14:creationId xmlns:p14="http://schemas.microsoft.com/office/powerpoint/2010/main" val="41157764"/>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ENFORCEMENT OF JUDGMENTS CONT’D</a:t>
            </a:r>
          </a:p>
        </p:txBody>
      </p:sp>
      <p:sp>
        <p:nvSpPr>
          <p:cNvPr id="3" name="Content Placeholder 2"/>
          <p:cNvSpPr>
            <a:spLocks noGrp="1"/>
          </p:cNvSpPr>
          <p:nvPr>
            <p:ph idx="1"/>
          </p:nvPr>
        </p:nvSpPr>
        <p:spPr>
          <a:xfrm>
            <a:off x="1674254" y="2094963"/>
            <a:ext cx="9830358" cy="4292958"/>
          </a:xfrm>
        </p:spPr>
        <p:txBody>
          <a:bodyPr>
            <a:normAutofit/>
          </a:bodyPr>
          <a:lstStyle/>
          <a:p>
            <a:r>
              <a:rPr lang="en-US" dirty="0"/>
              <a:t>In a civil case, the court may order a party to surrender (also known as deliver up) a specific movable property to another party. The party who needs to surrender the movable property is the </a:t>
            </a:r>
            <a:r>
              <a:rPr lang="en-US" b="1" u="sng" dirty="0"/>
              <a:t>judgment debtor</a:t>
            </a:r>
            <a:r>
              <a:rPr lang="en-US" dirty="0"/>
              <a:t>, while the party who should receive the movable property is the </a:t>
            </a:r>
            <a:r>
              <a:rPr lang="en-US" b="1" u="sng" dirty="0"/>
              <a:t>judgment creditor</a:t>
            </a:r>
            <a:r>
              <a:rPr lang="en-US" dirty="0" smtClean="0"/>
              <a:t>.</a:t>
            </a:r>
            <a:endParaRPr lang="en-US" dirty="0"/>
          </a:p>
          <a:p>
            <a:r>
              <a:rPr lang="en-US" dirty="0"/>
              <a:t>The court may also order that the judgment debtor has the alternative of paying the assessed value of the specific movable property</a:t>
            </a:r>
            <a:r>
              <a:rPr lang="en-US" dirty="0" smtClean="0"/>
              <a:t>.</a:t>
            </a:r>
          </a:p>
          <a:p>
            <a:r>
              <a:rPr lang="en-US" dirty="0"/>
              <a:t>If the writ does not offer the defendant the option of retaining the goods by paying their assessed value, it is known as a </a:t>
            </a:r>
            <a:r>
              <a:rPr lang="en-US" b="1" dirty="0"/>
              <a:t>writ of specific </a:t>
            </a:r>
            <a:r>
              <a:rPr lang="en-US" b="1" dirty="0" smtClean="0"/>
              <a:t>delivery</a:t>
            </a:r>
            <a:endParaRPr lang="en-US" b="1" dirty="0"/>
          </a:p>
          <a:p>
            <a:r>
              <a:rPr lang="en-US" dirty="0"/>
              <a:t>If the judgment debtor does not comply with the order or judgment, the judgment creditor may file a Writ of Delivery. A Writ of Delivery directs an enforcement officer of the court (the Sheriff) and officers who are empowered under the Sheriff's authority (the bailiffs) to seize the specific movable property from the judgment debtor and deliver it to the judgment creditor.</a:t>
            </a:r>
          </a:p>
        </p:txBody>
      </p:sp>
    </p:spTree>
    <p:extLst>
      <p:ext uri="{BB962C8B-B14F-4D97-AF65-F5344CB8AC3E}">
        <p14:creationId xmlns:p14="http://schemas.microsoft.com/office/powerpoint/2010/main" val="289270010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GB" dirty="0" smtClean="0"/>
              <a:t>SUB UNITS</a:t>
            </a:r>
            <a:endParaRPr lang="en-US" dirty="0"/>
          </a:p>
        </p:txBody>
      </p:sp>
      <p:sp>
        <p:nvSpPr>
          <p:cNvPr id="3" name="Content Placeholder 2"/>
          <p:cNvSpPr>
            <a:spLocks noGrp="1"/>
          </p:cNvSpPr>
          <p:nvPr>
            <p:ph idx="1"/>
          </p:nvPr>
        </p:nvSpPr>
        <p:spPr/>
        <p:txBody>
          <a:bodyPr/>
          <a:lstStyle/>
          <a:p>
            <a:r>
              <a:rPr lang="en-GB" dirty="0" smtClean="0"/>
              <a:t>INTRODUCTION</a:t>
            </a:r>
          </a:p>
          <a:p>
            <a:r>
              <a:rPr lang="en-US" dirty="0" smtClean="0"/>
              <a:t>DEFAULT JUDGMENT</a:t>
            </a:r>
          </a:p>
          <a:p>
            <a:r>
              <a:rPr lang="en-US" dirty="0" smtClean="0"/>
              <a:t>SUMMARY JUDGMENT</a:t>
            </a:r>
          </a:p>
          <a:p>
            <a:r>
              <a:rPr lang="en-US" dirty="0" smtClean="0"/>
              <a:t>ENFORCEMENT OF JUDGMENTS</a:t>
            </a:r>
          </a:p>
          <a:p>
            <a:r>
              <a:rPr lang="en-US" dirty="0" smtClean="0"/>
              <a:t>STAY OF EXECUTION</a:t>
            </a:r>
          </a:p>
          <a:p>
            <a:r>
              <a:rPr lang="en-US" dirty="0" smtClean="0"/>
              <a:t>COSTS </a:t>
            </a:r>
          </a:p>
          <a:p>
            <a:r>
              <a:rPr lang="en-US" dirty="0" smtClean="0"/>
              <a:t>REVIEW AND APPEALS</a:t>
            </a:r>
          </a:p>
          <a:p>
            <a:endParaRPr lang="en-US" dirty="0"/>
          </a:p>
        </p:txBody>
      </p:sp>
    </p:spTree>
    <p:extLst>
      <p:ext uri="{BB962C8B-B14F-4D97-AF65-F5344CB8AC3E}">
        <p14:creationId xmlns:p14="http://schemas.microsoft.com/office/powerpoint/2010/main" val="15863416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ENFORCEMENT OF JUDGMENTS CONT’D</a:t>
            </a:r>
          </a:p>
        </p:txBody>
      </p:sp>
      <p:sp>
        <p:nvSpPr>
          <p:cNvPr id="3" name="Content Placeholder 2"/>
          <p:cNvSpPr>
            <a:spLocks noGrp="1"/>
          </p:cNvSpPr>
          <p:nvPr>
            <p:ph idx="1"/>
          </p:nvPr>
        </p:nvSpPr>
        <p:spPr>
          <a:xfrm>
            <a:off x="1880315" y="2133599"/>
            <a:ext cx="9624297" cy="4524777"/>
          </a:xfrm>
        </p:spPr>
        <p:txBody>
          <a:bodyPr>
            <a:normAutofit/>
          </a:bodyPr>
          <a:lstStyle/>
          <a:p>
            <a:r>
              <a:rPr lang="en-GB" sz="2400" b="1" u="sng" dirty="0" smtClean="0"/>
              <a:t>Writ of elegit – </a:t>
            </a:r>
            <a:r>
              <a:rPr lang="en-GB" sz="2400" dirty="0" smtClean="0"/>
              <a:t>judgement creditor may attempt to recover judgement debt where a writ of </a:t>
            </a:r>
            <a:r>
              <a:rPr lang="en-GB" sz="2400" dirty="0" err="1" smtClean="0"/>
              <a:t>fifa</a:t>
            </a:r>
            <a:r>
              <a:rPr lang="en-GB" sz="2400" dirty="0" smtClean="0"/>
              <a:t> has not been successful on the ground that the judgement debtor does no have movable property which maybe seized, but has immovable property.</a:t>
            </a:r>
          </a:p>
          <a:p>
            <a:r>
              <a:rPr lang="en-GB" sz="2400" dirty="0" smtClean="0"/>
              <a:t>The plaintiff can apply for leave to issue a writ of elegit.</a:t>
            </a:r>
          </a:p>
          <a:p>
            <a:r>
              <a:rPr lang="en-GB" sz="2400" dirty="0" smtClean="0"/>
              <a:t>The sheriffs will seize the premises and hand over to the creditor who will in turn place the premises on rent and realise their money from the rentals. </a:t>
            </a:r>
          </a:p>
          <a:p>
            <a:r>
              <a:rPr lang="en-GB" sz="2400" dirty="0" smtClean="0"/>
              <a:t>The property is handed back to the debtor once the money has been realised</a:t>
            </a:r>
            <a:endParaRPr lang="en-US" sz="2400" dirty="0"/>
          </a:p>
        </p:txBody>
      </p:sp>
    </p:spTree>
    <p:extLst>
      <p:ext uri="{BB962C8B-B14F-4D97-AF65-F5344CB8AC3E}">
        <p14:creationId xmlns:p14="http://schemas.microsoft.com/office/powerpoint/2010/main" val="223566883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ENFORCEMENT OF JUDGMENTS CONT’D</a:t>
            </a:r>
          </a:p>
        </p:txBody>
      </p:sp>
      <p:sp>
        <p:nvSpPr>
          <p:cNvPr id="3" name="Content Placeholder 2"/>
          <p:cNvSpPr>
            <a:spLocks noGrp="1"/>
          </p:cNvSpPr>
          <p:nvPr>
            <p:ph idx="1"/>
          </p:nvPr>
        </p:nvSpPr>
        <p:spPr>
          <a:xfrm>
            <a:off x="1906073" y="2133599"/>
            <a:ext cx="9598539" cy="4627809"/>
          </a:xfrm>
        </p:spPr>
        <p:txBody>
          <a:bodyPr>
            <a:normAutofit/>
          </a:bodyPr>
          <a:lstStyle/>
          <a:p>
            <a:r>
              <a:rPr lang="en-US" sz="2000" b="1" u="sng" dirty="0"/>
              <a:t>Garnishee proceedings </a:t>
            </a:r>
            <a:r>
              <a:rPr lang="en-US" sz="2000" dirty="0" smtClean="0"/>
              <a:t>– ORDER 41 R 38 -43 of SCR and order 49 RSC</a:t>
            </a:r>
          </a:p>
          <a:p>
            <a:r>
              <a:rPr lang="en-US" sz="2000" dirty="0" smtClean="0"/>
              <a:t>"</a:t>
            </a:r>
            <a:r>
              <a:rPr lang="en-US" sz="2000" dirty="0"/>
              <a:t>a judicial proceeding in which a creditor asks the Court to order a third party who is indebted to a debtor to turnover to the creditor any of the debtor's property in possession of that third party</a:t>
            </a:r>
            <a:r>
              <a:rPr lang="en-US" sz="2000" dirty="0" smtClean="0"/>
              <a:t>.“</a:t>
            </a:r>
          </a:p>
          <a:p>
            <a:r>
              <a:rPr lang="en-US" sz="2000" u="sng" dirty="0"/>
              <a:t>Garnishee</a:t>
            </a:r>
            <a:r>
              <a:rPr lang="en-US" sz="2000" dirty="0"/>
              <a:t> </a:t>
            </a:r>
            <a:r>
              <a:rPr lang="en-US" sz="2000" dirty="0" smtClean="0"/>
              <a:t>is </a:t>
            </a:r>
            <a:r>
              <a:rPr lang="en-US" sz="2000" dirty="0"/>
              <a:t>a third party who is indebted to a judgment debtor or having custody of his money and who at the instance of the judgment creditor is being called upon to pay the judgment debt. </a:t>
            </a:r>
            <a:endParaRPr lang="en-US" sz="2000" dirty="0" smtClean="0"/>
          </a:p>
          <a:p>
            <a:r>
              <a:rPr lang="en-US" sz="2000" dirty="0"/>
              <a:t>it comprises mainly of two stages which will be thoroughly explained below;</a:t>
            </a:r>
            <a:endParaRPr lang="en-US" sz="2000" dirty="0" smtClean="0"/>
          </a:p>
          <a:p>
            <a:r>
              <a:rPr lang="en-US" sz="2000" b="1" u="sng" dirty="0" smtClean="0"/>
              <a:t>Stage one </a:t>
            </a:r>
            <a:r>
              <a:rPr lang="en-US" sz="2000" dirty="0" smtClean="0"/>
              <a:t>- First </a:t>
            </a:r>
            <a:r>
              <a:rPr lang="en-US" sz="2000" dirty="0"/>
              <a:t>apply for an </a:t>
            </a:r>
            <a:r>
              <a:rPr lang="en-US" sz="2000" b="1" u="sng" dirty="0"/>
              <a:t>order nisi </a:t>
            </a:r>
            <a:r>
              <a:rPr lang="en-US" sz="2000" dirty="0"/>
              <a:t>or for leave to serve notice on the intended </a:t>
            </a:r>
            <a:r>
              <a:rPr lang="en-US" sz="2000" dirty="0" smtClean="0"/>
              <a:t>garnishee (</a:t>
            </a:r>
            <a:r>
              <a:rPr lang="en-US" sz="2000" dirty="0" err="1" smtClean="0"/>
              <a:t>exparte</a:t>
            </a:r>
            <a:r>
              <a:rPr lang="en-US" sz="2000" dirty="0" smtClean="0"/>
              <a:t> supported with an affidavit)</a:t>
            </a:r>
            <a:endParaRPr lang="en-US" sz="2000" dirty="0"/>
          </a:p>
        </p:txBody>
      </p:sp>
    </p:spTree>
    <p:extLst>
      <p:ext uri="{BB962C8B-B14F-4D97-AF65-F5344CB8AC3E}">
        <p14:creationId xmlns:p14="http://schemas.microsoft.com/office/powerpoint/2010/main" val="2910986425"/>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ENFORCEMENT OF JUDGMENTS CONT’D</a:t>
            </a:r>
          </a:p>
        </p:txBody>
      </p:sp>
      <p:sp>
        <p:nvSpPr>
          <p:cNvPr id="3" name="Content Placeholder 2"/>
          <p:cNvSpPr>
            <a:spLocks noGrp="1"/>
          </p:cNvSpPr>
          <p:nvPr>
            <p:ph idx="1"/>
          </p:nvPr>
        </p:nvSpPr>
        <p:spPr>
          <a:xfrm>
            <a:off x="1893194" y="2133600"/>
            <a:ext cx="9611418" cy="4499020"/>
          </a:xfrm>
        </p:spPr>
        <p:txBody>
          <a:bodyPr>
            <a:normAutofit/>
          </a:bodyPr>
          <a:lstStyle/>
          <a:p>
            <a:r>
              <a:rPr lang="en-US" dirty="0"/>
              <a:t>At this stage, the court makes a garnished order nisi. The effect of an order nisi is to obviate the Garnishee (third party) from paying the Debtor's money in his possession to the Debtor; but to pay it directly to the </a:t>
            </a:r>
            <a:r>
              <a:rPr lang="en-US" dirty="0" err="1"/>
              <a:t>Garnishor</a:t>
            </a:r>
            <a:r>
              <a:rPr lang="en-US" dirty="0"/>
              <a:t>. </a:t>
            </a:r>
            <a:endParaRPr lang="en-US" dirty="0" smtClean="0"/>
          </a:p>
          <a:p>
            <a:r>
              <a:rPr lang="en-US" dirty="0" smtClean="0"/>
              <a:t>The </a:t>
            </a:r>
            <a:r>
              <a:rPr lang="en-US" dirty="0"/>
              <a:t>order nisi also compels the Garnishee to appear in Court on a specified date, for the sole purpose of showing cause on why he (the Garnishee) should not be mandated to pay the </a:t>
            </a:r>
            <a:r>
              <a:rPr lang="en-US" dirty="0" err="1"/>
              <a:t>Garnishor</a:t>
            </a:r>
            <a:r>
              <a:rPr lang="en-US" dirty="0"/>
              <a:t> the money owed to the Debtor. </a:t>
            </a:r>
            <a:endParaRPr lang="en-US" dirty="0" smtClean="0"/>
          </a:p>
          <a:p>
            <a:r>
              <a:rPr lang="en-US" dirty="0" smtClean="0"/>
              <a:t>The </a:t>
            </a:r>
            <a:r>
              <a:rPr lang="en-US" dirty="0"/>
              <a:t>order nisi is served on the judgment </a:t>
            </a:r>
            <a:r>
              <a:rPr lang="en-US" dirty="0" smtClean="0"/>
              <a:t>debtor 7 days </a:t>
            </a:r>
            <a:r>
              <a:rPr lang="en-US" dirty="0"/>
              <a:t>and Garnishee </a:t>
            </a:r>
            <a:r>
              <a:rPr lang="en-US" dirty="0" smtClean="0"/>
              <a:t>15 days </a:t>
            </a:r>
            <a:r>
              <a:rPr lang="en-US" dirty="0"/>
              <a:t>before the adjourned date </a:t>
            </a:r>
            <a:r>
              <a:rPr lang="en-US" dirty="0" smtClean="0"/>
              <a:t>appointed </a:t>
            </a:r>
            <a:r>
              <a:rPr lang="en-US" dirty="0"/>
              <a:t>by the order for the further consideration of the </a:t>
            </a:r>
            <a:r>
              <a:rPr lang="en-US" dirty="0" smtClean="0"/>
              <a:t>matter</a:t>
            </a:r>
          </a:p>
          <a:p>
            <a:r>
              <a:rPr lang="en-GB" b="1" u="sng" dirty="0" smtClean="0"/>
              <a:t>Stage two </a:t>
            </a:r>
            <a:r>
              <a:rPr lang="en-GB" dirty="0" smtClean="0"/>
              <a:t>– (</a:t>
            </a:r>
            <a:r>
              <a:rPr lang="en-GB" dirty="0" err="1" smtClean="0"/>
              <a:t>interparte</a:t>
            </a:r>
            <a:r>
              <a:rPr lang="en-GB" dirty="0" smtClean="0"/>
              <a:t> hearing)</a:t>
            </a:r>
            <a:r>
              <a:rPr lang="en-US" dirty="0" smtClean="0"/>
              <a:t>At </a:t>
            </a:r>
            <a:r>
              <a:rPr lang="en-US" dirty="0"/>
              <a:t>this stage, the Garnishee comes to show cause.  If he </a:t>
            </a:r>
            <a:r>
              <a:rPr lang="en-US" dirty="0" smtClean="0"/>
              <a:t>does not </a:t>
            </a:r>
            <a:r>
              <a:rPr lang="en-US" dirty="0"/>
              <a:t>show good cause or fails to appear, the court will make the </a:t>
            </a:r>
            <a:r>
              <a:rPr lang="en-US" b="1" u="sng" dirty="0"/>
              <a:t>garnishee order absolute</a:t>
            </a:r>
            <a:r>
              <a:rPr lang="en-US" dirty="0"/>
              <a:t>. This amounts to a final judgment and the Judge becomes </a:t>
            </a:r>
            <a:r>
              <a:rPr lang="en-US" dirty="0" err="1"/>
              <a:t>funtus</a:t>
            </a:r>
            <a:r>
              <a:rPr lang="en-US" dirty="0"/>
              <a:t> officio.</a:t>
            </a:r>
          </a:p>
        </p:txBody>
      </p:sp>
    </p:spTree>
    <p:extLst>
      <p:ext uri="{BB962C8B-B14F-4D97-AF65-F5344CB8AC3E}">
        <p14:creationId xmlns:p14="http://schemas.microsoft.com/office/powerpoint/2010/main" val="2054101458"/>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ENFORCEMENT OF JUDGMENTS CONT’D</a:t>
            </a:r>
          </a:p>
        </p:txBody>
      </p:sp>
      <p:sp>
        <p:nvSpPr>
          <p:cNvPr id="3" name="Content Placeholder 2"/>
          <p:cNvSpPr>
            <a:spLocks noGrp="1"/>
          </p:cNvSpPr>
          <p:nvPr>
            <p:ph idx="1"/>
          </p:nvPr>
        </p:nvSpPr>
        <p:spPr>
          <a:xfrm>
            <a:off x="2125014" y="2146479"/>
            <a:ext cx="9379598" cy="4357352"/>
          </a:xfrm>
        </p:spPr>
        <p:txBody>
          <a:bodyPr>
            <a:normAutofit/>
          </a:bodyPr>
          <a:lstStyle/>
          <a:p>
            <a:r>
              <a:rPr lang="en-GB" b="1" u="sng" dirty="0" smtClean="0"/>
              <a:t>Interpleader summons - </a:t>
            </a:r>
            <a:r>
              <a:rPr lang="en-US" dirty="0"/>
              <a:t>An Interpleader Summons hearing determines who owns the items</a:t>
            </a:r>
            <a:r>
              <a:rPr lang="en-US" dirty="0" smtClean="0"/>
              <a:t>.</a:t>
            </a:r>
          </a:p>
          <a:p>
            <a:r>
              <a:rPr lang="en-US" dirty="0"/>
              <a:t>In the High Court </a:t>
            </a:r>
            <a:r>
              <a:rPr lang="en-US" dirty="0" smtClean="0"/>
              <a:t>there are two types of procedure </a:t>
            </a:r>
            <a:r>
              <a:rPr lang="en-US" dirty="0"/>
              <a:t>“sheriff’s interpleader</a:t>
            </a:r>
            <a:r>
              <a:rPr lang="en-US" dirty="0" smtClean="0"/>
              <a:t>” and ‘stakeholders holders.’</a:t>
            </a:r>
          </a:p>
          <a:p>
            <a:r>
              <a:rPr lang="en-US" dirty="0"/>
              <a:t>If you are not involved in the civil case but your items were seized, you may request for them to be returned to you by filing a </a:t>
            </a:r>
            <a:r>
              <a:rPr lang="en-US" u="sng" dirty="0"/>
              <a:t>notice of claim</a:t>
            </a:r>
            <a:r>
              <a:rPr lang="en-US" dirty="0"/>
              <a:t>. You will be known as the </a:t>
            </a:r>
            <a:r>
              <a:rPr lang="en-US" u="sng" dirty="0"/>
              <a:t>claimant</a:t>
            </a:r>
            <a:r>
              <a:rPr lang="en-US" u="sng" dirty="0" smtClean="0"/>
              <a:t>.</a:t>
            </a:r>
            <a:endParaRPr lang="en-US" u="sng" dirty="0"/>
          </a:p>
          <a:p>
            <a:r>
              <a:rPr lang="en-US" dirty="0"/>
              <a:t>If there are disputes over whether the items belong to you, the case may proceed to an Interpleader Summons. This is a hearing where the court will determine the owner of the seized items</a:t>
            </a:r>
            <a:r>
              <a:rPr lang="en-US" dirty="0" smtClean="0"/>
              <a:t>.</a:t>
            </a:r>
          </a:p>
          <a:p>
            <a:r>
              <a:rPr lang="en-GB" dirty="0" smtClean="0"/>
              <a:t>Parties to the hearing will be – the plaintiff, the claimant and the sheriff</a:t>
            </a:r>
          </a:p>
          <a:p>
            <a:endParaRPr lang="en-US" dirty="0"/>
          </a:p>
        </p:txBody>
      </p:sp>
    </p:spTree>
    <p:extLst>
      <p:ext uri="{BB962C8B-B14F-4D97-AF65-F5344CB8AC3E}">
        <p14:creationId xmlns:p14="http://schemas.microsoft.com/office/powerpoint/2010/main" val="2647166354"/>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ENFORCEMENT OF JUDGMENTS CONT’D</a:t>
            </a:r>
          </a:p>
        </p:txBody>
      </p:sp>
      <p:sp>
        <p:nvSpPr>
          <p:cNvPr id="3" name="Content Placeholder 2"/>
          <p:cNvSpPr>
            <a:spLocks noGrp="1"/>
          </p:cNvSpPr>
          <p:nvPr>
            <p:ph idx="1"/>
          </p:nvPr>
        </p:nvSpPr>
        <p:spPr>
          <a:xfrm>
            <a:off x="1777285" y="2133599"/>
            <a:ext cx="9727327" cy="4550535"/>
          </a:xfrm>
        </p:spPr>
        <p:txBody>
          <a:bodyPr>
            <a:normAutofit/>
          </a:bodyPr>
          <a:lstStyle/>
          <a:p>
            <a:pPr marL="0" indent="0">
              <a:buNone/>
            </a:pPr>
            <a:r>
              <a:rPr lang="en-GB" sz="2000" b="1" u="sng" dirty="0" smtClean="0"/>
              <a:t>Application to pay judgement debt in instalments </a:t>
            </a:r>
            <a:r>
              <a:rPr lang="en-GB" sz="2000" dirty="0" smtClean="0"/>
              <a:t>– order XXXV r 9 of the SCR and Order XXXVI r 9 of HCR</a:t>
            </a:r>
          </a:p>
          <a:p>
            <a:r>
              <a:rPr lang="en-GB" sz="2000" dirty="0" smtClean="0"/>
              <a:t>The judgement debtor can apply to settle the judgement sum in instalments by filing in </a:t>
            </a:r>
            <a:r>
              <a:rPr lang="en-GB" sz="2000" u="sng" dirty="0" smtClean="0"/>
              <a:t>summons for leave to settle judgement sum in monthly instalments</a:t>
            </a:r>
          </a:p>
          <a:p>
            <a:r>
              <a:rPr lang="en-GB" sz="2000" dirty="0" smtClean="0"/>
              <a:t>The summons is supported with an affidavit, and in the affidavit they will disclose their income and liabilities if any, (an employee can disclose their payslip and one who is not in employment can produce a bank statement.</a:t>
            </a:r>
          </a:p>
          <a:p>
            <a:r>
              <a:rPr lang="en-GB" sz="2000" dirty="0" smtClean="0"/>
              <a:t>Where the judgement debtor fails to disclose their income the application will be dismissed by the court.</a:t>
            </a:r>
            <a:endParaRPr lang="en-US" sz="2000" dirty="0"/>
          </a:p>
        </p:txBody>
      </p:sp>
    </p:spTree>
    <p:extLst>
      <p:ext uri="{BB962C8B-B14F-4D97-AF65-F5344CB8AC3E}">
        <p14:creationId xmlns:p14="http://schemas.microsoft.com/office/powerpoint/2010/main" val="3862184022"/>
      </p:ext>
    </p:extLst>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761413" cy="1035436"/>
          </a:xfrm>
        </p:spPr>
        <p:txBody>
          <a:bodyPr>
            <a:normAutofit fontScale="90000"/>
          </a:bodyPr>
          <a:lstStyle/>
          <a:p>
            <a:pPr algn="ctr"/>
            <a:r>
              <a:rPr lang="en-US" dirty="0"/>
              <a:t>STAY OF EXECUTION</a:t>
            </a:r>
            <a:br>
              <a:rPr lang="en-US" dirty="0"/>
            </a:br>
            <a:endParaRPr lang="en-US" dirty="0"/>
          </a:p>
        </p:txBody>
      </p:sp>
      <p:sp>
        <p:nvSpPr>
          <p:cNvPr id="3" name="Content Placeholder 2"/>
          <p:cNvSpPr>
            <a:spLocks noGrp="1"/>
          </p:cNvSpPr>
          <p:nvPr>
            <p:ph idx="1"/>
          </p:nvPr>
        </p:nvSpPr>
        <p:spPr>
          <a:xfrm>
            <a:off x="1983345" y="2133600"/>
            <a:ext cx="9710671" cy="4473262"/>
          </a:xfrm>
        </p:spPr>
        <p:txBody>
          <a:bodyPr>
            <a:normAutofit/>
          </a:bodyPr>
          <a:lstStyle/>
          <a:p>
            <a:r>
              <a:rPr lang="en-GB" b="1" dirty="0" smtClean="0"/>
              <a:t>Order 47 RSC</a:t>
            </a:r>
            <a:endParaRPr lang="en-US" b="1" dirty="0" smtClean="0"/>
          </a:p>
          <a:p>
            <a:r>
              <a:rPr lang="en-US" dirty="0" smtClean="0"/>
              <a:t>When </a:t>
            </a:r>
            <a:r>
              <a:rPr lang="en-US" dirty="0"/>
              <a:t>facing the enforcement of a court judgment, individuals </a:t>
            </a:r>
            <a:r>
              <a:rPr lang="en-US" dirty="0" smtClean="0"/>
              <a:t>may find themselves in </a:t>
            </a:r>
            <a:r>
              <a:rPr lang="en-US" dirty="0"/>
              <a:t>a challenging situation. However, there are legal options available to delay or temporarily halt the enforcement </a:t>
            </a:r>
            <a:r>
              <a:rPr lang="en-US" dirty="0" smtClean="0"/>
              <a:t>process, thus, by obtaining </a:t>
            </a:r>
            <a:r>
              <a:rPr lang="en-US" dirty="0"/>
              <a:t>a “</a:t>
            </a:r>
            <a:r>
              <a:rPr lang="en-US" b="1" dirty="0"/>
              <a:t>Stay of </a:t>
            </a:r>
            <a:r>
              <a:rPr lang="en-US" b="1" dirty="0" smtClean="0"/>
              <a:t>Execution’’</a:t>
            </a:r>
            <a:endParaRPr lang="en-US" b="1" dirty="0"/>
          </a:p>
          <a:p>
            <a:r>
              <a:rPr lang="en-US" dirty="0" smtClean="0"/>
              <a:t>When </a:t>
            </a:r>
            <a:r>
              <a:rPr lang="en-US" dirty="0"/>
              <a:t>a court pauses an enforcement for a period of time, it is known as stay of execution</a:t>
            </a:r>
            <a:r>
              <a:rPr lang="en-US" dirty="0" smtClean="0"/>
              <a:t>.</a:t>
            </a:r>
          </a:p>
          <a:p>
            <a:r>
              <a:rPr lang="en-US" dirty="0"/>
              <a:t>A stay of execution is granted on good and convincing </a:t>
            </a:r>
            <a:r>
              <a:rPr lang="en-US" dirty="0" smtClean="0"/>
              <a:t>reasons so as not to deprive the successful litigant the fruits of litigation</a:t>
            </a:r>
          </a:p>
          <a:p>
            <a:r>
              <a:rPr lang="en-US" dirty="0"/>
              <a:t>application must therefore clearly demonstrate the basis of which a stay should be granted</a:t>
            </a:r>
          </a:p>
          <a:p>
            <a:endParaRPr lang="en-US" dirty="0"/>
          </a:p>
        </p:txBody>
      </p:sp>
    </p:spTree>
    <p:extLst>
      <p:ext uri="{BB962C8B-B14F-4D97-AF65-F5344CB8AC3E}">
        <p14:creationId xmlns:p14="http://schemas.microsoft.com/office/powerpoint/2010/main" val="827339260"/>
      </p:ext>
    </p:extLst>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STAY OF </a:t>
            </a:r>
            <a:r>
              <a:rPr lang="en-US" dirty="0" smtClean="0"/>
              <a:t>EXECUTION CONT’D</a:t>
            </a:r>
            <a:endParaRPr lang="en-US" dirty="0"/>
          </a:p>
        </p:txBody>
      </p:sp>
      <p:sp>
        <p:nvSpPr>
          <p:cNvPr id="3" name="Content Placeholder 2"/>
          <p:cNvSpPr>
            <a:spLocks noGrp="1"/>
          </p:cNvSpPr>
          <p:nvPr>
            <p:ph idx="1"/>
          </p:nvPr>
        </p:nvSpPr>
        <p:spPr>
          <a:xfrm>
            <a:off x="2060620" y="2133600"/>
            <a:ext cx="9443992" cy="4724400"/>
          </a:xfrm>
        </p:spPr>
        <p:txBody>
          <a:bodyPr>
            <a:normAutofit/>
          </a:bodyPr>
          <a:lstStyle/>
          <a:p>
            <a:r>
              <a:rPr lang="en-US" sz="2000" dirty="0"/>
              <a:t>It provides temporary relief to the judgment debtor, allowing them additional time to take appropriate actions, such as appealing the judgment or negotiating alternative settlement arrangements</a:t>
            </a:r>
            <a:r>
              <a:rPr lang="en-US" sz="2000" dirty="0" smtClean="0"/>
              <a:t>.</a:t>
            </a:r>
          </a:p>
          <a:p>
            <a:r>
              <a:rPr lang="en-GB" sz="2000" dirty="0" smtClean="0"/>
              <a:t>Stays are at the discretion of the court</a:t>
            </a:r>
          </a:p>
          <a:p>
            <a:r>
              <a:rPr lang="en-GB" sz="2000" dirty="0" smtClean="0"/>
              <a:t>Applications may be made at the time of the judgement or anytime thereafter – by summons and an affidavit</a:t>
            </a:r>
          </a:p>
          <a:p>
            <a:r>
              <a:rPr lang="en-GB" sz="2000" dirty="0" smtClean="0"/>
              <a:t>Affidavits must show prospects of success in the steps you endeavour to take</a:t>
            </a:r>
          </a:p>
          <a:p>
            <a:r>
              <a:rPr lang="en-GB" sz="2000" dirty="0" smtClean="0"/>
              <a:t>If the stay is obtained </a:t>
            </a:r>
            <a:r>
              <a:rPr lang="en-GB" sz="2000" dirty="0" err="1" smtClean="0"/>
              <a:t>exparte</a:t>
            </a:r>
            <a:r>
              <a:rPr lang="en-GB" sz="2000" dirty="0" smtClean="0"/>
              <a:t>, the plaintiff has to be notified and if execution has been levied or threatened then the sheriff must be notified immediately</a:t>
            </a:r>
          </a:p>
          <a:p>
            <a:r>
              <a:rPr lang="en-GB" sz="2000" dirty="0" smtClean="0"/>
              <a:t>Failure to do so may be added to costs to the sheriff</a:t>
            </a:r>
            <a:endParaRPr lang="en-US" sz="2000" dirty="0"/>
          </a:p>
        </p:txBody>
      </p:sp>
    </p:spTree>
    <p:extLst>
      <p:ext uri="{BB962C8B-B14F-4D97-AF65-F5344CB8AC3E}">
        <p14:creationId xmlns:p14="http://schemas.microsoft.com/office/powerpoint/2010/main" val="2391728999"/>
      </p:ext>
    </p:extLst>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smtClean="0"/>
              <a:t>example</a:t>
            </a:r>
            <a:endParaRPr lang="en-US" dirty="0"/>
          </a:p>
        </p:txBody>
      </p:sp>
      <p:sp>
        <p:nvSpPr>
          <p:cNvPr id="3" name="Content Placeholder 2"/>
          <p:cNvSpPr>
            <a:spLocks noGrp="1"/>
          </p:cNvSpPr>
          <p:nvPr>
            <p:ph idx="1"/>
          </p:nvPr>
        </p:nvSpPr>
        <p:spPr>
          <a:xfrm>
            <a:off x="1803042" y="2133600"/>
            <a:ext cx="9701570" cy="3777622"/>
          </a:xfrm>
        </p:spPr>
        <p:txBody>
          <a:bodyPr>
            <a:normAutofit/>
          </a:bodyPr>
          <a:lstStyle/>
          <a:p>
            <a:r>
              <a:rPr lang="en-GB" sz="2400" dirty="0" smtClean="0"/>
              <a:t>Stay of execution pending review/appeal</a:t>
            </a:r>
          </a:p>
          <a:p>
            <a:r>
              <a:rPr lang="en-GB" sz="2400" dirty="0" smtClean="0"/>
              <a:t>Stay of execution pending the hearing and determination of application to set aside default judgement</a:t>
            </a:r>
            <a:endParaRPr lang="en-US" sz="2400" dirty="0"/>
          </a:p>
        </p:txBody>
      </p:sp>
    </p:spTree>
    <p:extLst>
      <p:ext uri="{BB962C8B-B14F-4D97-AF65-F5344CB8AC3E}">
        <p14:creationId xmlns:p14="http://schemas.microsoft.com/office/powerpoint/2010/main" val="2011549505"/>
      </p:ext>
    </p:extLst>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COSTS</a:t>
            </a:r>
            <a:endParaRPr lang="en-US" dirty="0"/>
          </a:p>
        </p:txBody>
      </p:sp>
      <p:sp>
        <p:nvSpPr>
          <p:cNvPr id="3" name="Content Placeholder 2"/>
          <p:cNvSpPr>
            <a:spLocks noGrp="1"/>
          </p:cNvSpPr>
          <p:nvPr>
            <p:ph idx="1"/>
          </p:nvPr>
        </p:nvSpPr>
        <p:spPr>
          <a:xfrm>
            <a:off x="1154955" y="2603500"/>
            <a:ext cx="9740572" cy="3977604"/>
          </a:xfrm>
        </p:spPr>
        <p:txBody>
          <a:bodyPr>
            <a:normAutofit/>
          </a:bodyPr>
          <a:lstStyle/>
          <a:p>
            <a:r>
              <a:rPr lang="en-GB" sz="2000" dirty="0" smtClean="0"/>
              <a:t>ORDER XL of HCR and ORDER XXXIX of SCR</a:t>
            </a:r>
            <a:endParaRPr lang="en-US" sz="2000" dirty="0" smtClean="0"/>
          </a:p>
          <a:p>
            <a:r>
              <a:rPr lang="en-US" sz="2000" dirty="0" smtClean="0"/>
              <a:t>Costs are the fees incurred for the use of a court and are seen in civil and criminal courts of all levels. Court costs usually include the </a:t>
            </a:r>
            <a:r>
              <a:rPr lang="en-US" sz="2000" b="1" u="sng" dirty="0" smtClean="0"/>
              <a:t>initial filing fee, fees for serving the summons, complaint, and subpoenas.</a:t>
            </a:r>
          </a:p>
          <a:p>
            <a:r>
              <a:rPr lang="en-US" sz="2000" dirty="0" smtClean="0"/>
              <a:t>It therefore follows that costs are comprised of expenses incurred by a party in the prosecution of his case and where he is represented by advocates.  </a:t>
            </a:r>
          </a:p>
          <a:p>
            <a:pPr lvl="0">
              <a:buClr>
                <a:srgbClr val="ACD433"/>
              </a:buClr>
            </a:pPr>
            <a:r>
              <a:rPr lang="en-US" sz="2000" dirty="0">
                <a:solidFill>
                  <a:srgbClr val="FF0000"/>
                </a:solidFill>
              </a:rPr>
              <a:t>Kuta Chambers (Sued as a firm) v </a:t>
            </a:r>
            <a:r>
              <a:rPr lang="en-US" sz="2000" dirty="0" err="1">
                <a:solidFill>
                  <a:srgbClr val="FF0000"/>
                </a:solidFill>
              </a:rPr>
              <a:t>Concillia</a:t>
            </a:r>
            <a:r>
              <a:rPr lang="en-US" sz="2000" dirty="0">
                <a:solidFill>
                  <a:srgbClr val="FF0000"/>
                </a:solidFill>
              </a:rPr>
              <a:t> </a:t>
            </a:r>
            <a:r>
              <a:rPr lang="en-US" sz="2000" dirty="0" err="1">
                <a:solidFill>
                  <a:srgbClr val="FF0000"/>
                </a:solidFill>
              </a:rPr>
              <a:t>Sibulo</a:t>
            </a:r>
            <a:r>
              <a:rPr lang="en-US" sz="2000" dirty="0">
                <a:solidFill>
                  <a:srgbClr val="FF0000"/>
                </a:solidFill>
              </a:rPr>
              <a:t> (Suing as Administratrix of the estate of the late Francis </a:t>
            </a:r>
            <a:r>
              <a:rPr lang="en-US" sz="2000" dirty="0" err="1">
                <a:solidFill>
                  <a:srgbClr val="FF0000"/>
                </a:solidFill>
              </a:rPr>
              <a:t>Sibulo</a:t>
            </a:r>
            <a:r>
              <a:rPr lang="en-US" sz="2000" dirty="0">
                <a:solidFill>
                  <a:srgbClr val="FF0000"/>
                </a:solidFill>
              </a:rPr>
              <a:t>) Selected Judgment No. 36 of </a:t>
            </a:r>
            <a:r>
              <a:rPr lang="en-US" sz="2000" dirty="0" smtClean="0">
                <a:solidFill>
                  <a:srgbClr val="FF0000"/>
                </a:solidFill>
              </a:rPr>
              <a:t>2015</a:t>
            </a:r>
            <a:endParaRPr lang="en-US" sz="2000" dirty="0" smtClean="0"/>
          </a:p>
          <a:p>
            <a:r>
              <a:rPr lang="en-US" sz="2000" dirty="0" smtClean="0"/>
              <a:t>In the civil context, court costs are normally awarded to the prevailing party, meaning that the ‘losing’ party must cover them</a:t>
            </a:r>
          </a:p>
        </p:txBody>
      </p:sp>
    </p:spTree>
    <p:extLst>
      <p:ext uri="{BB962C8B-B14F-4D97-AF65-F5344CB8AC3E}">
        <p14:creationId xmlns:p14="http://schemas.microsoft.com/office/powerpoint/2010/main" val="1251530379"/>
      </p:ext>
    </p:extLst>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COSTS CONT’D</a:t>
            </a:r>
            <a:endParaRPr lang="en-US" dirty="0"/>
          </a:p>
        </p:txBody>
      </p:sp>
      <p:sp>
        <p:nvSpPr>
          <p:cNvPr id="3" name="Content Placeholder 2"/>
          <p:cNvSpPr>
            <a:spLocks noGrp="1"/>
          </p:cNvSpPr>
          <p:nvPr>
            <p:ph idx="1"/>
          </p:nvPr>
        </p:nvSpPr>
        <p:spPr>
          <a:xfrm>
            <a:off x="1622738" y="2133599"/>
            <a:ext cx="9881874" cy="4460383"/>
          </a:xfrm>
        </p:spPr>
        <p:txBody>
          <a:bodyPr>
            <a:normAutofit/>
          </a:bodyPr>
          <a:lstStyle/>
          <a:p>
            <a:r>
              <a:rPr lang="en-US" sz="2400" dirty="0"/>
              <a:t>The award of costs lies in the discretion of the court      </a:t>
            </a:r>
          </a:p>
          <a:p>
            <a:r>
              <a:rPr lang="en-US" sz="2400" dirty="0"/>
              <a:t> </a:t>
            </a:r>
            <a:r>
              <a:rPr lang="en-US" sz="2400" dirty="0">
                <a:solidFill>
                  <a:srgbClr val="FF0000"/>
                </a:solidFill>
              </a:rPr>
              <a:t>Y.B. and F Transport v Supersonic motors Limited (2000) ZR 22 </a:t>
            </a:r>
            <a:r>
              <a:rPr lang="en-US" sz="2400" dirty="0"/>
              <a:t>in which the Supreme Court held that: “</a:t>
            </a:r>
            <a:r>
              <a:rPr lang="en-US" sz="2400" dirty="0">
                <a:solidFill>
                  <a:srgbClr val="FF0000"/>
                </a:solidFill>
              </a:rPr>
              <a:t>The general principle is that costs should follow the event, in other words, a successful party should normally not be deprived of his costs, unless the successful party did something wrong in the action or in the conduct of it</a:t>
            </a:r>
            <a:r>
              <a:rPr lang="en-US" sz="2400" dirty="0" smtClean="0">
                <a:solidFill>
                  <a:srgbClr val="FF0000"/>
                </a:solidFill>
              </a:rPr>
              <a:t>.”</a:t>
            </a:r>
          </a:p>
          <a:p>
            <a:r>
              <a:rPr lang="en-US" sz="2400" dirty="0" smtClean="0">
                <a:solidFill>
                  <a:schemeClr val="tx1"/>
                </a:solidFill>
              </a:rPr>
              <a:t>The </a:t>
            </a:r>
            <a:r>
              <a:rPr lang="en-US" sz="2400" dirty="0">
                <a:solidFill>
                  <a:schemeClr val="tx1"/>
                </a:solidFill>
              </a:rPr>
              <a:t>winner, in other words, is relieved from the burden of incurring expenses and recovers his costs from the loser</a:t>
            </a:r>
            <a:r>
              <a:rPr lang="en-US" sz="2400" dirty="0" smtClean="0">
                <a:solidFill>
                  <a:schemeClr val="tx1"/>
                </a:solidFill>
              </a:rPr>
              <a:t>.</a:t>
            </a:r>
            <a:endParaRPr lang="en-US" sz="2400" dirty="0">
              <a:solidFill>
                <a:schemeClr val="tx1"/>
              </a:solidFill>
            </a:endParaRPr>
          </a:p>
        </p:txBody>
      </p:sp>
    </p:spTree>
    <p:extLst>
      <p:ext uri="{BB962C8B-B14F-4D97-AF65-F5344CB8AC3E}">
        <p14:creationId xmlns:p14="http://schemas.microsoft.com/office/powerpoint/2010/main" val="3741888947"/>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3" y="669701"/>
            <a:ext cx="8761413" cy="1249251"/>
          </a:xfrm>
        </p:spPr>
        <p:txBody>
          <a:bodyPr/>
          <a:lstStyle/>
          <a:p>
            <a:pPr algn="ctr"/>
            <a:r>
              <a:rPr lang="en-US" dirty="0"/>
              <a:t>INTRODUCTION</a:t>
            </a:r>
            <a:br>
              <a:rPr lang="en-US" dirty="0"/>
            </a:br>
            <a:endParaRPr lang="en-US" dirty="0"/>
          </a:p>
        </p:txBody>
      </p:sp>
      <p:sp>
        <p:nvSpPr>
          <p:cNvPr id="3" name="Content Placeholder 2"/>
          <p:cNvSpPr>
            <a:spLocks noGrp="1"/>
          </p:cNvSpPr>
          <p:nvPr>
            <p:ph idx="1"/>
          </p:nvPr>
        </p:nvSpPr>
        <p:spPr>
          <a:xfrm>
            <a:off x="1880315" y="2133600"/>
            <a:ext cx="9787943" cy="4447504"/>
          </a:xfrm>
        </p:spPr>
        <p:txBody>
          <a:bodyPr>
            <a:normAutofit/>
          </a:bodyPr>
          <a:lstStyle/>
          <a:p>
            <a:r>
              <a:rPr lang="en-US" sz="2400" b="1" dirty="0" smtClean="0"/>
              <a:t>Judgment</a:t>
            </a:r>
            <a:r>
              <a:rPr lang="en-US" sz="2400" dirty="0" smtClean="0"/>
              <a:t> </a:t>
            </a:r>
            <a:r>
              <a:rPr lang="en-US" sz="2400" dirty="0"/>
              <a:t>means the final decision made by a court or tribunal. </a:t>
            </a:r>
            <a:endParaRPr lang="en-US" sz="2400" dirty="0" smtClean="0"/>
          </a:p>
          <a:p>
            <a:r>
              <a:rPr lang="en-GB" sz="2400" dirty="0" smtClean="0"/>
              <a:t>It is the final decision of the court resolving the dispute and determining the rights and obligations of the parties</a:t>
            </a:r>
            <a:endParaRPr lang="en-US" sz="2400" dirty="0" smtClean="0"/>
          </a:p>
          <a:p>
            <a:r>
              <a:rPr lang="en-US" sz="2400" dirty="0" smtClean="0"/>
              <a:t>After </a:t>
            </a:r>
            <a:r>
              <a:rPr lang="en-US" sz="2400" dirty="0"/>
              <a:t>the judges consider all the relevant evidence of the legal trial and consider all rights and obligations, the plaintiff and defendant will receive the final ruling. </a:t>
            </a:r>
            <a:endParaRPr lang="en-US" sz="2400" dirty="0" smtClean="0"/>
          </a:p>
          <a:p>
            <a:r>
              <a:rPr lang="en-US" sz="2400" dirty="0" smtClean="0"/>
              <a:t>This </a:t>
            </a:r>
            <a:r>
              <a:rPr lang="en-US" sz="2400" dirty="0"/>
              <a:t>judgment could end the potential or existing dispute among the dispute parties by listing which side was ruled in favor of, and listing what remedies are to be awarded</a:t>
            </a:r>
            <a:r>
              <a:rPr lang="en-US" sz="2400" dirty="0" smtClean="0"/>
              <a:t>.</a:t>
            </a:r>
          </a:p>
          <a:p>
            <a:endParaRPr lang="en-US" sz="2400" dirty="0"/>
          </a:p>
        </p:txBody>
      </p:sp>
    </p:spTree>
    <p:extLst>
      <p:ext uri="{BB962C8B-B14F-4D97-AF65-F5344CB8AC3E}">
        <p14:creationId xmlns:p14="http://schemas.microsoft.com/office/powerpoint/2010/main" val="4287545866"/>
      </p:ext>
    </p:extLst>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COSTS CONT’D</a:t>
            </a:r>
          </a:p>
        </p:txBody>
      </p:sp>
      <p:sp>
        <p:nvSpPr>
          <p:cNvPr id="3" name="Content Placeholder 2"/>
          <p:cNvSpPr>
            <a:spLocks noGrp="1"/>
          </p:cNvSpPr>
          <p:nvPr>
            <p:ph idx="1"/>
          </p:nvPr>
        </p:nvSpPr>
        <p:spPr>
          <a:xfrm>
            <a:off x="1154954" y="2603499"/>
            <a:ext cx="9972391" cy="4119273"/>
          </a:xfrm>
        </p:spPr>
        <p:txBody>
          <a:bodyPr>
            <a:normAutofit fontScale="85000" lnSpcReduction="10000"/>
          </a:bodyPr>
          <a:lstStyle/>
          <a:p>
            <a:r>
              <a:rPr lang="en-US" b="1" dirty="0"/>
              <a:t>Taxation of bill of </a:t>
            </a:r>
            <a:r>
              <a:rPr lang="en-US" b="1" dirty="0" smtClean="0"/>
              <a:t>costs</a:t>
            </a:r>
          </a:p>
          <a:p>
            <a:r>
              <a:rPr lang="en-US" dirty="0" smtClean="0"/>
              <a:t>Taxation </a:t>
            </a:r>
            <a:r>
              <a:rPr lang="en-US" dirty="0"/>
              <a:t>is the process whereby the court assesses the reasonable amount of costs payable under the costs </a:t>
            </a:r>
            <a:r>
              <a:rPr lang="en-US" dirty="0" smtClean="0"/>
              <a:t>order  - done </a:t>
            </a:r>
            <a:r>
              <a:rPr lang="en-US" u="sng" dirty="0" smtClean="0"/>
              <a:t>by taxing master</a:t>
            </a:r>
          </a:p>
          <a:p>
            <a:r>
              <a:rPr lang="en-US" dirty="0"/>
              <a:t>A </a:t>
            </a:r>
            <a:r>
              <a:rPr lang="en-US" b="1" dirty="0"/>
              <a:t>bill of costs </a:t>
            </a:r>
            <a:r>
              <a:rPr lang="en-US" dirty="0"/>
              <a:t>is one prepared by the </a:t>
            </a:r>
            <a:r>
              <a:rPr lang="en-US" u="sng" dirty="0"/>
              <a:t>Receiving Party </a:t>
            </a:r>
            <a:r>
              <a:rPr lang="en-US" dirty="0"/>
              <a:t>to list in detail all items of the costs claimed</a:t>
            </a:r>
            <a:r>
              <a:rPr lang="en-US" dirty="0" smtClean="0"/>
              <a:t>.</a:t>
            </a:r>
          </a:p>
          <a:p>
            <a:r>
              <a:rPr lang="en-US" dirty="0"/>
              <a:t>The bill of costs must contain the following:</a:t>
            </a:r>
          </a:p>
          <a:p>
            <a:r>
              <a:rPr lang="en-US" dirty="0"/>
              <a:t>(</a:t>
            </a:r>
            <a:r>
              <a:rPr lang="en-US" dirty="0" err="1"/>
              <a:t>i</a:t>
            </a:r>
            <a:r>
              <a:rPr lang="en-US" dirty="0"/>
              <a:t>)	Professional charges and the disbursement set out in separate columns; </a:t>
            </a:r>
          </a:p>
          <a:p>
            <a:r>
              <a:rPr lang="en-US" dirty="0"/>
              <a:t>(ii)	It must be endorsed with the name, or firm and business address of the solicitor whose bill it is; and</a:t>
            </a:r>
          </a:p>
          <a:p>
            <a:r>
              <a:rPr lang="en-US" dirty="0"/>
              <a:t>(iii)	It must be signed by that solicitor or, if the costs are due to a firm, by a partner of that </a:t>
            </a:r>
            <a:r>
              <a:rPr lang="en-US" dirty="0" smtClean="0"/>
              <a:t>firm</a:t>
            </a:r>
          </a:p>
          <a:p>
            <a:r>
              <a:rPr lang="en-GB" dirty="0" smtClean="0"/>
              <a:t>The filing in of a bill of cost must be within </a:t>
            </a:r>
            <a:r>
              <a:rPr lang="en-GB" b="1" u="sng" dirty="0" smtClean="0"/>
              <a:t>3 months </a:t>
            </a:r>
            <a:r>
              <a:rPr lang="en-GB" dirty="0" smtClean="0"/>
              <a:t>after the order or judgement that awarded costs.</a:t>
            </a:r>
            <a:endParaRPr lang="en-US" dirty="0" smtClean="0"/>
          </a:p>
          <a:p>
            <a:r>
              <a:rPr lang="en-US" dirty="0" smtClean="0"/>
              <a:t>A </a:t>
            </a:r>
            <a:r>
              <a:rPr lang="en-US" dirty="0"/>
              <a:t>party who is dissatisfied with the decision of the Taxing Master may apply to the court for review. </a:t>
            </a:r>
            <a:r>
              <a:rPr lang="en-US" dirty="0" smtClean="0"/>
              <a:t>Order XL r 3(1) HCR and Order XXXIX r 2 f SCR</a:t>
            </a:r>
            <a:endParaRPr lang="en-US" dirty="0"/>
          </a:p>
          <a:p>
            <a:endParaRPr lang="en-US" dirty="0"/>
          </a:p>
        </p:txBody>
      </p:sp>
    </p:spTree>
    <p:extLst>
      <p:ext uri="{BB962C8B-B14F-4D97-AF65-F5344CB8AC3E}">
        <p14:creationId xmlns:p14="http://schemas.microsoft.com/office/powerpoint/2010/main" val="2232153247"/>
      </p:ext>
    </p:extLst>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COSTS CONT’D</a:t>
            </a:r>
          </a:p>
        </p:txBody>
      </p:sp>
      <p:sp>
        <p:nvSpPr>
          <p:cNvPr id="3" name="Content Placeholder 2"/>
          <p:cNvSpPr>
            <a:spLocks noGrp="1"/>
          </p:cNvSpPr>
          <p:nvPr>
            <p:ph idx="1"/>
          </p:nvPr>
        </p:nvSpPr>
        <p:spPr>
          <a:xfrm>
            <a:off x="1571223" y="2133599"/>
            <a:ext cx="9933389" cy="4576293"/>
          </a:xfrm>
        </p:spPr>
        <p:txBody>
          <a:bodyPr>
            <a:normAutofit/>
          </a:bodyPr>
          <a:lstStyle/>
          <a:p>
            <a:r>
              <a:rPr lang="en-US" dirty="0"/>
              <a:t>Application is to the Taxing Officer to review his decision in respect of </a:t>
            </a:r>
            <a:r>
              <a:rPr lang="en-US" dirty="0" smtClean="0"/>
              <a:t>an </a:t>
            </a:r>
            <a:r>
              <a:rPr lang="en-US" dirty="0"/>
              <a:t>item </a:t>
            </a:r>
            <a:r>
              <a:rPr lang="en-US" dirty="0" smtClean="0"/>
              <a:t>and if still not satisfied the application is made to a </a:t>
            </a:r>
            <a:r>
              <a:rPr lang="en-US" u="sng" dirty="0" smtClean="0"/>
              <a:t>judge in chambers</a:t>
            </a:r>
          </a:p>
          <a:p>
            <a:r>
              <a:rPr lang="en-GB" dirty="0" smtClean="0"/>
              <a:t>The application for review to the taxing master is done within 14 days</a:t>
            </a:r>
            <a:r>
              <a:rPr lang="en-US" dirty="0" smtClean="0"/>
              <a:t> </a:t>
            </a:r>
            <a:r>
              <a:rPr lang="en-US" dirty="0"/>
              <a:t>after that decision or such shorter period as may </a:t>
            </a:r>
            <a:r>
              <a:rPr lang="en-US" dirty="0" smtClean="0"/>
              <a:t>be fixed </a:t>
            </a:r>
            <a:r>
              <a:rPr lang="en-US" dirty="0"/>
              <a:t>by the taxing </a:t>
            </a:r>
            <a:r>
              <a:rPr lang="en-US" dirty="0" smtClean="0"/>
              <a:t>officer</a:t>
            </a:r>
          </a:p>
          <a:p>
            <a:r>
              <a:rPr lang="en-GB" dirty="0" smtClean="0"/>
              <a:t>The party applying for review must write to the taxing master the items objected and the grounds for objection and the copy of such will be served on the other party. </a:t>
            </a:r>
          </a:p>
          <a:p>
            <a:r>
              <a:rPr lang="en-US" dirty="0"/>
              <a:t>Any party to whom a copy of the objections is delivered under this rule </a:t>
            </a:r>
            <a:r>
              <a:rPr lang="en-US" dirty="0" smtClean="0"/>
              <a:t>may, within </a:t>
            </a:r>
            <a:r>
              <a:rPr lang="en-US" u="sng" dirty="0"/>
              <a:t>fourteen days </a:t>
            </a:r>
            <a:r>
              <a:rPr lang="en-US" dirty="0"/>
              <a:t>after delivery of the copy to him or such shorter period as may </a:t>
            </a:r>
            <a:r>
              <a:rPr lang="en-US" dirty="0" smtClean="0"/>
              <a:t>be fixed </a:t>
            </a:r>
            <a:r>
              <a:rPr lang="en-US" dirty="0"/>
              <a:t>by the taxing officer, deliver to the taxing officer answers in writing to the </a:t>
            </a:r>
            <a:r>
              <a:rPr lang="en-US" dirty="0" smtClean="0"/>
              <a:t>objections stating </a:t>
            </a:r>
            <a:r>
              <a:rPr lang="en-US" dirty="0"/>
              <a:t>concisely the grounds on which he will oppose the objections, and shall at </a:t>
            </a:r>
            <a:r>
              <a:rPr lang="en-US" dirty="0" smtClean="0"/>
              <a:t>the same </a:t>
            </a:r>
            <a:r>
              <a:rPr lang="en-US" dirty="0"/>
              <a:t>time deliver a copy of the answers to the party applying for </a:t>
            </a:r>
            <a:r>
              <a:rPr lang="en-US" dirty="0" smtClean="0"/>
              <a:t>review</a:t>
            </a:r>
          </a:p>
          <a:p>
            <a:r>
              <a:rPr lang="en-GB" dirty="0" smtClean="0"/>
              <a:t>The application to the judge for review of taxing master’s decision is done within 14 days and by summons</a:t>
            </a:r>
            <a:endParaRPr lang="en-US" dirty="0"/>
          </a:p>
        </p:txBody>
      </p:sp>
    </p:spTree>
    <p:extLst>
      <p:ext uri="{BB962C8B-B14F-4D97-AF65-F5344CB8AC3E}">
        <p14:creationId xmlns:p14="http://schemas.microsoft.com/office/powerpoint/2010/main" val="3779884145"/>
      </p:ext>
    </p:extLst>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3" y="973668"/>
            <a:ext cx="8761413" cy="1125588"/>
          </a:xfrm>
        </p:spPr>
        <p:txBody>
          <a:bodyPr>
            <a:normAutofit fontScale="90000"/>
          </a:bodyPr>
          <a:lstStyle/>
          <a:p>
            <a:pPr algn="ctr"/>
            <a:r>
              <a:rPr lang="en-US" dirty="0"/>
              <a:t>REVIEW AND APPEALS</a:t>
            </a:r>
            <a:br>
              <a:rPr lang="en-US" dirty="0"/>
            </a:br>
            <a:endParaRPr lang="en-US" dirty="0"/>
          </a:p>
        </p:txBody>
      </p:sp>
      <p:sp>
        <p:nvSpPr>
          <p:cNvPr id="3" name="Content Placeholder 2"/>
          <p:cNvSpPr>
            <a:spLocks noGrp="1"/>
          </p:cNvSpPr>
          <p:nvPr>
            <p:ph idx="1"/>
          </p:nvPr>
        </p:nvSpPr>
        <p:spPr>
          <a:xfrm>
            <a:off x="1154954" y="2603500"/>
            <a:ext cx="9959513" cy="4029120"/>
          </a:xfrm>
        </p:spPr>
        <p:txBody>
          <a:bodyPr>
            <a:normAutofit lnSpcReduction="10000"/>
          </a:bodyPr>
          <a:lstStyle/>
          <a:p>
            <a:r>
              <a:rPr lang="en-GB" b="1" dirty="0" smtClean="0"/>
              <a:t>Review – Order XXXIX of HCR and Order XXXVIII of the SCR</a:t>
            </a:r>
          </a:p>
          <a:p>
            <a:r>
              <a:rPr lang="en-US" b="1" i="1" dirty="0"/>
              <a:t>Any Judge may, upon such grounds as he shall consider sufficient, review </a:t>
            </a:r>
            <a:r>
              <a:rPr lang="en-US" b="1" i="1" dirty="0" smtClean="0"/>
              <a:t>any judgment </a:t>
            </a:r>
            <a:r>
              <a:rPr lang="en-US" b="1" i="1" dirty="0"/>
              <a:t>or decision given by him (except where either party shall have obtained leave </a:t>
            </a:r>
            <a:r>
              <a:rPr lang="en-US" b="1" i="1" dirty="0" smtClean="0"/>
              <a:t>to appeal</a:t>
            </a:r>
            <a:r>
              <a:rPr lang="en-US" b="1" i="1" dirty="0"/>
              <a:t>, and such appeal is not withdrawn), and, upon such review, it shall be lawful </a:t>
            </a:r>
            <a:r>
              <a:rPr lang="en-US" b="1" i="1" dirty="0" smtClean="0"/>
              <a:t>for him </a:t>
            </a:r>
            <a:r>
              <a:rPr lang="en-US" b="1" i="1" dirty="0"/>
              <a:t>to open and rehear the case wholly or in part, and to take fresh evidence, and </a:t>
            </a:r>
            <a:r>
              <a:rPr lang="en-US" b="1" i="1" dirty="0" smtClean="0"/>
              <a:t>to reverse</a:t>
            </a:r>
            <a:r>
              <a:rPr lang="en-US" b="1" i="1" dirty="0"/>
              <a:t>, vary or confirm his previous judgment or decision:</a:t>
            </a:r>
          </a:p>
          <a:p>
            <a:r>
              <a:rPr lang="en-US" b="1" i="1" dirty="0" smtClean="0"/>
              <a:t>Provided </a:t>
            </a:r>
            <a:r>
              <a:rPr lang="en-US" b="1" i="1" dirty="0"/>
              <a:t>that where the judge who was </a:t>
            </a:r>
            <a:r>
              <a:rPr lang="en-US" b="1" i="1" dirty="0" smtClean="0"/>
              <a:t>seized </a:t>
            </a:r>
            <a:r>
              <a:rPr lang="en-US" b="1" i="1" dirty="0"/>
              <a:t>of the matter has since died </a:t>
            </a:r>
            <a:r>
              <a:rPr lang="en-US" b="1" i="1" dirty="0" smtClean="0"/>
              <a:t>or ceased </a:t>
            </a:r>
            <a:r>
              <a:rPr lang="en-US" b="1" i="1" dirty="0"/>
              <a:t>to have jurisdiction for any reason, another judge may review the matter</a:t>
            </a:r>
            <a:r>
              <a:rPr lang="en-US" b="1" i="1" dirty="0" smtClean="0"/>
              <a:t>.</a:t>
            </a:r>
          </a:p>
          <a:p>
            <a:r>
              <a:rPr lang="en-US" b="1" i="1" dirty="0"/>
              <a:t>Any application by any party for review of any judgment or decision shall </a:t>
            </a:r>
            <a:r>
              <a:rPr lang="en-US" b="1" i="1" dirty="0" smtClean="0"/>
              <a:t>be made </a:t>
            </a:r>
            <a:r>
              <a:rPr lang="en-US" b="1" i="1" dirty="0"/>
              <a:t>not later than </a:t>
            </a:r>
            <a:r>
              <a:rPr lang="en-US" b="1" i="1" u="sng" dirty="0"/>
              <a:t>fourteen days </a:t>
            </a:r>
            <a:r>
              <a:rPr lang="en-US" b="1" i="1" dirty="0"/>
              <a:t>after such judgment or decision. After the expiration </a:t>
            </a:r>
            <a:r>
              <a:rPr lang="en-US" b="1" i="1" dirty="0" smtClean="0"/>
              <a:t>of fourteen </a:t>
            </a:r>
            <a:r>
              <a:rPr lang="en-US" b="1" i="1" dirty="0"/>
              <a:t>days, an application for review shall not be admitted except by special leave </a:t>
            </a:r>
            <a:r>
              <a:rPr lang="en-US" b="1" i="1" dirty="0" smtClean="0"/>
              <a:t>of the </a:t>
            </a:r>
            <a:r>
              <a:rPr lang="en-US" b="1" i="1" dirty="0"/>
              <a:t>court and on such terms as to the court seem </a:t>
            </a:r>
            <a:r>
              <a:rPr lang="en-US" b="1" i="1" dirty="0" smtClean="0"/>
              <a:t>just </a:t>
            </a:r>
            <a:r>
              <a:rPr lang="en-US" dirty="0" smtClean="0"/>
              <a:t>– 0RDER 39 r 2 HCR and ORDER 38 r 2 of SCR – (</a:t>
            </a:r>
            <a:r>
              <a:rPr lang="en-US" dirty="0" err="1" smtClean="0">
                <a:solidFill>
                  <a:srgbClr val="FF0000"/>
                </a:solidFill>
              </a:rPr>
              <a:t>Interparte</a:t>
            </a:r>
            <a:r>
              <a:rPr lang="en-US" dirty="0" smtClean="0">
                <a:solidFill>
                  <a:srgbClr val="FF0000"/>
                </a:solidFill>
              </a:rPr>
              <a:t> summons and affidavit</a:t>
            </a:r>
            <a:r>
              <a:rPr lang="en-US" dirty="0" smtClean="0"/>
              <a:t>)</a:t>
            </a:r>
            <a:endParaRPr lang="en-US" dirty="0"/>
          </a:p>
        </p:txBody>
      </p:sp>
    </p:spTree>
    <p:extLst>
      <p:ext uri="{BB962C8B-B14F-4D97-AF65-F5344CB8AC3E}">
        <p14:creationId xmlns:p14="http://schemas.microsoft.com/office/powerpoint/2010/main" val="2896644062"/>
      </p:ext>
    </p:extLst>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AND </a:t>
            </a:r>
            <a:r>
              <a:rPr lang="en-US" dirty="0" smtClean="0"/>
              <a:t>APPEALS CONT’D</a:t>
            </a:r>
            <a:endParaRPr lang="en-US" dirty="0"/>
          </a:p>
        </p:txBody>
      </p:sp>
      <p:sp>
        <p:nvSpPr>
          <p:cNvPr id="3" name="Content Placeholder 2"/>
          <p:cNvSpPr>
            <a:spLocks noGrp="1"/>
          </p:cNvSpPr>
          <p:nvPr>
            <p:ph idx="1"/>
          </p:nvPr>
        </p:nvSpPr>
        <p:spPr>
          <a:xfrm>
            <a:off x="1468192" y="2133599"/>
            <a:ext cx="10036420" cy="4511899"/>
          </a:xfrm>
        </p:spPr>
        <p:txBody>
          <a:bodyPr>
            <a:normAutofit/>
          </a:bodyPr>
          <a:lstStyle/>
          <a:p>
            <a:r>
              <a:rPr lang="en-GB" sz="2000" dirty="0" smtClean="0"/>
              <a:t>After the expiration of 14 days, leave must be sort from the court by </a:t>
            </a:r>
            <a:r>
              <a:rPr lang="en-GB" sz="2000" b="1" u="sng" dirty="0" err="1" smtClean="0"/>
              <a:t>exparte</a:t>
            </a:r>
            <a:r>
              <a:rPr lang="en-GB" sz="2000" b="1" u="sng" dirty="0" smtClean="0"/>
              <a:t> summons and affidavit</a:t>
            </a:r>
          </a:p>
          <a:p>
            <a:r>
              <a:rPr lang="en-GB" sz="2000" dirty="0" smtClean="0"/>
              <a:t>The application for review does not act as a stay unless the judge so orders – rule 3</a:t>
            </a:r>
          </a:p>
          <a:p>
            <a:r>
              <a:rPr lang="en-GB" sz="2000" dirty="0" smtClean="0"/>
              <a:t>The ground for review is that the party to a matter has come across some </a:t>
            </a:r>
            <a:r>
              <a:rPr lang="en-GB" sz="2000" b="1" u="sng" dirty="0" smtClean="0"/>
              <a:t>material evidence </a:t>
            </a:r>
            <a:r>
              <a:rPr lang="en-GB" sz="2000" dirty="0" smtClean="0"/>
              <a:t>after judgement </a:t>
            </a:r>
            <a:r>
              <a:rPr lang="en-US" sz="2000" dirty="0"/>
              <a:t>which would have material effect upon the decision of the Court and has been discovered since the decision but could not with reasonable diligence have been discovered </a:t>
            </a:r>
            <a:r>
              <a:rPr lang="en-US" sz="2000" dirty="0" smtClean="0"/>
              <a:t>before.  </a:t>
            </a:r>
            <a:r>
              <a:rPr lang="en-US" sz="2000" b="1" dirty="0">
                <a:solidFill>
                  <a:srgbClr val="FF0000"/>
                </a:solidFill>
              </a:rPr>
              <a:t>Zambia Telecommunications Company Limited (</a:t>
            </a:r>
            <a:r>
              <a:rPr lang="en-US" sz="2000" b="1" dirty="0" err="1">
                <a:solidFill>
                  <a:srgbClr val="FF0000"/>
                </a:solidFill>
              </a:rPr>
              <a:t>Zamtel</a:t>
            </a:r>
            <a:r>
              <a:rPr lang="en-US" sz="2000" b="1" dirty="0">
                <a:solidFill>
                  <a:srgbClr val="FF0000"/>
                </a:solidFill>
              </a:rPr>
              <a:t>) v Aaron </a:t>
            </a:r>
            <a:r>
              <a:rPr lang="en-US" sz="2000" b="1" dirty="0" err="1">
                <a:solidFill>
                  <a:srgbClr val="FF0000"/>
                </a:solidFill>
              </a:rPr>
              <a:t>Mweene</a:t>
            </a:r>
            <a:r>
              <a:rPr lang="en-US" sz="2000" b="1" dirty="0">
                <a:solidFill>
                  <a:srgbClr val="FF0000"/>
                </a:solidFill>
              </a:rPr>
              <a:t> </a:t>
            </a:r>
            <a:r>
              <a:rPr lang="en-US" sz="2000" b="1" dirty="0" err="1">
                <a:solidFill>
                  <a:srgbClr val="FF0000"/>
                </a:solidFill>
              </a:rPr>
              <a:t>Mulwanda</a:t>
            </a:r>
            <a:r>
              <a:rPr lang="en-US" sz="2000" b="1" dirty="0">
                <a:solidFill>
                  <a:srgbClr val="FF0000"/>
                </a:solidFill>
              </a:rPr>
              <a:t> Paul </a:t>
            </a:r>
            <a:r>
              <a:rPr lang="en-US" sz="2000" b="1" dirty="0" err="1">
                <a:solidFill>
                  <a:srgbClr val="FF0000"/>
                </a:solidFill>
              </a:rPr>
              <a:t>Ngandwe</a:t>
            </a:r>
            <a:r>
              <a:rPr lang="en-US" sz="2000" b="1" dirty="0">
                <a:solidFill>
                  <a:srgbClr val="FF0000"/>
                </a:solidFill>
              </a:rPr>
              <a:t> SCZ Judgment No. 7 of 2012.</a:t>
            </a:r>
            <a:endParaRPr lang="en-GB" sz="2000" b="1" dirty="0" smtClean="0">
              <a:solidFill>
                <a:srgbClr val="FF0000"/>
              </a:solidFill>
            </a:endParaRPr>
          </a:p>
          <a:p>
            <a:r>
              <a:rPr lang="en-US" sz="2000" dirty="0" smtClean="0"/>
              <a:t>The </a:t>
            </a:r>
            <a:r>
              <a:rPr lang="en-US" sz="2000" dirty="0"/>
              <a:t>power to review under Order 39 rule 1 is discretionary for the Judge and there must be sufficient grounds to exercise that discretion</a:t>
            </a:r>
          </a:p>
        </p:txBody>
      </p:sp>
    </p:spTree>
    <p:extLst>
      <p:ext uri="{BB962C8B-B14F-4D97-AF65-F5344CB8AC3E}">
        <p14:creationId xmlns:p14="http://schemas.microsoft.com/office/powerpoint/2010/main" val="3023911719"/>
      </p:ext>
    </p:extLst>
  </p:cSld>
  <p:clrMapOvr>
    <a:masterClrMapping/>
  </p:clrMapOvr>
  <p:timing>
    <p:tnLst>
      <p:par>
        <p:cTn id="1" dur="indefinite" restart="never" nodeType="tmRoot"/>
      </p:par>
    </p:tnLst>
  </p:timing>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AND APPEALS CONT’D</a:t>
            </a:r>
          </a:p>
        </p:txBody>
      </p:sp>
      <p:sp>
        <p:nvSpPr>
          <p:cNvPr id="3" name="Content Placeholder 2"/>
          <p:cNvSpPr>
            <a:spLocks noGrp="1"/>
          </p:cNvSpPr>
          <p:nvPr>
            <p:ph idx="1"/>
          </p:nvPr>
        </p:nvSpPr>
        <p:spPr>
          <a:xfrm>
            <a:off x="1154954" y="2603500"/>
            <a:ext cx="10255727" cy="4254500"/>
          </a:xfrm>
        </p:spPr>
        <p:txBody>
          <a:bodyPr>
            <a:normAutofit/>
          </a:bodyPr>
          <a:lstStyle/>
          <a:p>
            <a:pPr marL="0" indent="0">
              <a:buNone/>
            </a:pPr>
            <a:r>
              <a:rPr lang="en-GB" b="1" dirty="0" smtClean="0"/>
              <a:t>Appeals </a:t>
            </a:r>
          </a:p>
          <a:p>
            <a:r>
              <a:rPr lang="en-GB" dirty="0" smtClean="0"/>
              <a:t> </a:t>
            </a:r>
            <a:r>
              <a:rPr lang="en-US" dirty="0"/>
              <a:t>An appeal is a challenge to a previous legal determination. An appeal is directed towards a legal power higher than the power making the challenged </a:t>
            </a:r>
            <a:r>
              <a:rPr lang="en-US" dirty="0" smtClean="0"/>
              <a:t>determination</a:t>
            </a:r>
          </a:p>
          <a:p>
            <a:r>
              <a:rPr lang="en-US" dirty="0"/>
              <a:t>An appeal is commenced by a </a:t>
            </a:r>
            <a:r>
              <a:rPr lang="en-US" b="1" dirty="0"/>
              <a:t>notice of appeal </a:t>
            </a:r>
            <a:r>
              <a:rPr lang="en-US" dirty="0"/>
              <a:t>which shall contain:</a:t>
            </a:r>
          </a:p>
          <a:p>
            <a:pPr lvl="1"/>
            <a:r>
              <a:rPr lang="en-US" b="1" dirty="0"/>
              <a:t>The grounds of appeal</a:t>
            </a:r>
          </a:p>
          <a:p>
            <a:pPr lvl="1"/>
            <a:r>
              <a:rPr lang="en-US" b="1" dirty="0"/>
              <a:t>Whether or </a:t>
            </a:r>
            <a:r>
              <a:rPr lang="en-US" b="1" dirty="0" smtClean="0"/>
              <a:t>not </a:t>
            </a:r>
            <a:r>
              <a:rPr lang="en-US" b="1" dirty="0"/>
              <a:t>it’s the entire decision of the lower court or part of it</a:t>
            </a:r>
          </a:p>
          <a:p>
            <a:pPr lvl="1"/>
            <a:r>
              <a:rPr lang="en-US" b="1" dirty="0"/>
              <a:t>The exact nature of the relief</a:t>
            </a:r>
          </a:p>
          <a:p>
            <a:r>
              <a:rPr lang="en-GB" b="1" dirty="0" smtClean="0"/>
              <a:t>Leave to appeal</a:t>
            </a:r>
            <a:endParaRPr lang="en-US" b="1" dirty="0" smtClean="0"/>
          </a:p>
          <a:p>
            <a:r>
              <a:rPr lang="en-GB" dirty="0" smtClean="0"/>
              <a:t>This maybe sought from the lower court at the hearing or from the appeal court. If the lower court refuses to grant leave for appeal, the application for leave may be made to the appeal court</a:t>
            </a:r>
          </a:p>
        </p:txBody>
      </p:sp>
    </p:spTree>
    <p:extLst>
      <p:ext uri="{BB962C8B-B14F-4D97-AF65-F5344CB8AC3E}">
        <p14:creationId xmlns:p14="http://schemas.microsoft.com/office/powerpoint/2010/main" val="2126357020"/>
      </p:ext>
    </p:extLst>
  </p:cSld>
  <p:clrMapOvr>
    <a:masterClrMapping/>
  </p:clrMapOvr>
  <p:timing>
    <p:tnLst>
      <p:par>
        <p:cTn id="1" dur="indefinite" restart="never" nodeType="tmRoot"/>
      </p:par>
    </p:tnLst>
  </p:timing>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AND APPEALS CONT’D</a:t>
            </a:r>
          </a:p>
        </p:txBody>
      </p:sp>
      <p:sp>
        <p:nvSpPr>
          <p:cNvPr id="3" name="Content Placeholder 2"/>
          <p:cNvSpPr>
            <a:spLocks noGrp="1"/>
          </p:cNvSpPr>
          <p:nvPr>
            <p:ph idx="1"/>
          </p:nvPr>
        </p:nvSpPr>
        <p:spPr>
          <a:xfrm>
            <a:off x="1154955" y="2603500"/>
            <a:ext cx="8761412" cy="4254500"/>
          </a:xfrm>
        </p:spPr>
        <p:txBody>
          <a:bodyPr>
            <a:normAutofit fontScale="92500" lnSpcReduction="10000"/>
          </a:bodyPr>
          <a:lstStyle/>
          <a:p>
            <a:r>
              <a:rPr lang="en-GB" b="1" u="sng" dirty="0" smtClean="0"/>
              <a:t>Appeal process In High Court and Sub Court</a:t>
            </a:r>
            <a:endParaRPr lang="en-US" b="1" u="sng" dirty="0" smtClean="0"/>
          </a:p>
          <a:p>
            <a:r>
              <a:rPr lang="en-US" u="sng" dirty="0" smtClean="0"/>
              <a:t>Appeal from the sub </a:t>
            </a:r>
            <a:r>
              <a:rPr lang="en-US" u="sng" dirty="0"/>
              <a:t>court </a:t>
            </a:r>
            <a:r>
              <a:rPr lang="en-US" dirty="0"/>
              <a:t>– An appeal shall lie to the High Court from any judgment, order or decision </a:t>
            </a:r>
            <a:r>
              <a:rPr lang="en-US" dirty="0" smtClean="0"/>
              <a:t>of a </a:t>
            </a:r>
            <a:r>
              <a:rPr lang="en-US" dirty="0"/>
              <a:t>Subordinate Court whether interlocutory or final</a:t>
            </a:r>
          </a:p>
          <a:p>
            <a:r>
              <a:rPr lang="en-US" dirty="0" smtClean="0"/>
              <a:t>aggrieved party files a </a:t>
            </a:r>
            <a:r>
              <a:rPr lang="en-US" u="sng" dirty="0" smtClean="0"/>
              <a:t>notice of intention to appeal </a:t>
            </a:r>
            <a:r>
              <a:rPr lang="en-US" dirty="0" smtClean="0"/>
              <a:t>in the registry, after which the appellant will file summons for payment of security for </a:t>
            </a:r>
            <a:r>
              <a:rPr lang="en-US" dirty="0"/>
              <a:t>costs to the satisfaction of the </a:t>
            </a:r>
            <a:r>
              <a:rPr lang="en-US" dirty="0" smtClean="0"/>
              <a:t>magistrate for </a:t>
            </a:r>
            <a:r>
              <a:rPr lang="en-US" dirty="0"/>
              <a:t>payment of all such costs as may be awarded to any </a:t>
            </a:r>
            <a:r>
              <a:rPr lang="en-US" dirty="0" smtClean="0"/>
              <a:t>respondent by </a:t>
            </a:r>
            <a:r>
              <a:rPr lang="en-US" dirty="0"/>
              <a:t>the Court</a:t>
            </a:r>
            <a:r>
              <a:rPr lang="en-US" dirty="0" smtClean="0"/>
              <a:t>.</a:t>
            </a:r>
          </a:p>
          <a:p>
            <a:r>
              <a:rPr lang="en-US" dirty="0"/>
              <a:t>give notice of </a:t>
            </a:r>
            <a:r>
              <a:rPr lang="en-US" dirty="0" smtClean="0"/>
              <a:t>the appeal </a:t>
            </a:r>
            <a:r>
              <a:rPr lang="en-US" dirty="0"/>
              <a:t>to all parties directly affected by the appeal</a:t>
            </a:r>
            <a:endParaRPr lang="en-US" dirty="0" smtClean="0"/>
          </a:p>
          <a:p>
            <a:r>
              <a:rPr lang="en-GB" dirty="0" smtClean="0"/>
              <a:t>The clerk of court will prepare a certificate </a:t>
            </a:r>
            <a:r>
              <a:rPr lang="en-US" dirty="0" smtClean="0"/>
              <a:t>that the appellant has </a:t>
            </a:r>
            <a:r>
              <a:rPr lang="en-US" dirty="0"/>
              <a:t>complied with the said </a:t>
            </a:r>
            <a:r>
              <a:rPr lang="en-US" dirty="0" smtClean="0"/>
              <a:t>requirements and once the certificate is signed, the appeal will be deemed to have been entered</a:t>
            </a:r>
          </a:p>
          <a:p>
            <a:r>
              <a:rPr lang="en-GB" dirty="0" smtClean="0"/>
              <a:t>As soon as the security for costs is paid the clerk of court will proceed to prepare a </a:t>
            </a:r>
            <a:r>
              <a:rPr lang="en-GB" b="1" dirty="0" smtClean="0"/>
              <a:t>record of appeal </a:t>
            </a:r>
            <a:r>
              <a:rPr lang="en-GB" dirty="0" smtClean="0"/>
              <a:t>which will comprise of:</a:t>
            </a:r>
          </a:p>
          <a:p>
            <a:endParaRPr lang="en-US" dirty="0" smtClean="0"/>
          </a:p>
          <a:p>
            <a:endParaRPr lang="en-US" dirty="0"/>
          </a:p>
          <a:p>
            <a:endParaRPr lang="en-US" dirty="0"/>
          </a:p>
        </p:txBody>
      </p:sp>
    </p:spTree>
    <p:extLst>
      <p:ext uri="{BB962C8B-B14F-4D97-AF65-F5344CB8AC3E}">
        <p14:creationId xmlns:p14="http://schemas.microsoft.com/office/powerpoint/2010/main" val="756261066"/>
      </p:ext>
    </p:extLst>
  </p:cSld>
  <p:clrMapOvr>
    <a:masterClrMapping/>
  </p:clrMapOvr>
  <p:timing>
    <p:tnLst>
      <p:par>
        <p:cTn id="1" dur="indefinite" restart="never" nodeType="tmRoot"/>
      </p:par>
    </p:tnLst>
  </p:timing>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AND APPEALS CONT’D</a:t>
            </a:r>
          </a:p>
        </p:txBody>
      </p:sp>
      <p:sp>
        <p:nvSpPr>
          <p:cNvPr id="3" name="Content Placeholder 2"/>
          <p:cNvSpPr>
            <a:spLocks noGrp="1"/>
          </p:cNvSpPr>
          <p:nvPr>
            <p:ph idx="1"/>
          </p:nvPr>
        </p:nvSpPr>
        <p:spPr>
          <a:xfrm>
            <a:off x="1635617" y="2133599"/>
            <a:ext cx="9868995" cy="4550535"/>
          </a:xfrm>
        </p:spPr>
        <p:txBody>
          <a:bodyPr>
            <a:normAutofit/>
          </a:bodyPr>
          <a:lstStyle/>
          <a:p>
            <a:pPr lvl="1"/>
            <a:r>
              <a:rPr lang="en-GB" b="1" dirty="0" smtClean="0"/>
              <a:t>A certificate by the clerk of court that he prepared the record of appeal</a:t>
            </a:r>
          </a:p>
          <a:p>
            <a:pPr lvl="1"/>
            <a:r>
              <a:rPr lang="en-GB" b="1" dirty="0" smtClean="0"/>
              <a:t>The originating process</a:t>
            </a:r>
          </a:p>
          <a:p>
            <a:pPr lvl="1"/>
            <a:r>
              <a:rPr lang="en-GB" b="1" dirty="0" smtClean="0"/>
              <a:t>Any interlocutory applications made by either party in the court proceedings</a:t>
            </a:r>
          </a:p>
          <a:p>
            <a:pPr lvl="1"/>
            <a:r>
              <a:rPr lang="en-GB" b="1" dirty="0" smtClean="0"/>
              <a:t>Submissions by parties</a:t>
            </a:r>
          </a:p>
          <a:p>
            <a:pPr lvl="1"/>
            <a:r>
              <a:rPr lang="en-GB" b="1" dirty="0" smtClean="0"/>
              <a:t>Notice of intention to appeal</a:t>
            </a:r>
          </a:p>
          <a:p>
            <a:pPr lvl="1"/>
            <a:r>
              <a:rPr lang="en-GB" b="1" dirty="0" smtClean="0"/>
              <a:t>The judgement</a:t>
            </a:r>
            <a:endParaRPr lang="en-US" b="1" dirty="0" smtClean="0"/>
          </a:p>
          <a:p>
            <a:r>
              <a:rPr lang="en-GB" dirty="0" smtClean="0"/>
              <a:t>Once the record of appeal is ready it shall be conveyed to the High Court and the High Court will allocate a cause number</a:t>
            </a:r>
            <a:endParaRPr lang="en-US" dirty="0" smtClean="0"/>
          </a:p>
          <a:p>
            <a:r>
              <a:rPr lang="en-US" dirty="0" smtClean="0"/>
              <a:t>An appeal after </a:t>
            </a:r>
            <a:r>
              <a:rPr lang="en-US" dirty="0"/>
              <a:t>a full </a:t>
            </a:r>
            <a:r>
              <a:rPr lang="en-US" dirty="0" smtClean="0"/>
              <a:t>trial </a:t>
            </a:r>
            <a:r>
              <a:rPr lang="en-US" dirty="0"/>
              <a:t>should be made within </a:t>
            </a:r>
            <a:r>
              <a:rPr lang="en-US" b="1" dirty="0"/>
              <a:t>30 days </a:t>
            </a:r>
            <a:r>
              <a:rPr lang="en-US" dirty="0"/>
              <a:t>after the date of judgment and for interlocutory proceedings the period is 14 days – order XLIV</a:t>
            </a:r>
          </a:p>
          <a:p>
            <a:r>
              <a:rPr lang="en-US" dirty="0"/>
              <a:t>After the above stated period, one should seek leave of court to appeal</a:t>
            </a:r>
          </a:p>
          <a:p>
            <a:endParaRPr lang="en-US" dirty="0"/>
          </a:p>
        </p:txBody>
      </p:sp>
    </p:spTree>
    <p:extLst>
      <p:ext uri="{BB962C8B-B14F-4D97-AF65-F5344CB8AC3E}">
        <p14:creationId xmlns:p14="http://schemas.microsoft.com/office/powerpoint/2010/main" val="2307041612"/>
      </p:ext>
    </p:extLst>
  </p:cSld>
  <p:clrMapOvr>
    <a:masterClrMapping/>
  </p:clrMapOvr>
  <p:timing>
    <p:tnLst>
      <p:par>
        <p:cTn id="1" dur="indefinite" restart="never" nodeType="tmRoot"/>
      </p:par>
    </p:tnLst>
  </p:timing>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AND APPEALS CONT’D</a:t>
            </a:r>
          </a:p>
        </p:txBody>
      </p:sp>
      <p:sp>
        <p:nvSpPr>
          <p:cNvPr id="3" name="Content Placeholder 2"/>
          <p:cNvSpPr>
            <a:spLocks noGrp="1"/>
          </p:cNvSpPr>
          <p:nvPr>
            <p:ph idx="1"/>
          </p:nvPr>
        </p:nvSpPr>
        <p:spPr>
          <a:xfrm>
            <a:off x="1154955" y="2603500"/>
            <a:ext cx="9560268" cy="4254500"/>
          </a:xfrm>
        </p:spPr>
        <p:txBody>
          <a:bodyPr>
            <a:normAutofit fontScale="92500" lnSpcReduction="20000"/>
          </a:bodyPr>
          <a:lstStyle/>
          <a:p>
            <a:r>
              <a:rPr lang="en-GB" u="sng" dirty="0" smtClean="0"/>
              <a:t>Appeals from the high court </a:t>
            </a:r>
            <a:r>
              <a:rPr lang="en-GB" dirty="0" smtClean="0"/>
              <a:t>– </a:t>
            </a:r>
            <a:r>
              <a:rPr lang="en-GB" b="1" dirty="0" smtClean="0">
                <a:solidFill>
                  <a:srgbClr val="FF0000"/>
                </a:solidFill>
              </a:rPr>
              <a:t>refer to order X of court of appeal rules</a:t>
            </a:r>
          </a:p>
          <a:p>
            <a:r>
              <a:rPr lang="en-US" dirty="0"/>
              <a:t>an appeal in a civil </a:t>
            </a:r>
            <a:r>
              <a:rPr lang="en-US" dirty="0" smtClean="0"/>
              <a:t>matter shall </a:t>
            </a:r>
            <a:r>
              <a:rPr lang="en-US" dirty="0"/>
              <a:t>lie to the </a:t>
            </a:r>
            <a:r>
              <a:rPr lang="en-US" dirty="0" smtClean="0"/>
              <a:t>Court of Appeal from </a:t>
            </a:r>
            <a:r>
              <a:rPr lang="en-US" dirty="0"/>
              <a:t>a judgment of the High </a:t>
            </a:r>
            <a:r>
              <a:rPr lang="en-US" dirty="0" smtClean="0"/>
              <a:t>Court – </a:t>
            </a:r>
            <a:r>
              <a:rPr lang="en-US" dirty="0" smtClean="0">
                <a:solidFill>
                  <a:srgbClr val="FF0000"/>
                </a:solidFill>
              </a:rPr>
              <a:t>section 22 of court of appeal Act</a:t>
            </a:r>
            <a:endParaRPr lang="en-US" dirty="0">
              <a:solidFill>
                <a:srgbClr val="FF0000"/>
              </a:solidFill>
            </a:endParaRPr>
          </a:p>
          <a:p>
            <a:r>
              <a:rPr lang="en-US" dirty="0"/>
              <a:t>The High Court </a:t>
            </a:r>
            <a:r>
              <a:rPr lang="en-US" dirty="0" smtClean="0"/>
              <a:t>may </a:t>
            </a:r>
            <a:r>
              <a:rPr lang="en-US" dirty="0"/>
              <a:t>grant or refuse leave to appeal to the </a:t>
            </a:r>
            <a:r>
              <a:rPr lang="en-US" dirty="0" smtClean="0"/>
              <a:t>court of appeal without </a:t>
            </a:r>
            <a:r>
              <a:rPr lang="en-US" dirty="0"/>
              <a:t>formal application </a:t>
            </a:r>
            <a:r>
              <a:rPr lang="en-US" dirty="0" smtClean="0"/>
              <a:t>at the </a:t>
            </a:r>
            <a:r>
              <a:rPr lang="en-US" dirty="0"/>
              <a:t>time when judgment is given, and in that </a:t>
            </a:r>
            <a:r>
              <a:rPr lang="en-US" dirty="0" smtClean="0"/>
              <a:t>event </a:t>
            </a:r>
            <a:r>
              <a:rPr lang="en-US" dirty="0"/>
              <a:t>the </a:t>
            </a:r>
            <a:r>
              <a:rPr lang="en-US" dirty="0" smtClean="0"/>
              <a:t>judgment shall </a:t>
            </a:r>
            <a:r>
              <a:rPr lang="en-US" dirty="0"/>
              <a:t>record that leave has been granted or refused </a:t>
            </a:r>
            <a:r>
              <a:rPr lang="en-US" dirty="0" smtClean="0"/>
              <a:t>accordingly</a:t>
            </a:r>
          </a:p>
          <a:p>
            <a:r>
              <a:rPr lang="en-US" dirty="0"/>
              <a:t>An application to the High Court for leave to appeal shall be made by </a:t>
            </a:r>
            <a:r>
              <a:rPr lang="en-US" b="1" u="sng" dirty="0"/>
              <a:t>summons </a:t>
            </a:r>
            <a:r>
              <a:rPr lang="en-US" dirty="0"/>
              <a:t>stating the grounds of the application, and shall if necessary be supported by an </a:t>
            </a:r>
            <a:r>
              <a:rPr lang="en-US" dirty="0" smtClean="0"/>
              <a:t>affidavit</a:t>
            </a:r>
          </a:p>
          <a:p>
            <a:r>
              <a:rPr lang="en-GB" dirty="0" smtClean="0"/>
              <a:t>Where its not granted, then </a:t>
            </a:r>
            <a:r>
              <a:rPr lang="en-US" dirty="0"/>
              <a:t>an application for leave to appeal to the </a:t>
            </a:r>
            <a:r>
              <a:rPr lang="en-US" dirty="0" smtClean="0"/>
              <a:t>Court of appeal </a:t>
            </a:r>
            <a:r>
              <a:rPr lang="en-US" dirty="0"/>
              <a:t>shall be made to a single </a:t>
            </a:r>
            <a:r>
              <a:rPr lang="en-US" dirty="0" smtClean="0"/>
              <a:t>Judge</a:t>
            </a:r>
          </a:p>
          <a:p>
            <a:r>
              <a:rPr lang="en-US" dirty="0"/>
              <a:t>Where a single judge refuses leave to appeal, the </a:t>
            </a:r>
            <a:r>
              <a:rPr lang="en-US" dirty="0" smtClean="0"/>
              <a:t>application for </a:t>
            </a:r>
            <a:r>
              <a:rPr lang="en-US" dirty="0"/>
              <a:t>leave may be renewed before the </a:t>
            </a:r>
            <a:r>
              <a:rPr lang="en-US" dirty="0" smtClean="0"/>
              <a:t>Court</a:t>
            </a:r>
          </a:p>
          <a:p>
            <a:r>
              <a:rPr lang="en-US" dirty="0"/>
              <a:t>An application for leave to appeal to the Court shall be by </a:t>
            </a:r>
            <a:r>
              <a:rPr lang="en-US" b="1" u="sng" dirty="0"/>
              <a:t>motion or summons </a:t>
            </a:r>
            <a:r>
              <a:rPr lang="en-US" dirty="0"/>
              <a:t>stating the grounds of the application, accompanied by the order refusing leave and supported by an affidavit</a:t>
            </a:r>
            <a:r>
              <a:rPr lang="en-US" dirty="0" smtClean="0"/>
              <a:t>.</a:t>
            </a:r>
          </a:p>
        </p:txBody>
      </p:sp>
    </p:spTree>
    <p:extLst>
      <p:ext uri="{BB962C8B-B14F-4D97-AF65-F5344CB8AC3E}">
        <p14:creationId xmlns:p14="http://schemas.microsoft.com/office/powerpoint/2010/main" val="2046247123"/>
      </p:ext>
    </p:extLst>
  </p:cSld>
  <p:clrMapOvr>
    <a:masterClrMapping/>
  </p:clrMapOvr>
  <p:timing>
    <p:tnLst>
      <p:par>
        <p:cTn id="1" dur="indefinite" restart="never" nodeType="tmRoot"/>
      </p:par>
    </p:tnLst>
  </p:timing>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AND APPEALS CONT’D</a:t>
            </a:r>
          </a:p>
        </p:txBody>
      </p:sp>
      <p:sp>
        <p:nvSpPr>
          <p:cNvPr id="3" name="Content Placeholder 2"/>
          <p:cNvSpPr>
            <a:spLocks noGrp="1"/>
          </p:cNvSpPr>
          <p:nvPr>
            <p:ph idx="1"/>
          </p:nvPr>
        </p:nvSpPr>
        <p:spPr>
          <a:xfrm>
            <a:off x="1154955" y="2603499"/>
            <a:ext cx="8761412" cy="3900331"/>
          </a:xfrm>
        </p:spPr>
        <p:txBody>
          <a:bodyPr>
            <a:normAutofit fontScale="85000" lnSpcReduction="10000"/>
          </a:bodyPr>
          <a:lstStyle/>
          <a:p>
            <a:r>
              <a:rPr lang="en-GB" dirty="0" smtClean="0"/>
              <a:t>The appellant has to prepare a </a:t>
            </a:r>
            <a:r>
              <a:rPr lang="en-GB" b="1" dirty="0" smtClean="0"/>
              <a:t>notice of appeal </a:t>
            </a:r>
            <a:r>
              <a:rPr lang="en-GB" dirty="0" smtClean="0"/>
              <a:t>and a </a:t>
            </a:r>
            <a:r>
              <a:rPr lang="en-GB" b="1" dirty="0" smtClean="0"/>
              <a:t>memorandum of appeal</a:t>
            </a:r>
            <a:r>
              <a:rPr lang="en-GB" dirty="0" smtClean="0"/>
              <a:t>. </a:t>
            </a:r>
            <a:r>
              <a:rPr lang="en-US" dirty="0" smtClean="0"/>
              <a:t>An </a:t>
            </a:r>
            <a:r>
              <a:rPr lang="en-US" dirty="0"/>
              <a:t>appellant shall file twenty-one hard copies o</a:t>
            </a:r>
            <a:r>
              <a:rPr lang="en-US" dirty="0" smtClean="0"/>
              <a:t>f the notice of </a:t>
            </a:r>
            <a:r>
              <a:rPr lang="en-US" dirty="0"/>
              <a:t>appeal and memorandum of </a:t>
            </a:r>
            <a:r>
              <a:rPr lang="en-US" dirty="0" smtClean="0"/>
              <a:t>appeal thirty </a:t>
            </a:r>
            <a:r>
              <a:rPr lang="en-US" dirty="0"/>
              <a:t>days </a:t>
            </a:r>
            <a:r>
              <a:rPr lang="en-US" dirty="0" smtClean="0"/>
              <a:t>after </a:t>
            </a:r>
            <a:r>
              <a:rPr lang="en-US" dirty="0"/>
              <a:t>the </a:t>
            </a:r>
            <a:r>
              <a:rPr lang="en-US" dirty="0" smtClean="0"/>
              <a:t>judgment appealed </a:t>
            </a:r>
            <a:r>
              <a:rPr lang="en-US" dirty="0"/>
              <a:t>against.</a:t>
            </a:r>
            <a:endParaRPr lang="en-US" dirty="0" smtClean="0"/>
          </a:p>
          <a:p>
            <a:r>
              <a:rPr lang="en-US" dirty="0"/>
              <a:t>memorandum of appeal shall set forth </a:t>
            </a:r>
            <a:r>
              <a:rPr lang="en-US" dirty="0" smtClean="0"/>
              <a:t>concisely and under </a:t>
            </a:r>
            <a:r>
              <a:rPr lang="en-US" dirty="0"/>
              <a:t>distinct heads, without argument or narrative, the grounds </a:t>
            </a:r>
            <a:r>
              <a:rPr lang="en-US" dirty="0" smtClean="0"/>
              <a:t>of objection </a:t>
            </a:r>
            <a:r>
              <a:rPr lang="en-US" dirty="0"/>
              <a:t>to the judgment appealed against, and shall </a:t>
            </a:r>
            <a:r>
              <a:rPr lang="en-US" dirty="0" smtClean="0"/>
              <a:t>specify the points </a:t>
            </a:r>
            <a:r>
              <a:rPr lang="en-US" dirty="0"/>
              <a:t>of law or fact which are alleged to have been </a:t>
            </a:r>
            <a:r>
              <a:rPr lang="en-US" dirty="0" smtClean="0"/>
              <a:t>wrongly decided</a:t>
            </a:r>
            <a:r>
              <a:rPr lang="en-US" dirty="0"/>
              <a:t>, such grounds to be numbered consecutively.</a:t>
            </a:r>
            <a:endParaRPr lang="en-US" dirty="0" smtClean="0"/>
          </a:p>
          <a:p>
            <a:r>
              <a:rPr lang="en-US" dirty="0"/>
              <a:t>within sixty days after filing </a:t>
            </a:r>
            <a:r>
              <a:rPr lang="en-US" dirty="0" smtClean="0"/>
              <a:t>a notice </a:t>
            </a:r>
            <a:r>
              <a:rPr lang="en-US" dirty="0"/>
              <a:t>of </a:t>
            </a:r>
            <a:r>
              <a:rPr lang="en-US" dirty="0" smtClean="0"/>
              <a:t>appeal, </a:t>
            </a:r>
            <a:r>
              <a:rPr lang="en-US" dirty="0"/>
              <a:t>lodge the appeal by </a:t>
            </a:r>
            <a:r>
              <a:rPr lang="en-US" dirty="0" smtClean="0"/>
              <a:t>filing </a:t>
            </a:r>
            <a:r>
              <a:rPr lang="en-US" dirty="0"/>
              <a:t>in the </a:t>
            </a:r>
            <a:r>
              <a:rPr lang="en-US" dirty="0" smtClean="0"/>
              <a:t>Registry twenty-one hard copies </a:t>
            </a:r>
            <a:r>
              <a:rPr lang="en-US" dirty="0"/>
              <a:t>of the record of appeal together with heads </a:t>
            </a:r>
            <a:r>
              <a:rPr lang="en-US" dirty="0" smtClean="0"/>
              <a:t>of argument </a:t>
            </a:r>
            <a:r>
              <a:rPr lang="en-US" dirty="0"/>
              <a:t>and an electronic copy </a:t>
            </a:r>
            <a:r>
              <a:rPr lang="en-US" dirty="0" smtClean="0"/>
              <a:t>of the </a:t>
            </a:r>
            <a:r>
              <a:rPr lang="en-US" dirty="0"/>
              <a:t>record </a:t>
            </a:r>
            <a:r>
              <a:rPr lang="en-US" dirty="0" smtClean="0"/>
              <a:t>of appeal;</a:t>
            </a:r>
          </a:p>
          <a:p>
            <a:r>
              <a:rPr lang="en-GB" dirty="0" smtClean="0"/>
              <a:t>If not made within the stipulated time, responded may apply to dismiss appeal for want of prosecution</a:t>
            </a:r>
          </a:p>
          <a:p>
            <a:r>
              <a:rPr lang="en-GB" dirty="0" smtClean="0"/>
              <a:t>Refer to order X rule 9(5) of court of appeal rules on documents that are contained in the record of appeal – e.g. </a:t>
            </a:r>
            <a:r>
              <a:rPr lang="en-GB" dirty="0"/>
              <a:t>:</a:t>
            </a:r>
            <a:r>
              <a:rPr lang="en-GB" dirty="0" smtClean="0"/>
              <a:t>certificate of record, memorandum of appeal, notice of appeal, copies of the judgement</a:t>
            </a:r>
            <a:endParaRPr lang="en-US" dirty="0"/>
          </a:p>
        </p:txBody>
      </p:sp>
    </p:spTree>
    <p:extLst>
      <p:ext uri="{BB962C8B-B14F-4D97-AF65-F5344CB8AC3E}">
        <p14:creationId xmlns:p14="http://schemas.microsoft.com/office/powerpoint/2010/main" val="335966324"/>
      </p:ext>
    </p:extLst>
  </p:cSld>
  <p:clrMapOvr>
    <a:masterClrMapping/>
  </p:clrMapOvr>
  <p:timing>
    <p:tnLst>
      <p:par>
        <p:cTn id="1" dur="indefinite" restart="never" nodeType="tmRoot"/>
      </p:par>
    </p:tnLst>
  </p:timing>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REVIEW AND APPEALS CONT’D</a:t>
            </a:r>
          </a:p>
        </p:txBody>
      </p:sp>
      <p:sp>
        <p:nvSpPr>
          <p:cNvPr id="3" name="Content Placeholder 2"/>
          <p:cNvSpPr>
            <a:spLocks noGrp="1"/>
          </p:cNvSpPr>
          <p:nvPr>
            <p:ph idx="1"/>
          </p:nvPr>
        </p:nvSpPr>
        <p:spPr>
          <a:xfrm>
            <a:off x="1674254" y="2133600"/>
            <a:ext cx="9830358" cy="4177048"/>
          </a:xfrm>
        </p:spPr>
        <p:txBody>
          <a:bodyPr>
            <a:normAutofit/>
          </a:bodyPr>
          <a:lstStyle/>
          <a:p>
            <a:r>
              <a:rPr lang="en-US" dirty="0"/>
              <a:t>An Appellant may at any time after lodging the appeal and before the appeal is called for hearing serve on the party </a:t>
            </a:r>
            <a:r>
              <a:rPr lang="en-US" b="1" u="sng" dirty="0"/>
              <a:t>notice of withdrawal of </a:t>
            </a:r>
            <a:r>
              <a:rPr lang="en-US" b="1" u="sng" dirty="0" smtClean="0"/>
              <a:t>appeal</a:t>
            </a:r>
          </a:p>
          <a:p>
            <a:pPr marL="0" indent="0">
              <a:buNone/>
            </a:pPr>
            <a:r>
              <a:rPr lang="en-US" b="1" dirty="0"/>
              <a:t>Non appearance of parties at </a:t>
            </a:r>
            <a:r>
              <a:rPr lang="en-US" b="1" dirty="0" smtClean="0"/>
              <a:t>hearing</a:t>
            </a:r>
            <a:r>
              <a:rPr lang="en-US" dirty="0" smtClean="0"/>
              <a:t>:</a:t>
            </a:r>
          </a:p>
          <a:p>
            <a:r>
              <a:rPr lang="en-US" dirty="0"/>
              <a:t>(a)	the appellant does not appear in person or by practitioner, the appeal may be dismissed</a:t>
            </a:r>
          </a:p>
          <a:p>
            <a:r>
              <a:rPr lang="en-US" dirty="0"/>
              <a:t>(b)	the appellant appears and the respondent fails to appear, the appeal shall proceed in the absence of such respondent;</a:t>
            </a:r>
          </a:p>
          <a:p>
            <a:r>
              <a:rPr lang="en-US" dirty="0"/>
              <a:t>(c)	no party appears, the appeal may be adjourned, struck out or dismissed</a:t>
            </a:r>
          </a:p>
          <a:p>
            <a:endParaRPr lang="en-US" dirty="0"/>
          </a:p>
        </p:txBody>
      </p:sp>
    </p:spTree>
    <p:extLst>
      <p:ext uri="{BB962C8B-B14F-4D97-AF65-F5344CB8AC3E}">
        <p14:creationId xmlns:p14="http://schemas.microsoft.com/office/powerpoint/2010/main" val="345544323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1154953" y="785611"/>
            <a:ext cx="8761413" cy="1107583"/>
          </a:xfrm>
        </p:spPr>
        <p:txBody>
          <a:bodyPr>
            <a:normAutofit fontScale="90000"/>
          </a:bodyPr>
          <a:lstStyle/>
          <a:p>
            <a:pPr algn="ctr"/>
            <a:r>
              <a:rPr lang="en-US" dirty="0"/>
              <a:t>DEFAULT JUDGMENT</a:t>
            </a:r>
            <a:br>
              <a:rPr lang="en-US" dirty="0"/>
            </a:br>
            <a:endParaRPr lang="en-US" dirty="0"/>
          </a:p>
        </p:txBody>
      </p:sp>
      <p:sp>
        <p:nvSpPr>
          <p:cNvPr id="3" name="Content Placeholder 2"/>
          <p:cNvSpPr>
            <a:spLocks noGrp="1"/>
          </p:cNvSpPr>
          <p:nvPr>
            <p:ph idx="1"/>
          </p:nvPr>
        </p:nvSpPr>
        <p:spPr>
          <a:xfrm>
            <a:off x="1154954" y="2603500"/>
            <a:ext cx="9495873" cy="4157908"/>
          </a:xfrm>
        </p:spPr>
        <p:txBody>
          <a:bodyPr>
            <a:normAutofit/>
          </a:bodyPr>
          <a:lstStyle/>
          <a:p>
            <a:r>
              <a:rPr lang="en-US" sz="2000" dirty="0"/>
              <a:t>A default judgment (</a:t>
            </a:r>
            <a:r>
              <a:rPr lang="en-US" sz="2000" b="1" dirty="0"/>
              <a:t>also known as judgment by default</a:t>
            </a:r>
            <a:r>
              <a:rPr lang="en-US" sz="2000" dirty="0"/>
              <a:t>) is a ruling granted by a judge or court in favor of a plaintiff in the event that the defendant in a legal case fails to respond to a court summons or does not appear in court. </a:t>
            </a:r>
            <a:endParaRPr lang="en-US" sz="2000" dirty="0" smtClean="0"/>
          </a:p>
          <a:p>
            <a:r>
              <a:rPr lang="en-US" sz="2000" dirty="0" smtClean="0"/>
              <a:t>The </a:t>
            </a:r>
            <a:r>
              <a:rPr lang="en-US" sz="2000" dirty="0"/>
              <a:t>default decision may be vacated if the defendant can establish valid reasons for not appearing in court or ignoring a </a:t>
            </a:r>
            <a:r>
              <a:rPr lang="en-US" sz="2000" dirty="0" smtClean="0"/>
              <a:t>summons</a:t>
            </a:r>
          </a:p>
          <a:p>
            <a:r>
              <a:rPr lang="en-US" sz="2000" dirty="0" smtClean="0"/>
              <a:t>Judgment </a:t>
            </a:r>
            <a:r>
              <a:rPr lang="en-US" sz="2000" dirty="0"/>
              <a:t>in default may be </a:t>
            </a:r>
            <a:r>
              <a:rPr lang="en-US" sz="2000" dirty="0" smtClean="0"/>
              <a:t>entered where:</a:t>
            </a:r>
            <a:endParaRPr lang="en-US" sz="2000" dirty="0"/>
          </a:p>
          <a:p>
            <a:r>
              <a:rPr lang="en-US" sz="2000" dirty="0"/>
              <a:t>(a)	Failure to enter appearance and to file a </a:t>
            </a:r>
            <a:r>
              <a:rPr lang="en-US" sz="2000" dirty="0" err="1" smtClean="0"/>
              <a:t>defence</a:t>
            </a:r>
            <a:r>
              <a:rPr lang="en-US" sz="2000" dirty="0" smtClean="0"/>
              <a:t> after being served with originating process;</a:t>
            </a:r>
            <a:endParaRPr lang="en-US" sz="2000" dirty="0"/>
          </a:p>
          <a:p>
            <a:r>
              <a:rPr lang="en-US" sz="2000" dirty="0"/>
              <a:t>(b)	Default of pleadings; and</a:t>
            </a:r>
          </a:p>
          <a:p>
            <a:r>
              <a:rPr lang="en-US" sz="2000" dirty="0"/>
              <a:t>(c)	Failure by the defendant to appear at trial.</a:t>
            </a:r>
          </a:p>
          <a:p>
            <a:endParaRPr lang="en-US" dirty="0" smtClean="0"/>
          </a:p>
        </p:txBody>
      </p:sp>
    </p:spTree>
    <p:extLst>
      <p:ext uri="{BB962C8B-B14F-4D97-AF65-F5344CB8AC3E}">
        <p14:creationId xmlns:p14="http://schemas.microsoft.com/office/powerpoint/2010/main" val="19475589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en-US" dirty="0"/>
              <a:t>DEFAULT </a:t>
            </a:r>
            <a:r>
              <a:rPr lang="en-US" dirty="0" smtClean="0"/>
              <a:t>JUDGMENT CONT’D</a:t>
            </a:r>
            <a:endParaRPr lang="en-US" dirty="0"/>
          </a:p>
        </p:txBody>
      </p:sp>
      <p:sp>
        <p:nvSpPr>
          <p:cNvPr id="3" name="Content Placeholder 2"/>
          <p:cNvSpPr>
            <a:spLocks noGrp="1"/>
          </p:cNvSpPr>
          <p:nvPr>
            <p:ph idx="1"/>
          </p:nvPr>
        </p:nvSpPr>
        <p:spPr>
          <a:xfrm>
            <a:off x="1154955" y="2603499"/>
            <a:ext cx="10539062" cy="4106393"/>
          </a:xfrm>
        </p:spPr>
        <p:txBody>
          <a:bodyPr>
            <a:normAutofit/>
          </a:bodyPr>
          <a:lstStyle/>
          <a:p>
            <a:r>
              <a:rPr lang="en-US" b="1" u="sng" dirty="0"/>
              <a:t>Failure to enter appearance and to file a </a:t>
            </a:r>
            <a:r>
              <a:rPr lang="en-US" b="1" u="sng" dirty="0" err="1"/>
              <a:t>defence</a:t>
            </a:r>
            <a:r>
              <a:rPr lang="en-US" b="1" u="sng" dirty="0"/>
              <a:t> </a:t>
            </a:r>
            <a:endParaRPr lang="en-US" b="1" u="sng" dirty="0" smtClean="0"/>
          </a:p>
          <a:p>
            <a:r>
              <a:rPr lang="en-US" b="1" i="1" dirty="0"/>
              <a:t>defendant shall enter appearance to a writ </a:t>
            </a:r>
            <a:r>
              <a:rPr lang="en-US" b="1" i="1" dirty="0" smtClean="0"/>
              <a:t>of summons </a:t>
            </a:r>
            <a:r>
              <a:rPr lang="en-US" b="1" i="1" dirty="0"/>
              <a:t>by delivering to the proper officer- in writing </a:t>
            </a:r>
            <a:r>
              <a:rPr lang="en-US" b="1" i="1" dirty="0" smtClean="0"/>
              <a:t>or electronically</a:t>
            </a:r>
            <a:r>
              <a:rPr lang="en-US" b="1" i="1" dirty="0"/>
              <a:t>, sufficient Copies Of the--</a:t>
            </a:r>
          </a:p>
          <a:p>
            <a:r>
              <a:rPr lang="en-US" b="1" i="1" dirty="0"/>
              <a:t>(a) memorandum of appearance dated on the day </a:t>
            </a:r>
            <a:r>
              <a:rPr lang="en-US" b="1" i="1" dirty="0" smtClean="0"/>
              <a:t>of delivery </a:t>
            </a:r>
            <a:r>
              <a:rPr lang="en-US" b="1" i="1" dirty="0"/>
              <a:t>and stating, as the case may be—</a:t>
            </a:r>
          </a:p>
          <a:p>
            <a:pPr marL="857250" lvl="1" indent="-400050">
              <a:buFont typeface="+mj-lt"/>
              <a:buAutoNum type="romanLcPeriod"/>
            </a:pPr>
            <a:r>
              <a:rPr lang="en-US" b="1" i="1" dirty="0"/>
              <a:t>the name of the defendant's advocate: or</a:t>
            </a:r>
          </a:p>
          <a:p>
            <a:pPr marL="857250" lvl="1" indent="-400050">
              <a:buFont typeface="+mj-lt"/>
              <a:buAutoNum type="romanLcPeriod"/>
            </a:pPr>
            <a:r>
              <a:rPr lang="en-US" b="1" i="1" dirty="0" smtClean="0"/>
              <a:t>that </a:t>
            </a:r>
            <a:r>
              <a:rPr lang="en-US" b="1" i="1" dirty="0"/>
              <a:t>the defendant is defending in person:</a:t>
            </a:r>
          </a:p>
          <a:p>
            <a:r>
              <a:rPr lang="en-US" b="1" i="1" dirty="0" smtClean="0"/>
              <a:t>And</a:t>
            </a:r>
          </a:p>
          <a:p>
            <a:r>
              <a:rPr lang="en-US" b="1" i="1" dirty="0" smtClean="0"/>
              <a:t>(b) </a:t>
            </a:r>
            <a:r>
              <a:rPr lang="en-US" b="1" i="1" dirty="0" err="1"/>
              <a:t>defence</a:t>
            </a:r>
            <a:r>
              <a:rPr lang="en-US" b="1" i="1" dirty="0"/>
              <a:t> and the counterclaim, if any, together </a:t>
            </a:r>
            <a:r>
              <a:rPr lang="en-US" b="1" i="1" dirty="0" smtClean="0"/>
              <a:t>with a </a:t>
            </a:r>
            <a:r>
              <a:rPr lang="en-US" b="1" i="1" dirty="0"/>
              <a:t>list of—</a:t>
            </a:r>
          </a:p>
          <a:p>
            <a:r>
              <a:rPr lang="en-US" b="1" i="1" dirty="0"/>
              <a:t>(</a:t>
            </a:r>
            <a:r>
              <a:rPr lang="en-US" b="1" i="1" dirty="0" err="1"/>
              <a:t>i</a:t>
            </a:r>
            <a:r>
              <a:rPr lang="en-US" b="1" i="1" dirty="0"/>
              <a:t>) description of documents to be relied on </a:t>
            </a:r>
            <a:r>
              <a:rPr lang="en-US" b="1" i="1" dirty="0" smtClean="0"/>
              <a:t>by the </a:t>
            </a:r>
            <a:r>
              <a:rPr lang="en-US" b="1" i="1" dirty="0"/>
              <a:t>defendant at trial; and</a:t>
            </a:r>
          </a:p>
          <a:p>
            <a:r>
              <a:rPr lang="en-US" b="1" i="1" dirty="0"/>
              <a:t>(ii) list of witnesses to be called by the </a:t>
            </a:r>
            <a:r>
              <a:rPr lang="en-US" b="1" i="1" dirty="0" smtClean="0"/>
              <a:t>defendant at </a:t>
            </a:r>
            <a:r>
              <a:rPr lang="en-US" b="1" i="1" dirty="0"/>
              <a:t>trial</a:t>
            </a:r>
            <a:r>
              <a:rPr lang="en-US" b="1" i="1" dirty="0" smtClean="0"/>
              <a:t>. </a:t>
            </a:r>
            <a:r>
              <a:rPr lang="en-US" b="1" dirty="0" smtClean="0">
                <a:solidFill>
                  <a:srgbClr val="FF0000"/>
                </a:solidFill>
              </a:rPr>
              <a:t>Order XI r 1(1) HCR</a:t>
            </a:r>
          </a:p>
        </p:txBody>
      </p:sp>
    </p:spTree>
    <p:extLst>
      <p:ext uri="{BB962C8B-B14F-4D97-AF65-F5344CB8AC3E}">
        <p14:creationId xmlns:p14="http://schemas.microsoft.com/office/powerpoint/2010/main" val="1315359464"/>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DEFAULT JUDGMENT CONT’D</a:t>
            </a:r>
          </a:p>
        </p:txBody>
      </p:sp>
      <p:sp>
        <p:nvSpPr>
          <p:cNvPr id="3" name="Content Placeholder 2"/>
          <p:cNvSpPr>
            <a:spLocks noGrp="1"/>
          </p:cNvSpPr>
          <p:nvPr>
            <p:ph idx="1"/>
          </p:nvPr>
        </p:nvSpPr>
        <p:spPr>
          <a:xfrm>
            <a:off x="1790163" y="2133599"/>
            <a:ext cx="9714449" cy="4254321"/>
          </a:xfrm>
        </p:spPr>
        <p:txBody>
          <a:bodyPr/>
          <a:lstStyle/>
          <a:p>
            <a:r>
              <a:rPr lang="en-US" dirty="0"/>
              <a:t>If the defendant does not comply with the above provision, the plaintiff can file an affidavit of service or certificate of service and the action can proceed as if the defendant had appeared</a:t>
            </a:r>
          </a:p>
          <a:p>
            <a:r>
              <a:rPr lang="en-US" dirty="0">
                <a:solidFill>
                  <a:srgbClr val="C00000"/>
                </a:solidFill>
              </a:rPr>
              <a:t>Order XII, rule 8 </a:t>
            </a:r>
            <a:r>
              <a:rPr lang="en-US" dirty="0"/>
              <a:t>provides for proceeding to trial and eventual entry of judgment in default of appearance and </a:t>
            </a:r>
            <a:r>
              <a:rPr lang="en-US" dirty="0" err="1"/>
              <a:t>defence</a:t>
            </a:r>
            <a:r>
              <a:rPr lang="en-US" dirty="0" smtClean="0"/>
              <a:t>.</a:t>
            </a:r>
          </a:p>
          <a:p>
            <a:r>
              <a:rPr lang="en-GB" dirty="0" smtClean="0">
                <a:solidFill>
                  <a:srgbClr val="C00000"/>
                </a:solidFill>
              </a:rPr>
              <a:t>Refer to Order XXXIII of the SCR</a:t>
            </a:r>
            <a:endParaRPr lang="en-US" dirty="0">
              <a:solidFill>
                <a:srgbClr val="C00000"/>
              </a:solidFill>
            </a:endParaRPr>
          </a:p>
        </p:txBody>
      </p:sp>
    </p:spTree>
    <p:extLst>
      <p:ext uri="{BB962C8B-B14F-4D97-AF65-F5344CB8AC3E}">
        <p14:creationId xmlns:p14="http://schemas.microsoft.com/office/powerpoint/2010/main" val="48549733"/>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DEFAULT JUDGMENT CONT’D</a:t>
            </a:r>
          </a:p>
        </p:txBody>
      </p:sp>
      <p:sp>
        <p:nvSpPr>
          <p:cNvPr id="3" name="Content Placeholder 2"/>
          <p:cNvSpPr>
            <a:spLocks noGrp="1"/>
          </p:cNvSpPr>
          <p:nvPr>
            <p:ph idx="1"/>
          </p:nvPr>
        </p:nvSpPr>
        <p:spPr>
          <a:xfrm>
            <a:off x="1300766" y="2133599"/>
            <a:ext cx="10203846" cy="4318715"/>
          </a:xfrm>
        </p:spPr>
        <p:txBody>
          <a:bodyPr>
            <a:normAutofit/>
          </a:bodyPr>
          <a:lstStyle/>
          <a:p>
            <a:r>
              <a:rPr lang="en-US" b="1" u="sng" dirty="0"/>
              <a:t>Default of pleadings</a:t>
            </a:r>
            <a:endParaRPr lang="en-US" b="1" u="sng" dirty="0" smtClean="0"/>
          </a:p>
          <a:p>
            <a:r>
              <a:rPr lang="en-US" dirty="0" smtClean="0">
                <a:solidFill>
                  <a:srgbClr val="C00000"/>
                </a:solidFill>
              </a:rPr>
              <a:t>Order XX r 1 </a:t>
            </a:r>
            <a:r>
              <a:rPr lang="en-US" dirty="0" smtClean="0"/>
              <a:t>- If </a:t>
            </a:r>
            <a:r>
              <a:rPr lang="en-US" dirty="0"/>
              <a:t>the plaintiff fails to deliver a </a:t>
            </a:r>
            <a:r>
              <a:rPr lang="en-US" dirty="0" err="1"/>
              <a:t>defence</a:t>
            </a:r>
            <a:r>
              <a:rPr lang="en-US" dirty="0"/>
              <a:t> to the counter-claim within the time allowed for that purpose by the order for directions, the defendant may at the expiration of such time, enter final judgment or interlocutory judgment as the case may be</a:t>
            </a:r>
          </a:p>
          <a:p>
            <a:r>
              <a:rPr lang="en-US" dirty="0" smtClean="0"/>
              <a:t>In </a:t>
            </a:r>
            <a:r>
              <a:rPr lang="en-US" dirty="0"/>
              <a:t>proceedings against the Government, no judgment for the plaintiff shall </a:t>
            </a:r>
            <a:r>
              <a:rPr lang="en-US" dirty="0" smtClean="0"/>
              <a:t>be entered </a:t>
            </a:r>
            <a:r>
              <a:rPr lang="en-US" dirty="0"/>
              <a:t>in default of pleading without the leave of the Court or a Judge, and </a:t>
            </a:r>
            <a:r>
              <a:rPr lang="en-US" dirty="0" smtClean="0"/>
              <a:t>any application </a:t>
            </a:r>
            <a:r>
              <a:rPr lang="en-US" dirty="0"/>
              <a:t>for the leave shall be made by notice of motion or summons served not </a:t>
            </a:r>
            <a:r>
              <a:rPr lang="en-US" dirty="0" smtClean="0"/>
              <a:t>less than </a:t>
            </a:r>
            <a:r>
              <a:rPr lang="en-US" dirty="0"/>
              <a:t>seven days before the return day</a:t>
            </a:r>
            <a:r>
              <a:rPr lang="en-US" dirty="0" smtClean="0"/>
              <a:t>. </a:t>
            </a:r>
            <a:r>
              <a:rPr lang="en-US" dirty="0" smtClean="0">
                <a:solidFill>
                  <a:srgbClr val="C00000"/>
                </a:solidFill>
              </a:rPr>
              <a:t>ORDER XX R 4 HCR</a:t>
            </a:r>
            <a:endParaRPr lang="en-US" dirty="0">
              <a:solidFill>
                <a:srgbClr val="C00000"/>
              </a:solidFill>
            </a:endParaRPr>
          </a:p>
        </p:txBody>
      </p:sp>
    </p:spTree>
    <p:extLst>
      <p:ext uri="{BB962C8B-B14F-4D97-AF65-F5344CB8AC3E}">
        <p14:creationId xmlns:p14="http://schemas.microsoft.com/office/powerpoint/2010/main" val="3486798867"/>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DEFAULT JUDGMENT CONT’D</a:t>
            </a:r>
          </a:p>
        </p:txBody>
      </p:sp>
      <p:sp>
        <p:nvSpPr>
          <p:cNvPr id="3" name="Content Placeholder 2"/>
          <p:cNvSpPr>
            <a:spLocks noGrp="1"/>
          </p:cNvSpPr>
          <p:nvPr>
            <p:ph idx="1"/>
          </p:nvPr>
        </p:nvSpPr>
        <p:spPr>
          <a:xfrm>
            <a:off x="1867994" y="2172237"/>
            <a:ext cx="9310867" cy="4331594"/>
          </a:xfrm>
        </p:spPr>
        <p:txBody>
          <a:bodyPr/>
          <a:lstStyle/>
          <a:p>
            <a:r>
              <a:rPr lang="en-US" b="1" u="sng" dirty="0" smtClean="0"/>
              <a:t>Failure </a:t>
            </a:r>
            <a:r>
              <a:rPr lang="en-US" b="1" u="sng" dirty="0"/>
              <a:t>of a defendant to appear at </a:t>
            </a:r>
            <a:r>
              <a:rPr lang="en-US" b="1" u="sng" dirty="0" smtClean="0"/>
              <a:t>trial</a:t>
            </a:r>
          </a:p>
          <a:p>
            <a:r>
              <a:rPr lang="en-US" dirty="0"/>
              <a:t>If the plaintiff appears, and the defendant does not appear or sufficiently excuse his absence or neglects to answer when duly called, the Court may, upon proof of service of notice of trial, proceed to hear the case and give judgment on the evidence adduced by the </a:t>
            </a:r>
            <a:r>
              <a:rPr lang="en-US" dirty="0" smtClean="0"/>
              <a:t>plaintiff – </a:t>
            </a:r>
            <a:r>
              <a:rPr lang="en-US" dirty="0" smtClean="0">
                <a:solidFill>
                  <a:srgbClr val="C00000"/>
                </a:solidFill>
              </a:rPr>
              <a:t>Order XXXV r 3 HCR and Order XXXI r 4 of SCR</a:t>
            </a:r>
            <a:endParaRPr lang="en-US" dirty="0">
              <a:solidFill>
                <a:srgbClr val="C00000"/>
              </a:solidFill>
            </a:endParaRPr>
          </a:p>
        </p:txBody>
      </p:sp>
    </p:spTree>
    <p:extLst>
      <p:ext uri="{BB962C8B-B14F-4D97-AF65-F5344CB8AC3E}">
        <p14:creationId xmlns:p14="http://schemas.microsoft.com/office/powerpoint/2010/main" val="350895478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a:t>DEFAULT JUDGMENT CONT’D</a:t>
            </a:r>
          </a:p>
        </p:txBody>
      </p:sp>
      <p:sp>
        <p:nvSpPr>
          <p:cNvPr id="3" name="Content Placeholder 2"/>
          <p:cNvSpPr>
            <a:spLocks noGrp="1"/>
          </p:cNvSpPr>
          <p:nvPr>
            <p:ph idx="1"/>
          </p:nvPr>
        </p:nvSpPr>
        <p:spPr>
          <a:xfrm>
            <a:off x="1154954" y="2603499"/>
            <a:ext cx="10349657" cy="3964725"/>
          </a:xfrm>
        </p:spPr>
        <p:txBody>
          <a:bodyPr>
            <a:normAutofit/>
          </a:bodyPr>
          <a:lstStyle/>
          <a:p>
            <a:r>
              <a:rPr lang="en-GB" dirty="0" smtClean="0"/>
              <a:t>TYPES OF DEFAULT JUDGMENTS</a:t>
            </a:r>
          </a:p>
          <a:p>
            <a:pPr marL="0" indent="0">
              <a:buNone/>
            </a:pPr>
            <a:r>
              <a:rPr lang="en-US" b="1" dirty="0" smtClean="0"/>
              <a:t>1. Default </a:t>
            </a:r>
            <a:r>
              <a:rPr lang="en-US" b="1" dirty="0"/>
              <a:t>judgment on liquidated </a:t>
            </a:r>
            <a:r>
              <a:rPr lang="en-US" b="1" dirty="0" smtClean="0"/>
              <a:t>sum</a:t>
            </a:r>
          </a:p>
          <a:p>
            <a:r>
              <a:rPr lang="en-GB" dirty="0" smtClean="0"/>
              <a:t>a </a:t>
            </a:r>
            <a:r>
              <a:rPr lang="en-GB" dirty="0"/>
              <a:t>writ of summons is endorsed for a liquidated demand, and a defendant(s) fails to appear, the plaintiff may enter final judgment for any sum not exceeding the sum endorsed on the writ together with interest and costs, upon an affidavit or certificate as the case may be, of due service being  </a:t>
            </a:r>
            <a:r>
              <a:rPr lang="en-GB" dirty="0" smtClean="0"/>
              <a:t>filed. </a:t>
            </a:r>
            <a:r>
              <a:rPr lang="en-GB" dirty="0" smtClean="0">
                <a:solidFill>
                  <a:srgbClr val="C00000"/>
                </a:solidFill>
              </a:rPr>
              <a:t>Order XII r 1(1)(2) HCR</a:t>
            </a:r>
            <a:endParaRPr lang="en-US" b="1" dirty="0" smtClean="0">
              <a:solidFill>
                <a:srgbClr val="C00000"/>
              </a:solidFill>
            </a:endParaRPr>
          </a:p>
          <a:p>
            <a:pPr marL="0" indent="0">
              <a:buNone/>
            </a:pPr>
            <a:r>
              <a:rPr lang="en-US" b="1" dirty="0" smtClean="0"/>
              <a:t>2. Default </a:t>
            </a:r>
            <a:r>
              <a:rPr lang="en-US" b="1" dirty="0"/>
              <a:t>judgment on </a:t>
            </a:r>
            <a:r>
              <a:rPr lang="en-US" b="1" dirty="0" err="1"/>
              <a:t>unliquidated</a:t>
            </a:r>
            <a:r>
              <a:rPr lang="en-US" b="1" dirty="0"/>
              <a:t> sum</a:t>
            </a:r>
            <a:endParaRPr lang="en-GB" b="1" dirty="0" smtClean="0"/>
          </a:p>
          <a:p>
            <a:r>
              <a:rPr lang="en-US" dirty="0" smtClean="0"/>
              <a:t>If the </a:t>
            </a:r>
            <a:r>
              <a:rPr lang="en-US" dirty="0"/>
              <a:t>writ is endorsed with a claim for pecuniary damages, and a defendant(s) fails to appear, the Plaintiff may enter interlocutory judgment and a notice of assessment shall issue to assess the value of goods and the damages (or damages only as the case may be), in respect of the causes of action disclosed by the statement of </a:t>
            </a:r>
            <a:r>
              <a:rPr lang="en-US" dirty="0" smtClean="0"/>
              <a:t>claim. </a:t>
            </a:r>
            <a:r>
              <a:rPr lang="en-US" dirty="0" smtClean="0">
                <a:solidFill>
                  <a:srgbClr val="C00000"/>
                </a:solidFill>
              </a:rPr>
              <a:t>Order XXII r 1 (3) HCR</a:t>
            </a:r>
            <a:endParaRPr lang="en-US" dirty="0">
              <a:solidFill>
                <a:srgbClr val="C00000"/>
              </a:solidFill>
            </a:endParaRPr>
          </a:p>
        </p:txBody>
      </p:sp>
    </p:spTree>
    <p:extLst>
      <p:ext uri="{BB962C8B-B14F-4D97-AF65-F5344CB8AC3E}">
        <p14:creationId xmlns:p14="http://schemas.microsoft.com/office/powerpoint/2010/main" val="4170581551"/>
      </p:ext>
    </p:extLst>
  </p:cSld>
  <p:clrMapOvr>
    <a:masterClrMapping/>
  </p:clrMapOvr>
  <p:timing>
    <p:tnLst>
      <p:par>
        <p:cTn id="1" dur="indefinite" restart="never" nodeType="tmRoot"/>
      </p:par>
    </p:tnLst>
  </p:timing>
</p:sld>
</file>

<file path=ppt/theme/theme1.xml><?xml version="1.0" encoding="utf-8"?>
<a:theme xmlns:a="http://schemas.openxmlformats.org/drawingml/2006/main" name="Wisp">
  <a:themeElements>
    <a:clrScheme name="Office 2007-2010">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F20B7C8E-B819-43F3-AAF9-EE50B1A83630}"/>
    </a:ext>
  </a:extLst>
</a:theme>
</file>

<file path=docProps/app.xml><?xml version="1.0" encoding="utf-8"?>
<Properties xmlns="http://schemas.openxmlformats.org/officeDocument/2006/extended-properties" xmlns:vt="http://schemas.openxmlformats.org/officeDocument/2006/docPropsVTypes">
  <Template>Wisp</Template>
  <TotalTime>2326</TotalTime>
  <Words>4698</Words>
  <Application>Microsoft Office PowerPoint</Application>
  <PresentationFormat>Widescreen</PresentationFormat>
  <Paragraphs>231</Paragraphs>
  <Slides>39</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39</vt:i4>
      </vt:variant>
    </vt:vector>
  </HeadingPairs>
  <TitlesOfParts>
    <vt:vector size="43" baseType="lpstr">
      <vt:lpstr>Arial</vt:lpstr>
      <vt:lpstr>Century Gothic</vt:lpstr>
      <vt:lpstr>Wingdings 3</vt:lpstr>
      <vt:lpstr>Wisp</vt:lpstr>
      <vt:lpstr>UNIT EIGHT</vt:lpstr>
      <vt:lpstr>SUB UNITS</vt:lpstr>
      <vt:lpstr>INTRODUCTION </vt:lpstr>
      <vt:lpstr>DEFAULT JUDGMENT </vt:lpstr>
      <vt:lpstr>DEFAULT JUDGMENT CONT’D</vt:lpstr>
      <vt:lpstr>DEFAULT JUDGMENT CONT’D</vt:lpstr>
      <vt:lpstr>DEFAULT JUDGMENT CONT’D</vt:lpstr>
      <vt:lpstr>DEFAULT JUDGMENT CONT’D</vt:lpstr>
      <vt:lpstr>DEFAULT JUDGMENT CONT’D</vt:lpstr>
      <vt:lpstr>DEFAULT JUDGMENT CONT’D</vt:lpstr>
      <vt:lpstr>SUMMARY JUDGMENT </vt:lpstr>
      <vt:lpstr>SUMMARY JUDGMENT CONT’D</vt:lpstr>
      <vt:lpstr>INTEREST</vt:lpstr>
      <vt:lpstr>ENFORCEMENT OF JUDGMENTS </vt:lpstr>
      <vt:lpstr>ENFORCEMENT OF JUDGMENTS CONT’D</vt:lpstr>
      <vt:lpstr>ENFORCEMENT OF JUDGMENTS CONT’D</vt:lpstr>
      <vt:lpstr>ENFORCEMENT OF JUDGMENTS CONT’D</vt:lpstr>
      <vt:lpstr>ENFORCEMENT OF JUDGMENTS CONT’D</vt:lpstr>
      <vt:lpstr>ENFORCEMENT OF JUDGMENTS CONT’D</vt:lpstr>
      <vt:lpstr>ENFORCEMENT OF JUDGMENTS CONT’D</vt:lpstr>
      <vt:lpstr>ENFORCEMENT OF JUDGMENTS CONT’D</vt:lpstr>
      <vt:lpstr>ENFORCEMENT OF JUDGMENTS CONT’D</vt:lpstr>
      <vt:lpstr>ENFORCEMENT OF JUDGMENTS CONT’D</vt:lpstr>
      <vt:lpstr>ENFORCEMENT OF JUDGMENTS CONT’D</vt:lpstr>
      <vt:lpstr>STAY OF EXECUTION </vt:lpstr>
      <vt:lpstr>STAY OF EXECUTION CONT’D</vt:lpstr>
      <vt:lpstr>example</vt:lpstr>
      <vt:lpstr>COSTS</vt:lpstr>
      <vt:lpstr>COSTS CONT’D</vt:lpstr>
      <vt:lpstr>COSTS CONT’D</vt:lpstr>
      <vt:lpstr>COSTS CONT’D</vt:lpstr>
      <vt:lpstr>REVIEW AND APPEALS </vt:lpstr>
      <vt:lpstr>REVIEW AND APPEALS CONT’D</vt:lpstr>
      <vt:lpstr>REVIEW AND APPEALS CONT’D</vt:lpstr>
      <vt:lpstr>REVIEW AND APPEALS CONT’D</vt:lpstr>
      <vt:lpstr>REVIEW AND APPEALS CONT’D</vt:lpstr>
      <vt:lpstr>REVIEW AND APPEALS CONT’D</vt:lpstr>
      <vt:lpstr>REVIEW AND APPEALS CONT’D</vt:lpstr>
      <vt:lpstr>REVIEW AND APPEALS CONT’D</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EIGHT</dc:title>
  <dc:creator>Mrs Pupwe</dc:creator>
  <cp:lastModifiedBy> Mrs Pupwe</cp:lastModifiedBy>
  <cp:revision>270</cp:revision>
  <dcterms:created xsi:type="dcterms:W3CDTF">2023-08-21T12:45:08Z</dcterms:created>
  <dcterms:modified xsi:type="dcterms:W3CDTF">2024-03-13T06:14:51Z</dcterms:modified>
</cp:coreProperties>
</file>