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1" r:id="rId3"/>
    <p:sldId id="257" r:id="rId4"/>
    <p:sldId id="259" r:id="rId5"/>
    <p:sldId id="260" r:id="rId6"/>
    <p:sldId id="261" r:id="rId7"/>
    <p:sldId id="262" r:id="rId8"/>
    <p:sldId id="263" r:id="rId9"/>
    <p:sldId id="264" r:id="rId10"/>
    <p:sldId id="28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38209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647887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7731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1165553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73889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19095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11042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261151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23329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64BBFC-B551-4162-B0D6-BF0C44A7C8E8}" type="datetimeFigureOut">
              <a:rPr lang="en-US" smtClean="0"/>
              <a:t>2/1/2024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28336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64BBFC-B551-4162-B0D6-BF0C44A7C8E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413690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64BBFC-B551-4162-B0D6-BF0C44A7C8E8}" type="datetimeFigureOut">
              <a:rPr lang="en-US" smtClean="0"/>
              <a:t>2/1/2024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564578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64BBFC-B551-4162-B0D6-BF0C44A7C8E8}" type="datetimeFigureOut">
              <a:rPr lang="en-US" smtClean="0"/>
              <a:t>2/1/2024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445303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64BBFC-B551-4162-B0D6-BF0C44A7C8E8}" type="datetimeFigureOut">
              <a:rPr lang="en-US" smtClean="0"/>
              <a:t>2/1/2024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1693776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249262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64BBFC-B551-4162-B0D6-BF0C44A7C8E8}" type="datetimeFigureOut">
              <a:rPr lang="en-US" smtClean="0"/>
              <a:t>2/1/2024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D8B614-4925-4A0B-8166-635799C02B2C}" type="slidenum">
              <a:rPr lang="en-US" smtClean="0"/>
              <a:t>‹#›</a:t>
            </a:fld>
            <a:endParaRPr lang="en-US"/>
          </a:p>
        </p:txBody>
      </p:sp>
    </p:spTree>
    <p:extLst>
      <p:ext uri="{BB962C8B-B14F-4D97-AF65-F5344CB8AC3E}">
        <p14:creationId xmlns:p14="http://schemas.microsoft.com/office/powerpoint/2010/main" val="3914310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64BBFC-B551-4162-B0D6-BF0C44A7C8E8}" type="datetimeFigureOut">
              <a:rPr lang="en-US" smtClean="0"/>
              <a:t>2/1/2024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CD8B614-4925-4A0B-8166-635799C02B2C}" type="slidenum">
              <a:rPr lang="en-US" smtClean="0"/>
              <a:t>‹#›</a:t>
            </a:fld>
            <a:endParaRPr lang="en-US"/>
          </a:p>
        </p:txBody>
      </p:sp>
    </p:spTree>
    <p:extLst>
      <p:ext uri="{BB962C8B-B14F-4D97-AF65-F5344CB8AC3E}">
        <p14:creationId xmlns:p14="http://schemas.microsoft.com/office/powerpoint/2010/main" val="4131592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dirty="0" smtClean="0"/>
              <a:t>UNIT ONE</a:t>
            </a:r>
            <a:endParaRPr lang="en-US" dirty="0"/>
          </a:p>
        </p:txBody>
      </p:sp>
      <p:sp>
        <p:nvSpPr>
          <p:cNvPr id="3" name="Subtitle 2"/>
          <p:cNvSpPr>
            <a:spLocks noGrp="1"/>
          </p:cNvSpPr>
          <p:nvPr>
            <p:ph type="subTitle" idx="1"/>
          </p:nvPr>
        </p:nvSpPr>
        <p:spPr/>
        <p:txBody>
          <a:bodyPr/>
          <a:lstStyle/>
          <a:p>
            <a:pPr algn="ctr"/>
            <a:r>
              <a:rPr lang="en-US" dirty="0"/>
              <a:t>ORGANIZATION AND JURISDICTION OF THE CIVIL COURTS</a:t>
            </a:r>
          </a:p>
          <a:p>
            <a:endParaRPr lang="en-US" dirty="0"/>
          </a:p>
        </p:txBody>
      </p:sp>
    </p:spTree>
    <p:extLst>
      <p:ext uri="{BB962C8B-B14F-4D97-AF65-F5344CB8AC3E}">
        <p14:creationId xmlns:p14="http://schemas.microsoft.com/office/powerpoint/2010/main" val="311773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Jurisdiction of the sub court cont’d</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dirty="0"/>
              <a:t>Apart from liquidated claims, </a:t>
            </a:r>
            <a:r>
              <a:rPr lang="en-US" dirty="0" smtClean="0"/>
              <a:t>the subordinates court of the first class in an action </a:t>
            </a:r>
            <a:r>
              <a:rPr lang="en-US" dirty="0"/>
              <a:t>for the </a:t>
            </a:r>
            <a:r>
              <a:rPr lang="en-US" dirty="0" smtClean="0"/>
              <a:t>recovery for </a:t>
            </a:r>
            <a:r>
              <a:rPr lang="en-US" dirty="0"/>
              <a:t>land </a:t>
            </a:r>
            <a:r>
              <a:rPr lang="en-US" dirty="0" smtClean="0"/>
              <a:t>can only exercise jurisdiction where:</a:t>
            </a:r>
            <a:endParaRPr lang="en-US" dirty="0"/>
          </a:p>
          <a:p>
            <a:pPr>
              <a:buFont typeface="Wingdings" panose="05000000000000000000" pitchFamily="2" charset="2"/>
              <a:buChar char="v"/>
            </a:pPr>
            <a:r>
              <a:rPr lang="en-US" dirty="0" err="1" smtClean="0"/>
              <a:t>i</a:t>
            </a:r>
            <a:r>
              <a:rPr lang="en-US" dirty="0" smtClean="0"/>
              <a:t>) the </a:t>
            </a:r>
            <a:r>
              <a:rPr lang="en-US" dirty="0"/>
              <a:t>value of the land in question is </a:t>
            </a:r>
            <a:r>
              <a:rPr lang="en-US" dirty="0" smtClean="0"/>
              <a:t>not more than </a:t>
            </a:r>
            <a:r>
              <a:rPr lang="en-US" dirty="0" smtClean="0"/>
              <a:t>one million</a:t>
            </a:r>
            <a:r>
              <a:rPr lang="en-US" dirty="0" smtClean="0"/>
              <a:t> </a:t>
            </a:r>
            <a:r>
              <a:rPr lang="en-US" dirty="0"/>
              <a:t>kwacha;</a:t>
            </a:r>
          </a:p>
          <a:p>
            <a:pPr>
              <a:buFont typeface="Wingdings" panose="05000000000000000000" pitchFamily="2" charset="2"/>
              <a:buChar char="v"/>
            </a:pPr>
            <a:r>
              <a:rPr lang="en-US" dirty="0"/>
              <a:t>(ii) the rent payable in respect thereof does </a:t>
            </a:r>
            <a:r>
              <a:rPr lang="en-US" dirty="0" smtClean="0"/>
              <a:t>not exceed </a:t>
            </a:r>
            <a:r>
              <a:rPr lang="en-US" dirty="0"/>
              <a:t>the sum of </a:t>
            </a:r>
            <a:r>
              <a:rPr lang="en-US" dirty="0" smtClean="0"/>
              <a:t>two hundred and fifty </a:t>
            </a:r>
            <a:r>
              <a:rPr lang="en-US" dirty="0"/>
              <a:t>thousand </a:t>
            </a:r>
            <a:r>
              <a:rPr lang="en-US" dirty="0" smtClean="0"/>
              <a:t>kwacha </a:t>
            </a:r>
            <a:r>
              <a:rPr lang="en-US" dirty="0" smtClean="0"/>
              <a:t>in</a:t>
            </a:r>
            <a:r>
              <a:rPr lang="en-US" dirty="0" smtClean="0"/>
              <a:t> </a:t>
            </a:r>
            <a:r>
              <a:rPr lang="en-US" dirty="0"/>
              <a:t>the year; or</a:t>
            </a:r>
          </a:p>
          <a:p>
            <a:pPr>
              <a:buFont typeface="Wingdings" panose="05000000000000000000" pitchFamily="2" charset="2"/>
              <a:buChar char="v"/>
            </a:pPr>
            <a:r>
              <a:rPr lang="en-US" dirty="0"/>
              <a:t>(iii) in case of a Subordinate Court presided </a:t>
            </a:r>
            <a:r>
              <a:rPr lang="en-US" dirty="0" smtClean="0"/>
              <a:t>over by </a:t>
            </a:r>
            <a:r>
              <a:rPr lang="en-US" dirty="0"/>
              <a:t>a chief resident magistrate, </a:t>
            </a:r>
            <a:r>
              <a:rPr lang="en-US" dirty="0" smtClean="0"/>
              <a:t>principal resident </a:t>
            </a:r>
            <a:r>
              <a:rPr lang="en-US" dirty="0"/>
              <a:t>magistrate or a senior </a:t>
            </a:r>
            <a:r>
              <a:rPr lang="en-US" dirty="0" smtClean="0"/>
              <a:t>resident magistrate</a:t>
            </a:r>
            <a:r>
              <a:rPr lang="en-US" dirty="0"/>
              <a:t>, the rent payable in </a:t>
            </a:r>
            <a:r>
              <a:rPr lang="en-US" dirty="0" smtClean="0"/>
              <a:t>respect thereof </a:t>
            </a:r>
            <a:r>
              <a:rPr lang="en-US" dirty="0"/>
              <a:t>does not exceed </a:t>
            </a:r>
            <a:r>
              <a:rPr lang="en-US" dirty="0" smtClean="0"/>
              <a:t>five</a:t>
            </a:r>
            <a:r>
              <a:rPr lang="en-US" dirty="0" smtClean="0"/>
              <a:t> </a:t>
            </a:r>
            <a:r>
              <a:rPr lang="en-US" dirty="0" smtClean="0"/>
              <a:t>hundred thousand kwacha </a:t>
            </a:r>
            <a:r>
              <a:rPr lang="en-US" dirty="0" smtClean="0"/>
              <a:t>in</a:t>
            </a:r>
            <a:r>
              <a:rPr lang="en-US" dirty="0" smtClean="0"/>
              <a:t> </a:t>
            </a:r>
            <a:r>
              <a:rPr lang="en-US" dirty="0"/>
              <a:t>the year</a:t>
            </a:r>
            <a:r>
              <a:rPr lang="en-US" dirty="0" smtClean="0"/>
              <a:t>. </a:t>
            </a:r>
            <a:r>
              <a:rPr lang="en-US" b="1" dirty="0"/>
              <a:t>Statutory Instrument, No. 12, of 2024</a:t>
            </a:r>
            <a:endParaRPr lang="en-US" b="1" dirty="0"/>
          </a:p>
        </p:txBody>
      </p:sp>
    </p:spTree>
    <p:extLst>
      <p:ext uri="{BB962C8B-B14F-4D97-AF65-F5344CB8AC3E}">
        <p14:creationId xmlns:p14="http://schemas.microsoft.com/office/powerpoint/2010/main" val="4285439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PRACTICE RULES </a:t>
            </a:r>
            <a:r>
              <a:rPr lang="en-US" dirty="0"/>
              <a:t>IN </a:t>
            </a:r>
            <a:r>
              <a:rPr lang="en-US" dirty="0" smtClean="0"/>
              <a:t>THE </a:t>
            </a:r>
            <a:r>
              <a:rPr lang="en-US" dirty="0"/>
              <a:t>SUB </a:t>
            </a:r>
            <a:r>
              <a:rPr lang="en-US" dirty="0" smtClean="0"/>
              <a:t>COURT</a:t>
            </a:r>
            <a:endParaRPr lang="en-US" dirty="0"/>
          </a:p>
        </p:txBody>
      </p:sp>
      <p:sp>
        <p:nvSpPr>
          <p:cNvPr id="3" name="Content Placeholder 2"/>
          <p:cNvSpPr>
            <a:spLocks noGrp="1"/>
          </p:cNvSpPr>
          <p:nvPr>
            <p:ph idx="1"/>
          </p:nvPr>
        </p:nvSpPr>
        <p:spPr>
          <a:xfrm>
            <a:off x="677334" y="2160589"/>
            <a:ext cx="8596668" cy="4214453"/>
          </a:xfrm>
        </p:spPr>
        <p:txBody>
          <a:bodyPr>
            <a:normAutofit/>
          </a:bodyPr>
          <a:lstStyle/>
          <a:p>
            <a:pPr>
              <a:buFont typeface="Wingdings" panose="05000000000000000000" pitchFamily="2" charset="2"/>
              <a:buChar char="v"/>
            </a:pPr>
            <a:r>
              <a:rPr lang="en-US" dirty="0"/>
              <a:t>Subordinate Court Act (Cap 27) is not exhaustive in that it does not include everything you need to know e.g. how to undertake interlocutory applications. These are in the Subordinate Court Rules – appended to the Act and known as “orders” (45 in total). </a:t>
            </a:r>
            <a:endParaRPr lang="en-US" dirty="0" smtClean="0"/>
          </a:p>
          <a:p>
            <a:pPr>
              <a:buFont typeface="Wingdings" panose="05000000000000000000" pitchFamily="2" charset="2"/>
              <a:buChar char="v"/>
            </a:pPr>
            <a:r>
              <a:rPr lang="en-US" dirty="0"/>
              <a:t>If you find a vacuum in the Act and/or rules/orders (as they don’t cover everything), then you are to follow the practice and procedure used in substantial conformity with the law and practice for the time being observed in England in the County Courts and Courts of summary jurisdiction - see s. 12 of Cap. </a:t>
            </a:r>
            <a:r>
              <a:rPr lang="en-US" dirty="0" smtClean="0"/>
              <a:t>28</a:t>
            </a:r>
          </a:p>
          <a:p>
            <a:pPr>
              <a:buFont typeface="Wingdings" panose="05000000000000000000" pitchFamily="2" charset="2"/>
              <a:buChar char="v"/>
            </a:pPr>
            <a:r>
              <a:rPr lang="en-US" dirty="0"/>
              <a:t>S. 11 - subordinate courts are courts of record i.e. proceedings are supposed to be recorded </a:t>
            </a:r>
          </a:p>
        </p:txBody>
      </p:sp>
    </p:spTree>
    <p:extLst>
      <p:ext uri="{BB962C8B-B14F-4D97-AF65-F5344CB8AC3E}">
        <p14:creationId xmlns:p14="http://schemas.microsoft.com/office/powerpoint/2010/main" val="2071947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Terms to understand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GB" dirty="0" smtClean="0"/>
              <a:t>Relief - </a:t>
            </a:r>
            <a:r>
              <a:rPr lang="en-US" dirty="0" smtClean="0"/>
              <a:t> </a:t>
            </a:r>
            <a:r>
              <a:rPr lang="en-US" dirty="0"/>
              <a:t>is a redress, </a:t>
            </a:r>
            <a:r>
              <a:rPr lang="en-US" dirty="0" smtClean="0"/>
              <a:t>assistance</a:t>
            </a:r>
            <a:r>
              <a:rPr lang="en-US" dirty="0"/>
              <a:t>, or </a:t>
            </a:r>
            <a:r>
              <a:rPr lang="en-US" dirty="0" smtClean="0"/>
              <a:t>protection </a:t>
            </a:r>
            <a:r>
              <a:rPr lang="en-US" dirty="0"/>
              <a:t>given by law especially </a:t>
            </a:r>
            <a:r>
              <a:rPr lang="en-US" dirty="0" smtClean="0"/>
              <a:t>with </a:t>
            </a:r>
            <a:r>
              <a:rPr lang="en-US" dirty="0"/>
              <a:t>an </a:t>
            </a:r>
            <a:r>
              <a:rPr lang="en-US" dirty="0" smtClean="0"/>
              <a:t>intervention </a:t>
            </a:r>
            <a:r>
              <a:rPr lang="en-US" dirty="0"/>
              <a:t>of </a:t>
            </a:r>
            <a:r>
              <a:rPr lang="en-US" dirty="0" smtClean="0"/>
              <a:t>the court.</a:t>
            </a:r>
            <a:endParaRPr lang="en-GB" dirty="0" smtClean="0"/>
          </a:p>
          <a:p>
            <a:pPr>
              <a:buFont typeface="Wingdings" panose="05000000000000000000" pitchFamily="2" charset="2"/>
              <a:buChar char="v"/>
            </a:pPr>
            <a:r>
              <a:rPr lang="en-GB" dirty="0" smtClean="0"/>
              <a:t>Remedy - </a:t>
            </a:r>
            <a:r>
              <a:rPr lang="en-US" dirty="0" smtClean="0"/>
              <a:t>a </a:t>
            </a:r>
            <a:r>
              <a:rPr lang="en-US" dirty="0"/>
              <a:t>remedy typically redresses obvious injuries, the term relief better captures situations where no tangible injury exists </a:t>
            </a:r>
            <a:endParaRPr lang="en-GB" dirty="0" smtClean="0"/>
          </a:p>
          <a:p>
            <a:pPr>
              <a:buFont typeface="Wingdings" panose="05000000000000000000" pitchFamily="2" charset="2"/>
              <a:buChar char="v"/>
            </a:pPr>
            <a:r>
              <a:rPr lang="en-GB" dirty="0" smtClean="0"/>
              <a:t>Damages - </a:t>
            </a:r>
            <a:r>
              <a:rPr lang="en-US" dirty="0"/>
              <a:t>Damages is a sum of money which is awarded by the courts for the purpose of replacing the monetary value of property or rights which have been lost or damaged, or to cover expenses, loss, pain and suffering relating to a victim's injury or death. Damages is a form of compensation.</a:t>
            </a:r>
            <a:endParaRPr lang="en-GB" dirty="0" smtClean="0"/>
          </a:p>
          <a:p>
            <a:pPr>
              <a:buFont typeface="Wingdings" panose="05000000000000000000" pitchFamily="2" charset="2"/>
              <a:buChar char="v"/>
            </a:pPr>
            <a:r>
              <a:rPr lang="en-GB" dirty="0" smtClean="0"/>
              <a:t>Leave of court -  </a:t>
            </a:r>
            <a:r>
              <a:rPr lang="en-US" dirty="0"/>
              <a:t>Leave of court is when a judge gives permission to do something that is not usually allowed in court. It's commonly used to ask the court to file papers or take some action after a deadline has passed.</a:t>
            </a:r>
            <a:endParaRPr lang="en-GB" dirty="0" smtClean="0"/>
          </a:p>
          <a:p>
            <a:endParaRPr lang="en-US" dirty="0"/>
          </a:p>
        </p:txBody>
      </p:sp>
    </p:spTree>
    <p:extLst>
      <p:ext uri="{BB962C8B-B14F-4D97-AF65-F5344CB8AC3E}">
        <p14:creationId xmlns:p14="http://schemas.microsoft.com/office/powerpoint/2010/main" val="837980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ONE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ORGANIZATION AND JURISDICTION OF THE CIVIL COURTS</a:t>
            </a:r>
          </a:p>
          <a:p>
            <a:pPr lvl="1">
              <a:buFont typeface="Wingdings" panose="05000000000000000000" pitchFamily="2" charset="2"/>
              <a:buChar char="v"/>
            </a:pPr>
            <a:r>
              <a:rPr lang="en-GB" dirty="0" smtClean="0"/>
              <a:t>SUPERIOR COURT – Supreme Court, Constitutional Court, Court Of Appeal, High Court</a:t>
            </a:r>
          </a:p>
          <a:p>
            <a:pPr lvl="1">
              <a:buFont typeface="Wingdings" panose="05000000000000000000" pitchFamily="2" charset="2"/>
              <a:buChar char="v"/>
            </a:pPr>
            <a:r>
              <a:rPr lang="en-GB" dirty="0" smtClean="0"/>
              <a:t>INFERIOR COURTS – Subordinate Court, Local Court And Small Claims Court</a:t>
            </a:r>
          </a:p>
          <a:p>
            <a:pPr lvl="1">
              <a:buFont typeface="Wingdings" panose="05000000000000000000" pitchFamily="2" charset="2"/>
              <a:buChar char="v"/>
            </a:pPr>
            <a:r>
              <a:rPr lang="en-GB" dirty="0" smtClean="0">
                <a:solidFill>
                  <a:srgbClr val="FF0000"/>
                </a:solidFill>
              </a:rPr>
              <a:t>For purposes of unit One we will just look at the high court and subordinate court</a:t>
            </a:r>
            <a:endParaRPr lang="en-US" dirty="0">
              <a:solidFill>
                <a:srgbClr val="FF0000"/>
              </a:solidFill>
            </a:endParaRPr>
          </a:p>
        </p:txBody>
      </p:sp>
    </p:spTree>
    <p:extLst>
      <p:ext uri="{BB962C8B-B14F-4D97-AF65-F5344CB8AC3E}">
        <p14:creationId xmlns:p14="http://schemas.microsoft.com/office/powerpoint/2010/main" val="22496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HIGH COURT </a:t>
            </a:r>
            <a:endParaRPr lang="en-US" dirty="0"/>
          </a:p>
        </p:txBody>
      </p:sp>
      <p:sp>
        <p:nvSpPr>
          <p:cNvPr id="3" name="Content Placeholder 2"/>
          <p:cNvSpPr>
            <a:spLocks noGrp="1"/>
          </p:cNvSpPr>
          <p:nvPr>
            <p:ph idx="1"/>
          </p:nvPr>
        </p:nvSpPr>
        <p:spPr>
          <a:xfrm>
            <a:off x="677334" y="2160589"/>
            <a:ext cx="8596668" cy="4459152"/>
          </a:xfrm>
        </p:spPr>
        <p:txBody>
          <a:bodyPr/>
          <a:lstStyle/>
          <a:p>
            <a:pPr>
              <a:buFont typeface="Wingdings" panose="05000000000000000000" pitchFamily="2" charset="2"/>
              <a:buChar char="v"/>
            </a:pPr>
            <a:r>
              <a:rPr lang="en-US" dirty="0"/>
              <a:t>The High Court of Zambia is established under article </a:t>
            </a:r>
            <a:r>
              <a:rPr lang="en-US" dirty="0" smtClean="0"/>
              <a:t>133(1</a:t>
            </a:r>
            <a:r>
              <a:rPr lang="en-US" dirty="0"/>
              <a:t>) </a:t>
            </a:r>
            <a:r>
              <a:rPr lang="en-US" dirty="0" smtClean="0"/>
              <a:t>of CAP 1</a:t>
            </a:r>
            <a:endParaRPr lang="en-GB" dirty="0" smtClean="0"/>
          </a:p>
          <a:p>
            <a:pPr>
              <a:buFont typeface="Wingdings" panose="05000000000000000000" pitchFamily="2" charset="2"/>
              <a:buChar char="v"/>
            </a:pPr>
            <a:r>
              <a:rPr lang="en-US" dirty="0"/>
              <a:t>Art 134 states, Subject to Article 128, the High Court has: </a:t>
            </a:r>
            <a:r>
              <a:rPr lang="en-US" b="1" dirty="0"/>
              <a:t>Unlimited</a:t>
            </a:r>
            <a:r>
              <a:rPr lang="en-US" dirty="0"/>
              <a:t> and </a:t>
            </a:r>
            <a:r>
              <a:rPr lang="en-US" b="1" dirty="0"/>
              <a:t>original jurisdiction </a:t>
            </a:r>
            <a:r>
              <a:rPr lang="en-US" dirty="0"/>
              <a:t>in civil and criminal matter. </a:t>
            </a:r>
            <a:r>
              <a:rPr lang="en-US" b="1" dirty="0"/>
              <a:t>Appellate</a:t>
            </a:r>
            <a:r>
              <a:rPr lang="en-US" dirty="0"/>
              <a:t> and </a:t>
            </a:r>
            <a:r>
              <a:rPr lang="en-US" b="1" dirty="0"/>
              <a:t>supervisory jurisdiction</a:t>
            </a:r>
            <a:r>
              <a:rPr lang="en-US" dirty="0"/>
              <a:t>, as prescribed, and Jurisdiction to </a:t>
            </a:r>
            <a:r>
              <a:rPr lang="en-US" b="1" dirty="0"/>
              <a:t>review </a:t>
            </a:r>
            <a:r>
              <a:rPr lang="en-US" dirty="0"/>
              <a:t>decisions, as </a:t>
            </a:r>
            <a:r>
              <a:rPr lang="en-US" dirty="0" smtClean="0"/>
              <a:t>prescribed</a:t>
            </a:r>
          </a:p>
          <a:p>
            <a:pPr>
              <a:buFont typeface="Wingdings" panose="05000000000000000000" pitchFamily="2" charset="2"/>
              <a:buChar char="v"/>
            </a:pPr>
            <a:r>
              <a:rPr lang="en-US" dirty="0"/>
              <a:t>It consists of the Chief Justice who is an </a:t>
            </a:r>
            <a:r>
              <a:rPr lang="en-US" b="1" i="1" dirty="0"/>
              <a:t>ex-officio</a:t>
            </a:r>
            <a:r>
              <a:rPr lang="en-US" dirty="0"/>
              <a:t> judge and other judges appointed by the court. </a:t>
            </a:r>
            <a:r>
              <a:rPr lang="en-US" dirty="0" smtClean="0"/>
              <a:t>E.g. </a:t>
            </a:r>
            <a:r>
              <a:rPr lang="en-US" dirty="0"/>
              <a:t>in </a:t>
            </a:r>
            <a:r>
              <a:rPr lang="en-US" b="1" i="1" dirty="0" err="1"/>
              <a:t>Shamwana</a:t>
            </a:r>
            <a:r>
              <a:rPr lang="en-US" b="1" i="1" dirty="0"/>
              <a:t> v Mwanawasa (1993/1994) ZR (chief Justice </a:t>
            </a:r>
            <a:r>
              <a:rPr lang="en-US" b="1" i="1" dirty="0" err="1"/>
              <a:t>Ngulube</a:t>
            </a:r>
            <a:r>
              <a:rPr lang="en-US" b="1" i="1" dirty="0"/>
              <a:t> sat as ex-officio)</a:t>
            </a:r>
          </a:p>
        </p:txBody>
      </p:sp>
    </p:spTree>
    <p:extLst>
      <p:ext uri="{BB962C8B-B14F-4D97-AF65-F5344CB8AC3E}">
        <p14:creationId xmlns:p14="http://schemas.microsoft.com/office/powerpoint/2010/main" val="2296212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Jurisdiction </a:t>
            </a:r>
            <a:r>
              <a:rPr lang="en-US" dirty="0"/>
              <a:t>of </a:t>
            </a:r>
            <a:r>
              <a:rPr lang="en-US" dirty="0" smtClean="0"/>
              <a:t>the </a:t>
            </a:r>
            <a:r>
              <a:rPr lang="en-US" dirty="0"/>
              <a:t>high </a:t>
            </a:r>
            <a:r>
              <a:rPr lang="en-US" dirty="0" smtClean="0"/>
              <a:t>court </a:t>
            </a:r>
            <a:endParaRPr lang="en-US" dirty="0"/>
          </a:p>
        </p:txBody>
      </p:sp>
      <p:sp>
        <p:nvSpPr>
          <p:cNvPr id="3" name="Content Placeholder 2"/>
          <p:cNvSpPr>
            <a:spLocks noGrp="1"/>
          </p:cNvSpPr>
          <p:nvPr>
            <p:ph idx="1"/>
          </p:nvPr>
        </p:nvSpPr>
        <p:spPr>
          <a:xfrm>
            <a:off x="677334" y="2160589"/>
            <a:ext cx="8596668" cy="4433394"/>
          </a:xfrm>
        </p:spPr>
        <p:txBody>
          <a:bodyPr>
            <a:normAutofit fontScale="92500" lnSpcReduction="10000"/>
          </a:bodyPr>
          <a:lstStyle/>
          <a:p>
            <a:pPr>
              <a:buFont typeface="Wingdings" panose="05000000000000000000" pitchFamily="2" charset="2"/>
              <a:buChar char="v"/>
            </a:pPr>
            <a:r>
              <a:rPr lang="en-US" b="1" dirty="0" smtClean="0"/>
              <a:t>ORIGINAL JURISDICTION</a:t>
            </a:r>
            <a:r>
              <a:rPr lang="en-US" dirty="0" smtClean="0"/>
              <a:t>: </a:t>
            </a:r>
            <a:r>
              <a:rPr lang="en-US" dirty="0"/>
              <a:t>it is a court of first instance. </a:t>
            </a:r>
            <a:r>
              <a:rPr lang="en-US" dirty="0" smtClean="0"/>
              <a:t>actions </a:t>
            </a:r>
            <a:r>
              <a:rPr lang="en-US" dirty="0"/>
              <a:t>or proceedings are </a:t>
            </a:r>
            <a:r>
              <a:rPr lang="en-US" dirty="0" smtClean="0"/>
              <a:t>originally filed with it</a:t>
            </a:r>
          </a:p>
          <a:p>
            <a:pPr>
              <a:buFont typeface="Wingdings" panose="05000000000000000000" pitchFamily="2" charset="2"/>
              <a:buChar char="v"/>
            </a:pPr>
            <a:r>
              <a:rPr lang="en-US" b="1" dirty="0" smtClean="0"/>
              <a:t>UNLIMITED JURISDICTION</a:t>
            </a:r>
            <a:r>
              <a:rPr lang="en-US" dirty="0" smtClean="0"/>
              <a:t>: </a:t>
            </a:r>
            <a:r>
              <a:rPr lang="en-US" dirty="0"/>
              <a:t>The High Court has no territorial </a:t>
            </a:r>
            <a:r>
              <a:rPr lang="en-US" dirty="0" smtClean="0"/>
              <a:t>limits</a:t>
            </a:r>
          </a:p>
          <a:p>
            <a:pPr lvl="1">
              <a:buFont typeface="Wingdings" panose="05000000000000000000" pitchFamily="2" charset="2"/>
              <a:buChar char="v"/>
            </a:pPr>
            <a:r>
              <a:rPr lang="en-US" dirty="0"/>
              <a:t>It also means the High Court has jurisdiction to hear any matter on any point of law</a:t>
            </a:r>
            <a:r>
              <a:rPr lang="en-US" dirty="0" smtClean="0"/>
              <a:t>.</a:t>
            </a:r>
          </a:p>
          <a:p>
            <a:pPr lvl="1">
              <a:buFont typeface="Wingdings" panose="05000000000000000000" pitchFamily="2" charset="2"/>
              <a:buChar char="v"/>
            </a:pPr>
            <a:r>
              <a:rPr lang="en-US" dirty="0"/>
              <a:t>The Jurisdiction is unlimited but not limitless</a:t>
            </a:r>
            <a:r>
              <a:rPr lang="en-US" b="1" dirty="0"/>
              <a:t>. Zambia National Holdings Ltd and UNIP v. The Attorney General 1993/1994 </a:t>
            </a:r>
            <a:r>
              <a:rPr lang="en-US" b="1" dirty="0" smtClean="0"/>
              <a:t>15</a:t>
            </a:r>
          </a:p>
          <a:p>
            <a:pPr>
              <a:buFont typeface="Wingdings" panose="05000000000000000000" pitchFamily="2" charset="2"/>
              <a:buChar char="v"/>
            </a:pPr>
            <a:r>
              <a:rPr lang="en-US" b="1" dirty="0" smtClean="0"/>
              <a:t>APPELLATE AND SUPERVISORY JURISDICTION</a:t>
            </a:r>
            <a:r>
              <a:rPr lang="en-US" dirty="0" smtClean="0"/>
              <a:t>: </a:t>
            </a:r>
            <a:r>
              <a:rPr lang="en-US" dirty="0"/>
              <a:t>the high court can seat as a court of appeal. Example, </a:t>
            </a:r>
            <a:r>
              <a:rPr lang="en-US" b="1" dirty="0"/>
              <a:t>Section 16 </a:t>
            </a:r>
            <a:r>
              <a:rPr lang="en-US" dirty="0"/>
              <a:t>of the Lands Tribunal Act provides that appeals from the lands tribunal go the High Court and </a:t>
            </a:r>
            <a:r>
              <a:rPr lang="en-US" b="1" dirty="0"/>
              <a:t>Section 36 </a:t>
            </a:r>
            <a:r>
              <a:rPr lang="en-US" dirty="0"/>
              <a:t>of the Rating Act provides that appeals from the decisions of the tribunal go the High Court</a:t>
            </a:r>
            <a:r>
              <a:rPr lang="en-US" dirty="0" smtClean="0"/>
              <a:t>.</a:t>
            </a:r>
          </a:p>
          <a:p>
            <a:pPr lvl="1">
              <a:buFont typeface="Wingdings" panose="05000000000000000000" pitchFamily="2" charset="2"/>
              <a:buChar char="v"/>
            </a:pPr>
            <a:r>
              <a:rPr lang="en-US" dirty="0"/>
              <a:t>By </a:t>
            </a:r>
            <a:r>
              <a:rPr lang="en-US" b="1" dirty="0"/>
              <a:t>supervisory, </a:t>
            </a:r>
            <a:r>
              <a:rPr lang="en-US" dirty="0"/>
              <a:t>it has power to oversee the decision of the lower courts. The judge of the HC can sit to review the judgment of the subordinate court. </a:t>
            </a:r>
            <a:r>
              <a:rPr lang="en-US" b="1" dirty="0"/>
              <a:t>Mwanza v The People 1976 ZR </a:t>
            </a:r>
            <a:r>
              <a:rPr lang="en-US" b="1" dirty="0" smtClean="0"/>
              <a:t>154</a:t>
            </a:r>
          </a:p>
          <a:p>
            <a:pPr>
              <a:buFont typeface="Wingdings" panose="05000000000000000000" pitchFamily="2" charset="2"/>
              <a:buChar char="v"/>
            </a:pPr>
            <a:r>
              <a:rPr lang="en-US" b="1" dirty="0"/>
              <a:t>high court jurisdiction to review decisions as prescribed</a:t>
            </a:r>
            <a:r>
              <a:rPr lang="en-US" dirty="0"/>
              <a:t>: the high court can review decisions of constitutional office holders and public officers</a:t>
            </a:r>
            <a:r>
              <a:rPr lang="en-US" b="1" dirty="0"/>
              <a:t>.</a:t>
            </a:r>
          </a:p>
        </p:txBody>
      </p:sp>
    </p:spTree>
    <p:extLst>
      <p:ext uri="{BB962C8B-B14F-4D97-AF65-F5344CB8AC3E}">
        <p14:creationId xmlns:p14="http://schemas.microsoft.com/office/powerpoint/2010/main" val="353033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Divisions </a:t>
            </a:r>
            <a:r>
              <a:rPr lang="en-US" dirty="0"/>
              <a:t>of </a:t>
            </a:r>
            <a:r>
              <a:rPr lang="en-US" dirty="0" smtClean="0"/>
              <a:t>the </a:t>
            </a:r>
            <a:r>
              <a:rPr lang="en-US" dirty="0"/>
              <a:t>high </a:t>
            </a:r>
            <a:r>
              <a:rPr lang="en-US" dirty="0" smtClean="0"/>
              <a:t>court  </a:t>
            </a:r>
            <a:endParaRPr lang="en-US" dirty="0"/>
          </a:p>
        </p:txBody>
      </p:sp>
      <p:sp>
        <p:nvSpPr>
          <p:cNvPr id="3" name="Content Placeholder 2"/>
          <p:cNvSpPr>
            <a:spLocks noGrp="1"/>
          </p:cNvSpPr>
          <p:nvPr>
            <p:ph idx="1"/>
          </p:nvPr>
        </p:nvSpPr>
        <p:spPr>
          <a:xfrm>
            <a:off x="677334" y="2160589"/>
            <a:ext cx="8596668" cy="4575062"/>
          </a:xfrm>
        </p:spPr>
        <p:txBody>
          <a:bodyPr>
            <a:normAutofit lnSpcReduction="10000"/>
          </a:bodyPr>
          <a:lstStyle/>
          <a:p>
            <a:pPr>
              <a:buFont typeface="Wingdings" panose="05000000000000000000" pitchFamily="2" charset="2"/>
              <a:buChar char="v"/>
            </a:pPr>
            <a:r>
              <a:rPr lang="en-US" dirty="0"/>
              <a:t>Section 3(1) of the high court Act provides that the High court </a:t>
            </a:r>
            <a:r>
              <a:rPr lang="en-US" dirty="0" smtClean="0"/>
              <a:t>shall </a:t>
            </a:r>
            <a:r>
              <a:rPr lang="en-US" dirty="0"/>
              <a:t>have the following divisions: industrial relations court, family court, children’s court and commercial. </a:t>
            </a:r>
            <a:r>
              <a:rPr lang="en-US" dirty="0" smtClean="0"/>
              <a:t>Act No. 21 of 2016</a:t>
            </a:r>
          </a:p>
          <a:p>
            <a:pPr>
              <a:buFont typeface="Wingdings" panose="05000000000000000000" pitchFamily="2" charset="2"/>
              <a:buChar char="v"/>
            </a:pPr>
            <a:r>
              <a:rPr lang="en-US" dirty="0"/>
              <a:t>Industrial Relations Court - </a:t>
            </a:r>
            <a:r>
              <a:rPr lang="en-US" b="1" dirty="0"/>
              <a:t>Section 85 </a:t>
            </a:r>
            <a:r>
              <a:rPr lang="en-US" dirty="0"/>
              <a:t>also provides that the court shall have original and exclusive jurisdiction to hear and determine any industrial relations matters and any proceedings under this Act </a:t>
            </a:r>
            <a:endParaRPr lang="en-US" dirty="0" smtClean="0"/>
          </a:p>
          <a:p>
            <a:pPr>
              <a:buFont typeface="Wingdings" panose="05000000000000000000" pitchFamily="2" charset="2"/>
              <a:buChar char="v"/>
            </a:pPr>
            <a:r>
              <a:rPr lang="en-US" dirty="0"/>
              <a:t>The Commercial </a:t>
            </a:r>
            <a:r>
              <a:rPr lang="en-US" dirty="0" smtClean="0"/>
              <a:t>Division </a:t>
            </a:r>
            <a:r>
              <a:rPr lang="en-US" dirty="0"/>
              <a:t>- The Division is specialized at resolving cases arising from commerce, trade, industry and any transactions of a business </a:t>
            </a:r>
            <a:r>
              <a:rPr lang="en-US" dirty="0" smtClean="0"/>
              <a:t>nature</a:t>
            </a:r>
          </a:p>
          <a:p>
            <a:pPr lvl="1">
              <a:buFont typeface="Wingdings" panose="05000000000000000000" pitchFamily="2" charset="2"/>
              <a:buChar char="v"/>
            </a:pPr>
            <a:r>
              <a:rPr lang="en-US" dirty="0"/>
              <a:t>The processes and procedures of the Division are provided for in the High Court Act, Chapter 27 of the Laws of </a:t>
            </a:r>
            <a:r>
              <a:rPr lang="en-US" dirty="0" smtClean="0"/>
              <a:t>Zambia</a:t>
            </a:r>
          </a:p>
          <a:p>
            <a:pPr lvl="1">
              <a:buFont typeface="Wingdings" panose="05000000000000000000" pitchFamily="2" charset="2"/>
              <a:buChar char="v"/>
            </a:pPr>
            <a:r>
              <a:rPr lang="en-US" dirty="0"/>
              <a:t>These special Rules of the Court are found under Order LIII (53) of the High Court Rules, Chapter 27 of the Laws of </a:t>
            </a:r>
            <a:r>
              <a:rPr lang="en-US" dirty="0" smtClean="0"/>
              <a:t>Zambia</a:t>
            </a:r>
          </a:p>
          <a:p>
            <a:pPr>
              <a:buFont typeface="Wingdings" panose="05000000000000000000" pitchFamily="2" charset="2"/>
              <a:buChar char="v"/>
            </a:pPr>
            <a:r>
              <a:rPr lang="en-US" dirty="0"/>
              <a:t>The Family and Children’s </a:t>
            </a:r>
            <a:r>
              <a:rPr lang="en-US" dirty="0" smtClean="0"/>
              <a:t>Division </a:t>
            </a:r>
            <a:r>
              <a:rPr lang="en-US" dirty="0"/>
              <a:t>- exercises jurisdiction in all family and children’s matters exercisable by the High </a:t>
            </a:r>
            <a:r>
              <a:rPr lang="en-US" dirty="0" smtClean="0"/>
              <a:t>Court .e.g. petition for divorce, probate and succession matters</a:t>
            </a:r>
          </a:p>
          <a:p>
            <a:endParaRPr lang="en-GB" dirty="0"/>
          </a:p>
          <a:p>
            <a:pPr marL="0" indent="0">
              <a:buNone/>
            </a:pPr>
            <a:endParaRPr lang="en-US" dirty="0"/>
          </a:p>
        </p:txBody>
      </p:sp>
    </p:spTree>
    <p:extLst>
      <p:ext uri="{BB962C8B-B14F-4D97-AF65-F5344CB8AC3E}">
        <p14:creationId xmlns:p14="http://schemas.microsoft.com/office/powerpoint/2010/main" val="1257517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a:t>
            </a:r>
            <a:r>
              <a:rPr lang="en-US" dirty="0"/>
              <a:t>RULES </a:t>
            </a:r>
            <a:r>
              <a:rPr lang="en-US" dirty="0" smtClean="0"/>
              <a:t>IN THE </a:t>
            </a:r>
            <a:r>
              <a:rPr lang="en-US" dirty="0"/>
              <a:t>HIGH </a:t>
            </a:r>
            <a:r>
              <a:rPr lang="en-US" dirty="0" smtClean="0"/>
              <a:t>COURT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a:t>The jurisdiction of the H. C in relation to procedure and practice is found under S. 10 OF THE H.C. Act (No. 7 2011</a:t>
            </a:r>
            <a:r>
              <a:rPr lang="en-US" dirty="0" smtClean="0"/>
              <a:t>)</a:t>
            </a:r>
          </a:p>
          <a:p>
            <a:pPr>
              <a:buFont typeface="Wingdings" panose="05000000000000000000" pitchFamily="2" charset="2"/>
              <a:buChar char="v"/>
            </a:pPr>
            <a:r>
              <a:rPr lang="en-US" dirty="0"/>
              <a:t>Where there is default in the law we resort to the Supreme Court rules of England (WHITEBOOK</a:t>
            </a:r>
            <a:r>
              <a:rPr lang="en-US" dirty="0" smtClean="0"/>
              <a:t>).</a:t>
            </a:r>
          </a:p>
          <a:p>
            <a:pPr>
              <a:buFont typeface="Wingdings" panose="05000000000000000000" pitchFamily="2" charset="2"/>
              <a:buChar char="v"/>
            </a:pPr>
            <a:r>
              <a:rPr lang="en-US" b="1" dirty="0" smtClean="0"/>
              <a:t>Isaac </a:t>
            </a:r>
            <a:r>
              <a:rPr lang="en-US" b="1" dirty="0" err="1"/>
              <a:t>Lungu</a:t>
            </a:r>
            <a:r>
              <a:rPr lang="en-US" b="1" dirty="0"/>
              <a:t> v Mbewe </a:t>
            </a:r>
            <a:r>
              <a:rPr lang="en-US" b="1" dirty="0" err="1"/>
              <a:t>Kalikeka</a:t>
            </a:r>
            <a:r>
              <a:rPr lang="en-US" b="1" dirty="0"/>
              <a:t> Appeal No. 114 of 2013 </a:t>
            </a:r>
            <a:r>
              <a:rPr lang="en-US" dirty="0"/>
              <a:t>– You can only resort to the English practice and procedure when there is a lacuna in our own rules</a:t>
            </a:r>
            <a:r>
              <a:rPr lang="en-US" dirty="0" smtClean="0"/>
              <a:t>.</a:t>
            </a:r>
          </a:p>
          <a:p>
            <a:pPr>
              <a:buFont typeface="Wingdings" panose="05000000000000000000" pitchFamily="2" charset="2"/>
              <a:buChar char="v"/>
            </a:pPr>
            <a:r>
              <a:rPr lang="en-US" dirty="0" smtClean="0"/>
              <a:t>Section 4 of the High Court Act provides that all judges exercise the equal power, authority and jurisdiction – </a:t>
            </a:r>
            <a:r>
              <a:rPr lang="en-US" dirty="0" err="1" smtClean="0"/>
              <a:t>M</a:t>
            </a:r>
            <a:r>
              <a:rPr lang="en-US" b="1" dirty="0" err="1" smtClean="0"/>
              <a:t>usakanya</a:t>
            </a:r>
            <a:r>
              <a:rPr lang="en-US" b="1" dirty="0" smtClean="0"/>
              <a:t> and others v the Attorney General (1981)ZR 221</a:t>
            </a:r>
            <a:r>
              <a:rPr lang="en-US" dirty="0" smtClean="0"/>
              <a:t> Where </a:t>
            </a:r>
            <a:r>
              <a:rPr lang="en-US" dirty="0" err="1" smtClean="0"/>
              <a:t>Chirwa</a:t>
            </a:r>
            <a:r>
              <a:rPr lang="en-US" dirty="0" smtClean="0"/>
              <a:t> j sitting in the high court declined to determine a matter which his brethren had previously dealt with. </a:t>
            </a:r>
            <a:endParaRPr lang="en-US" dirty="0"/>
          </a:p>
        </p:txBody>
      </p:sp>
    </p:spTree>
    <p:extLst>
      <p:ext uri="{BB962C8B-B14F-4D97-AF65-F5344CB8AC3E}">
        <p14:creationId xmlns:p14="http://schemas.microsoft.com/office/powerpoint/2010/main" val="3863806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SUBORDINATE </a:t>
            </a:r>
            <a:r>
              <a:rPr lang="en-US" dirty="0" smtClean="0"/>
              <a:t>COURTS </a:t>
            </a:r>
            <a:endParaRPr lang="en-US" dirty="0"/>
          </a:p>
        </p:txBody>
      </p:sp>
      <p:sp>
        <p:nvSpPr>
          <p:cNvPr id="3" name="Content Placeholder 2"/>
          <p:cNvSpPr>
            <a:spLocks noGrp="1"/>
          </p:cNvSpPr>
          <p:nvPr>
            <p:ph idx="1"/>
          </p:nvPr>
        </p:nvSpPr>
        <p:spPr>
          <a:xfrm>
            <a:off x="677333" y="2160589"/>
            <a:ext cx="9136367" cy="4510667"/>
          </a:xfrm>
        </p:spPr>
        <p:txBody>
          <a:bodyPr>
            <a:normAutofit fontScale="92500" lnSpcReduction="20000"/>
          </a:bodyPr>
          <a:lstStyle/>
          <a:p>
            <a:pPr>
              <a:buFont typeface="Wingdings" panose="05000000000000000000" pitchFamily="2" charset="2"/>
              <a:buChar char="v"/>
            </a:pPr>
            <a:r>
              <a:rPr lang="en-US" dirty="0"/>
              <a:t>The subordinate courts are constituted by section 3 of the Subordinate Courts </a:t>
            </a:r>
            <a:r>
              <a:rPr lang="en-US" dirty="0" smtClean="0"/>
              <a:t>Act</a:t>
            </a:r>
          </a:p>
          <a:p>
            <a:pPr>
              <a:buFont typeface="Wingdings" panose="05000000000000000000" pitchFamily="2" charset="2"/>
              <a:buChar char="v"/>
            </a:pPr>
            <a:r>
              <a:rPr lang="en-US" dirty="0"/>
              <a:t>Each subordinate court has jurisdiction in district in which they </a:t>
            </a:r>
            <a:r>
              <a:rPr lang="en-US" dirty="0" smtClean="0"/>
              <a:t>operate </a:t>
            </a:r>
            <a:r>
              <a:rPr lang="en-US" b="1" dirty="0" smtClean="0"/>
              <a:t>(section 4</a:t>
            </a:r>
            <a:r>
              <a:rPr lang="en-US" dirty="0" smtClean="0"/>
              <a:t>)</a:t>
            </a:r>
          </a:p>
          <a:p>
            <a:pPr>
              <a:buFont typeface="Wingdings" panose="05000000000000000000" pitchFamily="2" charset="2"/>
              <a:buChar char="v"/>
            </a:pPr>
            <a:r>
              <a:rPr lang="en-US" dirty="0"/>
              <a:t>Magistrates are appointed by the </a:t>
            </a:r>
            <a:r>
              <a:rPr lang="en-US" b="1" dirty="0"/>
              <a:t>Judicial Services </a:t>
            </a:r>
            <a:r>
              <a:rPr lang="en-US" b="1" dirty="0" smtClean="0"/>
              <a:t>Commission </a:t>
            </a:r>
            <a:r>
              <a:rPr lang="en-US" dirty="0" smtClean="0"/>
              <a:t>and it is their duty to determine the number of magistrates to be appointed from time to time. </a:t>
            </a:r>
          </a:p>
          <a:p>
            <a:pPr>
              <a:buFont typeface="Wingdings" panose="05000000000000000000" pitchFamily="2" charset="2"/>
              <a:buChar char="v"/>
            </a:pPr>
            <a:r>
              <a:rPr lang="en-US" dirty="0" smtClean="0"/>
              <a:t>Subordinate </a:t>
            </a:r>
            <a:r>
              <a:rPr lang="en-US" dirty="0"/>
              <a:t>courts are divided into 3 categories: first class, second and third </a:t>
            </a:r>
            <a:r>
              <a:rPr lang="en-US" dirty="0" smtClean="0"/>
              <a:t>class</a:t>
            </a:r>
          </a:p>
          <a:p>
            <a:pPr>
              <a:buFont typeface="Wingdings" panose="05000000000000000000" pitchFamily="2" charset="2"/>
              <a:buChar char="v"/>
            </a:pPr>
            <a:r>
              <a:rPr lang="en-US" dirty="0"/>
              <a:t>The hierarchy of Magistrates in Zambia is as follows</a:t>
            </a:r>
            <a:r>
              <a:rPr lang="en-US" dirty="0" smtClean="0"/>
              <a:t>:</a:t>
            </a:r>
            <a:endParaRPr lang="en-US" dirty="0"/>
          </a:p>
          <a:p>
            <a:pPr lvl="1">
              <a:buFont typeface="Wingdings" panose="05000000000000000000" pitchFamily="2" charset="2"/>
              <a:buChar char="v"/>
            </a:pPr>
            <a:r>
              <a:rPr lang="en-US" dirty="0"/>
              <a:t>Chief Resident Magistrate;</a:t>
            </a:r>
          </a:p>
          <a:p>
            <a:pPr lvl="1">
              <a:buFont typeface="Wingdings" panose="05000000000000000000" pitchFamily="2" charset="2"/>
              <a:buChar char="v"/>
            </a:pPr>
            <a:r>
              <a:rPr lang="en-US" dirty="0"/>
              <a:t>Principal Resident Magistrate;</a:t>
            </a:r>
          </a:p>
          <a:p>
            <a:pPr lvl="1">
              <a:buFont typeface="Wingdings" panose="05000000000000000000" pitchFamily="2" charset="2"/>
              <a:buChar char="v"/>
            </a:pPr>
            <a:r>
              <a:rPr lang="en-US" dirty="0"/>
              <a:t>Senior Resident Magistrate;</a:t>
            </a:r>
          </a:p>
          <a:p>
            <a:pPr lvl="1">
              <a:buFont typeface="Wingdings" panose="05000000000000000000" pitchFamily="2" charset="2"/>
              <a:buChar char="v"/>
            </a:pPr>
            <a:r>
              <a:rPr lang="en-US" dirty="0"/>
              <a:t>Resident Magistrate;</a:t>
            </a:r>
          </a:p>
          <a:p>
            <a:pPr lvl="1">
              <a:buFont typeface="Wingdings" panose="05000000000000000000" pitchFamily="2" charset="2"/>
              <a:buChar char="v"/>
            </a:pPr>
            <a:r>
              <a:rPr lang="en-US" dirty="0"/>
              <a:t>Magistrate Class I;</a:t>
            </a:r>
          </a:p>
          <a:p>
            <a:pPr lvl="1">
              <a:buFont typeface="Wingdings" panose="05000000000000000000" pitchFamily="2" charset="2"/>
              <a:buChar char="v"/>
            </a:pPr>
            <a:r>
              <a:rPr lang="en-US" dirty="0"/>
              <a:t>Magistrate Class II; and</a:t>
            </a:r>
          </a:p>
          <a:p>
            <a:pPr lvl="1">
              <a:buFont typeface="Wingdings" panose="05000000000000000000" pitchFamily="2" charset="2"/>
              <a:buChar char="v"/>
            </a:pPr>
            <a:r>
              <a:rPr lang="en-US" dirty="0"/>
              <a:t>Magistrates class III</a:t>
            </a:r>
            <a:r>
              <a:rPr lang="en-US" dirty="0" smtClean="0"/>
              <a:t>.</a:t>
            </a:r>
          </a:p>
          <a:p>
            <a:pPr>
              <a:buFont typeface="Wingdings" panose="05000000000000000000" pitchFamily="2" charset="2"/>
              <a:buChar char="v"/>
            </a:pPr>
            <a:r>
              <a:rPr lang="en-GB" dirty="0" smtClean="0"/>
              <a:t>There is no statutory definition of the classes of magistrates</a:t>
            </a:r>
            <a:endParaRPr lang="en-US" dirty="0"/>
          </a:p>
        </p:txBody>
      </p:sp>
    </p:spTree>
    <p:extLst>
      <p:ext uri="{BB962C8B-B14F-4D97-AF65-F5344CB8AC3E}">
        <p14:creationId xmlns:p14="http://schemas.microsoft.com/office/powerpoint/2010/main" val="3602398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Jurisdiction of the sub court </a:t>
            </a:r>
            <a:endParaRPr lang="en-US" dirty="0"/>
          </a:p>
        </p:txBody>
      </p:sp>
      <p:sp>
        <p:nvSpPr>
          <p:cNvPr id="3" name="Content Placeholder 2"/>
          <p:cNvSpPr>
            <a:spLocks noGrp="1"/>
          </p:cNvSpPr>
          <p:nvPr>
            <p:ph idx="1"/>
          </p:nvPr>
        </p:nvSpPr>
        <p:spPr>
          <a:xfrm>
            <a:off x="373487" y="2160589"/>
            <a:ext cx="9543245" cy="4549304"/>
          </a:xfrm>
        </p:spPr>
        <p:txBody>
          <a:bodyPr>
            <a:normAutofit fontScale="92500" lnSpcReduction="10000"/>
          </a:bodyPr>
          <a:lstStyle/>
          <a:p>
            <a:pPr>
              <a:buFont typeface="Wingdings" panose="05000000000000000000" pitchFamily="2" charset="2"/>
              <a:buChar char="v"/>
            </a:pPr>
            <a:r>
              <a:rPr lang="en-US" dirty="0"/>
              <a:t>The Subordinate Court of the First Class is presided over by a Chief Resident </a:t>
            </a:r>
            <a:r>
              <a:rPr lang="en-US" dirty="0" smtClean="0"/>
              <a:t>Magistrate, </a:t>
            </a:r>
            <a:r>
              <a:rPr lang="en-US" dirty="0"/>
              <a:t>Principle Resident Magistrate, Senior Resident Magistrate, Resident Magistrate and Magistrate of the first Class. Subordinate Courts (Amendment) Act, No. 4, of 2018</a:t>
            </a:r>
          </a:p>
          <a:p>
            <a:pPr>
              <a:buFont typeface="Wingdings" panose="05000000000000000000" pitchFamily="2" charset="2"/>
              <a:buChar char="v"/>
            </a:pPr>
            <a:r>
              <a:rPr lang="en-US" dirty="0" smtClean="0"/>
              <a:t>While </a:t>
            </a:r>
            <a:r>
              <a:rPr lang="en-US" dirty="0"/>
              <a:t>Subordinate Courts of the Second and Third Class are presided by Magistrate Classes 2 and 3, respectively</a:t>
            </a:r>
          </a:p>
          <a:p>
            <a:pPr>
              <a:buFont typeface="Wingdings" panose="05000000000000000000" pitchFamily="2" charset="2"/>
              <a:buChar char="v"/>
            </a:pPr>
            <a:r>
              <a:rPr lang="en-US" dirty="0" smtClean="0"/>
              <a:t>the </a:t>
            </a:r>
            <a:r>
              <a:rPr lang="en-US" dirty="0" smtClean="0"/>
              <a:t>Statutory Instrument, </a:t>
            </a:r>
            <a:r>
              <a:rPr lang="en-US" dirty="0"/>
              <a:t>No. </a:t>
            </a:r>
            <a:r>
              <a:rPr lang="en-US" dirty="0" smtClean="0"/>
              <a:t>12, </a:t>
            </a:r>
            <a:r>
              <a:rPr lang="en-US" dirty="0"/>
              <a:t>of </a:t>
            </a:r>
            <a:r>
              <a:rPr lang="en-US" dirty="0" smtClean="0"/>
              <a:t>2024, </a:t>
            </a:r>
            <a:r>
              <a:rPr lang="en-US" dirty="0"/>
              <a:t>provides for civil jurisdiction of Magistrates as follows</a:t>
            </a:r>
            <a:r>
              <a:rPr lang="en-US" dirty="0" smtClean="0"/>
              <a:t>:</a:t>
            </a:r>
            <a:endParaRPr lang="en-US" dirty="0"/>
          </a:p>
          <a:p>
            <a:pPr lvl="1">
              <a:buFont typeface="Wingdings" panose="05000000000000000000" pitchFamily="2" charset="2"/>
              <a:buChar char="v"/>
            </a:pPr>
            <a:r>
              <a:rPr lang="en-US" dirty="0"/>
              <a:t>Chief Resident Magistrate the maximum of </a:t>
            </a:r>
            <a:r>
              <a:rPr lang="en-US" dirty="0" smtClean="0"/>
              <a:t>K1, 000, </a:t>
            </a:r>
            <a:r>
              <a:rPr lang="en-US" dirty="0"/>
              <a:t>000.00;</a:t>
            </a:r>
          </a:p>
          <a:p>
            <a:pPr lvl="1">
              <a:buFont typeface="Wingdings" panose="05000000000000000000" pitchFamily="2" charset="2"/>
              <a:buChar char="v"/>
            </a:pPr>
            <a:r>
              <a:rPr lang="en-US" dirty="0"/>
              <a:t>Principal Resident Magistrate the maximum of </a:t>
            </a:r>
            <a:r>
              <a:rPr lang="en-US" dirty="0" smtClean="0"/>
              <a:t>K900, </a:t>
            </a:r>
            <a:r>
              <a:rPr lang="en-US" dirty="0"/>
              <a:t>000.00;</a:t>
            </a:r>
          </a:p>
          <a:p>
            <a:pPr lvl="1">
              <a:buFont typeface="Wingdings" panose="05000000000000000000" pitchFamily="2" charset="2"/>
              <a:buChar char="v"/>
            </a:pPr>
            <a:r>
              <a:rPr lang="en-US" dirty="0"/>
              <a:t>Senior Resident Magistrate the maximum of </a:t>
            </a:r>
            <a:r>
              <a:rPr lang="en-US" dirty="0" smtClean="0"/>
              <a:t>K500</a:t>
            </a:r>
            <a:r>
              <a:rPr lang="en-US" dirty="0"/>
              <a:t>, 000.00;</a:t>
            </a:r>
          </a:p>
          <a:p>
            <a:pPr lvl="1">
              <a:buFont typeface="Wingdings" panose="05000000000000000000" pitchFamily="2" charset="2"/>
              <a:buChar char="v"/>
            </a:pPr>
            <a:r>
              <a:rPr lang="en-US" dirty="0"/>
              <a:t>Resident Magistrate the maximum of </a:t>
            </a:r>
            <a:r>
              <a:rPr lang="en-US" dirty="0" smtClean="0"/>
              <a:t>K300</a:t>
            </a:r>
            <a:r>
              <a:rPr lang="en-US" dirty="0"/>
              <a:t>, 000.00;</a:t>
            </a:r>
          </a:p>
          <a:p>
            <a:pPr lvl="1">
              <a:buFont typeface="Wingdings" panose="05000000000000000000" pitchFamily="2" charset="2"/>
              <a:buChar char="v"/>
            </a:pPr>
            <a:r>
              <a:rPr lang="en-US" dirty="0"/>
              <a:t>Magistrate Class I the maximum of </a:t>
            </a:r>
            <a:r>
              <a:rPr lang="en-US" dirty="0" smtClean="0"/>
              <a:t>K150</a:t>
            </a:r>
            <a:r>
              <a:rPr lang="en-US" dirty="0"/>
              <a:t>, 000.00;</a:t>
            </a:r>
          </a:p>
          <a:p>
            <a:pPr lvl="1">
              <a:buFont typeface="Wingdings" panose="05000000000000000000" pitchFamily="2" charset="2"/>
              <a:buChar char="v"/>
            </a:pPr>
            <a:r>
              <a:rPr lang="en-US" dirty="0"/>
              <a:t>Magistrate Class II the maximum of </a:t>
            </a:r>
            <a:r>
              <a:rPr lang="en-US" dirty="0" smtClean="0"/>
              <a:t>K100, </a:t>
            </a:r>
            <a:r>
              <a:rPr lang="en-US" dirty="0"/>
              <a:t>000.00; and</a:t>
            </a:r>
          </a:p>
          <a:p>
            <a:pPr lvl="1">
              <a:buFont typeface="Wingdings" panose="05000000000000000000" pitchFamily="2" charset="2"/>
              <a:buChar char="v"/>
            </a:pPr>
            <a:r>
              <a:rPr lang="en-US" dirty="0"/>
              <a:t>Magistrate Class III the maximum of </a:t>
            </a:r>
            <a:r>
              <a:rPr lang="en-US" dirty="0" smtClean="0"/>
              <a:t>K75, </a:t>
            </a:r>
            <a:r>
              <a:rPr lang="en-US" dirty="0"/>
              <a:t>000.00</a:t>
            </a:r>
            <a:r>
              <a:rPr lang="en-US" dirty="0" smtClean="0"/>
              <a:t>.</a:t>
            </a:r>
          </a:p>
          <a:p>
            <a:endParaRPr lang="en-US" dirty="0"/>
          </a:p>
        </p:txBody>
      </p:sp>
    </p:spTree>
    <p:extLst>
      <p:ext uri="{BB962C8B-B14F-4D97-AF65-F5344CB8AC3E}">
        <p14:creationId xmlns:p14="http://schemas.microsoft.com/office/powerpoint/2010/main" val="1542423039"/>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2001</TotalTime>
  <Words>1353</Words>
  <Application>Microsoft Office PowerPoint</Application>
  <PresentationFormat>Widescreen</PresentationFormat>
  <Paragraphs>70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Trebuchet MS</vt:lpstr>
      <vt:lpstr>Wingdings</vt:lpstr>
      <vt:lpstr>Wingdings 3</vt:lpstr>
      <vt:lpstr>Facet</vt:lpstr>
      <vt:lpstr>UNIT ONE</vt:lpstr>
      <vt:lpstr>Terms to understand </vt:lpstr>
      <vt:lpstr>UNIT ONE </vt:lpstr>
      <vt:lpstr>HIGH COURT </vt:lpstr>
      <vt:lpstr>Jurisdiction of the high court </vt:lpstr>
      <vt:lpstr>Divisions of the high court  </vt:lpstr>
      <vt:lpstr>PRACTICE RULES IN THE HIGH COURT </vt:lpstr>
      <vt:lpstr>SUBORDINATE COURTS </vt:lpstr>
      <vt:lpstr>Jurisdiction of the sub court </vt:lpstr>
      <vt:lpstr>Jurisdiction of the sub court cont’d</vt:lpstr>
      <vt:lpstr> PRACTICE RULES IN THE SUB COURT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AND CRIMINAL PROCEDURE L402</dc:title>
  <dc:creator>Mrs Pupwe</dc:creator>
  <cp:lastModifiedBy> Mrs Pupwe</cp:lastModifiedBy>
  <cp:revision>208</cp:revision>
  <dcterms:created xsi:type="dcterms:W3CDTF">2023-07-21T14:10:29Z</dcterms:created>
  <dcterms:modified xsi:type="dcterms:W3CDTF">2024-02-01T07:28:28Z</dcterms:modified>
</cp:coreProperties>
</file>