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388" r:id="rId5"/>
    <p:sldId id="389" r:id="rId6"/>
    <p:sldId id="370" r:id="rId7"/>
    <p:sldId id="365" r:id="rId8"/>
    <p:sldId id="259" r:id="rId9"/>
    <p:sldId id="387" r:id="rId10"/>
    <p:sldId id="260" r:id="rId11"/>
    <p:sldId id="261" r:id="rId12"/>
    <p:sldId id="262" r:id="rId13"/>
    <p:sldId id="263" r:id="rId14"/>
    <p:sldId id="395" r:id="rId15"/>
    <p:sldId id="264" r:id="rId16"/>
    <p:sldId id="265" r:id="rId17"/>
    <p:sldId id="266" r:id="rId18"/>
    <p:sldId id="267" r:id="rId19"/>
    <p:sldId id="393" r:id="rId20"/>
    <p:sldId id="268" r:id="rId21"/>
    <p:sldId id="390" r:id="rId22"/>
    <p:sldId id="391" r:id="rId23"/>
    <p:sldId id="269" r:id="rId24"/>
    <p:sldId id="270" r:id="rId25"/>
    <p:sldId id="271" r:id="rId26"/>
    <p:sldId id="272" r:id="rId27"/>
    <p:sldId id="385" r:id="rId28"/>
    <p:sldId id="273" r:id="rId29"/>
    <p:sldId id="274" r:id="rId30"/>
    <p:sldId id="386" r:id="rId31"/>
    <p:sldId id="275" r:id="rId32"/>
    <p:sldId id="276"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19" r:id="rId48"/>
    <p:sldId id="32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45058-C15E-4EE3-A93C-9036E1D00510}"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37BD5-1841-4E0B-9A29-75AE628A800B}" type="slidenum">
              <a:rPr lang="en-US" smtClean="0"/>
              <a:t>‹#›</a:t>
            </a:fld>
            <a:endParaRPr lang="en-US"/>
          </a:p>
        </p:txBody>
      </p:sp>
    </p:spTree>
    <p:extLst>
      <p:ext uri="{BB962C8B-B14F-4D97-AF65-F5344CB8AC3E}">
        <p14:creationId xmlns:p14="http://schemas.microsoft.com/office/powerpoint/2010/main" val="380185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fld id="{35B2134D-AB51-7D40-85F0-FFBA108C22C7}" type="slidenum">
              <a:rPr lang="en-US" b="0"/>
              <a:pPr eaLnBrk="1" hangingPunct="1"/>
              <a:t>27</a:t>
            </a:fld>
            <a:endParaRPr lang="en-US" b="0"/>
          </a:p>
        </p:txBody>
      </p:sp>
      <p:sp>
        <p:nvSpPr>
          <p:cNvPr id="66563" name="Rectangle 2"/>
          <p:cNvSpPr>
            <a:spLocks noGrp="1" noRot="1" noChangeAspect="1" noChangeArrowheads="1" noTextEdit="1"/>
          </p:cNvSpPr>
          <p:nvPr>
            <p:ph type="sldImg"/>
          </p:nvPr>
        </p:nvSpPr>
        <p:spPr>
          <a:xfrm>
            <a:off x="382588" y="685800"/>
            <a:ext cx="6096000" cy="3429000"/>
          </a:xfrm>
          <a:ln/>
        </p:spPr>
      </p:sp>
      <p:sp>
        <p:nvSpPr>
          <p:cNvPr id="66564" name="Rectangle 3"/>
          <p:cNvSpPr>
            <a:spLocks noGrp="1" noChangeArrowheads="1"/>
          </p:cNvSpPr>
          <p:nvPr>
            <p:ph type="body" idx="1"/>
          </p:nvPr>
        </p:nvSpPr>
        <p:spPr>
          <a:noFill/>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fld id="{9AC3F003-F513-FA4D-B1A3-1E3CB51C81B9}" type="slidenum">
              <a:rPr lang="en-US" b="0" smtClean="0"/>
              <a:pPr eaLnBrk="1" hangingPunct="1">
                <a:defRPr/>
              </a:pPr>
              <a:t>30</a:t>
            </a:fld>
            <a:endParaRPr lang="en-US" b="0"/>
          </a:p>
        </p:txBody>
      </p:sp>
      <p:sp>
        <p:nvSpPr>
          <p:cNvPr id="68611" name="Rectangle 2"/>
          <p:cNvSpPr>
            <a:spLocks noGrp="1" noRot="1" noChangeAspect="1" noChangeArrowheads="1" noTextEdit="1"/>
          </p:cNvSpPr>
          <p:nvPr>
            <p:ph type="sldImg"/>
          </p:nvPr>
        </p:nvSpPr>
        <p:spPr>
          <a:xfrm>
            <a:off x="382588" y="685800"/>
            <a:ext cx="6096000" cy="3429000"/>
          </a:xfrm>
          <a:ln/>
        </p:spPr>
      </p:sp>
      <p:sp>
        <p:nvSpPr>
          <p:cNvPr id="68612" name="Rectangle 3"/>
          <p:cNvSpPr>
            <a:spLocks noGrp="1" noChangeArrowheads="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12E5C-8D5F-87EB-B0D2-011664D0CF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158CDB-356E-6682-BDBC-B63FAA970E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495401-DDF1-6238-88E5-A63B80F6C518}"/>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D45E370F-22A6-1E2D-FCBB-3D9CE2B18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A6EAA-1AF3-63DE-221E-CC05FEF2F14E}"/>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323199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1C6EA-92C9-FBA0-9937-19EF3CEFF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57A3B5-8D3E-8197-4B53-95AFF96FD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AFEB8-EB89-9A7D-2720-947D6733605B}"/>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EFB37FDD-B863-D032-4998-AE2236389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868D8C-F08A-28C3-C3B2-027A78405C02}"/>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241893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28BD45-28E8-A54C-C2E0-E55A1FEA76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B4A0E6-8D05-7D5D-17DE-FC648DDCF5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5A02E-30F6-A3C8-4854-FBFD0C7EC5F9}"/>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3AA09D57-0AFA-168D-E0FF-9B2D98AC98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E7E16-1F20-6762-4B7A-F21B1EC92D36}"/>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314304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FAEA-1EF9-81CC-1487-4E40A1456CD2}"/>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8DDCFB-D2E5-CDD3-1BE4-BCC6214C4C26}"/>
              </a:ext>
            </a:extLst>
          </p:cNvPr>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599BC8-2787-CBE6-C415-0955CBFF9BBA}"/>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814FDD-4B39-75B6-B2A5-DB4D7BD28FA3}"/>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B228786-B1A0-0BFE-5747-79F0B678C9DE}"/>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5368006-3BA3-53FE-C8F0-7B8CD54BCB0E}"/>
              </a:ext>
            </a:extLst>
          </p:cNvPr>
          <p:cNvSpPr>
            <a:spLocks noGrp="1"/>
          </p:cNvSpPr>
          <p:nvPr>
            <p:ph type="sldNum" sz="quarter" idx="12"/>
          </p:nvPr>
        </p:nvSpPr>
        <p:spPr>
          <a:xfrm>
            <a:off x="8737600" y="6245225"/>
            <a:ext cx="2844800" cy="476250"/>
          </a:xfrm>
        </p:spPr>
        <p:txBody>
          <a:bodyPr/>
          <a:lstStyle>
            <a:lvl1pPr>
              <a:defRPr/>
            </a:lvl1pPr>
          </a:lstStyle>
          <a:p>
            <a:fld id="{75288E85-A543-4B9D-91DD-620CAC862BF7}" type="slidenum">
              <a:rPr lang="en-US" altLang="en-US"/>
              <a:pPr/>
              <a:t>‹#›</a:t>
            </a:fld>
            <a:endParaRPr lang="en-US" altLang="en-US"/>
          </a:p>
        </p:txBody>
      </p:sp>
    </p:spTree>
    <p:extLst>
      <p:ext uri="{BB962C8B-B14F-4D97-AF65-F5344CB8AC3E}">
        <p14:creationId xmlns:p14="http://schemas.microsoft.com/office/powerpoint/2010/main" val="2278771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DD1B-AF7D-5905-F895-55B3D88AF967}"/>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7FEB49-0662-9EB2-1D55-3A2C2C2645B8}"/>
              </a:ext>
            </a:extLst>
          </p:cNvPr>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EB0ADD-3D25-1079-E44D-E0CA8348871E}"/>
              </a:ext>
            </a:extLst>
          </p:cNvPr>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452E534-75C9-78FC-82A4-EA0D1C137DE4}"/>
              </a:ext>
            </a:extLst>
          </p:cNvPr>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F2AED1E1-083A-AF6D-148A-E423E3E5279B}"/>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9F7CD7C-4F69-CF45-C7E0-B3BF8FFBD00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B50992B7-E9C0-D149-3046-C9FBAF57E83D}"/>
              </a:ext>
            </a:extLst>
          </p:cNvPr>
          <p:cNvSpPr>
            <a:spLocks noGrp="1"/>
          </p:cNvSpPr>
          <p:nvPr>
            <p:ph type="sldNum" sz="quarter" idx="12"/>
          </p:nvPr>
        </p:nvSpPr>
        <p:spPr>
          <a:xfrm>
            <a:off x="8737600" y="6245225"/>
            <a:ext cx="2844800" cy="476250"/>
          </a:xfrm>
        </p:spPr>
        <p:txBody>
          <a:bodyPr/>
          <a:lstStyle>
            <a:lvl1pPr>
              <a:defRPr/>
            </a:lvl1pPr>
          </a:lstStyle>
          <a:p>
            <a:fld id="{C56A39D1-0BAF-4A78-8295-04E702D6A06B}" type="slidenum">
              <a:rPr lang="en-US" altLang="en-US"/>
              <a:pPr/>
              <a:t>‹#›</a:t>
            </a:fld>
            <a:endParaRPr lang="en-US" altLang="en-US"/>
          </a:p>
        </p:txBody>
      </p:sp>
    </p:spTree>
    <p:extLst>
      <p:ext uri="{BB962C8B-B14F-4D97-AF65-F5344CB8AC3E}">
        <p14:creationId xmlns:p14="http://schemas.microsoft.com/office/powerpoint/2010/main" val="173634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18BD4-B7FC-7C5D-CE44-FBBA39E18550}"/>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39D86BE-A514-8A79-A88E-D6B76A1C4973}"/>
              </a:ext>
            </a:extLst>
          </p:cNvPr>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9684E9-5723-30F9-C57E-A98D6DFB0EB2}"/>
              </a:ext>
            </a:extLst>
          </p:cNvPr>
          <p:cNvSpPr>
            <a:spLocks noGrp="1"/>
          </p:cNvSpPr>
          <p:nvPr>
            <p:ph sz="quarter" idx="2"/>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4F6FF6-6D02-AEE3-35AA-2548286E4088}"/>
              </a:ext>
            </a:extLst>
          </p:cNvPr>
          <p:cNvSpPr>
            <a:spLocks noGrp="1"/>
          </p:cNvSpPr>
          <p:nvPr>
            <p:ph type="body" sz="half" idx="3"/>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48C05189-BF6F-5B00-0DC0-F95C15113CB6}"/>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E4DBB9E7-3F10-D1A0-8241-F7F8C687E092}"/>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D0F9291-B064-48E8-4260-1B67A3950E82}"/>
              </a:ext>
            </a:extLst>
          </p:cNvPr>
          <p:cNvSpPr>
            <a:spLocks noGrp="1"/>
          </p:cNvSpPr>
          <p:nvPr>
            <p:ph type="sldNum" sz="quarter" idx="12"/>
          </p:nvPr>
        </p:nvSpPr>
        <p:spPr>
          <a:xfrm>
            <a:off x="8737600" y="6245225"/>
            <a:ext cx="2844800" cy="476250"/>
          </a:xfrm>
        </p:spPr>
        <p:txBody>
          <a:bodyPr/>
          <a:lstStyle>
            <a:lvl1pPr>
              <a:defRPr/>
            </a:lvl1pPr>
          </a:lstStyle>
          <a:p>
            <a:fld id="{43FF6251-2578-447E-8A4F-F8EA8CE500F3}" type="slidenum">
              <a:rPr lang="en-US" altLang="en-US"/>
              <a:pPr/>
              <a:t>‹#›</a:t>
            </a:fld>
            <a:endParaRPr lang="en-US" altLang="en-US"/>
          </a:p>
        </p:txBody>
      </p:sp>
    </p:spTree>
    <p:extLst>
      <p:ext uri="{BB962C8B-B14F-4D97-AF65-F5344CB8AC3E}">
        <p14:creationId xmlns:p14="http://schemas.microsoft.com/office/powerpoint/2010/main" val="272786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F6108-B931-B809-8792-EF85EE55C824}"/>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6F89F3F-991E-F107-E07A-42ED36AC8D27}"/>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053651-C260-0980-9C14-E475FF3CB479}"/>
              </a:ext>
            </a:extLst>
          </p:cNvPr>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09BB96-E916-A0F3-44AC-73EF27F2DE9A}"/>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A6779F2-D03C-B250-DDA5-AA5ADD34AA58}"/>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7D5C75E-CECD-00B9-DB60-EFC2F62D0893}"/>
              </a:ext>
            </a:extLst>
          </p:cNvPr>
          <p:cNvSpPr>
            <a:spLocks noGrp="1"/>
          </p:cNvSpPr>
          <p:nvPr>
            <p:ph type="sldNum" sz="quarter" idx="12"/>
          </p:nvPr>
        </p:nvSpPr>
        <p:spPr>
          <a:xfrm>
            <a:off x="8737600" y="6245225"/>
            <a:ext cx="2844800" cy="476250"/>
          </a:xfrm>
        </p:spPr>
        <p:txBody>
          <a:bodyPr/>
          <a:lstStyle>
            <a:lvl1pPr>
              <a:defRPr/>
            </a:lvl1pPr>
          </a:lstStyle>
          <a:p>
            <a:fld id="{67E81AFC-DEE4-4447-B63E-6F50FDDC12F4}" type="slidenum">
              <a:rPr lang="en-US" altLang="en-US"/>
              <a:pPr/>
              <a:t>‹#›</a:t>
            </a:fld>
            <a:endParaRPr lang="en-US" altLang="en-US"/>
          </a:p>
        </p:txBody>
      </p:sp>
    </p:spTree>
    <p:extLst>
      <p:ext uri="{BB962C8B-B14F-4D97-AF65-F5344CB8AC3E}">
        <p14:creationId xmlns:p14="http://schemas.microsoft.com/office/powerpoint/2010/main" val="154032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F6F2-CE35-318A-E231-999B39778034}"/>
              </a:ext>
            </a:extLst>
          </p:cNvPr>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A376D2-C9C7-3B68-87F7-F92F82047794}"/>
              </a:ext>
            </a:extLst>
          </p:cNvPr>
          <p:cNvSpPr>
            <a:spLocks noGrp="1"/>
          </p:cNvSpPr>
          <p:nvPr>
            <p:ph type="body"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632FD0-FD6B-3E6C-D9CF-F2E7C76C6990}"/>
              </a:ext>
            </a:extLst>
          </p:cNvPr>
          <p:cNvSpPr>
            <a:spLocks noGrp="1"/>
          </p:cNvSpPr>
          <p:nvPr>
            <p:ph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E33374-F8FC-FB97-754F-02592062A48C}"/>
              </a:ext>
            </a:extLst>
          </p:cNvPr>
          <p:cNvSpPr>
            <a:spLocks noGrp="1"/>
          </p:cNvSpPr>
          <p:nvPr>
            <p:ph type="dt" sz="half" idx="10"/>
          </p:nvPr>
        </p:nvSpPr>
        <p:spPr>
          <a:xfrm>
            <a:off x="609600" y="6245225"/>
            <a:ext cx="28448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5C20966B-E90B-4E73-7E0A-E7CD8D8ACB7D}"/>
              </a:ext>
            </a:extLst>
          </p:cNvPr>
          <p:cNvSpPr>
            <a:spLocks noGrp="1"/>
          </p:cNvSpPr>
          <p:nvPr>
            <p:ph type="ftr" sz="quarter" idx="11"/>
          </p:nvPr>
        </p:nvSpPr>
        <p:spPr>
          <a:xfrm>
            <a:off x="4165600" y="6245225"/>
            <a:ext cx="38608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39D36B7-4A4E-D029-B7A3-BD90316CDDD7}"/>
              </a:ext>
            </a:extLst>
          </p:cNvPr>
          <p:cNvSpPr>
            <a:spLocks noGrp="1"/>
          </p:cNvSpPr>
          <p:nvPr>
            <p:ph type="sldNum" sz="quarter" idx="12"/>
          </p:nvPr>
        </p:nvSpPr>
        <p:spPr>
          <a:xfrm>
            <a:off x="8737600" y="6245225"/>
            <a:ext cx="2844800" cy="476250"/>
          </a:xfrm>
        </p:spPr>
        <p:txBody>
          <a:bodyPr/>
          <a:lstStyle>
            <a:lvl1pPr>
              <a:defRPr/>
            </a:lvl1pPr>
          </a:lstStyle>
          <a:p>
            <a:fld id="{30972183-A0B3-4738-BDE5-5DC25376FF24}" type="slidenum">
              <a:rPr lang="en-US" altLang="en-US"/>
              <a:pPr/>
              <a:t>‹#›</a:t>
            </a:fld>
            <a:endParaRPr lang="en-US" altLang="en-US"/>
          </a:p>
        </p:txBody>
      </p:sp>
    </p:spTree>
    <p:extLst>
      <p:ext uri="{BB962C8B-B14F-4D97-AF65-F5344CB8AC3E}">
        <p14:creationId xmlns:p14="http://schemas.microsoft.com/office/powerpoint/2010/main" val="3370764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Content Placeholder 7"/>
          <p:cNvSpPr>
            <a:spLocks noGrp="1"/>
          </p:cNvSpPr>
          <p:nvPr>
            <p:ph sz="quarter" idx="13"/>
          </p:nvPr>
        </p:nvSpPr>
        <p:spPr>
          <a:xfrm>
            <a:off x="0" y="0"/>
            <a:ext cx="12192000" cy="495300"/>
          </a:xfr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p:spPr>
        <p:txBody>
          <a:bodyPr>
            <a:norm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9" name="Content Placeholder 11"/>
          <p:cNvSpPr>
            <a:spLocks noGrp="1"/>
          </p:cNvSpPr>
          <p:nvPr>
            <p:ph sz="quarter" idx="11" hasCustomPrompt="1"/>
          </p:nvPr>
        </p:nvSpPr>
        <p:spPr>
          <a:xfrm>
            <a:off x="7493000" y="6470809"/>
            <a:ext cx="4470400" cy="320675"/>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Image Credits</a:t>
            </a:r>
          </a:p>
        </p:txBody>
      </p:sp>
    </p:spTree>
    <p:extLst>
      <p:ext uri="{BB962C8B-B14F-4D97-AF65-F5344CB8AC3E}">
        <p14:creationId xmlns:p14="http://schemas.microsoft.com/office/powerpoint/2010/main" val="3521646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C4208-F1C6-3712-173A-45A42FB2D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BB0B18-98D1-5E7C-FDD0-A4852F207D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E8E1D-B85D-39F3-CE58-58F7DB9AD3CD}"/>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37D39463-581B-DACC-D265-7DA5698BD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124AB-01E8-ACC5-A557-957829692230}"/>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1388181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3C88D-9042-AC35-E7D6-794FCFD45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F45A60-7FE7-C01D-B23C-E245E0B19B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00126A-CB08-BB0A-F048-7F02880E295A}"/>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E453CF20-8386-C9E4-5D46-7C27CF41F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ABD7D7-F195-2605-3265-4ED0670D9927}"/>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364635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B834-5880-5BE0-043A-94A068313A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DFC24-B0F2-C716-FCC7-5D2608779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636EC2-440E-2196-E18A-F91EA9BB95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B16C2-BE3E-3DC5-7FC3-875658C77A36}"/>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6" name="Footer Placeholder 5">
            <a:extLst>
              <a:ext uri="{FF2B5EF4-FFF2-40B4-BE49-F238E27FC236}">
                <a16:creationId xmlns:a16="http://schemas.microsoft.com/office/drawing/2014/main" id="{322EA1DF-E97A-F705-242F-0E031DC76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C63D76-F5C3-B695-A1C3-D98537166BA2}"/>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3932512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22199-BC0F-8968-392A-9A99D3BC12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CAE76D-E9E8-7B43-6CE9-F9467F94B2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AB5B2-3877-ED6C-F2DC-A43B359561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EC97EA-5652-2F11-191A-4E58293CDF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412A86-7A87-5589-979C-D02B41AB98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4D06A7-3E84-808A-00E6-E48E87E6B6BC}"/>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8" name="Footer Placeholder 7">
            <a:extLst>
              <a:ext uri="{FF2B5EF4-FFF2-40B4-BE49-F238E27FC236}">
                <a16:creationId xmlns:a16="http://schemas.microsoft.com/office/drawing/2014/main" id="{8322AE79-E880-7B16-220E-F522769D3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7DC503-E457-0109-6139-CF63E69F68A5}"/>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1945967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D59C2-4B3D-8555-CADE-686FFD6BD5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0207D6-B592-BCB4-568A-5C310933C4C9}"/>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4" name="Footer Placeholder 3">
            <a:extLst>
              <a:ext uri="{FF2B5EF4-FFF2-40B4-BE49-F238E27FC236}">
                <a16:creationId xmlns:a16="http://schemas.microsoft.com/office/drawing/2014/main" id="{325850CC-7FAB-F5CC-E73A-161407D287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B43F3A-4DE9-E080-AD78-D34A303C5847}"/>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77787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6C6769-C11C-AF73-B818-8329B7BD4455}"/>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3" name="Footer Placeholder 2">
            <a:extLst>
              <a:ext uri="{FF2B5EF4-FFF2-40B4-BE49-F238E27FC236}">
                <a16:creationId xmlns:a16="http://schemas.microsoft.com/office/drawing/2014/main" id="{ABAF8846-C9FA-F474-A906-5277B8A5B5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BC189E-F90B-8778-921F-0DB5B935DCA7}"/>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358785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D047A-99AE-0DF7-0015-C2B834E6D2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FD34BA-D9B0-7AB3-F8B2-D15CC81346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2191E3-053A-EC55-783C-DD1084C92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01AE03-7E51-3B47-C045-6D58F251034F}"/>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6" name="Footer Placeholder 5">
            <a:extLst>
              <a:ext uri="{FF2B5EF4-FFF2-40B4-BE49-F238E27FC236}">
                <a16:creationId xmlns:a16="http://schemas.microsoft.com/office/drawing/2014/main" id="{E508D4DB-F9DF-0304-6F6A-26DF7E0F9E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DAC69-29DF-FCD8-6A96-5D5D075E16FC}"/>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2593679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57E83-0B02-69BB-3173-1D93428E33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05C233-CF9B-B184-7203-33FAC7E27B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651EB-2769-7859-3770-B12DAB18F3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1B2DF4-BBA3-FDE5-496F-528058E85FC0}"/>
              </a:ext>
            </a:extLst>
          </p:cNvPr>
          <p:cNvSpPr>
            <a:spLocks noGrp="1"/>
          </p:cNvSpPr>
          <p:nvPr>
            <p:ph type="dt" sz="half" idx="10"/>
          </p:nvPr>
        </p:nvSpPr>
        <p:spPr/>
        <p:txBody>
          <a:bodyPr/>
          <a:lstStyle/>
          <a:p>
            <a:fld id="{234AA38B-A363-4715-834D-D6D1ED726FC4}" type="datetimeFigureOut">
              <a:rPr lang="en-US" smtClean="0"/>
              <a:t>10/10/2022</a:t>
            </a:fld>
            <a:endParaRPr lang="en-US"/>
          </a:p>
        </p:txBody>
      </p:sp>
      <p:sp>
        <p:nvSpPr>
          <p:cNvPr id="6" name="Footer Placeholder 5">
            <a:extLst>
              <a:ext uri="{FF2B5EF4-FFF2-40B4-BE49-F238E27FC236}">
                <a16:creationId xmlns:a16="http://schemas.microsoft.com/office/drawing/2014/main" id="{E44CDC55-E69E-BB95-B91C-1630B63093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271E9-248A-2AD3-1EC0-B0319A61641D}"/>
              </a:ext>
            </a:extLst>
          </p:cNvPr>
          <p:cNvSpPr>
            <a:spLocks noGrp="1"/>
          </p:cNvSpPr>
          <p:nvPr>
            <p:ph type="sldNum" sz="quarter" idx="12"/>
          </p:nvPr>
        </p:nvSpPr>
        <p:spPr/>
        <p:txBody>
          <a:bodyPr/>
          <a:lstStyle/>
          <a:p>
            <a:fld id="{B8521B96-80D9-4159-A488-342443A03BE6}" type="slidenum">
              <a:rPr lang="en-US" smtClean="0"/>
              <a:t>‹#›</a:t>
            </a:fld>
            <a:endParaRPr lang="en-US"/>
          </a:p>
        </p:txBody>
      </p:sp>
    </p:spTree>
    <p:extLst>
      <p:ext uri="{BB962C8B-B14F-4D97-AF65-F5344CB8AC3E}">
        <p14:creationId xmlns:p14="http://schemas.microsoft.com/office/powerpoint/2010/main" val="115954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D347C2-C692-5CAD-019C-2FD929E5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0993E0-7FF1-A1C5-BEE9-1A498C831D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B6FF8-380F-0596-60D1-2D68D5433C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AA38B-A363-4715-834D-D6D1ED726FC4}" type="datetimeFigureOut">
              <a:rPr lang="en-US" smtClean="0"/>
              <a:t>10/10/2022</a:t>
            </a:fld>
            <a:endParaRPr lang="en-US"/>
          </a:p>
        </p:txBody>
      </p:sp>
      <p:sp>
        <p:nvSpPr>
          <p:cNvPr id="5" name="Footer Placeholder 4">
            <a:extLst>
              <a:ext uri="{FF2B5EF4-FFF2-40B4-BE49-F238E27FC236}">
                <a16:creationId xmlns:a16="http://schemas.microsoft.com/office/drawing/2014/main" id="{C3F7D3EF-32CF-30D4-2B7C-CEDBF6234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58E573-75E9-078E-3432-5E04B7851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21B96-80D9-4159-A488-342443A03BE6}" type="slidenum">
              <a:rPr lang="en-US" smtClean="0"/>
              <a:t>‹#›</a:t>
            </a:fld>
            <a:endParaRPr lang="en-US"/>
          </a:p>
        </p:txBody>
      </p:sp>
    </p:spTree>
    <p:extLst>
      <p:ext uri="{BB962C8B-B14F-4D97-AF65-F5344CB8AC3E}">
        <p14:creationId xmlns:p14="http://schemas.microsoft.com/office/powerpoint/2010/main" val="229741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13.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slideLayout" Target="../slideLayouts/slideLayout13.xml"/><Relationship Id="rId6" Type="http://schemas.openxmlformats.org/officeDocument/2006/relationships/image" Target="../media/image32.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hyperlink" Target="http://www.balance.com/nutrition/glossary.asp" TargetMode="External"/><Relationship Id="rId1" Type="http://schemas.openxmlformats.org/officeDocument/2006/relationships/slideLayout" Target="../slideLayouts/slideLayout2.xml"/><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slides/_rels/slide27.xml.rels><?xml version="1.0" encoding="UTF-8" standalone="yes"?>
<Relationships xmlns="http://schemas.openxmlformats.org/package/2006/relationships"><Relationship Id="rId8" Type="http://schemas.openxmlformats.org/officeDocument/2006/relationships/hyperlink" Target="http://www.scienceprofonline.com/" TargetMode="External"/><Relationship Id="rId3" Type="http://schemas.openxmlformats.org/officeDocument/2006/relationships/hyperlink" Target="http://www.scienceprofonline.com/chemistry/nucleotides-nucleic-acids-atp-rna-dna.html" TargetMode="External"/><Relationship Id="rId7" Type="http://schemas.openxmlformats.org/officeDocument/2006/relationships/hyperlink" Target="http://www.scienceprofonline.com/virtual-biology-main.html"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en.wikipedia.org/wiki/File:Cobalamin.png" TargetMode="External"/><Relationship Id="rId5" Type="http://schemas.openxmlformats.org/officeDocument/2006/relationships/hyperlink" Target="http://ods.od.nih.gov/factsheets/VitaminB12/" TargetMode="External"/><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13.xml"/><Relationship Id="rId4" Type="http://schemas.openxmlformats.org/officeDocument/2006/relationships/image" Target="../media/image47.wmf"/></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hyperlink" Target="http://en.wikipedia.org/wiki/File:Magnesium_crystals.jpg" TargetMode="External"/><Relationship Id="rId3" Type="http://schemas.openxmlformats.org/officeDocument/2006/relationships/hyperlink" Target="http://www.scienceprofonline.org/chemistry/what-are-proteins-amino-acids-peptide-bonds.html" TargetMode="External"/><Relationship Id="rId7" Type="http://schemas.openxmlformats.org/officeDocument/2006/relationships/image" Target="../media/image4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8.jpeg"/><Relationship Id="rId11" Type="http://schemas.openxmlformats.org/officeDocument/2006/relationships/hyperlink" Target="http://www.scienceprofonline.com/" TargetMode="External"/><Relationship Id="rId5" Type="http://schemas.openxmlformats.org/officeDocument/2006/relationships/hyperlink" Target="http://www.scienceprofonline.com/chemistry/nucleotides-nucleic-acids-atp-rna-dna.html" TargetMode="External"/><Relationship Id="rId10" Type="http://schemas.openxmlformats.org/officeDocument/2006/relationships/hyperlink" Target="http://www.scienceprofonline.com/virtual-biology-main.html" TargetMode="External"/><Relationship Id="rId4" Type="http://schemas.openxmlformats.org/officeDocument/2006/relationships/hyperlink" Target="http://www.scienceprofonline.com/chemistry/what-is-an-enzyme-catalyst-catalytic-proteins.html" TargetMode="External"/><Relationship Id="rId9" Type="http://schemas.openxmlformats.org/officeDocument/2006/relationships/hyperlink" Target="http://en.wikipedia.org/wiki/File:FoodSourcesOfMagnesium.jp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Digestive_system_diagram_edit.svg" TargetMode="External"/><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hyperlink" Target="http://www.scienceprofonline.com/" TargetMode="External"/><Relationship Id="rId4" Type="http://schemas.openxmlformats.org/officeDocument/2006/relationships/hyperlink" Target="http://www.scienceprofonline.com/virtual-biology-mai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E2%88%9A" TargetMode="External"/><Relationship Id="rId1" Type="http://schemas.openxmlformats.org/officeDocument/2006/relationships/slideLayout" Target="../slideLayouts/slideLayout17.xml"/><Relationship Id="rId5" Type="http://schemas.openxmlformats.org/officeDocument/2006/relationships/hyperlink" Target="http://www.scienceprofonline.com/" TargetMode="External"/><Relationship Id="rId4" Type="http://schemas.openxmlformats.org/officeDocument/2006/relationships/hyperlink" Target="http://www.scienceprofonline.com/virtual-biology-main.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B664-FDB3-EE48-BFFF-F2FBE015982F}"/>
              </a:ext>
            </a:extLst>
          </p:cNvPr>
          <p:cNvSpPr>
            <a:spLocks noGrp="1"/>
          </p:cNvSpPr>
          <p:nvPr>
            <p:ph type="ctrTitle"/>
          </p:nvPr>
        </p:nvSpPr>
        <p:spPr/>
        <p:txBody>
          <a:bodyPr/>
          <a:lstStyle/>
          <a:p>
            <a:r>
              <a:rPr lang="en-US" dirty="0"/>
              <a:t>Nutritional Biochemistry</a:t>
            </a:r>
          </a:p>
        </p:txBody>
      </p:sp>
      <p:sp>
        <p:nvSpPr>
          <p:cNvPr id="3" name="Subtitle 2">
            <a:extLst>
              <a:ext uri="{FF2B5EF4-FFF2-40B4-BE49-F238E27FC236}">
                <a16:creationId xmlns:a16="http://schemas.microsoft.com/office/drawing/2014/main" id="{5E578874-63B4-9605-B6E6-771334EE8EB7}"/>
              </a:ext>
            </a:extLst>
          </p:cNvPr>
          <p:cNvSpPr>
            <a:spLocks noGrp="1"/>
          </p:cNvSpPr>
          <p:nvPr>
            <p:ph type="subTitle" idx="1"/>
          </p:nvPr>
        </p:nvSpPr>
        <p:spPr/>
        <p:txBody>
          <a:bodyPr/>
          <a:lstStyle/>
          <a:p>
            <a:r>
              <a:rPr lang="en-US" dirty="0"/>
              <a:t>Dr Katayi Mwila- Kazimbaya</a:t>
            </a:r>
          </a:p>
          <a:p>
            <a:r>
              <a:rPr lang="en-US" dirty="0"/>
              <a:t>October 2022</a:t>
            </a:r>
          </a:p>
        </p:txBody>
      </p:sp>
    </p:spTree>
    <p:extLst>
      <p:ext uri="{BB962C8B-B14F-4D97-AF65-F5344CB8AC3E}">
        <p14:creationId xmlns:p14="http://schemas.microsoft.com/office/powerpoint/2010/main" val="106610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a:extLst>
              <a:ext uri="{FF2B5EF4-FFF2-40B4-BE49-F238E27FC236}">
                <a16:creationId xmlns:a16="http://schemas.microsoft.com/office/drawing/2014/main" id="{47E88743-450F-1E09-813E-45928D6FBAC6}"/>
              </a:ext>
            </a:extLst>
          </p:cNvPr>
          <p:cNvSpPr>
            <a:spLocks noGrp="1" noChangeArrowheads="1"/>
          </p:cNvSpPr>
          <p:nvPr>
            <p:ph type="title"/>
          </p:nvPr>
        </p:nvSpPr>
        <p:spPr/>
        <p:txBody>
          <a:bodyPr/>
          <a:lstStyle/>
          <a:p>
            <a:r>
              <a:rPr lang="en-US" altLang="en-US"/>
              <a:t>Nutrients that Provide Energy</a:t>
            </a:r>
          </a:p>
        </p:txBody>
      </p:sp>
      <p:pic>
        <p:nvPicPr>
          <p:cNvPr id="9223" name="Picture 7">
            <a:extLst>
              <a:ext uri="{FF2B5EF4-FFF2-40B4-BE49-F238E27FC236}">
                <a16:creationId xmlns:a16="http://schemas.microsoft.com/office/drawing/2014/main" id="{DFEBE8B3-B403-E64B-02FE-221EEF65929E}"/>
              </a:ext>
            </a:extLst>
          </p:cNvPr>
          <p:cNvPicPr>
            <a:picLocks noGrp="1" noChangeAspect="1" noChangeArrowheads="1" noCrop="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24000" y="1524001"/>
            <a:ext cx="977900" cy="919163"/>
          </a:xfrm>
        </p:spPr>
      </p:pic>
      <p:sp>
        <p:nvSpPr>
          <p:cNvPr id="9222" name="Rectangle 6">
            <a:extLst>
              <a:ext uri="{FF2B5EF4-FFF2-40B4-BE49-F238E27FC236}">
                <a16:creationId xmlns:a16="http://schemas.microsoft.com/office/drawing/2014/main" id="{10B78C79-4E49-B1D4-D62F-0F9CECB28ECB}"/>
              </a:ext>
            </a:extLst>
          </p:cNvPr>
          <p:cNvSpPr>
            <a:spLocks noGrp="1" noChangeArrowheads="1"/>
          </p:cNvSpPr>
          <p:nvPr>
            <p:ph type="body" sz="half" idx="3"/>
          </p:nvPr>
        </p:nvSpPr>
        <p:spPr/>
        <p:txBody>
          <a:bodyPr/>
          <a:lstStyle/>
          <a:p>
            <a:pPr>
              <a:lnSpc>
                <a:spcPct val="90000"/>
              </a:lnSpc>
              <a:buClr>
                <a:schemeClr val="tx1"/>
              </a:buClr>
            </a:pPr>
            <a:r>
              <a:rPr lang="en-US" altLang="en-US" b="1">
                <a:solidFill>
                  <a:schemeClr val="accent2"/>
                </a:solidFill>
              </a:rPr>
              <a:t>Carbohydrates, fats, </a:t>
            </a:r>
            <a:r>
              <a:rPr lang="en-US" altLang="en-US"/>
              <a:t>and</a:t>
            </a:r>
            <a:r>
              <a:rPr lang="en-US" altLang="en-US" b="1">
                <a:solidFill>
                  <a:schemeClr val="accent2"/>
                </a:solidFill>
              </a:rPr>
              <a:t> proteins</a:t>
            </a:r>
            <a:r>
              <a:rPr lang="en-US" altLang="en-US"/>
              <a:t> provide </a:t>
            </a:r>
            <a:r>
              <a:rPr lang="en-US" altLang="en-US" b="1">
                <a:solidFill>
                  <a:schemeClr val="accent2"/>
                </a:solidFill>
              </a:rPr>
              <a:t>energy</a:t>
            </a:r>
            <a:r>
              <a:rPr lang="en-US" altLang="en-US"/>
              <a:t> and perform other important functions.</a:t>
            </a:r>
          </a:p>
          <a:p>
            <a:pPr>
              <a:lnSpc>
                <a:spcPct val="90000"/>
              </a:lnSpc>
            </a:pPr>
            <a:r>
              <a:rPr lang="en-US" altLang="en-US"/>
              <a:t>We need energy for all activities. When our body uses carbohydrates, fats, and proteins, energy is released: </a:t>
            </a:r>
            <a:r>
              <a:rPr lang="en-US" altLang="en-US" b="1">
                <a:solidFill>
                  <a:schemeClr val="accent2"/>
                </a:solidFill>
              </a:rPr>
              <a:t>calories.</a:t>
            </a:r>
          </a:p>
        </p:txBody>
      </p:sp>
      <p:sp>
        <p:nvSpPr>
          <p:cNvPr id="9224" name="Text Box 8">
            <a:extLst>
              <a:ext uri="{FF2B5EF4-FFF2-40B4-BE49-F238E27FC236}">
                <a16:creationId xmlns:a16="http://schemas.microsoft.com/office/drawing/2014/main" id="{174C6B2A-4AE1-064E-0327-8AF4BF409305}"/>
              </a:ext>
            </a:extLst>
          </p:cNvPr>
          <p:cNvSpPr txBox="1">
            <a:spLocks noChangeArrowheads="1"/>
          </p:cNvSpPr>
          <p:nvPr/>
        </p:nvSpPr>
        <p:spPr bwMode="auto">
          <a:xfrm>
            <a:off x="2438400" y="1143001"/>
            <a:ext cx="3352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a:latin typeface="Arial" panose="020B0604020202020204" pitchFamily="34" charset="0"/>
              </a:rPr>
              <a:t> A food </a:t>
            </a:r>
            <a:r>
              <a:rPr lang="en-US" altLang="en-US" sz="2400" b="1">
                <a:solidFill>
                  <a:schemeClr val="accent2"/>
                </a:solidFill>
                <a:latin typeface="Arial" panose="020B0604020202020204" pitchFamily="34" charset="0"/>
              </a:rPr>
              <a:t>Calorie</a:t>
            </a:r>
            <a:r>
              <a:rPr lang="en-US" altLang="en-US" sz="2400">
                <a:latin typeface="Arial" panose="020B0604020202020204" pitchFamily="34" charset="0"/>
              </a:rPr>
              <a:t> is   actually a kilocalorie, which is equal to 1000 calories. Calorie is useful in comparing the energy available from different foods when we are deciding what food to eat. For example, a small apple contains only 80 Calories, while a slice of apple pie contains almost 350 Calories.</a:t>
            </a:r>
          </a:p>
        </p:txBody>
      </p:sp>
      <p:pic>
        <p:nvPicPr>
          <p:cNvPr id="9228" name="Picture 12">
            <a:extLst>
              <a:ext uri="{FF2B5EF4-FFF2-40B4-BE49-F238E27FC236}">
                <a16:creationId xmlns:a16="http://schemas.microsoft.com/office/drawing/2014/main" id="{455B8002-7B97-E897-6EA9-7C566F4FD517}"/>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638800" y="4953001"/>
            <a:ext cx="585788" cy="15033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244" name="Group 28">
            <a:extLst>
              <a:ext uri="{FF2B5EF4-FFF2-40B4-BE49-F238E27FC236}">
                <a16:creationId xmlns:a16="http://schemas.microsoft.com/office/drawing/2014/main" id="{765BEB28-58A5-C0E2-845F-19E49E746DC8}"/>
              </a:ext>
            </a:extLst>
          </p:cNvPr>
          <p:cNvGraphicFramePr>
            <a:graphicFrameLocks noGrp="1"/>
          </p:cNvGraphicFramePr>
          <p:nvPr/>
        </p:nvGraphicFramePr>
        <p:xfrm>
          <a:off x="1676400" y="1143000"/>
          <a:ext cx="4572000" cy="5486400"/>
        </p:xfrm>
        <a:graphic>
          <a:graphicData uri="http://schemas.openxmlformats.org/drawingml/2006/table">
            <a:tbl>
              <a:tblPr/>
              <a:tblGrid>
                <a:gridCol w="4572000">
                  <a:extLst>
                    <a:ext uri="{9D8B030D-6E8A-4147-A177-3AD203B41FA5}">
                      <a16:colId xmlns:a16="http://schemas.microsoft.com/office/drawing/2014/main" val="508949931"/>
                    </a:ext>
                  </a:extLst>
                </a:gridCol>
              </a:tblGrid>
              <a:tr h="5486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endParaRPr>
                    </a:p>
                  </a:txBody>
                  <a:tcPr horzOverflow="overflow">
                    <a:lnL w="38100" cap="flat" cmpd="sng" algn="ctr">
                      <a:solidFill>
                        <a:srgbClr val="945C7B"/>
                      </a:solidFill>
                      <a:prstDash val="solid"/>
                      <a:round/>
                      <a:headEnd type="none" w="med" len="med"/>
                      <a:tailEnd type="none" w="med" len="med"/>
                    </a:lnL>
                    <a:lnR w="38100" cap="flat" cmpd="sng" algn="ctr">
                      <a:solidFill>
                        <a:srgbClr val="945C7B"/>
                      </a:solidFill>
                      <a:prstDash val="solid"/>
                      <a:round/>
                      <a:headEnd type="none" w="med" len="med"/>
                      <a:tailEnd type="none" w="med" len="med"/>
                    </a:lnR>
                    <a:lnT w="38100" cap="flat" cmpd="sng" algn="ctr">
                      <a:solidFill>
                        <a:srgbClr val="945C7B"/>
                      </a:solidFill>
                      <a:prstDash val="solid"/>
                      <a:round/>
                      <a:headEnd type="none" w="med" len="med"/>
                      <a:tailEnd type="none" w="med" len="med"/>
                    </a:lnT>
                    <a:lnB w="38100" cap="flat" cmpd="sng" algn="ctr">
                      <a:solidFill>
                        <a:srgbClr val="945C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749726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9220"/>
                                        </p:tgtEl>
                                        <p:attrNameLst>
                                          <p:attrName>style.visibility</p:attrName>
                                        </p:attrNameLst>
                                      </p:cBhvr>
                                      <p:to>
                                        <p:strVal val="visible"/>
                                      </p:to>
                                    </p:set>
                                    <p:anim calcmode="lin" valueType="num">
                                      <p:cBhvr>
                                        <p:cTn id="7" dur="500" fill="hold"/>
                                        <p:tgtEl>
                                          <p:spTgt spid="92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220"/>
                                        </p:tgtEl>
                                        <p:attrNameLst>
                                          <p:attrName>ppt_y</p:attrName>
                                        </p:attrNameLst>
                                      </p:cBhvr>
                                      <p:tavLst>
                                        <p:tav tm="0">
                                          <p:val>
                                            <p:strVal val="#ppt_y"/>
                                          </p:val>
                                        </p:tav>
                                        <p:tav tm="100000">
                                          <p:val>
                                            <p:strVal val="#ppt_y"/>
                                          </p:val>
                                        </p:tav>
                                      </p:tavLst>
                                    </p:anim>
                                    <p:anim calcmode="lin" valueType="num">
                                      <p:cBhvr>
                                        <p:cTn id="9" dur="500" fill="hold"/>
                                        <p:tgtEl>
                                          <p:spTgt spid="92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2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220"/>
                                        </p:tgtEl>
                                      </p:cBhvr>
                                    </p:animEffect>
                                  </p:childTnLst>
                                </p:cTn>
                              </p:par>
                            </p:childTnLst>
                          </p:cTn>
                        </p:par>
                        <p:par>
                          <p:cTn id="12" fill="hold" nodeType="afterGroup">
                            <p:stCondLst>
                              <p:cond delay="1750"/>
                            </p:stCondLst>
                            <p:childTnLst>
                              <p:par>
                                <p:cTn id="13" presetID="43" presetClass="entr" presetSubtype="0" fill="hold" grpId="0" nodeType="afterEffect">
                                  <p:stCondLst>
                                    <p:cond delay="0"/>
                                  </p:stCondLst>
                                  <p:childTnLst>
                                    <p:set>
                                      <p:cBhvr>
                                        <p:cTn id="14" dur="1" fill="hold">
                                          <p:stCondLst>
                                            <p:cond delay="0"/>
                                          </p:stCondLst>
                                        </p:cTn>
                                        <p:tgtEl>
                                          <p:spTgt spid="9222">
                                            <p:txEl>
                                              <p:pRg st="0" end="0"/>
                                            </p:txEl>
                                          </p:spTgt>
                                        </p:tgtEl>
                                        <p:attrNameLst>
                                          <p:attrName>style.visibility</p:attrName>
                                        </p:attrNameLst>
                                      </p:cBhvr>
                                      <p:to>
                                        <p:strVal val="visible"/>
                                      </p:to>
                                    </p:set>
                                    <p:animEffect transition="in" filter="fade">
                                      <p:cBhvr>
                                        <p:cTn id="15" dur="100"/>
                                        <p:tgtEl>
                                          <p:spTgt spid="9222">
                                            <p:txEl>
                                              <p:pRg st="0" end="0"/>
                                            </p:txEl>
                                          </p:spTgt>
                                        </p:tgtEl>
                                      </p:cBhvr>
                                    </p:animEffect>
                                    <p:anim calcmode="lin" valueType="num">
                                      <p:cBhvr>
                                        <p:cTn id="16" dur="400" fill="hold"/>
                                        <p:tgtEl>
                                          <p:spTgt spid="9222">
                                            <p:txEl>
                                              <p:pRg st="0" end="0"/>
                                            </p:txEl>
                                          </p:spTgt>
                                        </p:tgtEl>
                                        <p:attrNameLst>
                                          <p:attrName>ppt_x</p:attrName>
                                        </p:attrNameLst>
                                      </p:cBhvr>
                                      <p:tavLst>
                                        <p:tav tm="0">
                                          <p:val>
                                            <p:strVal val="#ppt_x"/>
                                          </p:val>
                                        </p:tav>
                                        <p:tav tm="100000">
                                          <p:val>
                                            <p:strVal val="#ppt_x"/>
                                          </p:val>
                                        </p:tav>
                                      </p:tavLst>
                                    </p:anim>
                                    <p:anim calcmode="lin" valueType="num">
                                      <p:cBhvr>
                                        <p:cTn id="17" dur="400" fill="hold"/>
                                        <p:tgtEl>
                                          <p:spTgt spid="9222">
                                            <p:txEl>
                                              <p:pRg st="0" end="0"/>
                                            </p:txEl>
                                          </p:spTgt>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922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922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0" fill="hold" nodeType="afterGroup">
                            <p:stCondLst>
                              <p:cond delay="2750"/>
                            </p:stCondLst>
                            <p:childTnLst>
                              <p:par>
                                <p:cTn id="21" presetID="43" presetClass="entr" presetSubtype="0" fill="hold" grpId="0" nodeType="afterEffect">
                                  <p:stCondLst>
                                    <p:cond delay="0"/>
                                  </p:stCondLst>
                                  <p:childTnLst>
                                    <p:set>
                                      <p:cBhvr>
                                        <p:cTn id="22" dur="1" fill="hold">
                                          <p:stCondLst>
                                            <p:cond delay="0"/>
                                          </p:stCondLst>
                                        </p:cTn>
                                        <p:tgtEl>
                                          <p:spTgt spid="9222">
                                            <p:txEl>
                                              <p:pRg st="1" end="1"/>
                                            </p:txEl>
                                          </p:spTgt>
                                        </p:tgtEl>
                                        <p:attrNameLst>
                                          <p:attrName>style.visibility</p:attrName>
                                        </p:attrNameLst>
                                      </p:cBhvr>
                                      <p:to>
                                        <p:strVal val="visible"/>
                                      </p:to>
                                    </p:set>
                                    <p:animEffect transition="in" filter="fade">
                                      <p:cBhvr>
                                        <p:cTn id="23" dur="100"/>
                                        <p:tgtEl>
                                          <p:spTgt spid="9222">
                                            <p:txEl>
                                              <p:pRg st="1" end="1"/>
                                            </p:txEl>
                                          </p:spTgt>
                                        </p:tgtEl>
                                      </p:cBhvr>
                                    </p:animEffect>
                                    <p:anim calcmode="lin" valueType="num">
                                      <p:cBhvr>
                                        <p:cTn id="24" dur="400" fill="hold"/>
                                        <p:tgtEl>
                                          <p:spTgt spid="9222">
                                            <p:txEl>
                                              <p:pRg st="1" end="1"/>
                                            </p:txEl>
                                          </p:spTgt>
                                        </p:tgtEl>
                                        <p:attrNameLst>
                                          <p:attrName>ppt_x</p:attrName>
                                        </p:attrNameLst>
                                      </p:cBhvr>
                                      <p:tavLst>
                                        <p:tav tm="0">
                                          <p:val>
                                            <p:strVal val="#ppt_x"/>
                                          </p:val>
                                        </p:tav>
                                        <p:tav tm="100000">
                                          <p:val>
                                            <p:strVal val="#ppt_x"/>
                                          </p:val>
                                        </p:tav>
                                      </p:tavLst>
                                    </p:anim>
                                    <p:anim calcmode="lin" valueType="num">
                                      <p:cBhvr>
                                        <p:cTn id="25" dur="400" fill="hold"/>
                                        <p:tgtEl>
                                          <p:spTgt spid="9222">
                                            <p:txEl>
                                              <p:pRg st="1" end="1"/>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922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922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nodeType="afterGroup">
                            <p:stCondLst>
                              <p:cond delay="3750"/>
                            </p:stCondLst>
                            <p:childTnLst>
                              <p:par>
                                <p:cTn id="29" presetID="15" presetClass="entr" presetSubtype="0" fill="hold" nodeType="afterEffect">
                                  <p:stCondLst>
                                    <p:cond delay="0"/>
                                  </p:stCondLst>
                                  <p:childTnLst>
                                    <p:set>
                                      <p:cBhvr>
                                        <p:cTn id="30" dur="1" fill="hold">
                                          <p:stCondLst>
                                            <p:cond delay="0"/>
                                          </p:stCondLst>
                                        </p:cTn>
                                        <p:tgtEl>
                                          <p:spTgt spid="9244"/>
                                        </p:tgtEl>
                                        <p:attrNameLst>
                                          <p:attrName>style.visibility</p:attrName>
                                        </p:attrNameLst>
                                      </p:cBhvr>
                                      <p:to>
                                        <p:strVal val="visible"/>
                                      </p:to>
                                    </p:set>
                                    <p:anim calcmode="lin" valueType="num">
                                      <p:cBhvr>
                                        <p:cTn id="31" dur="1000" fill="hold"/>
                                        <p:tgtEl>
                                          <p:spTgt spid="9244"/>
                                        </p:tgtEl>
                                        <p:attrNameLst>
                                          <p:attrName>ppt_w</p:attrName>
                                        </p:attrNameLst>
                                      </p:cBhvr>
                                      <p:tavLst>
                                        <p:tav tm="0">
                                          <p:val>
                                            <p:fltVal val="0"/>
                                          </p:val>
                                        </p:tav>
                                        <p:tav tm="100000">
                                          <p:val>
                                            <p:strVal val="#ppt_w"/>
                                          </p:val>
                                        </p:tav>
                                      </p:tavLst>
                                    </p:anim>
                                    <p:anim calcmode="lin" valueType="num">
                                      <p:cBhvr>
                                        <p:cTn id="32" dur="1000" fill="hold"/>
                                        <p:tgtEl>
                                          <p:spTgt spid="9244"/>
                                        </p:tgtEl>
                                        <p:attrNameLst>
                                          <p:attrName>ppt_h</p:attrName>
                                        </p:attrNameLst>
                                      </p:cBhvr>
                                      <p:tavLst>
                                        <p:tav tm="0">
                                          <p:val>
                                            <p:fltVal val="0"/>
                                          </p:val>
                                        </p:tav>
                                        <p:tav tm="100000">
                                          <p:val>
                                            <p:strVal val="#ppt_h"/>
                                          </p:val>
                                        </p:tav>
                                      </p:tavLst>
                                    </p:anim>
                                    <p:anim calcmode="lin" valueType="num">
                                      <p:cBhvr>
                                        <p:cTn id="33" dur="1000" fill="hold"/>
                                        <p:tgtEl>
                                          <p:spTgt spid="924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244"/>
                                        </p:tgtEl>
                                        <p:attrNameLst>
                                          <p:attrName>ppt_y</p:attrName>
                                        </p:attrNameLst>
                                      </p:cBhvr>
                                      <p:tavLst>
                                        <p:tav tm="0" fmla="#ppt_y+(sin(-2*pi*(1-$))*-#ppt_x+cos(-2*pi*(1-$))*(1-#ppt_y))*(1-$)">
                                          <p:val>
                                            <p:fltVal val="0"/>
                                          </p:val>
                                        </p:tav>
                                        <p:tav tm="100000">
                                          <p:val>
                                            <p:fltVal val="1"/>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224"/>
                                        </p:tgtEl>
                                        <p:attrNameLst>
                                          <p:attrName>style.visibility</p:attrName>
                                        </p:attrNameLst>
                                      </p:cBhvr>
                                      <p:to>
                                        <p:strVal val="visible"/>
                                      </p:to>
                                    </p:set>
                                    <p:animEffect transition="in" filter="fade">
                                      <p:cBhvr>
                                        <p:cTn id="37" dur="1000"/>
                                        <p:tgtEl>
                                          <p:spTgt spid="9224"/>
                                        </p:tgtEl>
                                      </p:cBhvr>
                                    </p:animEffect>
                                    <p:anim calcmode="lin" valueType="num">
                                      <p:cBhvr>
                                        <p:cTn id="38" dur="1000" fill="hold"/>
                                        <p:tgtEl>
                                          <p:spTgt spid="9224"/>
                                        </p:tgtEl>
                                        <p:attrNameLst>
                                          <p:attrName>ppt_x</p:attrName>
                                        </p:attrNameLst>
                                      </p:cBhvr>
                                      <p:tavLst>
                                        <p:tav tm="0">
                                          <p:val>
                                            <p:strVal val="#ppt_x"/>
                                          </p:val>
                                        </p:tav>
                                        <p:tav tm="100000">
                                          <p:val>
                                            <p:strVal val="#ppt_x"/>
                                          </p:val>
                                        </p:tav>
                                      </p:tavLst>
                                    </p:anim>
                                    <p:anim calcmode="lin" valueType="num">
                                      <p:cBhvr>
                                        <p:cTn id="39" dur="900" decel="100000" fill="hold"/>
                                        <p:tgtEl>
                                          <p:spTgt spid="922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41" fill="hold" nodeType="afterGroup">
                            <p:stCondLst>
                              <p:cond delay="4750"/>
                            </p:stCondLst>
                            <p:childTnLst>
                              <p:par>
                                <p:cTn id="42" presetID="23" presetClass="entr" presetSubtype="16" fill="hold" nodeType="afterEffect">
                                  <p:stCondLst>
                                    <p:cond delay="0"/>
                                  </p:stCondLst>
                                  <p:childTnLst>
                                    <p:set>
                                      <p:cBhvr>
                                        <p:cTn id="43" dur="1" fill="hold">
                                          <p:stCondLst>
                                            <p:cond delay="0"/>
                                          </p:stCondLst>
                                        </p:cTn>
                                        <p:tgtEl>
                                          <p:spTgt spid="9228"/>
                                        </p:tgtEl>
                                        <p:attrNameLst>
                                          <p:attrName>style.visibility</p:attrName>
                                        </p:attrNameLst>
                                      </p:cBhvr>
                                      <p:to>
                                        <p:strVal val="visible"/>
                                      </p:to>
                                    </p:set>
                                    <p:anim calcmode="lin" valueType="num">
                                      <p:cBhvr>
                                        <p:cTn id="44" dur="500" fill="hold"/>
                                        <p:tgtEl>
                                          <p:spTgt spid="9228"/>
                                        </p:tgtEl>
                                        <p:attrNameLst>
                                          <p:attrName>ppt_w</p:attrName>
                                        </p:attrNameLst>
                                      </p:cBhvr>
                                      <p:tavLst>
                                        <p:tav tm="0">
                                          <p:val>
                                            <p:fltVal val="0"/>
                                          </p:val>
                                        </p:tav>
                                        <p:tav tm="100000">
                                          <p:val>
                                            <p:strVal val="#ppt_w"/>
                                          </p:val>
                                        </p:tav>
                                      </p:tavLst>
                                    </p:anim>
                                    <p:anim calcmode="lin" valueType="num">
                                      <p:cBhvr>
                                        <p:cTn id="45" dur="500" fill="hold"/>
                                        <p:tgtEl>
                                          <p:spTgt spid="9228"/>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9223"/>
                                        </p:tgtEl>
                                        <p:attrNameLst>
                                          <p:attrName>style.visibility</p:attrName>
                                        </p:attrNameLst>
                                      </p:cBhvr>
                                      <p:to>
                                        <p:strVal val="visible"/>
                                      </p:to>
                                    </p:set>
                                    <p:anim calcmode="lin" valueType="num">
                                      <p:cBhvr>
                                        <p:cTn id="48" dur="500" fill="hold"/>
                                        <p:tgtEl>
                                          <p:spTgt spid="9223"/>
                                        </p:tgtEl>
                                        <p:attrNameLst>
                                          <p:attrName>ppt_w</p:attrName>
                                        </p:attrNameLst>
                                      </p:cBhvr>
                                      <p:tavLst>
                                        <p:tav tm="0">
                                          <p:val>
                                            <p:fltVal val="0"/>
                                          </p:val>
                                        </p:tav>
                                        <p:tav tm="100000">
                                          <p:val>
                                            <p:strVal val="#ppt_w"/>
                                          </p:val>
                                        </p:tav>
                                      </p:tavLst>
                                    </p:anim>
                                    <p:anim calcmode="lin" valueType="num">
                                      <p:cBhvr>
                                        <p:cTn id="49" dur="500" fill="hold"/>
                                        <p:tgtEl>
                                          <p:spTgt spid="92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2" grpId="0" build="p"/>
      <p:bldP spid="92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C473C9-E996-A051-1F00-87ACBE0B6E72}"/>
              </a:ext>
            </a:extLst>
          </p:cNvPr>
          <p:cNvSpPr>
            <a:spLocks noGrp="1" noChangeArrowheads="1"/>
          </p:cNvSpPr>
          <p:nvPr>
            <p:ph type="title"/>
          </p:nvPr>
        </p:nvSpPr>
        <p:spPr/>
        <p:txBody>
          <a:bodyPr/>
          <a:lstStyle/>
          <a:p>
            <a:r>
              <a:rPr lang="en-US" altLang="en-US"/>
              <a:t>Carbohydrates</a:t>
            </a:r>
          </a:p>
        </p:txBody>
      </p:sp>
      <p:sp>
        <p:nvSpPr>
          <p:cNvPr id="12294" name="Rectangle 6">
            <a:extLst>
              <a:ext uri="{FF2B5EF4-FFF2-40B4-BE49-F238E27FC236}">
                <a16:creationId xmlns:a16="http://schemas.microsoft.com/office/drawing/2014/main" id="{07B6BC87-5E58-4280-C54C-A1F8912452ED}"/>
              </a:ext>
            </a:extLst>
          </p:cNvPr>
          <p:cNvSpPr>
            <a:spLocks noGrp="1" noChangeArrowheads="1"/>
          </p:cNvSpPr>
          <p:nvPr>
            <p:ph type="body" sz="half" idx="1"/>
          </p:nvPr>
        </p:nvSpPr>
        <p:spPr>
          <a:xfrm>
            <a:off x="609600" y="1600200"/>
            <a:ext cx="9753600" cy="3200400"/>
          </a:xfrm>
        </p:spPr>
        <p:txBody>
          <a:bodyPr/>
          <a:lstStyle/>
          <a:p>
            <a:r>
              <a:rPr lang="en-US" altLang="en-US" dirty="0"/>
              <a:t>Athletes are not the only people who need carbohydrates. Everyone needs them.</a:t>
            </a:r>
          </a:p>
          <a:p>
            <a:r>
              <a:rPr lang="en-US" altLang="en-US" dirty="0"/>
              <a:t>Carbohydrates are the </a:t>
            </a:r>
            <a:r>
              <a:rPr lang="en-US" altLang="en-US" b="1" dirty="0">
                <a:solidFill>
                  <a:schemeClr val="accent2"/>
                </a:solidFill>
              </a:rPr>
              <a:t>sugars</a:t>
            </a:r>
            <a:r>
              <a:rPr lang="en-US" altLang="en-US" b="1" dirty="0"/>
              <a:t> </a:t>
            </a:r>
            <a:r>
              <a:rPr lang="en-US" altLang="en-US" dirty="0"/>
              <a:t>and</a:t>
            </a:r>
            <a:r>
              <a:rPr lang="en-US" altLang="en-US" b="1" dirty="0"/>
              <a:t> </a:t>
            </a:r>
            <a:r>
              <a:rPr lang="en-US" altLang="en-US" b="1" dirty="0">
                <a:solidFill>
                  <a:schemeClr val="accent2"/>
                </a:solidFill>
              </a:rPr>
              <a:t>starches</a:t>
            </a:r>
            <a:r>
              <a:rPr lang="en-US" altLang="en-US" dirty="0">
                <a:solidFill>
                  <a:schemeClr val="accent2"/>
                </a:solidFill>
              </a:rPr>
              <a:t> </a:t>
            </a:r>
            <a:r>
              <a:rPr lang="en-US" altLang="en-US" dirty="0"/>
              <a:t>found in foods. They are made up of </a:t>
            </a:r>
            <a:r>
              <a:rPr lang="en-US" altLang="en-US" b="1" dirty="0">
                <a:solidFill>
                  <a:schemeClr val="accent2"/>
                </a:solidFill>
              </a:rPr>
              <a:t>carbon, hydrogen, </a:t>
            </a:r>
            <a:r>
              <a:rPr lang="en-US" altLang="en-US" dirty="0"/>
              <a:t>and</a:t>
            </a:r>
            <a:r>
              <a:rPr lang="en-US" altLang="en-US" b="1" dirty="0">
                <a:solidFill>
                  <a:schemeClr val="accent2"/>
                </a:solidFill>
              </a:rPr>
              <a:t> oxygen</a:t>
            </a:r>
            <a:r>
              <a:rPr lang="en-US" altLang="en-US" dirty="0"/>
              <a:t>.</a:t>
            </a:r>
          </a:p>
          <a:p>
            <a:r>
              <a:rPr lang="en-US" altLang="en-US" dirty="0"/>
              <a:t>There are two general types of carbohydrates: </a:t>
            </a:r>
            <a:r>
              <a:rPr lang="en-US" altLang="en-US" b="1" dirty="0">
                <a:solidFill>
                  <a:schemeClr val="accent2"/>
                </a:solidFill>
              </a:rPr>
              <a:t>simple</a:t>
            </a:r>
            <a:r>
              <a:rPr lang="en-US" altLang="en-US" dirty="0">
                <a:solidFill>
                  <a:schemeClr val="accent2"/>
                </a:solidFill>
              </a:rPr>
              <a:t> </a:t>
            </a:r>
            <a:r>
              <a:rPr lang="en-US" altLang="en-US" dirty="0"/>
              <a:t>and</a:t>
            </a:r>
            <a:r>
              <a:rPr lang="en-US" altLang="en-US" dirty="0">
                <a:solidFill>
                  <a:schemeClr val="accent2"/>
                </a:solidFill>
              </a:rPr>
              <a:t> </a:t>
            </a:r>
            <a:r>
              <a:rPr lang="en-US" altLang="en-US" b="1" dirty="0">
                <a:solidFill>
                  <a:schemeClr val="accent2"/>
                </a:solidFill>
              </a:rPr>
              <a:t>complex</a:t>
            </a:r>
            <a:r>
              <a:rPr lang="en-US" altLang="en-US" dirty="0"/>
              <a:t>.</a:t>
            </a:r>
          </a:p>
          <a:p>
            <a:pPr>
              <a:buFontTx/>
              <a:buNone/>
            </a:pPr>
            <a:endParaRPr lang="en-US" altLang="en-US" dirty="0"/>
          </a:p>
        </p:txBody>
      </p:sp>
      <p:pic>
        <p:nvPicPr>
          <p:cNvPr id="12298" name="Picture 10">
            <a:extLst>
              <a:ext uri="{FF2B5EF4-FFF2-40B4-BE49-F238E27FC236}">
                <a16:creationId xmlns:a16="http://schemas.microsoft.com/office/drawing/2014/main" id="{154F4104-2241-8A4F-2E7A-C9774867E0FD}"/>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67601" y="4876801"/>
            <a:ext cx="1636713" cy="143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object 26">
            <a:extLst>
              <a:ext uri="{FF2B5EF4-FFF2-40B4-BE49-F238E27FC236}">
                <a16:creationId xmlns:a16="http://schemas.microsoft.com/office/drawing/2014/main" id="{9A0BCE75-0CD7-C90F-426F-AAA263E633A5}"/>
              </a:ext>
            </a:extLst>
          </p:cNvPr>
          <p:cNvSpPr txBox="1"/>
          <p:nvPr/>
        </p:nvSpPr>
        <p:spPr>
          <a:xfrm>
            <a:off x="893728" y="5592763"/>
            <a:ext cx="5399405" cy="39116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8605" indent="-255904">
              <a:lnSpc>
                <a:spcPct val="100000"/>
              </a:lnSpc>
              <a:spcBef>
                <a:spcPts val="100"/>
              </a:spcBef>
              <a:buClr>
                <a:srgbClr val="9F4DA2"/>
              </a:buClr>
              <a:buFont typeface="Georgia"/>
              <a:buChar char="•"/>
              <a:tabLst>
                <a:tab pos="268605" algn="l"/>
                <a:tab pos="269240" algn="l"/>
                <a:tab pos="3235960" algn="l"/>
              </a:tabLst>
            </a:pPr>
            <a:r>
              <a:rPr sz="2400" b="1" u="heavy" spc="-280" dirty="0">
                <a:solidFill>
                  <a:srgbClr val="502552"/>
                </a:solidFill>
                <a:uFill>
                  <a:solidFill>
                    <a:srgbClr val="502552"/>
                  </a:solidFill>
                </a:uFill>
                <a:latin typeface="Times New Roman"/>
                <a:cs typeface="Times New Roman"/>
              </a:rPr>
              <a:t>DAILY</a:t>
            </a:r>
            <a:r>
              <a:rPr sz="2400" b="1" u="heavy" spc="-65" dirty="0">
                <a:solidFill>
                  <a:srgbClr val="502552"/>
                </a:solidFill>
                <a:uFill>
                  <a:solidFill>
                    <a:srgbClr val="502552"/>
                  </a:solidFill>
                </a:uFill>
                <a:latin typeface="Times New Roman"/>
                <a:cs typeface="Times New Roman"/>
              </a:rPr>
              <a:t> </a:t>
            </a:r>
            <a:r>
              <a:rPr sz="2400" b="1" u="heavy" spc="-325" dirty="0">
                <a:solidFill>
                  <a:srgbClr val="502552"/>
                </a:solidFill>
                <a:uFill>
                  <a:solidFill>
                    <a:srgbClr val="502552"/>
                  </a:solidFill>
                </a:uFill>
                <a:latin typeface="Times New Roman"/>
                <a:cs typeface="Times New Roman"/>
              </a:rPr>
              <a:t>REQUIREMENT</a:t>
            </a:r>
            <a:r>
              <a:rPr sz="2400" b="1" spc="-325" dirty="0">
                <a:solidFill>
                  <a:srgbClr val="502552"/>
                </a:solidFill>
                <a:latin typeface="Times New Roman"/>
                <a:cs typeface="Times New Roman"/>
              </a:rPr>
              <a:t>:	</a:t>
            </a:r>
            <a:r>
              <a:rPr sz="2400" spc="140" dirty="0">
                <a:latin typeface="Times New Roman"/>
                <a:cs typeface="Times New Roman"/>
              </a:rPr>
              <a:t>300-500</a:t>
            </a:r>
            <a:r>
              <a:rPr sz="2400" spc="-55" dirty="0">
                <a:latin typeface="Times New Roman"/>
                <a:cs typeface="Times New Roman"/>
              </a:rPr>
              <a:t> </a:t>
            </a:r>
            <a:r>
              <a:rPr sz="2400" spc="15" dirty="0">
                <a:latin typeface="Times New Roman"/>
                <a:cs typeface="Times New Roman"/>
              </a:rPr>
              <a:t>gm/day</a:t>
            </a:r>
            <a:endParaRPr sz="240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
                                        <p:tgtEl>
                                          <p:spTgt spid="12290"/>
                                        </p:tgtEl>
                                      </p:cBhvr>
                                    </p:animEffect>
                                    <p:anim calcmode="lin" valueType="num">
                                      <p:cBhvr>
                                        <p:cTn id="8" dur="400" fill="hold"/>
                                        <p:tgtEl>
                                          <p:spTgt spid="12290"/>
                                        </p:tgtEl>
                                        <p:attrNameLst>
                                          <p:attrName>ppt_x</p:attrName>
                                        </p:attrNameLst>
                                      </p:cBhvr>
                                      <p:tavLst>
                                        <p:tav tm="0">
                                          <p:val>
                                            <p:strVal val="#ppt_x"/>
                                          </p:val>
                                        </p:tav>
                                        <p:tav tm="100000">
                                          <p:val>
                                            <p:strVal val="#ppt_x"/>
                                          </p:val>
                                        </p:tav>
                                      </p:tavLst>
                                    </p:anim>
                                    <p:anim calcmode="lin" valueType="num">
                                      <p:cBhvr>
                                        <p:cTn id="9" dur="400" fill="hold"/>
                                        <p:tgtEl>
                                          <p:spTgt spid="1229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29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29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nodeType="afterGroup">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2294">
                                            <p:txEl>
                                              <p:pRg st="0" end="0"/>
                                            </p:txEl>
                                          </p:spTgt>
                                        </p:tgtEl>
                                        <p:attrNameLst>
                                          <p:attrName>style.visibility</p:attrName>
                                        </p:attrNameLst>
                                      </p:cBhvr>
                                      <p:to>
                                        <p:strVal val="visible"/>
                                      </p:to>
                                    </p:set>
                                    <p:animEffect transition="in" filter="barn(inHorizontal)">
                                      <p:cBhvr>
                                        <p:cTn id="15" dur="500"/>
                                        <p:tgtEl>
                                          <p:spTgt spid="12294">
                                            <p:txEl>
                                              <p:pRg st="0" end="0"/>
                                            </p:txEl>
                                          </p:spTgt>
                                        </p:tgtEl>
                                      </p:cBhvr>
                                    </p:animEffect>
                                  </p:childTnLst>
                                </p:cTn>
                              </p:par>
                            </p:childTnLst>
                          </p:cTn>
                        </p:par>
                        <p:par>
                          <p:cTn id="16" fill="hold" nodeType="afterGroup">
                            <p:stCondLst>
                              <p:cond delay="1500"/>
                            </p:stCondLst>
                            <p:childTnLst>
                              <p:par>
                                <p:cTn id="17" presetID="16" presetClass="entr" presetSubtype="26" fill="hold" grpId="0" nodeType="afterEffect">
                                  <p:stCondLst>
                                    <p:cond delay="0"/>
                                  </p:stCondLst>
                                  <p:childTnLst>
                                    <p:set>
                                      <p:cBhvr>
                                        <p:cTn id="18" dur="1" fill="hold">
                                          <p:stCondLst>
                                            <p:cond delay="0"/>
                                          </p:stCondLst>
                                        </p:cTn>
                                        <p:tgtEl>
                                          <p:spTgt spid="12294">
                                            <p:txEl>
                                              <p:pRg st="1" end="1"/>
                                            </p:txEl>
                                          </p:spTgt>
                                        </p:tgtEl>
                                        <p:attrNameLst>
                                          <p:attrName>style.visibility</p:attrName>
                                        </p:attrNameLst>
                                      </p:cBhvr>
                                      <p:to>
                                        <p:strVal val="visible"/>
                                      </p:to>
                                    </p:set>
                                    <p:animEffect transition="in" filter="barn(inHorizontal)">
                                      <p:cBhvr>
                                        <p:cTn id="19" dur="500"/>
                                        <p:tgtEl>
                                          <p:spTgt spid="12294">
                                            <p:txEl>
                                              <p:pRg st="1" end="1"/>
                                            </p:txEl>
                                          </p:spTgt>
                                        </p:tgtEl>
                                      </p:cBhvr>
                                    </p:animEffect>
                                  </p:childTnLst>
                                </p:cTn>
                              </p:par>
                            </p:childTnLst>
                          </p:cTn>
                        </p:par>
                        <p:par>
                          <p:cTn id="20" fill="hold" nodeType="afterGroup">
                            <p:stCondLst>
                              <p:cond delay="2000"/>
                            </p:stCondLst>
                            <p:childTnLst>
                              <p:par>
                                <p:cTn id="21" presetID="16" presetClass="entr" presetSubtype="26" fill="hold" grpId="0" nodeType="afterEffect">
                                  <p:stCondLst>
                                    <p:cond delay="0"/>
                                  </p:stCondLst>
                                  <p:childTnLst>
                                    <p:set>
                                      <p:cBhvr>
                                        <p:cTn id="22" dur="1" fill="hold">
                                          <p:stCondLst>
                                            <p:cond delay="0"/>
                                          </p:stCondLst>
                                        </p:cTn>
                                        <p:tgtEl>
                                          <p:spTgt spid="12294">
                                            <p:txEl>
                                              <p:pRg st="2" end="2"/>
                                            </p:txEl>
                                          </p:spTgt>
                                        </p:tgtEl>
                                        <p:attrNameLst>
                                          <p:attrName>style.visibility</p:attrName>
                                        </p:attrNameLst>
                                      </p:cBhvr>
                                      <p:to>
                                        <p:strVal val="visible"/>
                                      </p:to>
                                    </p:set>
                                    <p:animEffect transition="in" filter="barn(inHorizontal)">
                                      <p:cBhvr>
                                        <p:cTn id="23" dur="500"/>
                                        <p:tgtEl>
                                          <p:spTgt spid="122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Rectangle 8">
            <a:extLst>
              <a:ext uri="{FF2B5EF4-FFF2-40B4-BE49-F238E27FC236}">
                <a16:creationId xmlns:a16="http://schemas.microsoft.com/office/drawing/2014/main" id="{CE5647B3-7D6C-1631-72D8-78F12F6BD2B7}"/>
              </a:ext>
            </a:extLst>
          </p:cNvPr>
          <p:cNvSpPr>
            <a:spLocks noGrp="1" noChangeArrowheads="1"/>
          </p:cNvSpPr>
          <p:nvPr>
            <p:ph type="title"/>
          </p:nvPr>
        </p:nvSpPr>
        <p:spPr>
          <a:xfrm>
            <a:off x="2895600" y="274638"/>
            <a:ext cx="6096000" cy="1143000"/>
          </a:xfrm>
        </p:spPr>
        <p:txBody>
          <a:bodyPr/>
          <a:lstStyle/>
          <a:p>
            <a:r>
              <a:rPr lang="en-US" altLang="en-US"/>
              <a:t>Simple Carbohydrates</a:t>
            </a:r>
          </a:p>
        </p:txBody>
      </p:sp>
      <p:sp>
        <p:nvSpPr>
          <p:cNvPr id="15363" name="Rectangle 3">
            <a:extLst>
              <a:ext uri="{FF2B5EF4-FFF2-40B4-BE49-F238E27FC236}">
                <a16:creationId xmlns:a16="http://schemas.microsoft.com/office/drawing/2014/main" id="{8A181381-F09A-3A82-AFD8-82DF6B3CE9D0}"/>
              </a:ext>
            </a:extLst>
          </p:cNvPr>
          <p:cNvSpPr>
            <a:spLocks noGrp="1" noChangeArrowheads="1"/>
          </p:cNvSpPr>
          <p:nvPr>
            <p:ph type="body" sz="half" idx="1"/>
          </p:nvPr>
        </p:nvSpPr>
        <p:spPr>
          <a:xfrm>
            <a:off x="714375" y="1600200"/>
            <a:ext cx="9648825" cy="5029200"/>
          </a:xfrm>
        </p:spPr>
        <p:txBody>
          <a:bodyPr/>
          <a:lstStyle/>
          <a:p>
            <a:endParaRPr lang="en-US" altLang="en-US" sz="2400" dirty="0"/>
          </a:p>
          <a:p>
            <a:r>
              <a:rPr lang="en-US" altLang="en-US" sz="2400" dirty="0"/>
              <a:t>Simple carbohydrates are the different forms of sugar, which are easy for the body to process. These sugars are </a:t>
            </a:r>
            <a:r>
              <a:rPr lang="en-US" altLang="en-US" sz="2400" b="1" dirty="0">
                <a:solidFill>
                  <a:schemeClr val="accent2"/>
                </a:solidFill>
              </a:rPr>
              <a:t>fructose</a:t>
            </a:r>
            <a:r>
              <a:rPr lang="en-US" altLang="en-US" sz="2400" dirty="0">
                <a:solidFill>
                  <a:schemeClr val="accent2"/>
                </a:solidFill>
              </a:rPr>
              <a:t> </a:t>
            </a:r>
            <a:r>
              <a:rPr lang="en-US" altLang="en-US" sz="2400" dirty="0"/>
              <a:t>and </a:t>
            </a:r>
            <a:r>
              <a:rPr lang="en-US" altLang="en-US" sz="2400" b="1" dirty="0">
                <a:solidFill>
                  <a:schemeClr val="accent2"/>
                </a:solidFill>
              </a:rPr>
              <a:t>glucose</a:t>
            </a:r>
            <a:r>
              <a:rPr lang="en-US" altLang="en-US" sz="2400" dirty="0"/>
              <a:t> (found in fruits and vegetables, </a:t>
            </a:r>
            <a:r>
              <a:rPr lang="en-US" altLang="en-US" sz="2400" b="1" dirty="0">
                <a:solidFill>
                  <a:schemeClr val="accent2"/>
                </a:solidFill>
              </a:rPr>
              <a:t>lactose</a:t>
            </a:r>
            <a:r>
              <a:rPr lang="en-US" altLang="en-US" sz="2400" dirty="0"/>
              <a:t> (found in milk), and </a:t>
            </a:r>
            <a:r>
              <a:rPr lang="en-US" altLang="en-US" sz="2400" b="1" dirty="0">
                <a:solidFill>
                  <a:schemeClr val="accent2"/>
                </a:solidFill>
              </a:rPr>
              <a:t>sucrose</a:t>
            </a:r>
            <a:r>
              <a:rPr lang="en-US" altLang="en-US" sz="2400" dirty="0"/>
              <a:t> (refined and purified to produce table sugar).</a:t>
            </a:r>
          </a:p>
          <a:p>
            <a:r>
              <a:rPr lang="en-US" altLang="en-US" sz="2400" dirty="0"/>
              <a:t>The most important to the body is </a:t>
            </a:r>
            <a:r>
              <a:rPr lang="en-US" altLang="en-US" sz="2400" b="1" dirty="0">
                <a:solidFill>
                  <a:schemeClr val="accent2"/>
                </a:solidFill>
              </a:rPr>
              <a:t>glucose</a:t>
            </a:r>
            <a:r>
              <a:rPr lang="en-US" altLang="en-US" sz="2400" dirty="0"/>
              <a:t> – the form of the sugar that goes directly to the bloodstream and provides quick energy. All other sugars must be changed into glucose by the body before the cells can use them. The cells use glucose as their primary source of energy. Glucose that is not needed immediately is converted by body to </a:t>
            </a:r>
            <a:r>
              <a:rPr lang="en-US" altLang="en-US" sz="2400" b="1" dirty="0">
                <a:solidFill>
                  <a:schemeClr val="accent2"/>
                </a:solidFill>
              </a:rPr>
              <a:t>glycogen</a:t>
            </a:r>
            <a:r>
              <a:rPr lang="en-US" altLang="en-US" sz="2400" dirty="0"/>
              <a:t>, a form of starch stored in the muscles and liver, or it is converted to and stored as body fat.</a:t>
            </a:r>
          </a:p>
          <a:p>
            <a:pPr>
              <a:buFontTx/>
              <a:buNone/>
            </a:pPr>
            <a:endParaRPr lang="en-US" altLang="en-US" sz="2400" dirty="0"/>
          </a:p>
        </p:txBody>
      </p:sp>
      <p:pic>
        <p:nvPicPr>
          <p:cNvPr id="15364" name="Picture 4">
            <a:extLst>
              <a:ext uri="{FF2B5EF4-FFF2-40B4-BE49-F238E27FC236}">
                <a16:creationId xmlns:a16="http://schemas.microsoft.com/office/drawing/2014/main" id="{D47E8278-5CD9-22BC-34B0-D07545CF271B}"/>
              </a:ext>
            </a:extLst>
          </p:cNvP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71626" y="846138"/>
            <a:ext cx="1243013" cy="908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7">
            <a:extLst>
              <a:ext uri="{FF2B5EF4-FFF2-40B4-BE49-F238E27FC236}">
                <a16:creationId xmlns:a16="http://schemas.microsoft.com/office/drawing/2014/main" id="{D5E4D3E5-DA14-1D5A-6122-C45A557402B8}"/>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763000" y="457200"/>
            <a:ext cx="1398588" cy="1081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70" name="Picture 10">
            <a:extLst>
              <a:ext uri="{FF2B5EF4-FFF2-40B4-BE49-F238E27FC236}">
                <a16:creationId xmlns:a16="http://schemas.microsoft.com/office/drawing/2014/main" id="{C551EC10-1DC5-4311-7851-35F5E87B557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
            <a:ext cx="1152525" cy="866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5368"/>
                                        </p:tgtEl>
                                        <p:attrNameLst>
                                          <p:attrName>style.visibility</p:attrName>
                                        </p:attrNameLst>
                                      </p:cBhvr>
                                      <p:to>
                                        <p:strVal val="visible"/>
                                      </p:to>
                                    </p:set>
                                    <p:animScale>
                                      <p:cBhvr>
                                        <p:cTn id="7" dur="1000" decel="50000" fill="hold">
                                          <p:stCondLst>
                                            <p:cond delay="0"/>
                                          </p:stCondLst>
                                        </p:cTn>
                                        <p:tgtEl>
                                          <p:spTgt spid="153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8"/>
                                        </p:tgtEl>
                                        <p:attrNameLst>
                                          <p:attrName>ppt_x</p:attrName>
                                          <p:attrName>ppt_y</p:attrName>
                                        </p:attrNameLst>
                                      </p:cBhvr>
                                    </p:animMotion>
                                    <p:animEffect transition="in" filter="fade">
                                      <p:cBhvr>
                                        <p:cTn id="9" dur="1000"/>
                                        <p:tgtEl>
                                          <p:spTgt spid="15368"/>
                                        </p:tgtEl>
                                      </p:cBhvr>
                                    </p:animEffect>
                                  </p:childTnLst>
                                </p:cTn>
                              </p:par>
                            </p:childTnLst>
                          </p:cTn>
                        </p:par>
                        <p:par>
                          <p:cTn id="10" fill="hold">
                            <p:stCondLst>
                              <p:cond delay="1000"/>
                            </p:stCondLst>
                            <p:childTnLst>
                              <p:par>
                                <p:cTn id="11" presetID="30" presetClass="entr" presetSubtype="0" fill="hold" grpId="0" nodeType="after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Effect transition="in" filter="fade">
                                      <p:cBhvr>
                                        <p:cTn id="13" dur="800" decel="100000"/>
                                        <p:tgtEl>
                                          <p:spTgt spid="15363">
                                            <p:txEl>
                                              <p:pRg st="1" end="1"/>
                                            </p:txEl>
                                          </p:spTgt>
                                        </p:tgtEl>
                                      </p:cBhvr>
                                    </p:animEffect>
                                    <p:anim calcmode="lin" valueType="num">
                                      <p:cBhvr>
                                        <p:cTn id="14" dur="800" decel="100000" fill="hold"/>
                                        <p:tgtEl>
                                          <p:spTgt spid="15363">
                                            <p:txEl>
                                              <p:pRg st="1" end="1"/>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15363">
                                            <p:txEl>
                                              <p:pRg st="1" end="1"/>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15363">
                                            <p:txEl>
                                              <p:pRg st="1" end="1"/>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5363">
                                            <p:txEl>
                                              <p:pRg st="1" end="1"/>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5363">
                                            <p:txEl>
                                              <p:pRg st="1" end="1"/>
                                            </p:txEl>
                                          </p:spTgt>
                                        </p:tgtEl>
                                        <p:attrNameLst>
                                          <p:attrName>ppt_y</p:attrName>
                                        </p:attrNameLst>
                                      </p:cBhvr>
                                      <p:tavLst>
                                        <p:tav tm="0">
                                          <p:val>
                                            <p:strVal val="#ppt_y+0.1"/>
                                          </p:val>
                                        </p:tav>
                                        <p:tav tm="100000">
                                          <p:val>
                                            <p:strVal val="#ppt_y"/>
                                          </p:val>
                                        </p:tav>
                                      </p:tavLst>
                                    </p:anim>
                                  </p:childTnLst>
                                </p:cTn>
                              </p:par>
                            </p:childTnLst>
                          </p:cTn>
                        </p:par>
                        <p:par>
                          <p:cTn id="19" fill="hold" nodeType="afterGroup">
                            <p:stCondLst>
                              <p:cond delay="2000"/>
                            </p:stCondLst>
                            <p:childTnLst>
                              <p:par>
                                <p:cTn id="20" presetID="30" presetClass="entr" presetSubtype="0" fill="hold" grpId="0" nodeType="after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Effect transition="in" filter="fade">
                                      <p:cBhvr>
                                        <p:cTn id="22" dur="800" decel="100000"/>
                                        <p:tgtEl>
                                          <p:spTgt spid="15363">
                                            <p:txEl>
                                              <p:pRg st="2" end="2"/>
                                            </p:txEl>
                                          </p:spTgt>
                                        </p:tgtEl>
                                      </p:cBhvr>
                                    </p:animEffect>
                                    <p:anim calcmode="lin" valueType="num">
                                      <p:cBhvr>
                                        <p:cTn id="23" dur="800" decel="100000" fill="hold"/>
                                        <p:tgtEl>
                                          <p:spTgt spid="15363">
                                            <p:txEl>
                                              <p:pRg st="2" end="2"/>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15363">
                                            <p:txEl>
                                              <p:pRg st="2" end="2"/>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15363">
                                            <p:txEl>
                                              <p:pRg st="2" end="2"/>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15363">
                                            <p:txEl>
                                              <p:pRg st="2" end="2"/>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15363">
                                            <p:txEl>
                                              <p:pRg st="2" end="2"/>
                                            </p:txEl>
                                          </p:spTgt>
                                        </p:tgtEl>
                                        <p:attrNameLst>
                                          <p:attrName>ppt_y</p:attrName>
                                        </p:attrNameLst>
                                      </p:cBhvr>
                                      <p:tavLst>
                                        <p:tav tm="0">
                                          <p:val>
                                            <p:strVal val="#ppt_y+0.1"/>
                                          </p:val>
                                        </p:tav>
                                        <p:tav tm="100000">
                                          <p:val>
                                            <p:strVal val="#ppt_y"/>
                                          </p:val>
                                        </p:tav>
                                      </p:tavLst>
                                    </p:anim>
                                  </p:childTnLst>
                                </p:cTn>
                              </p:par>
                            </p:childTnLst>
                          </p:cTn>
                        </p:par>
                        <p:par>
                          <p:cTn id="28" fill="hold" nodeType="afterGroup">
                            <p:stCondLst>
                              <p:cond delay="3000"/>
                            </p:stCondLst>
                            <p:childTnLst>
                              <p:par>
                                <p:cTn id="29" presetID="20" presetClass="entr" presetSubtype="0" fill="hold" nodeType="afterEffect">
                                  <p:stCondLst>
                                    <p:cond delay="0"/>
                                  </p:stCondLst>
                                  <p:childTnLst>
                                    <p:set>
                                      <p:cBhvr>
                                        <p:cTn id="30" dur="1" fill="hold">
                                          <p:stCondLst>
                                            <p:cond delay="0"/>
                                          </p:stCondLst>
                                        </p:cTn>
                                        <p:tgtEl>
                                          <p:spTgt spid="15370"/>
                                        </p:tgtEl>
                                        <p:attrNameLst>
                                          <p:attrName>style.visibility</p:attrName>
                                        </p:attrNameLst>
                                      </p:cBhvr>
                                      <p:to>
                                        <p:strVal val="visible"/>
                                      </p:to>
                                    </p:set>
                                    <p:animEffect transition="in" filter="wedge">
                                      <p:cBhvr>
                                        <p:cTn id="31" dur="1000"/>
                                        <p:tgtEl>
                                          <p:spTgt spid="15370"/>
                                        </p:tgtEl>
                                      </p:cBhvr>
                                    </p:animEffect>
                                  </p:childTnLst>
                                </p:cTn>
                              </p:par>
                              <p:par>
                                <p:cTn id="32" presetID="20" presetClass="entr" presetSubtype="0" fill="hold" nodeType="withEffect">
                                  <p:stCondLst>
                                    <p:cond delay="0"/>
                                  </p:stCondLst>
                                  <p:childTnLst>
                                    <p:set>
                                      <p:cBhvr>
                                        <p:cTn id="33" dur="1" fill="hold">
                                          <p:stCondLst>
                                            <p:cond delay="0"/>
                                          </p:stCondLst>
                                        </p:cTn>
                                        <p:tgtEl>
                                          <p:spTgt spid="15364"/>
                                        </p:tgtEl>
                                        <p:attrNameLst>
                                          <p:attrName>style.visibility</p:attrName>
                                        </p:attrNameLst>
                                      </p:cBhvr>
                                      <p:to>
                                        <p:strVal val="visible"/>
                                      </p:to>
                                    </p:set>
                                    <p:animEffect transition="in" filter="wedge">
                                      <p:cBhvr>
                                        <p:cTn id="34" dur="1000"/>
                                        <p:tgtEl>
                                          <p:spTgt spid="15364"/>
                                        </p:tgtEl>
                                      </p:cBhvr>
                                    </p:animEffect>
                                  </p:childTnLst>
                                </p:cTn>
                              </p:par>
                              <p:par>
                                <p:cTn id="35" presetID="20" presetClass="entr" presetSubtype="0" fill="hold" nodeType="withEffect">
                                  <p:stCondLst>
                                    <p:cond delay="0"/>
                                  </p:stCondLst>
                                  <p:childTnLst>
                                    <p:set>
                                      <p:cBhvr>
                                        <p:cTn id="36" dur="1" fill="hold">
                                          <p:stCondLst>
                                            <p:cond delay="0"/>
                                          </p:stCondLst>
                                        </p:cTn>
                                        <p:tgtEl>
                                          <p:spTgt spid="15367"/>
                                        </p:tgtEl>
                                        <p:attrNameLst>
                                          <p:attrName>style.visibility</p:attrName>
                                        </p:attrNameLst>
                                      </p:cBhvr>
                                      <p:to>
                                        <p:strVal val="visible"/>
                                      </p:to>
                                    </p:set>
                                    <p:animEffect transition="in" filter="wedge">
                                      <p:cBhvr>
                                        <p:cTn id="3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E15F62D-50AF-D828-9868-D3B75E102764}"/>
              </a:ext>
            </a:extLst>
          </p:cNvPr>
          <p:cNvSpPr>
            <a:spLocks noGrp="1" noChangeArrowheads="1"/>
          </p:cNvSpPr>
          <p:nvPr>
            <p:ph type="title"/>
          </p:nvPr>
        </p:nvSpPr>
        <p:spPr/>
        <p:txBody>
          <a:bodyPr/>
          <a:lstStyle/>
          <a:p>
            <a:r>
              <a:rPr lang="en-US" altLang="en-US"/>
              <a:t>Complex Carbohydrates</a:t>
            </a:r>
          </a:p>
        </p:txBody>
      </p:sp>
      <p:sp>
        <p:nvSpPr>
          <p:cNvPr id="19459" name="Rectangle 3">
            <a:extLst>
              <a:ext uri="{FF2B5EF4-FFF2-40B4-BE49-F238E27FC236}">
                <a16:creationId xmlns:a16="http://schemas.microsoft.com/office/drawing/2014/main" id="{F30734B4-BEE4-974F-6350-7DDA454EFD6D}"/>
              </a:ext>
            </a:extLst>
          </p:cNvPr>
          <p:cNvSpPr>
            <a:spLocks noGrp="1" noChangeArrowheads="1"/>
          </p:cNvSpPr>
          <p:nvPr>
            <p:ph type="body" sz="half" idx="1"/>
          </p:nvPr>
        </p:nvSpPr>
        <p:spPr>
          <a:xfrm>
            <a:off x="1981200" y="1600200"/>
            <a:ext cx="4038600" cy="5257800"/>
          </a:xfrm>
        </p:spPr>
        <p:txBody>
          <a:bodyPr/>
          <a:lstStyle/>
          <a:p>
            <a:r>
              <a:rPr lang="en-US" altLang="en-US" sz="2000" b="1">
                <a:solidFill>
                  <a:schemeClr val="accent2"/>
                </a:solidFill>
              </a:rPr>
              <a:t>Starches</a:t>
            </a:r>
            <a:r>
              <a:rPr lang="en-US" altLang="en-US" sz="2000" b="1"/>
              <a:t> are complex carbohydrates that are made up of many units of glucose or other sugars, which form long chains. These chains must be broken down by the body into single units of glucose before they can be used. Starches take longer than sugars to be broken down into glucose. Starches provide energy to the body over longer periods than do simple sugars. Breads, cereals, pasta, and potatoes contain starch.</a:t>
            </a:r>
          </a:p>
        </p:txBody>
      </p:sp>
      <p:sp>
        <p:nvSpPr>
          <p:cNvPr id="19460" name="Rectangle 4">
            <a:extLst>
              <a:ext uri="{FF2B5EF4-FFF2-40B4-BE49-F238E27FC236}">
                <a16:creationId xmlns:a16="http://schemas.microsoft.com/office/drawing/2014/main" id="{A3283FEC-C9BF-9B5C-181B-394AA05D7A33}"/>
              </a:ext>
            </a:extLst>
          </p:cNvPr>
          <p:cNvSpPr>
            <a:spLocks noGrp="1" noChangeArrowheads="1"/>
          </p:cNvSpPr>
          <p:nvPr>
            <p:ph type="body" sz="half" idx="2"/>
          </p:nvPr>
        </p:nvSpPr>
        <p:spPr>
          <a:xfrm>
            <a:off x="6172200" y="1600200"/>
            <a:ext cx="4038600" cy="4953000"/>
          </a:xfrm>
        </p:spPr>
        <p:txBody>
          <a:bodyPr/>
          <a:lstStyle/>
          <a:p>
            <a:pPr>
              <a:lnSpc>
                <a:spcPct val="90000"/>
              </a:lnSpc>
            </a:pPr>
            <a:r>
              <a:rPr lang="en-US" altLang="en-US" sz="2000" b="1">
                <a:solidFill>
                  <a:schemeClr val="accent2"/>
                </a:solidFill>
              </a:rPr>
              <a:t>Dietary Fiber </a:t>
            </a:r>
            <a:r>
              <a:rPr lang="en-US" altLang="en-US" sz="2000" b="1"/>
              <a:t>is another complex carbohydrate, which comes from non-digestible part of plants. There two types of dietary fiber: </a:t>
            </a:r>
            <a:r>
              <a:rPr lang="en-US" altLang="en-US" sz="2000" b="1">
                <a:solidFill>
                  <a:schemeClr val="accent2"/>
                </a:solidFill>
              </a:rPr>
              <a:t>soluble</a:t>
            </a:r>
            <a:r>
              <a:rPr lang="en-US" altLang="en-US" sz="2000" b="1"/>
              <a:t> and </a:t>
            </a:r>
            <a:r>
              <a:rPr lang="en-US" altLang="en-US" sz="2000" b="1">
                <a:solidFill>
                  <a:schemeClr val="accent2"/>
                </a:solidFill>
              </a:rPr>
              <a:t>insoluble</a:t>
            </a:r>
            <a:r>
              <a:rPr lang="en-US" altLang="en-US" sz="2000" b="1"/>
              <a:t>. Soluble fiber combines with waste and other substances to assist in their removal from the body. (Found in: oat bran, beans, apples, carrots, and other vegetables). Insoluble fiber absorbs water and helps to provide needed bulk to the diet. (Found in: whole grains and the skins and seeds of fruits and vegetables).</a:t>
            </a:r>
            <a:endParaRPr lang="en-US" altLang="en-US" sz="2000" b="1">
              <a:solidFill>
                <a:schemeClr val="accent2"/>
              </a:solidFill>
            </a:endParaRPr>
          </a:p>
          <a:p>
            <a:pPr>
              <a:lnSpc>
                <a:spcPct val="90000"/>
              </a:lnSpc>
            </a:pPr>
            <a:endParaRPr lang="en-US" altLang="en-US" sz="2000" b="1"/>
          </a:p>
        </p:txBody>
      </p:sp>
      <p:pic>
        <p:nvPicPr>
          <p:cNvPr id="19461" name="Picture 5">
            <a:extLst>
              <a:ext uri="{FF2B5EF4-FFF2-40B4-BE49-F238E27FC236}">
                <a16:creationId xmlns:a16="http://schemas.microsoft.com/office/drawing/2014/main" id="{AE44CE56-9202-C811-EE89-F692BB8CCC3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57200"/>
            <a:ext cx="1295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a:extLst>
              <a:ext uri="{FF2B5EF4-FFF2-40B4-BE49-F238E27FC236}">
                <a16:creationId xmlns:a16="http://schemas.microsoft.com/office/drawing/2014/main" id="{9BCA646B-0EED-8F1A-5E93-F247CD9A894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690688"/>
            <a:ext cx="1323975" cy="90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anim calcmode="lin" valueType="num">
                                      <p:cBhvr>
                                        <p:cTn id="8" dur="2000" fill="hold"/>
                                        <p:tgtEl>
                                          <p:spTgt spid="19458"/>
                                        </p:tgtEl>
                                        <p:attrNameLst>
                                          <p:attrName>ppt_x</p:attrName>
                                        </p:attrNameLst>
                                      </p:cBhvr>
                                      <p:tavLst>
                                        <p:tav tm="0">
                                          <p:val>
                                            <p:strVal val="#ppt_x"/>
                                          </p:val>
                                        </p:tav>
                                        <p:tav tm="100000">
                                          <p:val>
                                            <p:strVal val="#ppt_x"/>
                                          </p:val>
                                        </p:tav>
                                      </p:tavLst>
                                    </p:anim>
                                    <p:anim calcmode="lin" valueType="num">
                                      <p:cBhvr>
                                        <p:cTn id="9" dur="1800" decel="100000" fill="hold"/>
                                        <p:tgtEl>
                                          <p:spTgt spid="1945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9458"/>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43" presetClass="entr" presetSubtype="0" fill="hold" grpId="0" nodeType="afterEffect">
                                  <p:stCondLst>
                                    <p:cond delay="0"/>
                                  </p:stCondLst>
                                  <p:childTnLst>
                                    <p:set>
                                      <p:cBhvr>
                                        <p:cTn id="13" dur="1" fill="hold">
                                          <p:stCondLst>
                                            <p:cond delay="0"/>
                                          </p:stCondLst>
                                        </p:cTn>
                                        <p:tgtEl>
                                          <p:spTgt spid="19459">
                                            <p:txEl>
                                              <p:pRg st="0" end="0"/>
                                            </p:txEl>
                                          </p:spTgt>
                                        </p:tgtEl>
                                        <p:attrNameLst>
                                          <p:attrName>style.visibility</p:attrName>
                                        </p:attrNameLst>
                                      </p:cBhvr>
                                      <p:to>
                                        <p:strVal val="visible"/>
                                      </p:to>
                                    </p:set>
                                    <p:animEffect transition="in" filter="fade">
                                      <p:cBhvr>
                                        <p:cTn id="14" dur="200"/>
                                        <p:tgtEl>
                                          <p:spTgt spid="19459">
                                            <p:txEl>
                                              <p:pRg st="0" end="0"/>
                                            </p:txEl>
                                          </p:spTgt>
                                        </p:tgtEl>
                                      </p:cBhvr>
                                    </p:animEffect>
                                    <p:anim calcmode="lin" valueType="num">
                                      <p:cBhvr>
                                        <p:cTn id="15" dur="8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16" dur="800" fill="hold"/>
                                        <p:tgtEl>
                                          <p:spTgt spid="19459">
                                            <p:txEl>
                                              <p:pRg st="0" end="0"/>
                                            </p:txEl>
                                          </p:spTgt>
                                        </p:tgtEl>
                                        <p:attrNameLst>
                                          <p:attrName>ppt_y</p:attrName>
                                        </p:attrNameLst>
                                      </p:cBhvr>
                                      <p:tavLst>
                                        <p:tav tm="0">
                                          <p:val>
                                            <p:strVal val="#ppt_y+0.31"/>
                                          </p:val>
                                        </p:tav>
                                        <p:tav tm="100000">
                                          <p:val>
                                            <p:strVal val="#ppt_y+0.31"/>
                                          </p:val>
                                        </p:tav>
                                      </p:tavLst>
                                    </p:anim>
                                    <p:anim calcmode="lin" valueType="num">
                                      <p:cBhvr>
                                        <p:cTn id="17" dur="1200" decel="50000" fill="hold">
                                          <p:stCondLst>
                                            <p:cond delay="800"/>
                                          </p:stCondLst>
                                        </p:cTn>
                                        <p:tgtEl>
                                          <p:spTgt spid="19459">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1200" decel="50000" fill="hold">
                                          <p:stCondLst>
                                            <p:cond delay="800"/>
                                          </p:stCondLst>
                                        </p:cTn>
                                        <p:tgtEl>
                                          <p:spTgt spid="19459">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nodeType="afterGroup">
                            <p:stCondLst>
                              <p:cond delay="4000"/>
                            </p:stCondLst>
                            <p:childTnLst>
                              <p:par>
                                <p:cTn id="20" presetID="43" presetClass="entr" presetSubtype="0" fill="hold" grpId="0" nodeType="afterEffect">
                                  <p:stCondLst>
                                    <p:cond delay="0"/>
                                  </p:stCondLst>
                                  <p:childTnLst>
                                    <p:set>
                                      <p:cBhvr>
                                        <p:cTn id="21" dur="1" fill="hold">
                                          <p:stCondLst>
                                            <p:cond delay="0"/>
                                          </p:stCondLst>
                                        </p:cTn>
                                        <p:tgtEl>
                                          <p:spTgt spid="19460">
                                            <p:txEl>
                                              <p:pRg st="0" end="0"/>
                                            </p:txEl>
                                          </p:spTgt>
                                        </p:tgtEl>
                                        <p:attrNameLst>
                                          <p:attrName>style.visibility</p:attrName>
                                        </p:attrNameLst>
                                      </p:cBhvr>
                                      <p:to>
                                        <p:strVal val="visible"/>
                                      </p:to>
                                    </p:set>
                                    <p:animEffect transition="in" filter="fade">
                                      <p:cBhvr>
                                        <p:cTn id="22" dur="200"/>
                                        <p:tgtEl>
                                          <p:spTgt spid="19460">
                                            <p:txEl>
                                              <p:pRg st="0" end="0"/>
                                            </p:txEl>
                                          </p:spTgt>
                                        </p:tgtEl>
                                      </p:cBhvr>
                                    </p:animEffect>
                                    <p:anim calcmode="lin" valueType="num">
                                      <p:cBhvr>
                                        <p:cTn id="23" dur="800" fill="hold"/>
                                        <p:tgtEl>
                                          <p:spTgt spid="19460">
                                            <p:txEl>
                                              <p:pRg st="0" end="0"/>
                                            </p:txEl>
                                          </p:spTgt>
                                        </p:tgtEl>
                                        <p:attrNameLst>
                                          <p:attrName>ppt_x</p:attrName>
                                        </p:attrNameLst>
                                      </p:cBhvr>
                                      <p:tavLst>
                                        <p:tav tm="0">
                                          <p:val>
                                            <p:strVal val="#ppt_x"/>
                                          </p:val>
                                        </p:tav>
                                        <p:tav tm="100000">
                                          <p:val>
                                            <p:strVal val="#ppt_x"/>
                                          </p:val>
                                        </p:tav>
                                      </p:tavLst>
                                    </p:anim>
                                    <p:anim calcmode="lin" valueType="num">
                                      <p:cBhvr>
                                        <p:cTn id="24" dur="800" fill="hold"/>
                                        <p:tgtEl>
                                          <p:spTgt spid="19460">
                                            <p:txEl>
                                              <p:pRg st="0" end="0"/>
                                            </p:txEl>
                                          </p:spTgt>
                                        </p:tgtEl>
                                        <p:attrNameLst>
                                          <p:attrName>ppt_y</p:attrName>
                                        </p:attrNameLst>
                                      </p:cBhvr>
                                      <p:tavLst>
                                        <p:tav tm="0">
                                          <p:val>
                                            <p:strVal val="#ppt_y+0.31"/>
                                          </p:val>
                                        </p:tav>
                                        <p:tav tm="100000">
                                          <p:val>
                                            <p:strVal val="#ppt_y+0.31"/>
                                          </p:val>
                                        </p:tav>
                                      </p:tavLst>
                                    </p:anim>
                                    <p:anim calcmode="lin" valueType="num">
                                      <p:cBhvr>
                                        <p:cTn id="25" dur="1200" decel="50000" fill="hold">
                                          <p:stCondLst>
                                            <p:cond delay="800"/>
                                          </p:stCondLst>
                                        </p:cTn>
                                        <p:tgtEl>
                                          <p:spTgt spid="19460">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1200" decel="50000" fill="hold">
                                          <p:stCondLst>
                                            <p:cond delay="800"/>
                                          </p:stCondLst>
                                        </p:cTn>
                                        <p:tgtEl>
                                          <p:spTgt spid="19460">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P spid="1946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0496550" y="307848"/>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20" name="object 20"/>
          <p:cNvSpPr/>
          <p:nvPr/>
        </p:nvSpPr>
        <p:spPr>
          <a:xfrm>
            <a:off x="6931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1" name="object 21"/>
          <p:cNvSpPr/>
          <p:nvPr/>
        </p:nvSpPr>
        <p:spPr>
          <a:xfrm>
            <a:off x="8897111" y="606551"/>
            <a:ext cx="1600200" cy="0"/>
          </a:xfrm>
          <a:custGeom>
            <a:avLst/>
            <a:gdLst/>
            <a:ahLst/>
            <a:cxnLst/>
            <a:rect l="l" t="t" r="r" b="b"/>
            <a:pathLst>
              <a:path w="1600200">
                <a:moveTo>
                  <a:pt x="0" y="0"/>
                </a:moveTo>
                <a:lnTo>
                  <a:pt x="1600200" y="0"/>
                </a:lnTo>
              </a:path>
            </a:pathLst>
          </a:custGeom>
          <a:ln w="36575">
            <a:solidFill>
              <a:srgbClr val="FFFFFF"/>
            </a:solidFill>
          </a:ln>
        </p:spPr>
        <p:txBody>
          <a:bodyPr wrap="square" lIns="0" tIns="0" rIns="0" bIns="0" rtlCol="0"/>
          <a:lstStyle/>
          <a:p>
            <a:endParaRPr/>
          </a:p>
        </p:txBody>
      </p:sp>
      <p:sp>
        <p:nvSpPr>
          <p:cNvPr id="24" name="object 24"/>
          <p:cNvSpPr/>
          <p:nvPr/>
        </p:nvSpPr>
        <p:spPr>
          <a:xfrm>
            <a:off x="10401300" y="0"/>
            <a:ext cx="0" cy="585470"/>
          </a:xfrm>
          <a:custGeom>
            <a:avLst/>
            <a:gdLst/>
            <a:ahLst/>
            <a:cxnLst/>
            <a:rect l="l" t="t" r="r" b="b"/>
            <a:pathLst>
              <a:path h="585470">
                <a:moveTo>
                  <a:pt x="0" y="0"/>
                </a:moveTo>
                <a:lnTo>
                  <a:pt x="0" y="585215"/>
                </a:lnTo>
              </a:path>
            </a:pathLst>
          </a:custGeom>
          <a:ln w="9143">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2059940" y="551400"/>
            <a:ext cx="2308860" cy="689932"/>
          </a:xfrm>
          <a:prstGeom prst="rect">
            <a:avLst/>
          </a:prstGeom>
        </p:spPr>
        <p:txBody>
          <a:bodyPr vert="horz" wrap="square" lIns="0" tIns="12700" rIns="0" bIns="0" rtlCol="0" anchor="ctr">
            <a:spAutoFit/>
          </a:bodyPr>
          <a:lstStyle/>
          <a:p>
            <a:pPr marL="12700">
              <a:lnSpc>
                <a:spcPct val="100000"/>
              </a:lnSpc>
              <a:spcBef>
                <a:spcPts val="100"/>
              </a:spcBef>
            </a:pPr>
            <a:r>
              <a:rPr spc="-365" dirty="0"/>
              <a:t>FUNCTIONS</a:t>
            </a:r>
          </a:p>
        </p:txBody>
      </p:sp>
      <p:sp>
        <p:nvSpPr>
          <p:cNvPr id="26" name="object 26"/>
          <p:cNvSpPr txBox="1"/>
          <p:nvPr/>
        </p:nvSpPr>
        <p:spPr>
          <a:xfrm>
            <a:off x="704850" y="1745945"/>
            <a:ext cx="9944100" cy="3860031"/>
          </a:xfrm>
          <a:prstGeom prst="rect">
            <a:avLst/>
          </a:prstGeom>
        </p:spPr>
        <p:txBody>
          <a:bodyPr vert="horz" wrap="square" lIns="0" tIns="12700" rIns="0" bIns="0" rtlCol="0">
            <a:spAutoFit/>
          </a:bodyPr>
          <a:lstStyle/>
          <a:p>
            <a:pPr marL="268605" indent="-255904">
              <a:spcBef>
                <a:spcPts val="100"/>
              </a:spcBef>
              <a:buClr>
                <a:srgbClr val="9F4DA2"/>
              </a:buClr>
              <a:buFont typeface="Georgia"/>
              <a:buChar char="•"/>
              <a:tabLst>
                <a:tab pos="268605" algn="l"/>
                <a:tab pos="269240" algn="l"/>
              </a:tabLst>
            </a:pPr>
            <a:r>
              <a:rPr sz="2400" spc="15" dirty="0">
                <a:cs typeface="Times New Roman"/>
              </a:rPr>
              <a:t>Primary </a:t>
            </a:r>
            <a:r>
              <a:rPr sz="2400" spc="40" dirty="0">
                <a:cs typeface="Times New Roman"/>
              </a:rPr>
              <a:t>function </a:t>
            </a:r>
            <a:r>
              <a:rPr sz="2400" spc="-40" dirty="0">
                <a:cs typeface="Times New Roman"/>
              </a:rPr>
              <a:t>is </a:t>
            </a:r>
            <a:r>
              <a:rPr sz="2400" dirty="0">
                <a:cs typeface="Times New Roman"/>
              </a:rPr>
              <a:t>to </a:t>
            </a:r>
            <a:r>
              <a:rPr sz="2400" spc="20" dirty="0">
                <a:cs typeface="Times New Roman"/>
              </a:rPr>
              <a:t>provide </a:t>
            </a:r>
            <a:r>
              <a:rPr sz="2400" spc="60" dirty="0">
                <a:cs typeface="Times New Roman"/>
              </a:rPr>
              <a:t>a </a:t>
            </a:r>
            <a:r>
              <a:rPr sz="2400" spc="30" dirty="0">
                <a:cs typeface="Times New Roman"/>
              </a:rPr>
              <a:t>source </a:t>
            </a:r>
            <a:r>
              <a:rPr sz="2400" spc="-40" dirty="0">
                <a:cs typeface="Times New Roman"/>
              </a:rPr>
              <a:t>of </a:t>
            </a:r>
            <a:r>
              <a:rPr sz="2400" spc="25" dirty="0">
                <a:cs typeface="Times New Roman"/>
              </a:rPr>
              <a:t>energy </a:t>
            </a:r>
            <a:r>
              <a:rPr sz="2400" spc="5" dirty="0">
                <a:cs typeface="Times New Roman"/>
              </a:rPr>
              <a:t>to</a:t>
            </a:r>
            <a:r>
              <a:rPr sz="2400" spc="-275" dirty="0">
                <a:cs typeface="Times New Roman"/>
              </a:rPr>
              <a:t> </a:t>
            </a:r>
            <a:r>
              <a:rPr sz="2400" spc="5" dirty="0">
                <a:cs typeface="Times New Roman"/>
              </a:rPr>
              <a:t>facilitate</a:t>
            </a:r>
            <a:endParaRPr sz="2400" dirty="0">
              <a:cs typeface="Times New Roman"/>
            </a:endParaRPr>
          </a:p>
          <a:p>
            <a:pPr marL="268605">
              <a:spcBef>
                <a:spcPts val="5"/>
              </a:spcBef>
            </a:pPr>
            <a:r>
              <a:rPr sz="2400" spc="-10" dirty="0">
                <a:cs typeface="Times New Roman"/>
              </a:rPr>
              <a:t>body </a:t>
            </a:r>
            <a:r>
              <a:rPr sz="2400" spc="5" dirty="0">
                <a:cs typeface="Times New Roman"/>
              </a:rPr>
              <a:t>metabolism </a:t>
            </a:r>
            <a:r>
              <a:rPr sz="2400" spc="90" dirty="0">
                <a:cs typeface="Times New Roman"/>
              </a:rPr>
              <a:t>(1200</a:t>
            </a:r>
            <a:r>
              <a:rPr sz="2400" spc="-45" dirty="0">
                <a:cs typeface="Times New Roman"/>
              </a:rPr>
              <a:t> </a:t>
            </a:r>
            <a:r>
              <a:rPr sz="2400" spc="-20" dirty="0">
                <a:cs typeface="Times New Roman"/>
              </a:rPr>
              <a:t>kcal).</a:t>
            </a:r>
            <a:endParaRPr sz="2400" dirty="0">
              <a:cs typeface="Times New Roman"/>
            </a:endParaRPr>
          </a:p>
          <a:p>
            <a:pPr marL="268605" marR="5080" indent="-255904">
              <a:spcBef>
                <a:spcPts val="300"/>
              </a:spcBef>
              <a:buClr>
                <a:srgbClr val="9F4DA2"/>
              </a:buClr>
              <a:buFont typeface="Georgia"/>
              <a:buChar char="•"/>
              <a:tabLst>
                <a:tab pos="268605" algn="l"/>
                <a:tab pos="269240" algn="l"/>
              </a:tabLst>
            </a:pPr>
            <a:r>
              <a:rPr sz="2400" dirty="0">
                <a:cs typeface="Times New Roman"/>
              </a:rPr>
              <a:t>Brain </a:t>
            </a:r>
            <a:r>
              <a:rPr sz="2400" spc="75" dirty="0">
                <a:cs typeface="Times New Roman"/>
              </a:rPr>
              <a:t>and </a:t>
            </a:r>
            <a:r>
              <a:rPr sz="2400" spc="30" dirty="0">
                <a:cs typeface="Times New Roman"/>
              </a:rPr>
              <a:t>nervous </a:t>
            </a:r>
            <a:r>
              <a:rPr sz="2400" spc="-5" dirty="0">
                <a:cs typeface="Times New Roman"/>
              </a:rPr>
              <a:t>tissue </a:t>
            </a:r>
            <a:r>
              <a:rPr sz="2400" spc="10" dirty="0">
                <a:cs typeface="Times New Roman"/>
              </a:rPr>
              <a:t>utilize </a:t>
            </a:r>
            <a:r>
              <a:rPr sz="2400" spc="-5" dirty="0">
                <a:cs typeface="Times New Roman"/>
              </a:rPr>
              <a:t>only </a:t>
            </a:r>
            <a:r>
              <a:rPr sz="2400" dirty="0">
                <a:cs typeface="Times New Roman"/>
              </a:rPr>
              <a:t>glucose as </a:t>
            </a:r>
            <a:r>
              <a:rPr sz="2400" spc="25" dirty="0">
                <a:cs typeface="Times New Roman"/>
              </a:rPr>
              <a:t>energy</a:t>
            </a:r>
            <a:r>
              <a:rPr sz="2400" spc="-180" dirty="0">
                <a:cs typeface="Times New Roman"/>
              </a:rPr>
              <a:t> </a:t>
            </a:r>
            <a:r>
              <a:rPr sz="2400" spc="25" dirty="0">
                <a:cs typeface="Times New Roman"/>
              </a:rPr>
              <a:t>source  </a:t>
            </a:r>
            <a:r>
              <a:rPr sz="2400" spc="45" dirty="0">
                <a:cs typeface="Times New Roman"/>
              </a:rPr>
              <a:t>(5 </a:t>
            </a:r>
            <a:r>
              <a:rPr sz="2400" spc="40" dirty="0">
                <a:cs typeface="Times New Roman"/>
              </a:rPr>
              <a:t>grams </a:t>
            </a:r>
            <a:r>
              <a:rPr sz="2400" spc="65" dirty="0">
                <a:cs typeface="Times New Roman"/>
              </a:rPr>
              <a:t>per</a:t>
            </a:r>
            <a:r>
              <a:rPr sz="2400" spc="-140" dirty="0">
                <a:cs typeface="Times New Roman"/>
              </a:rPr>
              <a:t> </a:t>
            </a:r>
            <a:r>
              <a:rPr sz="2400" spc="30" dirty="0">
                <a:cs typeface="Times New Roman"/>
              </a:rPr>
              <a:t>hour).</a:t>
            </a:r>
            <a:endParaRPr sz="2400" dirty="0">
              <a:cs typeface="Times New Roman"/>
            </a:endParaRPr>
          </a:p>
          <a:p>
            <a:pPr marL="268605" indent="-255904">
              <a:spcBef>
                <a:spcPts val="300"/>
              </a:spcBef>
              <a:buClr>
                <a:srgbClr val="9F4DA2"/>
              </a:buClr>
              <a:buFont typeface="Georgia"/>
              <a:buChar char="•"/>
              <a:tabLst>
                <a:tab pos="268605" algn="l"/>
                <a:tab pos="269240" algn="l"/>
              </a:tabLst>
            </a:pPr>
            <a:r>
              <a:rPr sz="2400" spc="-10" dirty="0">
                <a:cs typeface="Times New Roman"/>
              </a:rPr>
              <a:t>Muscles </a:t>
            </a:r>
            <a:r>
              <a:rPr sz="2400" spc="40" dirty="0">
                <a:cs typeface="Times New Roman"/>
              </a:rPr>
              <a:t>including the </a:t>
            </a:r>
            <a:r>
              <a:rPr sz="2400" spc="65" dirty="0">
                <a:cs typeface="Times New Roman"/>
              </a:rPr>
              <a:t>heart </a:t>
            </a:r>
            <a:r>
              <a:rPr sz="2400" dirty="0">
                <a:cs typeface="Times New Roman"/>
              </a:rPr>
              <a:t>muscles </a:t>
            </a:r>
            <a:r>
              <a:rPr sz="2400" spc="15" dirty="0">
                <a:cs typeface="Times New Roman"/>
              </a:rPr>
              <a:t>derive </a:t>
            </a:r>
            <a:r>
              <a:rPr sz="2400" spc="25" dirty="0">
                <a:cs typeface="Times New Roman"/>
              </a:rPr>
              <a:t>energy</a:t>
            </a:r>
            <a:r>
              <a:rPr sz="2400" spc="-270" dirty="0">
                <a:cs typeface="Times New Roman"/>
              </a:rPr>
              <a:t> </a:t>
            </a:r>
            <a:r>
              <a:rPr sz="2400" spc="25" dirty="0">
                <a:cs typeface="Times New Roman"/>
              </a:rPr>
              <a:t>for</a:t>
            </a:r>
            <a:endParaRPr sz="2400" dirty="0">
              <a:cs typeface="Times New Roman"/>
            </a:endParaRPr>
          </a:p>
          <a:p>
            <a:pPr marL="268605"/>
            <a:r>
              <a:rPr sz="2400" spc="40" dirty="0">
                <a:cs typeface="Times New Roman"/>
              </a:rPr>
              <a:t>contraction </a:t>
            </a:r>
            <a:r>
              <a:rPr sz="2400" spc="30" dirty="0">
                <a:cs typeface="Times New Roman"/>
              </a:rPr>
              <a:t>from </a:t>
            </a:r>
            <a:r>
              <a:rPr sz="2400" spc="20" dirty="0">
                <a:cs typeface="Times New Roman"/>
              </a:rPr>
              <a:t>stored</a:t>
            </a:r>
            <a:r>
              <a:rPr sz="2400" spc="-120" dirty="0">
                <a:cs typeface="Times New Roman"/>
              </a:rPr>
              <a:t> </a:t>
            </a:r>
            <a:r>
              <a:rPr sz="2400" spc="-15" dirty="0">
                <a:cs typeface="Times New Roman"/>
              </a:rPr>
              <a:t>glycogen.</a:t>
            </a:r>
            <a:endParaRPr sz="2400" dirty="0">
              <a:cs typeface="Times New Roman"/>
            </a:endParaRPr>
          </a:p>
          <a:p>
            <a:pPr marL="268605" marR="226695" indent="-255904">
              <a:spcBef>
                <a:spcPts val="300"/>
              </a:spcBef>
              <a:buClr>
                <a:srgbClr val="9F4DA2"/>
              </a:buClr>
              <a:buFont typeface="Georgia"/>
              <a:buChar char="•"/>
              <a:tabLst>
                <a:tab pos="268605" algn="l"/>
                <a:tab pos="269240" algn="l"/>
              </a:tabLst>
            </a:pPr>
            <a:r>
              <a:rPr sz="2400" spc="5" dirty="0">
                <a:cs typeface="Times New Roman"/>
              </a:rPr>
              <a:t>Protein </a:t>
            </a:r>
            <a:r>
              <a:rPr sz="2400" spc="45" dirty="0">
                <a:cs typeface="Times New Roman"/>
              </a:rPr>
              <a:t>sparing </a:t>
            </a:r>
            <a:r>
              <a:rPr sz="2400" spc="30" dirty="0">
                <a:cs typeface="Times New Roman"/>
              </a:rPr>
              <a:t>effect- </a:t>
            </a:r>
            <a:r>
              <a:rPr sz="2400" spc="40" dirty="0">
                <a:cs typeface="Times New Roman"/>
              </a:rPr>
              <a:t>adequate </a:t>
            </a:r>
            <a:r>
              <a:rPr sz="2400" spc="45" dirty="0">
                <a:cs typeface="Times New Roman"/>
              </a:rPr>
              <a:t>carbohydrate </a:t>
            </a:r>
            <a:r>
              <a:rPr sz="2400" spc="40" dirty="0">
                <a:cs typeface="Times New Roman"/>
              </a:rPr>
              <a:t>spare</a:t>
            </a:r>
            <a:r>
              <a:rPr sz="2400" spc="-229" dirty="0">
                <a:cs typeface="Times New Roman"/>
              </a:rPr>
              <a:t> </a:t>
            </a:r>
            <a:r>
              <a:rPr sz="2400" spc="40" dirty="0">
                <a:cs typeface="Times New Roman"/>
              </a:rPr>
              <a:t>protein  </a:t>
            </a:r>
            <a:r>
              <a:rPr sz="2400" spc="65" dirty="0">
                <a:cs typeface="Times New Roman"/>
              </a:rPr>
              <a:t>during </a:t>
            </a:r>
            <a:r>
              <a:rPr sz="2400" spc="5" dirty="0">
                <a:cs typeface="Times New Roman"/>
              </a:rPr>
              <a:t>metabolism </a:t>
            </a:r>
            <a:r>
              <a:rPr sz="2400" spc="60" dirty="0">
                <a:cs typeface="Times New Roman"/>
              </a:rPr>
              <a:t>which </a:t>
            </a:r>
            <a:r>
              <a:rPr sz="2400" spc="65" dirty="0">
                <a:cs typeface="Times New Roman"/>
              </a:rPr>
              <a:t>can </a:t>
            </a:r>
            <a:r>
              <a:rPr sz="2400" dirty="0">
                <a:cs typeface="Times New Roman"/>
              </a:rPr>
              <a:t>be </a:t>
            </a:r>
            <a:r>
              <a:rPr sz="2400" spc="15" dirty="0">
                <a:cs typeface="Times New Roman"/>
              </a:rPr>
              <a:t>utilized </a:t>
            </a:r>
            <a:r>
              <a:rPr sz="2400" spc="25" dirty="0">
                <a:cs typeface="Times New Roman"/>
              </a:rPr>
              <a:t>for </a:t>
            </a:r>
            <a:r>
              <a:rPr sz="2400" spc="55" dirty="0">
                <a:cs typeface="Times New Roman"/>
              </a:rPr>
              <a:t>growth </a:t>
            </a:r>
            <a:r>
              <a:rPr sz="2400" spc="75" dirty="0">
                <a:cs typeface="Times New Roman"/>
              </a:rPr>
              <a:t>and  </a:t>
            </a:r>
            <a:r>
              <a:rPr sz="2400" spc="65" dirty="0">
                <a:cs typeface="Times New Roman"/>
              </a:rPr>
              <a:t>repair </a:t>
            </a:r>
            <a:r>
              <a:rPr sz="2400" spc="-40" dirty="0">
                <a:cs typeface="Times New Roman"/>
              </a:rPr>
              <a:t>of </a:t>
            </a:r>
            <a:r>
              <a:rPr sz="2400" spc="40" dirty="0">
                <a:cs typeface="Times New Roman"/>
              </a:rPr>
              <a:t>the</a:t>
            </a:r>
            <a:r>
              <a:rPr sz="2400" spc="-65" dirty="0">
                <a:cs typeface="Times New Roman"/>
              </a:rPr>
              <a:t> </a:t>
            </a:r>
            <a:r>
              <a:rPr sz="2400" spc="-35" dirty="0">
                <a:cs typeface="Times New Roman"/>
              </a:rPr>
              <a:t>body.</a:t>
            </a:r>
            <a:endParaRPr sz="2400" dirty="0">
              <a:cs typeface="Times New Roman"/>
            </a:endParaRPr>
          </a:p>
          <a:p>
            <a:pPr marL="268605" marR="113030" indent="-255904">
              <a:spcBef>
                <a:spcPts val="305"/>
              </a:spcBef>
              <a:buClr>
                <a:srgbClr val="9F4DA2"/>
              </a:buClr>
              <a:buFont typeface="Georgia"/>
              <a:buChar char="•"/>
              <a:tabLst>
                <a:tab pos="268605" algn="l"/>
                <a:tab pos="269240" algn="l"/>
              </a:tabLst>
            </a:pPr>
            <a:r>
              <a:rPr sz="2400" spc="20" dirty="0">
                <a:cs typeface="Times New Roman"/>
              </a:rPr>
              <a:t>Major </a:t>
            </a:r>
            <a:r>
              <a:rPr sz="2400" spc="25" dirty="0">
                <a:cs typeface="Times New Roman"/>
              </a:rPr>
              <a:t>components </a:t>
            </a:r>
            <a:r>
              <a:rPr sz="2400" spc="-40" dirty="0">
                <a:cs typeface="Times New Roman"/>
              </a:rPr>
              <a:t>of </a:t>
            </a:r>
            <a:r>
              <a:rPr sz="2400" spc="40" dirty="0">
                <a:cs typeface="Times New Roman"/>
              </a:rPr>
              <a:t>the </a:t>
            </a:r>
            <a:r>
              <a:rPr sz="2400" spc="65" dirty="0">
                <a:cs typeface="Times New Roman"/>
              </a:rPr>
              <a:t>ground </a:t>
            </a:r>
            <a:r>
              <a:rPr sz="2400" spc="25" dirty="0">
                <a:cs typeface="Times New Roman"/>
              </a:rPr>
              <a:t>substance </a:t>
            </a:r>
            <a:r>
              <a:rPr sz="2400" spc="65" dirty="0">
                <a:cs typeface="Times New Roman"/>
              </a:rPr>
              <a:t>are </a:t>
            </a:r>
            <a:r>
              <a:rPr sz="2400" spc="20" dirty="0">
                <a:cs typeface="Times New Roman"/>
              </a:rPr>
              <a:t>derived</a:t>
            </a:r>
            <a:r>
              <a:rPr sz="2400" spc="-270" dirty="0">
                <a:cs typeface="Times New Roman"/>
              </a:rPr>
              <a:t> </a:t>
            </a:r>
            <a:r>
              <a:rPr sz="2400" spc="30" dirty="0">
                <a:cs typeface="Times New Roman"/>
              </a:rPr>
              <a:t>from  </a:t>
            </a:r>
            <a:r>
              <a:rPr sz="2400" spc="25" dirty="0">
                <a:cs typeface="Times New Roman"/>
              </a:rPr>
              <a:t>carbohydrates.</a:t>
            </a:r>
            <a:endParaRPr sz="2400" dirty="0">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3C8B87F-21D1-CC02-C87D-C8D660519947}"/>
              </a:ext>
            </a:extLst>
          </p:cNvPr>
          <p:cNvSpPr>
            <a:spLocks noGrp="1" noChangeArrowheads="1"/>
          </p:cNvSpPr>
          <p:nvPr>
            <p:ph type="title"/>
          </p:nvPr>
        </p:nvSpPr>
        <p:spPr/>
        <p:txBody>
          <a:bodyPr/>
          <a:lstStyle/>
          <a:p>
            <a:r>
              <a:rPr lang="en-US" altLang="en-US"/>
              <a:t>Fats (Lipids)</a:t>
            </a:r>
          </a:p>
        </p:txBody>
      </p:sp>
      <p:sp>
        <p:nvSpPr>
          <p:cNvPr id="20483" name="Rectangle 3">
            <a:extLst>
              <a:ext uri="{FF2B5EF4-FFF2-40B4-BE49-F238E27FC236}">
                <a16:creationId xmlns:a16="http://schemas.microsoft.com/office/drawing/2014/main" id="{397D3781-3687-F1CA-3930-A1D307BA77FC}"/>
              </a:ext>
            </a:extLst>
          </p:cNvPr>
          <p:cNvSpPr>
            <a:spLocks noGrp="1" noChangeArrowheads="1"/>
          </p:cNvSpPr>
          <p:nvPr>
            <p:ph type="body" idx="1"/>
          </p:nvPr>
        </p:nvSpPr>
        <p:spPr>
          <a:xfrm>
            <a:off x="714375" y="1690688"/>
            <a:ext cx="10639425" cy="5167312"/>
          </a:xfrm>
        </p:spPr>
        <p:txBody>
          <a:bodyPr/>
          <a:lstStyle/>
          <a:p>
            <a:pPr>
              <a:lnSpc>
                <a:spcPct val="90000"/>
              </a:lnSpc>
              <a:buClr>
                <a:schemeClr val="tx1"/>
              </a:buClr>
            </a:pPr>
            <a:r>
              <a:rPr lang="en-US" altLang="en-US" b="1" dirty="0">
                <a:solidFill>
                  <a:schemeClr val="accent2"/>
                </a:solidFill>
              </a:rPr>
              <a:t>Fats</a:t>
            </a:r>
            <a:r>
              <a:rPr lang="en-US" altLang="en-US" dirty="0"/>
              <a:t> are the nutrients that contains the most concentrated form of energy. Fats are a type of lipid.</a:t>
            </a:r>
          </a:p>
          <a:p>
            <a:pPr>
              <a:lnSpc>
                <a:spcPct val="90000"/>
              </a:lnSpc>
              <a:buClr>
                <a:schemeClr val="tx1"/>
              </a:buClr>
            </a:pPr>
            <a:r>
              <a:rPr lang="en-US" altLang="en-US" b="1" dirty="0">
                <a:solidFill>
                  <a:schemeClr val="accent2"/>
                </a:solidFill>
              </a:rPr>
              <a:t>Lipids</a:t>
            </a:r>
            <a:r>
              <a:rPr lang="en-US" altLang="en-US" dirty="0"/>
              <a:t> are substances that are somewhat similar to carbohydrates, but they contain less oxygen and they do not dissolve in water.</a:t>
            </a:r>
          </a:p>
          <a:p>
            <a:pPr>
              <a:lnSpc>
                <a:spcPct val="90000"/>
              </a:lnSpc>
            </a:pPr>
            <a:r>
              <a:rPr lang="en-US" altLang="en-US" dirty="0"/>
              <a:t>Fat is one of essential nutrients important for properly body function. A small daily intake of fat is required. One gram of fat provides more than twice as much energy as one gram of carbohydrate.</a:t>
            </a:r>
          </a:p>
          <a:p>
            <a:pPr>
              <a:lnSpc>
                <a:spcPct val="90000"/>
              </a:lnSpc>
            </a:pPr>
            <a:r>
              <a:rPr lang="en-US" altLang="en-US" dirty="0"/>
              <a:t>Fats are part of many body tissues and are important as carriers of other nutrients, such as vitamins. Fats also carry the flavor of foods – making foods tastier, but consumption of fat should be closely monitored.</a:t>
            </a:r>
          </a:p>
        </p:txBody>
      </p:sp>
      <p:pic>
        <p:nvPicPr>
          <p:cNvPr id="20484" name="Picture 4">
            <a:extLst>
              <a:ext uri="{FF2B5EF4-FFF2-40B4-BE49-F238E27FC236}">
                <a16:creationId xmlns:a16="http://schemas.microsoft.com/office/drawing/2014/main" id="{C450AA07-A6BD-E2B0-5C3D-CDEDA16B2E8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408781"/>
            <a:ext cx="1257300" cy="6191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77CFC9C-D94A-E085-ED4C-0E3631447777}"/>
              </a:ext>
            </a:extLst>
          </p:cNvPr>
          <p:cNvSpPr txBox="1"/>
          <p:nvPr/>
        </p:nvSpPr>
        <p:spPr>
          <a:xfrm>
            <a:off x="5033962" y="886324"/>
            <a:ext cx="6096000" cy="684803"/>
          </a:xfrm>
          <a:prstGeom prst="rect">
            <a:avLst/>
          </a:prstGeom>
          <a:noFill/>
        </p:spPr>
        <p:txBody>
          <a:bodyPr wrap="square">
            <a:spAutoFit/>
          </a:bodyPr>
          <a:lstStyle/>
          <a:p>
            <a:pPr marL="268605" indent="-255904">
              <a:buClr>
                <a:srgbClr val="9F4DA2"/>
              </a:buClr>
              <a:buFont typeface="Georgia"/>
              <a:buChar char="•"/>
              <a:tabLst>
                <a:tab pos="268605" algn="l"/>
                <a:tab pos="269240" algn="l"/>
              </a:tabLst>
            </a:pPr>
            <a:r>
              <a:rPr lang="en-US" sz="1800" b="1" u="heavy" spc="-280" dirty="0">
                <a:solidFill>
                  <a:srgbClr val="502552"/>
                </a:solidFill>
                <a:uFill>
                  <a:solidFill>
                    <a:srgbClr val="502552"/>
                  </a:solidFill>
                </a:uFill>
                <a:cs typeface="Times New Roman"/>
              </a:rPr>
              <a:t>DAILY</a:t>
            </a:r>
            <a:r>
              <a:rPr lang="en-US" sz="1800" b="1" u="heavy" spc="-90" dirty="0">
                <a:solidFill>
                  <a:srgbClr val="502552"/>
                </a:solidFill>
                <a:uFill>
                  <a:solidFill>
                    <a:srgbClr val="502552"/>
                  </a:solidFill>
                </a:uFill>
                <a:cs typeface="Times New Roman"/>
              </a:rPr>
              <a:t>  </a:t>
            </a:r>
            <a:r>
              <a:rPr lang="en-US" sz="1800" b="1" u="heavy" spc="-320" dirty="0">
                <a:solidFill>
                  <a:srgbClr val="502552"/>
                </a:solidFill>
                <a:uFill>
                  <a:solidFill>
                    <a:srgbClr val="502552"/>
                  </a:solidFill>
                </a:uFill>
                <a:cs typeface="Times New Roman"/>
              </a:rPr>
              <a:t>REQUIREMENTS:</a:t>
            </a:r>
            <a:endParaRPr lang="en-US" sz="1800" dirty="0">
              <a:cs typeface="Times New Roman"/>
            </a:endParaRPr>
          </a:p>
          <a:p>
            <a:pPr marL="268605" indent="-255904">
              <a:spcBef>
                <a:spcPts val="300"/>
              </a:spcBef>
              <a:buClr>
                <a:srgbClr val="9F4DA2"/>
              </a:buClr>
              <a:buFont typeface="Georgia"/>
              <a:buChar char="•"/>
              <a:tabLst>
                <a:tab pos="268605" algn="l"/>
                <a:tab pos="269240" algn="l"/>
              </a:tabLst>
            </a:pPr>
            <a:r>
              <a:rPr lang="en-US" sz="1800" spc="155" dirty="0">
                <a:cs typeface="Times New Roman"/>
              </a:rPr>
              <a:t>10-20</a:t>
            </a:r>
            <a:r>
              <a:rPr lang="en-US" sz="1800" dirty="0">
                <a:cs typeface="Times New Roman"/>
              </a:rPr>
              <a:t> </a:t>
            </a:r>
            <a:r>
              <a:rPr lang="en-US" sz="1800" dirty="0" err="1">
                <a:cs typeface="Times New Roman"/>
              </a:rPr>
              <a:t>gms</a:t>
            </a:r>
            <a:r>
              <a:rPr lang="en-US" sz="1800" dirty="0">
                <a:cs typeface="Times New Roman"/>
              </a:rPr>
              <a:t>/day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edge">
                                      <p:cBhvr>
                                        <p:cTn id="7" dur="2000"/>
                                        <p:tgtEl>
                                          <p:spTgt spid="20482"/>
                                        </p:tgtEl>
                                      </p:cBhvr>
                                    </p:animEffect>
                                  </p:childTnLst>
                                </p:cTn>
                              </p:par>
                            </p:childTnLst>
                          </p:cTn>
                        </p:par>
                        <p:par>
                          <p:cTn id="8" fill="hold" nodeType="afterGroup">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 calcmode="lin" valueType="num">
                                      <p:cBhvr>
                                        <p:cTn id="11" dur="2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12" dur="2000" fill="hold"/>
                                        <p:tgtEl>
                                          <p:spTgt spid="20483">
                                            <p:txEl>
                                              <p:pRg st="0" end="0"/>
                                            </p:txEl>
                                          </p:spTgt>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4000"/>
                            </p:stCondLst>
                            <p:childTnLst>
                              <p:par>
                                <p:cTn id="14" presetID="17" presetClass="entr" presetSubtype="10" fill="hold" grpId="0" nodeType="afterEffect">
                                  <p:stCondLst>
                                    <p:cond delay="0"/>
                                  </p:stCondLst>
                                  <p:childTnLst>
                                    <p:set>
                                      <p:cBhvr>
                                        <p:cTn id="15" dur="1" fill="hold">
                                          <p:stCondLst>
                                            <p:cond delay="0"/>
                                          </p:stCondLst>
                                        </p:cTn>
                                        <p:tgtEl>
                                          <p:spTgt spid="20483">
                                            <p:txEl>
                                              <p:pRg st="1" end="1"/>
                                            </p:txEl>
                                          </p:spTgt>
                                        </p:tgtEl>
                                        <p:attrNameLst>
                                          <p:attrName>style.visibility</p:attrName>
                                        </p:attrNameLst>
                                      </p:cBhvr>
                                      <p:to>
                                        <p:strVal val="visible"/>
                                      </p:to>
                                    </p:set>
                                    <p:anim calcmode="lin" valueType="num">
                                      <p:cBhvr>
                                        <p:cTn id="16" dur="2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20483">
                                            <p:txEl>
                                              <p:pRg st="1" end="1"/>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6000"/>
                            </p:stCondLst>
                            <p:childTnLst>
                              <p:par>
                                <p:cTn id="19" presetID="17" presetClass="entr" presetSubtype="10" fill="hold" grpId="0" nodeType="after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2000" fill="hold"/>
                                        <p:tgtEl>
                                          <p:spTgt spid="20483">
                                            <p:txEl>
                                              <p:pRg st="2" end="2"/>
                                            </p:txEl>
                                          </p:spTgt>
                                        </p:tgtEl>
                                        <p:attrNameLst>
                                          <p:attrName>ppt_w</p:attrName>
                                        </p:attrNameLst>
                                      </p:cBhvr>
                                      <p:tavLst>
                                        <p:tav tm="0">
                                          <p:val>
                                            <p:fltVal val="0"/>
                                          </p:val>
                                        </p:tav>
                                        <p:tav tm="100000">
                                          <p:val>
                                            <p:strVal val="#ppt_w"/>
                                          </p:val>
                                        </p:tav>
                                      </p:tavLst>
                                    </p:anim>
                                    <p:anim calcmode="lin" valueType="num">
                                      <p:cBhvr>
                                        <p:cTn id="22" dur="2000" fill="hold"/>
                                        <p:tgtEl>
                                          <p:spTgt spid="20483">
                                            <p:txEl>
                                              <p:pRg st="2" end="2"/>
                                            </p:txEl>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8000"/>
                            </p:stCondLst>
                            <p:childTnLst>
                              <p:par>
                                <p:cTn id="24" presetID="17" presetClass="entr" presetSubtype="10" fill="hold" grpId="0" nodeType="afterEffect">
                                  <p:stCondLst>
                                    <p:cond delay="0"/>
                                  </p:stCondLst>
                                  <p:childTnLst>
                                    <p:set>
                                      <p:cBhvr>
                                        <p:cTn id="25" dur="1" fill="hold">
                                          <p:stCondLst>
                                            <p:cond delay="0"/>
                                          </p:stCondLst>
                                        </p:cTn>
                                        <p:tgtEl>
                                          <p:spTgt spid="20483">
                                            <p:txEl>
                                              <p:pRg st="3" end="3"/>
                                            </p:txEl>
                                          </p:spTgt>
                                        </p:tgtEl>
                                        <p:attrNameLst>
                                          <p:attrName>style.visibility</p:attrName>
                                        </p:attrNameLst>
                                      </p:cBhvr>
                                      <p:to>
                                        <p:strVal val="visible"/>
                                      </p:to>
                                    </p:set>
                                    <p:anim calcmode="lin" valueType="num">
                                      <p:cBhvr>
                                        <p:cTn id="26" dur="2000" fill="hold"/>
                                        <p:tgtEl>
                                          <p:spTgt spid="20483">
                                            <p:txEl>
                                              <p:pRg st="3" end="3"/>
                                            </p:txEl>
                                          </p:spTgt>
                                        </p:tgtEl>
                                        <p:attrNameLst>
                                          <p:attrName>ppt_w</p:attrName>
                                        </p:attrNameLst>
                                      </p:cBhvr>
                                      <p:tavLst>
                                        <p:tav tm="0">
                                          <p:val>
                                            <p:fltVal val="0"/>
                                          </p:val>
                                        </p:tav>
                                        <p:tav tm="100000">
                                          <p:val>
                                            <p:strVal val="#ppt_w"/>
                                          </p:val>
                                        </p:tav>
                                      </p:tavLst>
                                    </p:anim>
                                    <p:anim calcmode="lin" valueType="num">
                                      <p:cBhvr>
                                        <p:cTn id="27" dur="2000" fill="hold"/>
                                        <p:tgtEl>
                                          <p:spTgt spid="20483">
                                            <p:txEl>
                                              <p:pRg st="3" end="3"/>
                                            </p:txEl>
                                          </p:spTgt>
                                        </p:tgtEl>
                                        <p:attrNameLst>
                                          <p:attrName>ppt_h</p:attrName>
                                        </p:attrNameLst>
                                      </p:cBhvr>
                                      <p:tavLst>
                                        <p:tav tm="0">
                                          <p:val>
                                            <p:strVal val="#ppt_h"/>
                                          </p:val>
                                        </p:tav>
                                        <p:tav tm="100000">
                                          <p:val>
                                            <p:strVal val="#ppt_h"/>
                                          </p:val>
                                        </p:tav>
                                      </p:tavLst>
                                    </p:anim>
                                  </p:childTnLst>
                                </p:cTn>
                              </p:par>
                            </p:childTnLst>
                          </p:cTn>
                        </p:par>
                        <p:par>
                          <p:cTn id="28" fill="hold" nodeType="afterGroup">
                            <p:stCondLst>
                              <p:cond delay="10000"/>
                            </p:stCondLst>
                            <p:childTnLst>
                              <p:par>
                                <p:cTn id="29" presetID="30" presetClass="entr" presetSubtype="0" fill="hold" nodeType="afterEffect">
                                  <p:stCondLst>
                                    <p:cond delay="0"/>
                                  </p:stCondLst>
                                  <p:childTnLst>
                                    <p:set>
                                      <p:cBhvr>
                                        <p:cTn id="30" dur="1" fill="hold">
                                          <p:stCondLst>
                                            <p:cond delay="0"/>
                                          </p:stCondLst>
                                        </p:cTn>
                                        <p:tgtEl>
                                          <p:spTgt spid="20484"/>
                                        </p:tgtEl>
                                        <p:attrNameLst>
                                          <p:attrName>style.visibility</p:attrName>
                                        </p:attrNameLst>
                                      </p:cBhvr>
                                      <p:to>
                                        <p:strVal val="visible"/>
                                      </p:to>
                                    </p:set>
                                    <p:animEffect transition="in" filter="fade">
                                      <p:cBhvr>
                                        <p:cTn id="31" dur="800" decel="100000"/>
                                        <p:tgtEl>
                                          <p:spTgt spid="20484"/>
                                        </p:tgtEl>
                                      </p:cBhvr>
                                    </p:animEffect>
                                    <p:anim calcmode="lin" valueType="num">
                                      <p:cBhvr>
                                        <p:cTn id="32" dur="800" decel="100000" fill="hold"/>
                                        <p:tgtEl>
                                          <p:spTgt spid="20484"/>
                                        </p:tgtEl>
                                        <p:attrNameLst>
                                          <p:attrName>style.rotation</p:attrName>
                                        </p:attrNameLst>
                                      </p:cBhvr>
                                      <p:tavLst>
                                        <p:tav tm="0">
                                          <p:val>
                                            <p:fltVal val="-90"/>
                                          </p:val>
                                        </p:tav>
                                        <p:tav tm="100000">
                                          <p:val>
                                            <p:fltVal val="0"/>
                                          </p:val>
                                        </p:tav>
                                      </p:tavLst>
                                    </p:anim>
                                    <p:anim calcmode="lin" valueType="num">
                                      <p:cBhvr>
                                        <p:cTn id="33" dur="800" decel="100000" fill="hold"/>
                                        <p:tgtEl>
                                          <p:spTgt spid="20484"/>
                                        </p:tgtEl>
                                        <p:attrNameLst>
                                          <p:attrName>ppt_x</p:attrName>
                                        </p:attrNameLst>
                                      </p:cBhvr>
                                      <p:tavLst>
                                        <p:tav tm="0">
                                          <p:val>
                                            <p:strVal val="#ppt_x+0.4"/>
                                          </p:val>
                                        </p:tav>
                                        <p:tav tm="100000">
                                          <p:val>
                                            <p:strVal val="#ppt_x-0.05"/>
                                          </p:val>
                                        </p:tav>
                                      </p:tavLst>
                                    </p:anim>
                                    <p:anim calcmode="lin" valueType="num">
                                      <p:cBhvr>
                                        <p:cTn id="34" dur="800" decel="100000" fill="hold"/>
                                        <p:tgtEl>
                                          <p:spTgt spid="20484"/>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20484"/>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2048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a:extLst>
              <a:ext uri="{FF2B5EF4-FFF2-40B4-BE49-F238E27FC236}">
                <a16:creationId xmlns:a16="http://schemas.microsoft.com/office/drawing/2014/main" id="{D5023A25-C32D-F257-7B47-539EB7BE09AB}"/>
              </a:ext>
            </a:extLst>
          </p:cNvPr>
          <p:cNvSpPr>
            <a:spLocks noGrp="1" noChangeArrowheads="1"/>
          </p:cNvSpPr>
          <p:nvPr>
            <p:ph type="title"/>
          </p:nvPr>
        </p:nvSpPr>
        <p:spPr/>
        <p:txBody>
          <a:bodyPr/>
          <a:lstStyle/>
          <a:p>
            <a:r>
              <a:rPr lang="en-US" altLang="en-US" dirty="0"/>
              <a:t>Types of Fats</a:t>
            </a:r>
          </a:p>
        </p:txBody>
      </p:sp>
      <p:sp>
        <p:nvSpPr>
          <p:cNvPr id="24581" name="Rectangle 5">
            <a:extLst>
              <a:ext uri="{FF2B5EF4-FFF2-40B4-BE49-F238E27FC236}">
                <a16:creationId xmlns:a16="http://schemas.microsoft.com/office/drawing/2014/main" id="{1204D19D-65C4-9ECE-DAAD-06A7FE1DE7E6}"/>
              </a:ext>
            </a:extLst>
          </p:cNvPr>
          <p:cNvSpPr>
            <a:spLocks noGrp="1" noChangeArrowheads="1"/>
          </p:cNvSpPr>
          <p:nvPr>
            <p:ph type="body" sz="half" idx="1"/>
          </p:nvPr>
        </p:nvSpPr>
        <p:spPr/>
        <p:txBody>
          <a:bodyPr/>
          <a:lstStyle/>
          <a:p>
            <a:pPr>
              <a:lnSpc>
                <a:spcPct val="80000"/>
              </a:lnSpc>
              <a:buClr>
                <a:schemeClr val="tx1"/>
              </a:buClr>
            </a:pPr>
            <a:r>
              <a:rPr lang="en-US" altLang="en-US" sz="2400" b="1">
                <a:solidFill>
                  <a:schemeClr val="accent2"/>
                </a:solidFill>
              </a:rPr>
              <a:t>Saturated fats</a:t>
            </a:r>
            <a:r>
              <a:rPr lang="en-US" altLang="en-US" sz="2400"/>
              <a:t> are usually solid at room temperature. They contain maximum number of hydrogen atoms. Tropical oils, butter, and animal fats tend to be high in saturated fats.</a:t>
            </a:r>
          </a:p>
          <a:p>
            <a:pPr>
              <a:lnSpc>
                <a:spcPct val="80000"/>
              </a:lnSpc>
              <a:buClr>
                <a:schemeClr val="tx1"/>
              </a:buClr>
            </a:pPr>
            <a:r>
              <a:rPr lang="en-US" altLang="en-US" sz="2400"/>
              <a:t>A diet high in saturated fats can lead to an increased chance of heart and blood vessel disease, obesity, and some types of cancer.</a:t>
            </a:r>
          </a:p>
        </p:txBody>
      </p:sp>
      <p:sp>
        <p:nvSpPr>
          <p:cNvPr id="24582" name="Rectangle 6">
            <a:extLst>
              <a:ext uri="{FF2B5EF4-FFF2-40B4-BE49-F238E27FC236}">
                <a16:creationId xmlns:a16="http://schemas.microsoft.com/office/drawing/2014/main" id="{CD7E8202-097F-6056-98DD-E0B4D5884545}"/>
              </a:ext>
            </a:extLst>
          </p:cNvPr>
          <p:cNvSpPr>
            <a:spLocks noGrp="1" noChangeArrowheads="1"/>
          </p:cNvSpPr>
          <p:nvPr>
            <p:ph type="body" sz="half" idx="2"/>
          </p:nvPr>
        </p:nvSpPr>
        <p:spPr>
          <a:xfrm>
            <a:off x="6172200" y="1600200"/>
            <a:ext cx="4038600" cy="5257800"/>
          </a:xfrm>
        </p:spPr>
        <p:txBody>
          <a:bodyPr/>
          <a:lstStyle/>
          <a:p>
            <a:pPr>
              <a:lnSpc>
                <a:spcPct val="80000"/>
              </a:lnSpc>
              <a:buClr>
                <a:schemeClr val="tx1"/>
              </a:buClr>
            </a:pPr>
            <a:r>
              <a:rPr lang="en-US" altLang="en-US" sz="2400" b="1">
                <a:solidFill>
                  <a:schemeClr val="accent2"/>
                </a:solidFill>
              </a:rPr>
              <a:t>Unsaturated</a:t>
            </a:r>
            <a:r>
              <a:rPr lang="en-US" altLang="en-US" sz="2400"/>
              <a:t> fats are those fats that are liquid at room temperature. </a:t>
            </a:r>
          </a:p>
          <a:p>
            <a:pPr>
              <a:lnSpc>
                <a:spcPct val="80000"/>
              </a:lnSpc>
              <a:buClr>
                <a:schemeClr val="tx1"/>
              </a:buClr>
            </a:pPr>
            <a:r>
              <a:rPr lang="en-US" altLang="en-US" sz="2400"/>
              <a:t>Olive oil and peanut oil are called </a:t>
            </a:r>
            <a:r>
              <a:rPr lang="en-US" altLang="en-US" sz="2400" b="1">
                <a:solidFill>
                  <a:schemeClr val="accent2"/>
                </a:solidFill>
              </a:rPr>
              <a:t>monounsaturated</a:t>
            </a:r>
            <a:r>
              <a:rPr lang="en-US" altLang="en-US" sz="2400" b="1"/>
              <a:t> </a:t>
            </a:r>
            <a:r>
              <a:rPr lang="en-US" altLang="en-US" sz="2400" b="1">
                <a:solidFill>
                  <a:schemeClr val="accent2"/>
                </a:solidFill>
              </a:rPr>
              <a:t>fats</a:t>
            </a:r>
            <a:r>
              <a:rPr lang="en-US" altLang="en-US" sz="2400">
                <a:solidFill>
                  <a:schemeClr val="accent2"/>
                </a:solidFill>
              </a:rPr>
              <a:t> </a:t>
            </a:r>
            <a:r>
              <a:rPr lang="en-US" altLang="en-US" sz="2400"/>
              <a:t>because they lack one pair of hydrogen atoms.</a:t>
            </a:r>
          </a:p>
          <a:p>
            <a:pPr>
              <a:lnSpc>
                <a:spcPct val="80000"/>
              </a:lnSpc>
              <a:buClr>
                <a:schemeClr val="tx1"/>
              </a:buClr>
            </a:pPr>
            <a:r>
              <a:rPr lang="en-US" altLang="en-US" sz="2400"/>
              <a:t>Fish oils and most vegetables oils, such as corn, soybean, and sunflower oils, are called </a:t>
            </a:r>
            <a:r>
              <a:rPr lang="en-US" altLang="en-US" sz="2400" b="1">
                <a:solidFill>
                  <a:schemeClr val="accent2"/>
                </a:solidFill>
              </a:rPr>
              <a:t>polyunsaturated fats</a:t>
            </a:r>
            <a:r>
              <a:rPr lang="en-US" altLang="en-US" sz="2400"/>
              <a:t> because they lack two or more pairs of hydrogen atoms.</a:t>
            </a:r>
          </a:p>
          <a:p>
            <a:pPr>
              <a:lnSpc>
                <a:spcPct val="80000"/>
              </a:lnSpc>
              <a:buClr>
                <a:schemeClr val="tx1"/>
              </a:buClr>
              <a:buFontTx/>
              <a:buNone/>
            </a:pP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2000" fill="hold"/>
                                        <p:tgtEl>
                                          <p:spTgt spid="24580"/>
                                        </p:tgtEl>
                                        <p:attrNameLst>
                                          <p:attrName>ppt_w</p:attrName>
                                        </p:attrNameLst>
                                      </p:cBhvr>
                                      <p:tavLst>
                                        <p:tav tm="0">
                                          <p:val>
                                            <p:fltVal val="0"/>
                                          </p:val>
                                        </p:tav>
                                        <p:tav tm="100000">
                                          <p:val>
                                            <p:strVal val="#ppt_w"/>
                                          </p:val>
                                        </p:tav>
                                      </p:tavLst>
                                    </p:anim>
                                    <p:anim calcmode="lin" valueType="num">
                                      <p:cBhvr>
                                        <p:cTn id="8" dur="2000" fill="hold"/>
                                        <p:tgtEl>
                                          <p:spTgt spid="24580"/>
                                        </p:tgtEl>
                                        <p:attrNameLst>
                                          <p:attrName>ppt_h</p:attrName>
                                        </p:attrNameLst>
                                      </p:cBhvr>
                                      <p:tavLst>
                                        <p:tav tm="0">
                                          <p:val>
                                            <p:fltVal val="0"/>
                                          </p:val>
                                        </p:tav>
                                        <p:tav tm="100000">
                                          <p:val>
                                            <p:strVal val="#ppt_h"/>
                                          </p:val>
                                        </p:tav>
                                      </p:tavLst>
                                    </p:anim>
                                    <p:animEffect transition="in" filter="fade">
                                      <p:cBhvr>
                                        <p:cTn id="9" dur="2000"/>
                                        <p:tgtEl>
                                          <p:spTgt spid="24580"/>
                                        </p:tgtEl>
                                      </p:cBhvr>
                                    </p:animEffect>
                                  </p:childTnLst>
                                </p:cTn>
                              </p:par>
                            </p:childTnLst>
                          </p:cTn>
                        </p:par>
                        <p:par>
                          <p:cTn id="10" fill="hold" nodeType="afterGroup">
                            <p:stCondLst>
                              <p:cond delay="2000"/>
                            </p:stCondLst>
                            <p:childTnLst>
                              <p:par>
                                <p:cTn id="11" presetID="16" presetClass="entr" presetSubtype="26" fill="hold" grpId="0" nodeType="afterEffect">
                                  <p:stCondLst>
                                    <p:cond delay="0"/>
                                  </p:stCondLst>
                                  <p:childTnLst>
                                    <p:set>
                                      <p:cBhvr>
                                        <p:cTn id="12" dur="1" fill="hold">
                                          <p:stCondLst>
                                            <p:cond delay="0"/>
                                          </p:stCondLst>
                                        </p:cTn>
                                        <p:tgtEl>
                                          <p:spTgt spid="24581">
                                            <p:txEl>
                                              <p:pRg st="0" end="0"/>
                                            </p:txEl>
                                          </p:spTgt>
                                        </p:tgtEl>
                                        <p:attrNameLst>
                                          <p:attrName>style.visibility</p:attrName>
                                        </p:attrNameLst>
                                      </p:cBhvr>
                                      <p:to>
                                        <p:strVal val="visible"/>
                                      </p:to>
                                    </p:set>
                                    <p:animEffect transition="in" filter="barn(inHorizontal)">
                                      <p:cBhvr>
                                        <p:cTn id="13" dur="1000"/>
                                        <p:tgtEl>
                                          <p:spTgt spid="24581">
                                            <p:txEl>
                                              <p:pRg st="0" end="0"/>
                                            </p:txEl>
                                          </p:spTgt>
                                        </p:tgtEl>
                                      </p:cBhvr>
                                    </p:animEffect>
                                  </p:childTnLst>
                                </p:cTn>
                              </p:par>
                            </p:childTnLst>
                          </p:cTn>
                        </p:par>
                        <p:par>
                          <p:cTn id="14" fill="hold" nodeType="afterGroup">
                            <p:stCondLst>
                              <p:cond delay="3000"/>
                            </p:stCondLst>
                            <p:childTnLst>
                              <p:par>
                                <p:cTn id="15" presetID="16" presetClass="entr" presetSubtype="26" fill="hold" grpId="0" nodeType="after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Effect transition="in" filter="barn(inHorizontal)">
                                      <p:cBhvr>
                                        <p:cTn id="17" dur="1000"/>
                                        <p:tgtEl>
                                          <p:spTgt spid="24581">
                                            <p:txEl>
                                              <p:pRg st="1" end="1"/>
                                            </p:txEl>
                                          </p:spTgt>
                                        </p:tgtEl>
                                      </p:cBhvr>
                                    </p:animEffect>
                                  </p:childTnLst>
                                </p:cTn>
                              </p:par>
                            </p:childTnLst>
                          </p:cTn>
                        </p:par>
                        <p:par>
                          <p:cTn id="18" fill="hold" nodeType="afterGroup">
                            <p:stCondLst>
                              <p:cond delay="4000"/>
                            </p:stCondLst>
                            <p:childTnLst>
                              <p:par>
                                <p:cTn id="19" presetID="16" presetClass="entr" presetSubtype="26" fill="hold" grpId="0" nodeType="afterEffect">
                                  <p:stCondLst>
                                    <p:cond delay="0"/>
                                  </p:stCondLst>
                                  <p:childTnLst>
                                    <p:set>
                                      <p:cBhvr>
                                        <p:cTn id="20" dur="1" fill="hold">
                                          <p:stCondLst>
                                            <p:cond delay="0"/>
                                          </p:stCondLst>
                                        </p:cTn>
                                        <p:tgtEl>
                                          <p:spTgt spid="24582">
                                            <p:txEl>
                                              <p:pRg st="0" end="0"/>
                                            </p:txEl>
                                          </p:spTgt>
                                        </p:tgtEl>
                                        <p:attrNameLst>
                                          <p:attrName>style.visibility</p:attrName>
                                        </p:attrNameLst>
                                      </p:cBhvr>
                                      <p:to>
                                        <p:strVal val="visible"/>
                                      </p:to>
                                    </p:set>
                                    <p:animEffect transition="in" filter="barn(inHorizontal)">
                                      <p:cBhvr>
                                        <p:cTn id="21" dur="1000"/>
                                        <p:tgtEl>
                                          <p:spTgt spid="24582">
                                            <p:txEl>
                                              <p:pRg st="0" end="0"/>
                                            </p:txEl>
                                          </p:spTgt>
                                        </p:tgtEl>
                                      </p:cBhvr>
                                    </p:animEffect>
                                  </p:childTnLst>
                                </p:cTn>
                              </p:par>
                            </p:childTnLst>
                          </p:cTn>
                        </p:par>
                        <p:par>
                          <p:cTn id="22" fill="hold" nodeType="afterGroup">
                            <p:stCondLst>
                              <p:cond delay="5000"/>
                            </p:stCondLst>
                            <p:childTnLst>
                              <p:par>
                                <p:cTn id="23" presetID="16" presetClass="entr" presetSubtype="26" fill="hold" grpId="0" nodeType="afterEffect">
                                  <p:stCondLst>
                                    <p:cond delay="0"/>
                                  </p:stCondLst>
                                  <p:childTnLst>
                                    <p:set>
                                      <p:cBhvr>
                                        <p:cTn id="24" dur="1" fill="hold">
                                          <p:stCondLst>
                                            <p:cond delay="0"/>
                                          </p:stCondLst>
                                        </p:cTn>
                                        <p:tgtEl>
                                          <p:spTgt spid="24582">
                                            <p:txEl>
                                              <p:pRg st="1" end="1"/>
                                            </p:txEl>
                                          </p:spTgt>
                                        </p:tgtEl>
                                        <p:attrNameLst>
                                          <p:attrName>style.visibility</p:attrName>
                                        </p:attrNameLst>
                                      </p:cBhvr>
                                      <p:to>
                                        <p:strVal val="visible"/>
                                      </p:to>
                                    </p:set>
                                    <p:animEffect transition="in" filter="barn(inHorizontal)">
                                      <p:cBhvr>
                                        <p:cTn id="25" dur="1000"/>
                                        <p:tgtEl>
                                          <p:spTgt spid="24582">
                                            <p:txEl>
                                              <p:pRg st="1" end="1"/>
                                            </p:txEl>
                                          </p:spTgt>
                                        </p:tgtEl>
                                      </p:cBhvr>
                                    </p:animEffect>
                                  </p:childTnLst>
                                </p:cTn>
                              </p:par>
                            </p:childTnLst>
                          </p:cTn>
                        </p:par>
                        <p:par>
                          <p:cTn id="26" fill="hold" nodeType="afterGroup">
                            <p:stCondLst>
                              <p:cond delay="6000"/>
                            </p:stCondLst>
                            <p:childTnLst>
                              <p:par>
                                <p:cTn id="27" presetID="16" presetClass="entr" presetSubtype="26" fill="hold" grpId="0" nodeType="afterEffect">
                                  <p:stCondLst>
                                    <p:cond delay="0"/>
                                  </p:stCondLst>
                                  <p:childTnLst>
                                    <p:set>
                                      <p:cBhvr>
                                        <p:cTn id="28" dur="1" fill="hold">
                                          <p:stCondLst>
                                            <p:cond delay="0"/>
                                          </p:stCondLst>
                                        </p:cTn>
                                        <p:tgtEl>
                                          <p:spTgt spid="24582">
                                            <p:txEl>
                                              <p:pRg st="2" end="2"/>
                                            </p:txEl>
                                          </p:spTgt>
                                        </p:tgtEl>
                                        <p:attrNameLst>
                                          <p:attrName>style.visibility</p:attrName>
                                        </p:attrNameLst>
                                      </p:cBhvr>
                                      <p:to>
                                        <p:strVal val="visible"/>
                                      </p:to>
                                    </p:set>
                                    <p:animEffect transition="in" filter="barn(inHorizontal)">
                                      <p:cBhvr>
                                        <p:cTn id="29" dur="1000"/>
                                        <p:tgtEl>
                                          <p:spTgt spid="2458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1" grpId="0" build="p"/>
      <p:bldP spid="2458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918F587-F75D-21EF-91A7-95CF02340AC9}"/>
              </a:ext>
            </a:extLst>
          </p:cNvPr>
          <p:cNvSpPr>
            <a:spLocks noGrp="1" noChangeArrowheads="1"/>
          </p:cNvSpPr>
          <p:nvPr>
            <p:ph type="title"/>
          </p:nvPr>
        </p:nvSpPr>
        <p:spPr>
          <a:xfrm>
            <a:off x="838200" y="155575"/>
            <a:ext cx="10515600" cy="1325563"/>
          </a:xfrm>
        </p:spPr>
        <p:txBody>
          <a:bodyPr/>
          <a:lstStyle/>
          <a:p>
            <a:r>
              <a:rPr lang="en-US" altLang="en-US" dirty="0"/>
              <a:t>Cholesterol</a:t>
            </a:r>
          </a:p>
        </p:txBody>
      </p:sp>
      <p:sp>
        <p:nvSpPr>
          <p:cNvPr id="26627" name="Rectangle 3">
            <a:extLst>
              <a:ext uri="{FF2B5EF4-FFF2-40B4-BE49-F238E27FC236}">
                <a16:creationId xmlns:a16="http://schemas.microsoft.com/office/drawing/2014/main" id="{D6BF9354-6867-E0D4-C37B-8DB0A0D6B069}"/>
              </a:ext>
            </a:extLst>
          </p:cNvPr>
          <p:cNvSpPr>
            <a:spLocks noGrp="1" noChangeArrowheads="1"/>
          </p:cNvSpPr>
          <p:nvPr>
            <p:ph type="body" idx="1"/>
          </p:nvPr>
        </p:nvSpPr>
        <p:spPr>
          <a:xfrm>
            <a:off x="1152525" y="1481138"/>
            <a:ext cx="10201275" cy="5376862"/>
          </a:xfrm>
        </p:spPr>
        <p:txBody>
          <a:bodyPr/>
          <a:lstStyle/>
          <a:p>
            <a:pPr>
              <a:lnSpc>
                <a:spcPct val="90000"/>
              </a:lnSpc>
            </a:pPr>
            <a:r>
              <a:rPr lang="en-US" altLang="en-US" dirty="0"/>
              <a:t>Eating foods high in fats, especially saturated fats may increase the level of </a:t>
            </a:r>
            <a:r>
              <a:rPr lang="en-US" altLang="en-US" b="1" dirty="0">
                <a:solidFill>
                  <a:schemeClr val="accent2"/>
                </a:solidFill>
              </a:rPr>
              <a:t>cholesterol</a:t>
            </a:r>
            <a:r>
              <a:rPr lang="en-US" altLang="en-US" dirty="0"/>
              <a:t>, a waxy, fat-like substance produced by body.</a:t>
            </a:r>
          </a:p>
          <a:p>
            <a:pPr>
              <a:lnSpc>
                <a:spcPct val="90000"/>
              </a:lnSpc>
            </a:pPr>
            <a:r>
              <a:rPr lang="en-US" altLang="en-US" dirty="0"/>
              <a:t>Cholesterol is part of cell membranes and nerve tissues. It is used by body to form vitamin D and other hormones. It is found </a:t>
            </a:r>
            <a:r>
              <a:rPr lang="en-US" altLang="en-US" i="1" dirty="0"/>
              <a:t>only</a:t>
            </a:r>
            <a:r>
              <a:rPr lang="en-US" altLang="en-US" dirty="0"/>
              <a:t> in foods that come from animals, such as butter, eggs, and meats. It is not an essential nutrient because the body produces cholesterol in liver.</a:t>
            </a:r>
          </a:p>
          <a:p>
            <a:pPr>
              <a:lnSpc>
                <a:spcPct val="90000"/>
              </a:lnSpc>
            </a:pPr>
            <a:r>
              <a:rPr lang="en-US" altLang="en-US" dirty="0"/>
              <a:t>As cholesterol levels in the body increase, the risk of heart and artery diseases increase. Some of the cholesterol tends to be deposited on the walls of the arteries, thereby reducing the flow of blood to the cells supplied by those arteries.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wipe(down)">
                                      <p:cBhvr>
                                        <p:cTn id="7" dur="580">
                                          <p:stCondLst>
                                            <p:cond delay="0"/>
                                          </p:stCondLst>
                                        </p:cTn>
                                        <p:tgtEl>
                                          <p:spTgt spid="26626"/>
                                        </p:tgtEl>
                                      </p:cBhvr>
                                    </p:animEffect>
                                    <p:anim calcmode="lin" valueType="num">
                                      <p:cBhvr>
                                        <p:cTn id="8" dur="1822" tmFilter="0,0; 0.14,0.36; 0.43,0.73; 0.71,0.91; 1.0,1.0">
                                          <p:stCondLst>
                                            <p:cond delay="0"/>
                                          </p:stCondLst>
                                        </p:cTn>
                                        <p:tgtEl>
                                          <p:spTgt spid="266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26"/>
                                        </p:tgtEl>
                                      </p:cBhvr>
                                      <p:to x="100000" y="60000"/>
                                    </p:animScale>
                                    <p:animScale>
                                      <p:cBhvr>
                                        <p:cTn id="14" dur="166" decel="50000">
                                          <p:stCondLst>
                                            <p:cond delay="676"/>
                                          </p:stCondLst>
                                        </p:cTn>
                                        <p:tgtEl>
                                          <p:spTgt spid="26626"/>
                                        </p:tgtEl>
                                      </p:cBhvr>
                                      <p:to x="100000" y="100000"/>
                                    </p:animScale>
                                    <p:animScale>
                                      <p:cBhvr>
                                        <p:cTn id="15" dur="26">
                                          <p:stCondLst>
                                            <p:cond delay="1312"/>
                                          </p:stCondLst>
                                        </p:cTn>
                                        <p:tgtEl>
                                          <p:spTgt spid="26626"/>
                                        </p:tgtEl>
                                      </p:cBhvr>
                                      <p:to x="100000" y="80000"/>
                                    </p:animScale>
                                    <p:animScale>
                                      <p:cBhvr>
                                        <p:cTn id="16" dur="166" decel="50000">
                                          <p:stCondLst>
                                            <p:cond delay="1338"/>
                                          </p:stCondLst>
                                        </p:cTn>
                                        <p:tgtEl>
                                          <p:spTgt spid="26626"/>
                                        </p:tgtEl>
                                      </p:cBhvr>
                                      <p:to x="100000" y="100000"/>
                                    </p:animScale>
                                    <p:animScale>
                                      <p:cBhvr>
                                        <p:cTn id="17" dur="26">
                                          <p:stCondLst>
                                            <p:cond delay="1642"/>
                                          </p:stCondLst>
                                        </p:cTn>
                                        <p:tgtEl>
                                          <p:spTgt spid="26626"/>
                                        </p:tgtEl>
                                      </p:cBhvr>
                                      <p:to x="100000" y="90000"/>
                                    </p:animScale>
                                    <p:animScale>
                                      <p:cBhvr>
                                        <p:cTn id="18" dur="166" decel="50000">
                                          <p:stCondLst>
                                            <p:cond delay="1668"/>
                                          </p:stCondLst>
                                        </p:cTn>
                                        <p:tgtEl>
                                          <p:spTgt spid="26626"/>
                                        </p:tgtEl>
                                      </p:cBhvr>
                                      <p:to x="100000" y="100000"/>
                                    </p:animScale>
                                    <p:animScale>
                                      <p:cBhvr>
                                        <p:cTn id="19" dur="26">
                                          <p:stCondLst>
                                            <p:cond delay="1808"/>
                                          </p:stCondLst>
                                        </p:cTn>
                                        <p:tgtEl>
                                          <p:spTgt spid="26626"/>
                                        </p:tgtEl>
                                      </p:cBhvr>
                                      <p:to x="100000" y="95000"/>
                                    </p:animScale>
                                    <p:animScale>
                                      <p:cBhvr>
                                        <p:cTn id="20" dur="166" decel="50000">
                                          <p:stCondLst>
                                            <p:cond delay="1834"/>
                                          </p:stCondLst>
                                        </p:cTn>
                                        <p:tgtEl>
                                          <p:spTgt spid="26626"/>
                                        </p:tgtEl>
                                      </p:cBhvr>
                                      <p:to x="100000" y="100000"/>
                                    </p:animScale>
                                  </p:childTnLst>
                                </p:cTn>
                              </p:par>
                            </p:childTnLst>
                          </p:cTn>
                        </p:par>
                        <p:par>
                          <p:cTn id="21" fill="hold" nodeType="afterGroup">
                            <p:stCondLst>
                              <p:cond delay="2000"/>
                            </p:stCondLst>
                            <p:childTnLst>
                              <p:par>
                                <p:cTn id="22" presetID="39" presetClass="entr" presetSubtype="0" accel="100000" fill="hold" grpId="0" nodeType="afterEffect">
                                  <p:stCondLst>
                                    <p:cond delay="0"/>
                                  </p:stCondLst>
                                  <p:childTnLst>
                                    <p:set>
                                      <p:cBhvr>
                                        <p:cTn id="23" dur="1" fill="hold">
                                          <p:stCondLst>
                                            <p:cond delay="0"/>
                                          </p:stCondLst>
                                        </p:cTn>
                                        <p:tgtEl>
                                          <p:spTgt spid="26627">
                                            <p:txEl>
                                              <p:pRg st="0" end="0"/>
                                            </p:txEl>
                                          </p:spTgt>
                                        </p:tgtEl>
                                        <p:attrNameLst>
                                          <p:attrName>style.visibility</p:attrName>
                                        </p:attrNameLst>
                                      </p:cBhvr>
                                      <p:to>
                                        <p:strVal val="visible"/>
                                      </p:to>
                                    </p:set>
                                    <p:anim calcmode="lin" valueType="num">
                                      <p:cBhvr>
                                        <p:cTn id="24" dur="2000" fill="hold"/>
                                        <p:tgtEl>
                                          <p:spTgt spid="266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2000" fill="hold"/>
                                        <p:tgtEl>
                                          <p:spTgt spid="266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2000" fill="hold"/>
                                        <p:tgtEl>
                                          <p:spTgt spid="266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20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4000"/>
                            </p:stCondLst>
                            <p:childTnLst>
                              <p:par>
                                <p:cTn id="29" presetID="39" presetClass="entr" presetSubtype="0" accel="100000" fill="hold" grpId="0" nodeType="afterEffect">
                                  <p:stCondLst>
                                    <p:cond delay="0"/>
                                  </p:stCondLst>
                                  <p:childTnLst>
                                    <p:set>
                                      <p:cBhvr>
                                        <p:cTn id="30" dur="1" fill="hold">
                                          <p:stCondLst>
                                            <p:cond delay="0"/>
                                          </p:stCondLst>
                                        </p:cTn>
                                        <p:tgtEl>
                                          <p:spTgt spid="26627">
                                            <p:txEl>
                                              <p:pRg st="1" end="1"/>
                                            </p:txEl>
                                          </p:spTgt>
                                        </p:tgtEl>
                                        <p:attrNameLst>
                                          <p:attrName>style.visibility</p:attrName>
                                        </p:attrNameLst>
                                      </p:cBhvr>
                                      <p:to>
                                        <p:strVal val="visible"/>
                                      </p:to>
                                    </p:set>
                                    <p:anim calcmode="lin" valueType="num">
                                      <p:cBhvr>
                                        <p:cTn id="31" dur="2000" fill="hold"/>
                                        <p:tgtEl>
                                          <p:spTgt spid="2662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2000" fill="hold"/>
                                        <p:tgtEl>
                                          <p:spTgt spid="2662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2000" fill="hold"/>
                                        <p:tgtEl>
                                          <p:spTgt spid="2662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20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6000"/>
                            </p:stCondLst>
                            <p:childTnLst>
                              <p:par>
                                <p:cTn id="36" presetID="39" presetClass="entr" presetSubtype="0" accel="100000" fill="hold" grpId="0" nodeType="afterEffect">
                                  <p:stCondLst>
                                    <p:cond delay="0"/>
                                  </p:stCondLst>
                                  <p:childTnLst>
                                    <p:set>
                                      <p:cBhvr>
                                        <p:cTn id="37" dur="1" fill="hold">
                                          <p:stCondLst>
                                            <p:cond delay="0"/>
                                          </p:stCondLst>
                                        </p:cTn>
                                        <p:tgtEl>
                                          <p:spTgt spid="26627">
                                            <p:txEl>
                                              <p:pRg st="2" end="2"/>
                                            </p:txEl>
                                          </p:spTgt>
                                        </p:tgtEl>
                                        <p:attrNameLst>
                                          <p:attrName>style.visibility</p:attrName>
                                        </p:attrNameLst>
                                      </p:cBhvr>
                                      <p:to>
                                        <p:strVal val="visible"/>
                                      </p:to>
                                    </p:set>
                                    <p:anim calcmode="lin" valueType="num">
                                      <p:cBhvr>
                                        <p:cTn id="38" dur="2000" fill="hold"/>
                                        <p:tgtEl>
                                          <p:spTgt spid="2662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2000" fill="hold"/>
                                        <p:tgtEl>
                                          <p:spTgt spid="2662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0" dur="2000" fill="hold"/>
                                        <p:tgtEl>
                                          <p:spTgt spid="2662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1" dur="20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26FC988-247C-9C99-5648-35C744F8845C}"/>
              </a:ext>
            </a:extLst>
          </p:cNvPr>
          <p:cNvSpPr>
            <a:spLocks noGrp="1" noChangeArrowheads="1"/>
          </p:cNvSpPr>
          <p:nvPr>
            <p:ph type="title"/>
          </p:nvPr>
        </p:nvSpPr>
        <p:spPr/>
        <p:txBody>
          <a:bodyPr/>
          <a:lstStyle/>
          <a:p>
            <a:r>
              <a:rPr lang="en-US" altLang="en-US"/>
              <a:t>Two Forms of Cholesterol</a:t>
            </a:r>
          </a:p>
        </p:txBody>
      </p:sp>
      <p:sp>
        <p:nvSpPr>
          <p:cNvPr id="27652" name="Rectangle 4">
            <a:extLst>
              <a:ext uri="{FF2B5EF4-FFF2-40B4-BE49-F238E27FC236}">
                <a16:creationId xmlns:a16="http://schemas.microsoft.com/office/drawing/2014/main" id="{90750369-349D-7FC1-6E64-A825BDFDC896}"/>
              </a:ext>
            </a:extLst>
          </p:cNvPr>
          <p:cNvSpPr>
            <a:spLocks noGrp="1" noChangeArrowheads="1"/>
          </p:cNvSpPr>
          <p:nvPr>
            <p:ph type="body" sz="half" idx="1"/>
          </p:nvPr>
        </p:nvSpPr>
        <p:spPr>
          <a:xfrm>
            <a:off x="1981200" y="1219200"/>
            <a:ext cx="4038600" cy="5334000"/>
          </a:xfrm>
        </p:spPr>
        <p:txBody>
          <a:bodyPr/>
          <a:lstStyle/>
          <a:p>
            <a:pPr>
              <a:lnSpc>
                <a:spcPct val="90000"/>
              </a:lnSpc>
            </a:pPr>
            <a:r>
              <a:rPr lang="en-US" altLang="en-US" sz="2400"/>
              <a:t>Cholesterol is transported in the blood in two forms. LDL is the “bad” form that tends to deposit cholesterol on the walls of the blood vessels.</a:t>
            </a:r>
          </a:p>
          <a:p>
            <a:pPr>
              <a:lnSpc>
                <a:spcPct val="90000"/>
              </a:lnSpc>
            </a:pPr>
            <a:r>
              <a:rPr lang="en-US" altLang="en-US" sz="2400"/>
              <a:t>HDL is the “good” form that removes cholesterol from the cells and brigs it back to the liver and intestines to be recycled or excreted.</a:t>
            </a:r>
          </a:p>
          <a:p>
            <a:pPr>
              <a:lnSpc>
                <a:spcPct val="90000"/>
              </a:lnSpc>
            </a:pPr>
            <a:r>
              <a:rPr lang="en-US" altLang="en-US" sz="2400"/>
              <a:t>Exercise has been proven to raise HDL, low-fat diets lower LDL.</a:t>
            </a:r>
          </a:p>
          <a:p>
            <a:pPr>
              <a:lnSpc>
                <a:spcPct val="90000"/>
              </a:lnSpc>
            </a:pPr>
            <a:endParaRPr lang="en-US" altLang="en-US" sz="2400"/>
          </a:p>
        </p:txBody>
      </p:sp>
      <p:pic>
        <p:nvPicPr>
          <p:cNvPr id="27655" name="Picture 7">
            <a:extLst>
              <a:ext uri="{FF2B5EF4-FFF2-40B4-BE49-F238E27FC236}">
                <a16:creationId xmlns:a16="http://schemas.microsoft.com/office/drawing/2014/main" id="{163D8B79-EC2A-98ED-4B93-ECDC5D651949}"/>
              </a:ext>
            </a:extLst>
          </p:cNvPr>
          <p:cNvPicPr>
            <a:picLocks noGrp="1" noChangeAspect="1" noChangeArrowheads="1" noCrop="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6477001" y="3810001"/>
            <a:ext cx="1719263" cy="1374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8" name="Picture 10">
            <a:extLst>
              <a:ext uri="{FF2B5EF4-FFF2-40B4-BE49-F238E27FC236}">
                <a16:creationId xmlns:a16="http://schemas.microsoft.com/office/drawing/2014/main" id="{6451B6A2-EB81-4E98-BAB8-C13794E5DDD5}"/>
              </a:ext>
            </a:extLst>
          </p:cNvPr>
          <p:cNvPicPr>
            <a:picLocks noGrp="1" noChangeAspect="1" noChangeArrowheads="1" noCrop="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848601" y="1981201"/>
            <a:ext cx="1992313" cy="138112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800" decel="100000"/>
                                        <p:tgtEl>
                                          <p:spTgt spid="27650"/>
                                        </p:tgtEl>
                                      </p:cBhvr>
                                    </p:animEffect>
                                    <p:anim calcmode="lin" valueType="num">
                                      <p:cBhvr>
                                        <p:cTn id="8" dur="800" decel="100000" fill="hold"/>
                                        <p:tgtEl>
                                          <p:spTgt spid="27650"/>
                                        </p:tgtEl>
                                        <p:attrNameLst>
                                          <p:attrName>style.rotation</p:attrName>
                                        </p:attrNameLst>
                                      </p:cBhvr>
                                      <p:tavLst>
                                        <p:tav tm="0">
                                          <p:val>
                                            <p:fltVal val="-90"/>
                                          </p:val>
                                        </p:tav>
                                        <p:tav tm="100000">
                                          <p:val>
                                            <p:fltVal val="0"/>
                                          </p:val>
                                        </p:tav>
                                      </p:tavLst>
                                    </p:anim>
                                    <p:anim calcmode="lin" valueType="num">
                                      <p:cBhvr>
                                        <p:cTn id="9" dur="800" decel="100000" fill="hold"/>
                                        <p:tgtEl>
                                          <p:spTgt spid="27650"/>
                                        </p:tgtEl>
                                        <p:attrNameLst>
                                          <p:attrName>ppt_x</p:attrName>
                                        </p:attrNameLst>
                                      </p:cBhvr>
                                      <p:tavLst>
                                        <p:tav tm="0">
                                          <p:val>
                                            <p:strVal val="#ppt_x+0.4"/>
                                          </p:val>
                                        </p:tav>
                                        <p:tav tm="100000">
                                          <p:val>
                                            <p:strVal val="#ppt_x-0.05"/>
                                          </p:val>
                                        </p:tav>
                                      </p:tavLst>
                                    </p:anim>
                                    <p:anim calcmode="lin" valueType="num">
                                      <p:cBhvr>
                                        <p:cTn id="10" dur="800" decel="100000" fill="hold"/>
                                        <p:tgtEl>
                                          <p:spTgt spid="276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76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765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20" presetClass="entr" presetSubtype="0" fill="hold" nodeType="afterEffect">
                                  <p:stCondLst>
                                    <p:cond delay="0"/>
                                  </p:stCondLst>
                                  <p:childTnLst>
                                    <p:set>
                                      <p:cBhvr>
                                        <p:cTn id="15" dur="1" fill="hold">
                                          <p:stCondLst>
                                            <p:cond delay="0"/>
                                          </p:stCondLst>
                                        </p:cTn>
                                        <p:tgtEl>
                                          <p:spTgt spid="27658"/>
                                        </p:tgtEl>
                                        <p:attrNameLst>
                                          <p:attrName>style.visibility</p:attrName>
                                        </p:attrNameLst>
                                      </p:cBhvr>
                                      <p:to>
                                        <p:strVal val="visible"/>
                                      </p:to>
                                    </p:set>
                                    <p:animEffect transition="in" filter="wedge">
                                      <p:cBhvr>
                                        <p:cTn id="16" dur="2000"/>
                                        <p:tgtEl>
                                          <p:spTgt spid="27658"/>
                                        </p:tgtEl>
                                      </p:cBhvr>
                                    </p:animEffect>
                                  </p:childTnLst>
                                </p:cTn>
                              </p:par>
                              <p:par>
                                <p:cTn id="17" presetID="20" presetClass="entr" presetSubtype="0" fill="hold" nodeType="withEffect">
                                  <p:stCondLst>
                                    <p:cond delay="0"/>
                                  </p:stCondLst>
                                  <p:childTnLst>
                                    <p:set>
                                      <p:cBhvr>
                                        <p:cTn id="18" dur="1" fill="hold">
                                          <p:stCondLst>
                                            <p:cond delay="0"/>
                                          </p:stCondLst>
                                        </p:cTn>
                                        <p:tgtEl>
                                          <p:spTgt spid="27655"/>
                                        </p:tgtEl>
                                        <p:attrNameLst>
                                          <p:attrName>style.visibility</p:attrName>
                                        </p:attrNameLst>
                                      </p:cBhvr>
                                      <p:to>
                                        <p:strVal val="visible"/>
                                      </p:to>
                                    </p:set>
                                    <p:animEffect transition="in" filter="wedge">
                                      <p:cBhvr>
                                        <p:cTn id="19" dur="2000"/>
                                        <p:tgtEl>
                                          <p:spTgt spid="27655"/>
                                        </p:tgtEl>
                                      </p:cBhvr>
                                    </p:animEffect>
                                  </p:childTnLst>
                                </p:cTn>
                              </p:par>
                            </p:childTnLst>
                          </p:cTn>
                        </p:par>
                        <p:par>
                          <p:cTn id="20" fill="hold" nodeType="afterGroup">
                            <p:stCondLst>
                              <p:cond delay="3000"/>
                            </p:stCondLst>
                            <p:childTnLst>
                              <p:par>
                                <p:cTn id="21" presetID="54" presetClass="entr" presetSubtype="0" accel="100000" fill="hold" grpId="0" nodeType="afterEffect">
                                  <p:stCondLst>
                                    <p:cond delay="0"/>
                                  </p:stCondLst>
                                  <p:childTnLst>
                                    <p:set>
                                      <p:cBhvr>
                                        <p:cTn id="22" dur="1" fill="hold">
                                          <p:stCondLst>
                                            <p:cond delay="0"/>
                                          </p:stCondLst>
                                        </p:cTn>
                                        <p:tgtEl>
                                          <p:spTgt spid="27652">
                                            <p:txEl>
                                              <p:pRg st="0" end="0"/>
                                            </p:txEl>
                                          </p:spTgt>
                                        </p:tgtEl>
                                        <p:attrNameLst>
                                          <p:attrName>style.visibility</p:attrName>
                                        </p:attrNameLst>
                                      </p:cBhvr>
                                      <p:to>
                                        <p:strVal val="visible"/>
                                      </p:to>
                                    </p:set>
                                    <p:anim calcmode="lin" valueType="num">
                                      <p:cBhvr>
                                        <p:cTn id="23" dur="1000" fill="hold"/>
                                        <p:tgtEl>
                                          <p:spTgt spid="27652">
                                            <p:txEl>
                                              <p:pRg st="0" end="0"/>
                                            </p:txEl>
                                          </p:spTgt>
                                        </p:tgtEl>
                                        <p:attrNameLst>
                                          <p:attrName>ppt_w</p:attrName>
                                        </p:attrNameLst>
                                      </p:cBhvr>
                                      <p:tavLst>
                                        <p:tav tm="0">
                                          <p:val>
                                            <p:strVal val="#ppt_w*0.05"/>
                                          </p:val>
                                        </p:tav>
                                        <p:tav tm="100000">
                                          <p:val>
                                            <p:strVal val="#ppt_w"/>
                                          </p:val>
                                        </p:tav>
                                      </p:tavLst>
                                    </p:anim>
                                    <p:anim calcmode="lin" valueType="num">
                                      <p:cBhvr>
                                        <p:cTn id="24" dur="1000" fill="hold"/>
                                        <p:tgtEl>
                                          <p:spTgt spid="27652">
                                            <p:txEl>
                                              <p:pRg st="0" end="0"/>
                                            </p:txEl>
                                          </p:spTgt>
                                        </p:tgtEl>
                                        <p:attrNameLst>
                                          <p:attrName>ppt_h</p:attrName>
                                        </p:attrNameLst>
                                      </p:cBhvr>
                                      <p:tavLst>
                                        <p:tav tm="0">
                                          <p:val>
                                            <p:strVal val="#ppt_h"/>
                                          </p:val>
                                        </p:tav>
                                        <p:tav tm="100000">
                                          <p:val>
                                            <p:strVal val="#ppt_h"/>
                                          </p:val>
                                        </p:tav>
                                      </p:tavLst>
                                    </p:anim>
                                    <p:anim calcmode="lin" valueType="num">
                                      <p:cBhvr>
                                        <p:cTn id="25" dur="1000" fill="hold"/>
                                        <p:tgtEl>
                                          <p:spTgt spid="27652">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27652">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27652">
                                            <p:txEl>
                                              <p:pRg st="0" end="0"/>
                                            </p:txEl>
                                          </p:spTgt>
                                        </p:tgtEl>
                                      </p:cBhvr>
                                    </p:animEffect>
                                  </p:childTnLst>
                                </p:cTn>
                              </p:par>
                            </p:childTnLst>
                          </p:cTn>
                        </p:par>
                        <p:par>
                          <p:cTn id="28" fill="hold" nodeType="afterGroup">
                            <p:stCondLst>
                              <p:cond delay="4000"/>
                            </p:stCondLst>
                            <p:childTnLst>
                              <p:par>
                                <p:cTn id="29" presetID="54" presetClass="entr" presetSubtype="0" accel="100000" fill="hold" grpId="0" nodeType="afterEffect">
                                  <p:stCondLst>
                                    <p:cond delay="0"/>
                                  </p:stCondLst>
                                  <p:childTnLst>
                                    <p:set>
                                      <p:cBhvr>
                                        <p:cTn id="30" dur="1" fill="hold">
                                          <p:stCondLst>
                                            <p:cond delay="0"/>
                                          </p:stCondLst>
                                        </p:cTn>
                                        <p:tgtEl>
                                          <p:spTgt spid="27652">
                                            <p:txEl>
                                              <p:pRg st="1" end="1"/>
                                            </p:txEl>
                                          </p:spTgt>
                                        </p:tgtEl>
                                        <p:attrNameLst>
                                          <p:attrName>style.visibility</p:attrName>
                                        </p:attrNameLst>
                                      </p:cBhvr>
                                      <p:to>
                                        <p:strVal val="visible"/>
                                      </p:to>
                                    </p:set>
                                    <p:anim calcmode="lin" valueType="num">
                                      <p:cBhvr>
                                        <p:cTn id="31" dur="1000" fill="hold"/>
                                        <p:tgtEl>
                                          <p:spTgt spid="27652">
                                            <p:txEl>
                                              <p:pRg st="1" end="1"/>
                                            </p:txEl>
                                          </p:spTgt>
                                        </p:tgtEl>
                                        <p:attrNameLst>
                                          <p:attrName>ppt_w</p:attrName>
                                        </p:attrNameLst>
                                      </p:cBhvr>
                                      <p:tavLst>
                                        <p:tav tm="0">
                                          <p:val>
                                            <p:strVal val="#ppt_w*0.05"/>
                                          </p:val>
                                        </p:tav>
                                        <p:tav tm="100000">
                                          <p:val>
                                            <p:strVal val="#ppt_w"/>
                                          </p:val>
                                        </p:tav>
                                      </p:tavLst>
                                    </p:anim>
                                    <p:anim calcmode="lin" valueType="num">
                                      <p:cBhvr>
                                        <p:cTn id="32" dur="1000" fill="hold"/>
                                        <p:tgtEl>
                                          <p:spTgt spid="27652">
                                            <p:txEl>
                                              <p:pRg st="1" end="1"/>
                                            </p:txEl>
                                          </p:spTgt>
                                        </p:tgtEl>
                                        <p:attrNameLst>
                                          <p:attrName>ppt_h</p:attrName>
                                        </p:attrNameLst>
                                      </p:cBhvr>
                                      <p:tavLst>
                                        <p:tav tm="0">
                                          <p:val>
                                            <p:strVal val="#ppt_h"/>
                                          </p:val>
                                        </p:tav>
                                        <p:tav tm="100000">
                                          <p:val>
                                            <p:strVal val="#ppt_h"/>
                                          </p:val>
                                        </p:tav>
                                      </p:tavLst>
                                    </p:anim>
                                    <p:anim calcmode="lin" valueType="num">
                                      <p:cBhvr>
                                        <p:cTn id="33" dur="1000" fill="hold"/>
                                        <p:tgtEl>
                                          <p:spTgt spid="27652">
                                            <p:txEl>
                                              <p:pRg st="1" end="1"/>
                                            </p:txEl>
                                          </p:spTgt>
                                        </p:tgtEl>
                                        <p:attrNameLst>
                                          <p:attrName>ppt_x</p:attrName>
                                        </p:attrNameLst>
                                      </p:cBhvr>
                                      <p:tavLst>
                                        <p:tav tm="0">
                                          <p:val>
                                            <p:strVal val="#ppt_x-.2"/>
                                          </p:val>
                                        </p:tav>
                                        <p:tav tm="100000">
                                          <p:val>
                                            <p:strVal val="#ppt_x"/>
                                          </p:val>
                                        </p:tav>
                                      </p:tavLst>
                                    </p:anim>
                                    <p:anim calcmode="lin" valueType="num">
                                      <p:cBhvr>
                                        <p:cTn id="34" dur="1000" fill="hold"/>
                                        <p:tgtEl>
                                          <p:spTgt spid="27652">
                                            <p:txEl>
                                              <p:pRg st="1" end="1"/>
                                            </p:txEl>
                                          </p:spTgt>
                                        </p:tgtEl>
                                        <p:attrNameLst>
                                          <p:attrName>ppt_y</p:attrName>
                                        </p:attrNameLst>
                                      </p:cBhvr>
                                      <p:tavLst>
                                        <p:tav tm="0">
                                          <p:val>
                                            <p:strVal val="#ppt_y"/>
                                          </p:val>
                                        </p:tav>
                                        <p:tav tm="100000">
                                          <p:val>
                                            <p:strVal val="#ppt_y"/>
                                          </p:val>
                                        </p:tav>
                                      </p:tavLst>
                                    </p:anim>
                                    <p:animEffect transition="in" filter="fade">
                                      <p:cBhvr>
                                        <p:cTn id="35" dur="1000"/>
                                        <p:tgtEl>
                                          <p:spTgt spid="27652">
                                            <p:txEl>
                                              <p:pRg st="1" end="1"/>
                                            </p:txEl>
                                          </p:spTgt>
                                        </p:tgtEl>
                                      </p:cBhvr>
                                    </p:animEffect>
                                  </p:childTnLst>
                                </p:cTn>
                              </p:par>
                            </p:childTnLst>
                          </p:cTn>
                        </p:par>
                        <p:par>
                          <p:cTn id="36" fill="hold" nodeType="afterGroup">
                            <p:stCondLst>
                              <p:cond delay="5000"/>
                            </p:stCondLst>
                            <p:childTnLst>
                              <p:par>
                                <p:cTn id="37" presetID="54" presetClass="entr" presetSubtype="0" accel="100000" fill="hold" grpId="0" nodeType="afterEffect">
                                  <p:stCondLst>
                                    <p:cond delay="0"/>
                                  </p:stCondLst>
                                  <p:childTnLst>
                                    <p:set>
                                      <p:cBhvr>
                                        <p:cTn id="38" dur="1" fill="hold">
                                          <p:stCondLst>
                                            <p:cond delay="0"/>
                                          </p:stCondLst>
                                        </p:cTn>
                                        <p:tgtEl>
                                          <p:spTgt spid="27652">
                                            <p:txEl>
                                              <p:pRg st="2" end="2"/>
                                            </p:txEl>
                                          </p:spTgt>
                                        </p:tgtEl>
                                        <p:attrNameLst>
                                          <p:attrName>style.visibility</p:attrName>
                                        </p:attrNameLst>
                                      </p:cBhvr>
                                      <p:to>
                                        <p:strVal val="visible"/>
                                      </p:to>
                                    </p:set>
                                    <p:anim calcmode="lin" valueType="num">
                                      <p:cBhvr>
                                        <p:cTn id="39" dur="1000" fill="hold"/>
                                        <p:tgtEl>
                                          <p:spTgt spid="27652">
                                            <p:txEl>
                                              <p:pRg st="2" end="2"/>
                                            </p:txEl>
                                          </p:spTgt>
                                        </p:tgtEl>
                                        <p:attrNameLst>
                                          <p:attrName>ppt_w</p:attrName>
                                        </p:attrNameLst>
                                      </p:cBhvr>
                                      <p:tavLst>
                                        <p:tav tm="0">
                                          <p:val>
                                            <p:strVal val="#ppt_w*0.05"/>
                                          </p:val>
                                        </p:tav>
                                        <p:tav tm="100000">
                                          <p:val>
                                            <p:strVal val="#ppt_w"/>
                                          </p:val>
                                        </p:tav>
                                      </p:tavLst>
                                    </p:anim>
                                    <p:anim calcmode="lin" valueType="num">
                                      <p:cBhvr>
                                        <p:cTn id="40" dur="1000" fill="hold"/>
                                        <p:tgtEl>
                                          <p:spTgt spid="27652">
                                            <p:txEl>
                                              <p:pRg st="2" end="2"/>
                                            </p:txEl>
                                          </p:spTgt>
                                        </p:tgtEl>
                                        <p:attrNameLst>
                                          <p:attrName>ppt_h</p:attrName>
                                        </p:attrNameLst>
                                      </p:cBhvr>
                                      <p:tavLst>
                                        <p:tav tm="0">
                                          <p:val>
                                            <p:strVal val="#ppt_h"/>
                                          </p:val>
                                        </p:tav>
                                        <p:tav tm="100000">
                                          <p:val>
                                            <p:strVal val="#ppt_h"/>
                                          </p:val>
                                        </p:tav>
                                      </p:tavLst>
                                    </p:anim>
                                    <p:anim calcmode="lin" valueType="num">
                                      <p:cBhvr>
                                        <p:cTn id="41" dur="1000" fill="hold"/>
                                        <p:tgtEl>
                                          <p:spTgt spid="27652">
                                            <p:txEl>
                                              <p:pRg st="2" end="2"/>
                                            </p:txEl>
                                          </p:spTgt>
                                        </p:tgtEl>
                                        <p:attrNameLst>
                                          <p:attrName>ppt_x</p:attrName>
                                        </p:attrNameLst>
                                      </p:cBhvr>
                                      <p:tavLst>
                                        <p:tav tm="0">
                                          <p:val>
                                            <p:strVal val="#ppt_x-.2"/>
                                          </p:val>
                                        </p:tav>
                                        <p:tav tm="100000">
                                          <p:val>
                                            <p:strVal val="#ppt_x"/>
                                          </p:val>
                                        </p:tav>
                                      </p:tavLst>
                                    </p:anim>
                                    <p:anim calcmode="lin" valueType="num">
                                      <p:cBhvr>
                                        <p:cTn id="42" dur="1000" fill="hold"/>
                                        <p:tgtEl>
                                          <p:spTgt spid="27652">
                                            <p:txEl>
                                              <p:pRg st="2" end="2"/>
                                            </p:txEl>
                                          </p:spTgt>
                                        </p:tgtEl>
                                        <p:attrNameLst>
                                          <p:attrName>ppt_y</p:attrName>
                                        </p:attrNameLst>
                                      </p:cBhvr>
                                      <p:tavLst>
                                        <p:tav tm="0">
                                          <p:val>
                                            <p:strVal val="#ppt_y"/>
                                          </p:val>
                                        </p:tav>
                                        <p:tav tm="100000">
                                          <p:val>
                                            <p:strVal val="#ppt_y"/>
                                          </p:val>
                                        </p:tav>
                                      </p:tavLst>
                                    </p:anim>
                                    <p:animEffect transition="in" filter="fade">
                                      <p:cBhvr>
                                        <p:cTn id="43" dur="1000"/>
                                        <p:tgtEl>
                                          <p:spTgt spid="276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A3D4-1A9B-B973-DC54-EC856EF4B716}"/>
              </a:ext>
            </a:extLst>
          </p:cNvPr>
          <p:cNvSpPr>
            <a:spLocks noGrp="1"/>
          </p:cNvSpPr>
          <p:nvPr>
            <p:ph type="title"/>
          </p:nvPr>
        </p:nvSpPr>
        <p:spPr/>
        <p:txBody>
          <a:bodyPr/>
          <a:lstStyle/>
          <a:p>
            <a:r>
              <a:rPr lang="en-US" dirty="0"/>
              <a:t>Function</a:t>
            </a:r>
          </a:p>
        </p:txBody>
      </p:sp>
      <p:sp>
        <p:nvSpPr>
          <p:cNvPr id="3" name="Content Placeholder 2">
            <a:extLst>
              <a:ext uri="{FF2B5EF4-FFF2-40B4-BE49-F238E27FC236}">
                <a16:creationId xmlns:a16="http://schemas.microsoft.com/office/drawing/2014/main" id="{A77C87A6-A10F-3345-BD0E-A6CCA2A10524}"/>
              </a:ext>
            </a:extLst>
          </p:cNvPr>
          <p:cNvSpPr>
            <a:spLocks noGrp="1"/>
          </p:cNvSpPr>
          <p:nvPr>
            <p:ph idx="1"/>
          </p:nvPr>
        </p:nvSpPr>
        <p:spPr>
          <a:xfrm>
            <a:off x="838200" y="1267327"/>
            <a:ext cx="10515600" cy="2358190"/>
          </a:xfrm>
        </p:spPr>
        <p:txBody>
          <a:bodyPr/>
          <a:lstStyle/>
          <a:p>
            <a:pPr marL="268605" indent="-255904">
              <a:lnSpc>
                <a:spcPct val="100000"/>
              </a:lnSpc>
              <a:spcBef>
                <a:spcPts val="400"/>
              </a:spcBef>
              <a:buClr>
                <a:srgbClr val="9F4DA2"/>
              </a:buClr>
              <a:buFont typeface="Georgia"/>
              <a:buChar char="•"/>
              <a:tabLst>
                <a:tab pos="268605" algn="l"/>
                <a:tab pos="269240" algn="l"/>
              </a:tabLst>
            </a:pPr>
            <a:r>
              <a:rPr lang="en-US" sz="2800" spc="-15" dirty="0">
                <a:cs typeface="Times New Roman"/>
              </a:rPr>
              <a:t>Provide </a:t>
            </a:r>
            <a:r>
              <a:rPr lang="en-US" sz="2800" spc="25" dirty="0">
                <a:cs typeface="Times New Roman"/>
              </a:rPr>
              <a:t>energy </a:t>
            </a:r>
            <a:r>
              <a:rPr lang="en-US" sz="2800" spc="305" dirty="0">
                <a:cs typeface="Times New Roman"/>
              </a:rPr>
              <a:t>-- </a:t>
            </a:r>
            <a:r>
              <a:rPr lang="en-US" sz="2800" spc="125" dirty="0">
                <a:cs typeface="Times New Roman"/>
              </a:rPr>
              <a:t>9</a:t>
            </a:r>
            <a:r>
              <a:rPr lang="en-US" sz="2800" spc="-409" dirty="0">
                <a:cs typeface="Times New Roman"/>
              </a:rPr>
              <a:t> </a:t>
            </a:r>
            <a:r>
              <a:rPr lang="en-US" sz="2800" spc="10" dirty="0">
                <a:cs typeface="Times New Roman"/>
              </a:rPr>
              <a:t>kcal </a:t>
            </a:r>
            <a:r>
              <a:rPr lang="en-US" sz="2800" dirty="0">
                <a:cs typeface="Times New Roman"/>
              </a:rPr>
              <a:t>every </a:t>
            </a:r>
            <a:r>
              <a:rPr lang="en-US" sz="2800" spc="30" dirty="0">
                <a:cs typeface="Times New Roman"/>
              </a:rPr>
              <a:t>gram.</a:t>
            </a:r>
            <a:endParaRPr lang="en-US" sz="2800" dirty="0">
              <a:cs typeface="Times New Roman"/>
            </a:endParaRPr>
          </a:p>
          <a:p>
            <a:pPr marL="342900" indent="-330200">
              <a:lnSpc>
                <a:spcPct val="100000"/>
              </a:lnSpc>
              <a:spcBef>
                <a:spcPts val="305"/>
              </a:spcBef>
              <a:buClr>
                <a:srgbClr val="9F4DA2"/>
              </a:buClr>
              <a:buFont typeface="Georgia"/>
              <a:buChar char="•"/>
              <a:tabLst>
                <a:tab pos="342900" algn="l"/>
                <a:tab pos="343535" algn="l"/>
              </a:tabLst>
            </a:pPr>
            <a:r>
              <a:rPr lang="en-US" sz="2800" spc="-40" dirty="0">
                <a:cs typeface="Times New Roman"/>
              </a:rPr>
              <a:t>Serve </a:t>
            </a:r>
            <a:r>
              <a:rPr lang="en-US" sz="2800" dirty="0">
                <a:cs typeface="Times New Roman"/>
              </a:rPr>
              <a:t>as vehicle </a:t>
            </a:r>
            <a:r>
              <a:rPr lang="en-US" sz="2800" spc="25" dirty="0">
                <a:cs typeface="Times New Roman"/>
              </a:rPr>
              <a:t>for </a:t>
            </a:r>
            <a:r>
              <a:rPr lang="en-US" sz="2800" spc="10" dirty="0">
                <a:cs typeface="Times New Roman"/>
              </a:rPr>
              <a:t>fat </a:t>
            </a:r>
            <a:r>
              <a:rPr lang="en-US" sz="2800" spc="-5" dirty="0">
                <a:cs typeface="Times New Roman"/>
              </a:rPr>
              <a:t>soluble</a:t>
            </a:r>
            <a:r>
              <a:rPr lang="en-US" sz="2800" spc="-120" dirty="0">
                <a:cs typeface="Times New Roman"/>
              </a:rPr>
              <a:t> </a:t>
            </a:r>
            <a:r>
              <a:rPr lang="en-US" sz="2800" dirty="0">
                <a:cs typeface="Times New Roman"/>
              </a:rPr>
              <a:t>vitamins.</a:t>
            </a:r>
          </a:p>
          <a:p>
            <a:pPr marL="342900" indent="-330200">
              <a:lnSpc>
                <a:spcPct val="100000"/>
              </a:lnSpc>
              <a:spcBef>
                <a:spcPts val="300"/>
              </a:spcBef>
              <a:buClr>
                <a:srgbClr val="9F4DA2"/>
              </a:buClr>
              <a:buFont typeface="Georgia"/>
              <a:buChar char="•"/>
              <a:tabLst>
                <a:tab pos="342900" algn="l"/>
                <a:tab pos="343535" algn="l"/>
              </a:tabLst>
            </a:pPr>
            <a:r>
              <a:rPr lang="en-US" sz="2800" spc="-85" dirty="0">
                <a:cs typeface="Times New Roman"/>
              </a:rPr>
              <a:t>Act </a:t>
            </a:r>
            <a:r>
              <a:rPr lang="en-US" sz="2800" dirty="0">
                <a:cs typeface="Times New Roman"/>
              </a:rPr>
              <a:t>as </a:t>
            </a:r>
            <a:r>
              <a:rPr lang="en-US" sz="2800" spc="55" dirty="0">
                <a:cs typeface="Times New Roman"/>
              </a:rPr>
              <a:t>thermal </a:t>
            </a:r>
            <a:r>
              <a:rPr lang="en-US" sz="2800" spc="25" dirty="0">
                <a:cs typeface="Times New Roman"/>
              </a:rPr>
              <a:t>insulators for</a:t>
            </a:r>
            <a:r>
              <a:rPr lang="en-US" sz="2800" spc="-65" dirty="0">
                <a:cs typeface="Times New Roman"/>
              </a:rPr>
              <a:t> </a:t>
            </a:r>
            <a:r>
              <a:rPr lang="en-US" sz="2800" spc="-15" dirty="0">
                <a:cs typeface="Times New Roman"/>
              </a:rPr>
              <a:t>skin.</a:t>
            </a:r>
            <a:endParaRPr lang="en-US" sz="2800" dirty="0">
              <a:cs typeface="Times New Roman"/>
            </a:endParaRPr>
          </a:p>
          <a:p>
            <a:pPr marL="268605" marR="5080" indent="-255904">
              <a:lnSpc>
                <a:spcPct val="100000"/>
              </a:lnSpc>
              <a:spcBef>
                <a:spcPts val="300"/>
              </a:spcBef>
              <a:buClr>
                <a:srgbClr val="9F4DA2"/>
              </a:buClr>
              <a:buFont typeface="Georgia"/>
              <a:buChar char="•"/>
              <a:tabLst>
                <a:tab pos="342900" algn="l"/>
                <a:tab pos="343535" algn="l"/>
              </a:tabLst>
            </a:pPr>
            <a:r>
              <a:rPr lang="en-US" sz="2800" spc="-35" dirty="0">
                <a:cs typeface="Times New Roman"/>
              </a:rPr>
              <a:t>Essential </a:t>
            </a:r>
            <a:r>
              <a:rPr lang="en-US" sz="2800" spc="-5" dirty="0">
                <a:cs typeface="Times New Roman"/>
              </a:rPr>
              <a:t>fatty </a:t>
            </a:r>
            <a:r>
              <a:rPr lang="en-US" sz="2800" spc="10" dirty="0">
                <a:cs typeface="Times New Roman"/>
              </a:rPr>
              <a:t>acids </a:t>
            </a:r>
            <a:r>
              <a:rPr lang="en-US" sz="2800" spc="65" dirty="0">
                <a:cs typeface="Times New Roman"/>
              </a:rPr>
              <a:t>are </a:t>
            </a:r>
            <a:r>
              <a:rPr lang="en-US" sz="2800" spc="55" dirty="0">
                <a:cs typeface="Times New Roman"/>
              </a:rPr>
              <a:t>required </a:t>
            </a:r>
            <a:r>
              <a:rPr lang="en-US" sz="2800" spc="25" dirty="0">
                <a:cs typeface="Times New Roman"/>
              </a:rPr>
              <a:t>for </a:t>
            </a:r>
            <a:r>
              <a:rPr lang="en-US" sz="2800" spc="40" dirty="0">
                <a:cs typeface="Times New Roman"/>
              </a:rPr>
              <a:t>the </a:t>
            </a:r>
            <a:r>
              <a:rPr lang="en-US" sz="2800" spc="-10" dirty="0">
                <a:cs typeface="Times New Roman"/>
              </a:rPr>
              <a:t>body </a:t>
            </a:r>
            <a:r>
              <a:rPr lang="en-US" sz="2800" spc="55" dirty="0">
                <a:cs typeface="Times New Roman"/>
              </a:rPr>
              <a:t>growth</a:t>
            </a:r>
            <a:r>
              <a:rPr lang="en-US" sz="2800" spc="-245" dirty="0">
                <a:cs typeface="Times New Roman"/>
              </a:rPr>
              <a:t> </a:t>
            </a:r>
            <a:r>
              <a:rPr lang="en-US" sz="2800" spc="75" dirty="0">
                <a:cs typeface="Times New Roman"/>
              </a:rPr>
              <a:t>and  </a:t>
            </a:r>
            <a:r>
              <a:rPr lang="en-US" sz="2800" spc="55" dirty="0">
                <a:cs typeface="Times New Roman"/>
              </a:rPr>
              <a:t>structural</a:t>
            </a:r>
            <a:r>
              <a:rPr lang="en-US" sz="2800" spc="-10" dirty="0">
                <a:cs typeface="Times New Roman"/>
              </a:rPr>
              <a:t> </a:t>
            </a:r>
            <a:r>
              <a:rPr lang="en-US" sz="2800" spc="5" dirty="0">
                <a:cs typeface="Times New Roman"/>
              </a:rPr>
              <a:t>integrity.</a:t>
            </a:r>
            <a:endParaRPr lang="en-US" sz="2800" dirty="0">
              <a:cs typeface="Times New Roman"/>
            </a:endParaRPr>
          </a:p>
          <a:p>
            <a:endParaRPr lang="en-US" dirty="0"/>
          </a:p>
        </p:txBody>
      </p:sp>
      <p:sp>
        <p:nvSpPr>
          <p:cNvPr id="5" name="TextBox 4">
            <a:extLst>
              <a:ext uri="{FF2B5EF4-FFF2-40B4-BE49-F238E27FC236}">
                <a16:creationId xmlns:a16="http://schemas.microsoft.com/office/drawing/2014/main" id="{829CBA44-8693-045D-110C-F9ED0A6FF8B8}"/>
              </a:ext>
            </a:extLst>
          </p:cNvPr>
          <p:cNvSpPr txBox="1"/>
          <p:nvPr/>
        </p:nvSpPr>
        <p:spPr>
          <a:xfrm>
            <a:off x="978567" y="3818963"/>
            <a:ext cx="10918157" cy="2798202"/>
          </a:xfrm>
          <a:prstGeom prst="rect">
            <a:avLst/>
          </a:prstGeom>
          <a:noFill/>
        </p:spPr>
        <p:txBody>
          <a:bodyPr wrap="square">
            <a:spAutoFit/>
          </a:bodyPr>
          <a:lstStyle/>
          <a:p>
            <a:pPr marL="268605" indent="-255904">
              <a:lnSpc>
                <a:spcPct val="100000"/>
              </a:lnSpc>
              <a:spcBef>
                <a:spcPts val="400"/>
              </a:spcBef>
              <a:buClr>
                <a:srgbClr val="9F4DA2"/>
              </a:buClr>
              <a:buFont typeface="Georgia"/>
              <a:buChar char="•"/>
              <a:tabLst>
                <a:tab pos="268605" algn="l"/>
                <a:tab pos="269240" algn="l"/>
              </a:tabLst>
            </a:pPr>
            <a:r>
              <a:rPr lang="en-US" sz="2000" spc="-215" dirty="0">
                <a:cs typeface="Times New Roman"/>
              </a:rPr>
              <a:t>Disease states :</a:t>
            </a:r>
          </a:p>
          <a:p>
            <a:pPr marL="725805" lvl="1" indent="-255904">
              <a:spcBef>
                <a:spcPts val="400"/>
              </a:spcBef>
              <a:buClr>
                <a:srgbClr val="9F4DA2"/>
              </a:buClr>
              <a:buFont typeface="Georgia"/>
              <a:buChar char="•"/>
              <a:tabLst>
                <a:tab pos="268605" algn="l"/>
                <a:tab pos="269240" algn="l"/>
              </a:tabLst>
            </a:pPr>
            <a:r>
              <a:rPr lang="en-US" sz="2000" spc="-215" dirty="0">
                <a:cs typeface="Times New Roman"/>
              </a:rPr>
              <a:t>obesity</a:t>
            </a:r>
            <a:endParaRPr lang="en-US" sz="2000" dirty="0">
              <a:cs typeface="Times New Roman"/>
            </a:endParaRPr>
          </a:p>
          <a:p>
            <a:pPr marL="725805" marR="5080" lvl="1" indent="-255904">
              <a:spcBef>
                <a:spcPts val="300"/>
              </a:spcBef>
              <a:buClr>
                <a:srgbClr val="9F4DA2"/>
              </a:buClr>
              <a:buFont typeface="Georgia"/>
              <a:buChar char="•"/>
              <a:tabLst>
                <a:tab pos="268605" algn="l"/>
                <a:tab pos="269240" algn="l"/>
              </a:tabLst>
            </a:pPr>
            <a:r>
              <a:rPr lang="en-US" sz="2000" spc="-135" dirty="0" err="1">
                <a:cs typeface="Times New Roman"/>
              </a:rPr>
              <a:t>phrenoderma</a:t>
            </a:r>
            <a:r>
              <a:rPr lang="en-US" sz="2000" spc="-135" dirty="0">
                <a:cs typeface="Times New Roman"/>
              </a:rPr>
              <a:t>- </a:t>
            </a:r>
            <a:r>
              <a:rPr lang="en-US" sz="2000" dirty="0">
                <a:cs typeface="Times New Roman"/>
              </a:rPr>
              <a:t>deficiency </a:t>
            </a:r>
            <a:r>
              <a:rPr lang="en-US" sz="2000" spc="-40" dirty="0">
                <a:cs typeface="Times New Roman"/>
              </a:rPr>
              <a:t>of </a:t>
            </a:r>
            <a:r>
              <a:rPr lang="en-US" sz="2000" dirty="0">
                <a:cs typeface="Times New Roman"/>
              </a:rPr>
              <a:t>essential fatty </a:t>
            </a:r>
            <a:r>
              <a:rPr lang="en-US" sz="2000" spc="5" dirty="0">
                <a:cs typeface="Times New Roman"/>
              </a:rPr>
              <a:t>acids </a:t>
            </a:r>
            <a:r>
              <a:rPr lang="en-US" sz="2000" spc="50" dirty="0">
                <a:cs typeface="Times New Roman"/>
              </a:rPr>
              <a:t>in </a:t>
            </a:r>
            <a:r>
              <a:rPr lang="en-US" sz="2000" spc="10" dirty="0">
                <a:cs typeface="Times New Roman"/>
              </a:rPr>
              <a:t>diet </a:t>
            </a:r>
            <a:r>
              <a:rPr lang="en-US" sz="2000" spc="-40" dirty="0">
                <a:cs typeface="Times New Roman"/>
              </a:rPr>
              <a:t>is  </a:t>
            </a:r>
            <a:r>
              <a:rPr lang="en-US" sz="2000" dirty="0">
                <a:cs typeface="Times New Roman"/>
              </a:rPr>
              <a:t>associated </a:t>
            </a:r>
            <a:r>
              <a:rPr lang="en-US" sz="2000" spc="50" dirty="0">
                <a:cs typeface="Times New Roman"/>
              </a:rPr>
              <a:t>with </a:t>
            </a:r>
            <a:r>
              <a:rPr lang="en-US" sz="2000" spc="75" dirty="0">
                <a:cs typeface="Times New Roman"/>
              </a:rPr>
              <a:t>rough and </a:t>
            </a:r>
            <a:r>
              <a:rPr lang="en-US" sz="2000" spc="40" dirty="0">
                <a:cs typeface="Times New Roman"/>
              </a:rPr>
              <a:t>dry </a:t>
            </a:r>
            <a:r>
              <a:rPr lang="en-US" sz="2000" spc="15" dirty="0">
                <a:cs typeface="Times New Roman"/>
              </a:rPr>
              <a:t>skin(toad </a:t>
            </a:r>
            <a:r>
              <a:rPr lang="en-US" sz="2000" spc="10" dirty="0">
                <a:cs typeface="Times New Roman"/>
              </a:rPr>
              <a:t>skin</a:t>
            </a:r>
            <a:r>
              <a:rPr lang="en-US" sz="2000" spc="-335" dirty="0">
                <a:cs typeface="Times New Roman"/>
              </a:rPr>
              <a:t> </a:t>
            </a:r>
            <a:r>
              <a:rPr lang="en-US" sz="2000" spc="-35" dirty="0">
                <a:cs typeface="Times New Roman"/>
              </a:rPr>
              <a:t>)</a:t>
            </a:r>
            <a:endParaRPr lang="en-US" sz="2000" dirty="0">
              <a:cs typeface="Times New Roman"/>
            </a:endParaRPr>
          </a:p>
          <a:p>
            <a:pPr marL="725805" lvl="1" indent="-255904">
              <a:spcBef>
                <a:spcPts val="300"/>
              </a:spcBef>
              <a:buClr>
                <a:srgbClr val="9F4DA2"/>
              </a:buClr>
              <a:buFont typeface="Georgia"/>
              <a:buChar char="•"/>
              <a:tabLst>
                <a:tab pos="268605" algn="l"/>
                <a:tab pos="269240" algn="l"/>
              </a:tabLst>
            </a:pPr>
            <a:r>
              <a:rPr lang="en-US" sz="2000" spc="-180" dirty="0">
                <a:cs typeface="Times New Roman"/>
              </a:rPr>
              <a:t>coronary </a:t>
            </a:r>
            <a:r>
              <a:rPr lang="en-US" sz="2000" spc="-240" dirty="0">
                <a:cs typeface="Times New Roman"/>
              </a:rPr>
              <a:t>heart</a:t>
            </a:r>
            <a:r>
              <a:rPr lang="en-US" sz="2000" spc="-275" dirty="0">
                <a:cs typeface="Times New Roman"/>
              </a:rPr>
              <a:t> </a:t>
            </a:r>
            <a:r>
              <a:rPr lang="en-US" sz="2000" spc="-220" dirty="0">
                <a:cs typeface="Times New Roman"/>
              </a:rPr>
              <a:t>disease</a:t>
            </a:r>
            <a:endParaRPr lang="en-US" sz="2000" dirty="0">
              <a:cs typeface="Times New Roman"/>
            </a:endParaRPr>
          </a:p>
          <a:p>
            <a:pPr marL="725805" lvl="1" indent="-255904">
              <a:spcBef>
                <a:spcPts val="300"/>
              </a:spcBef>
              <a:buClr>
                <a:srgbClr val="9F4DA2"/>
              </a:buClr>
              <a:buFont typeface="Georgia"/>
              <a:buChar char="•"/>
              <a:tabLst>
                <a:tab pos="268605" algn="l"/>
                <a:tab pos="269240" algn="l"/>
              </a:tabLst>
            </a:pPr>
            <a:r>
              <a:rPr lang="en-US" sz="2000" spc="-215" dirty="0">
                <a:cs typeface="Times New Roman"/>
              </a:rPr>
              <a:t>cancer</a:t>
            </a:r>
            <a:endParaRPr lang="en-US" sz="2000" dirty="0">
              <a:cs typeface="Times New Roman"/>
            </a:endParaRPr>
          </a:p>
          <a:p>
            <a:pPr marL="725805" lvl="1" indent="-255904">
              <a:spcBef>
                <a:spcPts val="300"/>
              </a:spcBef>
              <a:buClr>
                <a:srgbClr val="9F4DA2"/>
              </a:buClr>
              <a:buFont typeface="Georgia"/>
              <a:buChar char="•"/>
              <a:tabLst>
                <a:tab pos="268605" algn="l"/>
                <a:tab pos="269240" algn="l"/>
              </a:tabLst>
            </a:pPr>
            <a:r>
              <a:rPr lang="en-US" sz="2000" spc="-210" dirty="0">
                <a:cs typeface="Times New Roman"/>
              </a:rPr>
              <a:t>atherosclerosis</a:t>
            </a:r>
            <a:endParaRPr lang="en-US" sz="2000" dirty="0">
              <a:cs typeface="Times New Roman"/>
            </a:endParaRPr>
          </a:p>
          <a:p>
            <a:pPr marL="725805" marR="1068070" lvl="1" indent="-255904">
              <a:spcBef>
                <a:spcPts val="300"/>
              </a:spcBef>
              <a:buClr>
                <a:srgbClr val="9F4DA2"/>
              </a:buClr>
              <a:buFont typeface="Georgia"/>
              <a:buChar char="•"/>
              <a:tabLst>
                <a:tab pos="268605" algn="l"/>
                <a:tab pos="269240" algn="l"/>
              </a:tabLst>
            </a:pPr>
            <a:r>
              <a:rPr lang="en-US" sz="2000" spc="-114" dirty="0">
                <a:cs typeface="Times New Roman"/>
              </a:rPr>
              <a:t>chronic </a:t>
            </a:r>
            <a:r>
              <a:rPr lang="en-US" sz="2000" spc="-190" dirty="0">
                <a:cs typeface="Times New Roman"/>
              </a:rPr>
              <a:t>swelling </a:t>
            </a:r>
            <a:r>
              <a:rPr lang="en-US" sz="2000" spc="-150" dirty="0">
                <a:cs typeface="Times New Roman"/>
              </a:rPr>
              <a:t>of </a:t>
            </a:r>
            <a:r>
              <a:rPr lang="en-US" sz="2000" spc="-155" dirty="0">
                <a:cs typeface="Times New Roman"/>
              </a:rPr>
              <a:t>parotid </a:t>
            </a:r>
            <a:r>
              <a:rPr lang="en-US" sz="2000" spc="-195" dirty="0">
                <a:cs typeface="Times New Roman"/>
              </a:rPr>
              <a:t>glands </a:t>
            </a:r>
            <a:r>
              <a:rPr lang="en-US" sz="2000" spc="50" dirty="0">
                <a:cs typeface="Times New Roman"/>
              </a:rPr>
              <a:t>due </a:t>
            </a:r>
            <a:r>
              <a:rPr lang="en-US" sz="2000" dirty="0">
                <a:cs typeface="Times New Roman"/>
              </a:rPr>
              <a:t>to  </a:t>
            </a:r>
            <a:r>
              <a:rPr lang="en-US" sz="2000" spc="30" dirty="0">
                <a:cs typeface="Times New Roman"/>
              </a:rPr>
              <a:t>disturbances </a:t>
            </a:r>
            <a:r>
              <a:rPr lang="en-US" sz="2000" spc="55" dirty="0">
                <a:cs typeface="Times New Roman"/>
              </a:rPr>
              <a:t>in </a:t>
            </a:r>
            <a:r>
              <a:rPr lang="en-US" sz="2000" spc="15" dirty="0">
                <a:cs typeface="Times New Roman"/>
              </a:rPr>
              <a:t>lipid m</a:t>
            </a:r>
            <a:r>
              <a:rPr lang="en-US" sz="2000" spc="-10" dirty="0">
                <a:cs typeface="Times New Roman"/>
              </a:rPr>
              <a:t>etabolism.</a:t>
            </a:r>
            <a:endParaRPr lang="en-US" sz="2000" dirty="0">
              <a:cs typeface="Times New Roman"/>
            </a:endParaRPr>
          </a:p>
        </p:txBody>
      </p:sp>
    </p:spTree>
    <p:extLst>
      <p:ext uri="{BB962C8B-B14F-4D97-AF65-F5344CB8AC3E}">
        <p14:creationId xmlns:p14="http://schemas.microsoft.com/office/powerpoint/2010/main" val="1119902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03F9-5636-DF32-3369-7C31D6FB57B3}"/>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8204B8F-4F1C-CAD8-756D-AAEE7FD69B25}"/>
              </a:ext>
            </a:extLst>
          </p:cNvPr>
          <p:cNvSpPr>
            <a:spLocks noGrp="1"/>
          </p:cNvSpPr>
          <p:nvPr>
            <p:ph idx="1"/>
          </p:nvPr>
        </p:nvSpPr>
        <p:spPr/>
        <p:txBody>
          <a:bodyPr/>
          <a:lstStyle/>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Digestion, absorption and distribution and use of nutrients.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Vitamins and minerals.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Balanced diet formulations. </a:t>
            </a:r>
          </a:p>
          <a:p>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Fortification of foods.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9787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0EFB6A6-06FC-69B2-4C9A-D4212C3BC353}"/>
              </a:ext>
            </a:extLst>
          </p:cNvPr>
          <p:cNvSpPr>
            <a:spLocks noGrp="1" noChangeArrowheads="1"/>
          </p:cNvSpPr>
          <p:nvPr>
            <p:ph type="title"/>
          </p:nvPr>
        </p:nvSpPr>
        <p:spPr/>
        <p:txBody>
          <a:bodyPr/>
          <a:lstStyle/>
          <a:p>
            <a:r>
              <a:rPr lang="en-US" altLang="en-US" dirty="0"/>
              <a:t>Protein</a:t>
            </a:r>
          </a:p>
        </p:txBody>
      </p:sp>
      <p:sp>
        <p:nvSpPr>
          <p:cNvPr id="30725" name="Rectangle 5">
            <a:extLst>
              <a:ext uri="{FF2B5EF4-FFF2-40B4-BE49-F238E27FC236}">
                <a16:creationId xmlns:a16="http://schemas.microsoft.com/office/drawing/2014/main" id="{576AF3A8-16D5-C0D6-F615-7A0DCB28CA47}"/>
              </a:ext>
            </a:extLst>
          </p:cNvPr>
          <p:cNvSpPr>
            <a:spLocks noGrp="1" noChangeArrowheads="1"/>
          </p:cNvSpPr>
          <p:nvPr>
            <p:ph type="body" sz="half" idx="1"/>
          </p:nvPr>
        </p:nvSpPr>
        <p:spPr>
          <a:xfrm>
            <a:off x="1752600" y="1143000"/>
            <a:ext cx="8686800" cy="2819400"/>
          </a:xfrm>
        </p:spPr>
        <p:txBody>
          <a:bodyPr/>
          <a:lstStyle/>
          <a:p>
            <a:pPr>
              <a:lnSpc>
                <a:spcPct val="90000"/>
              </a:lnSpc>
              <a:buClr>
                <a:schemeClr val="tx1"/>
              </a:buClr>
            </a:pPr>
            <a:r>
              <a:rPr lang="en-US" altLang="en-US" sz="2400" b="1">
                <a:solidFill>
                  <a:schemeClr val="accent2"/>
                </a:solidFill>
              </a:rPr>
              <a:t>Proteins</a:t>
            </a:r>
            <a:r>
              <a:rPr lang="en-US" altLang="en-US" sz="2400"/>
              <a:t> are substances found in every cell. The body needs proteins to build and repair all body tissues. Protein is an important part of blood cells. Proteins are made up of carbon, hydrogen, oxygen, and nitrogen atoms that are formed into basic units called </a:t>
            </a:r>
            <a:r>
              <a:rPr lang="en-US" altLang="en-US" sz="2400">
                <a:solidFill>
                  <a:schemeClr val="accent2"/>
                </a:solidFill>
              </a:rPr>
              <a:t>amino acids</a:t>
            </a:r>
            <a:r>
              <a:rPr lang="en-US" altLang="en-US" sz="2400"/>
              <a:t>. </a:t>
            </a:r>
          </a:p>
          <a:p>
            <a:pPr>
              <a:lnSpc>
                <a:spcPct val="90000"/>
              </a:lnSpc>
              <a:buClr>
                <a:schemeClr val="tx1"/>
              </a:buClr>
            </a:pPr>
            <a:r>
              <a:rPr lang="en-US" altLang="en-US" sz="2400"/>
              <a:t>There are 20 different amino acids. Nine of them are essential, and the other eleven amino acids can be produced by the body. </a:t>
            </a:r>
          </a:p>
        </p:txBody>
      </p:sp>
      <p:pic>
        <p:nvPicPr>
          <p:cNvPr id="30727" name="Picture 7">
            <a:extLst>
              <a:ext uri="{FF2B5EF4-FFF2-40B4-BE49-F238E27FC236}">
                <a16:creationId xmlns:a16="http://schemas.microsoft.com/office/drawing/2014/main" id="{EF60FFFD-0094-CA25-32DB-41FA2D544D1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209801" y="4648201"/>
            <a:ext cx="639763" cy="1001713"/>
          </a:xfrm>
        </p:spPr>
      </p:pic>
      <p:pic>
        <p:nvPicPr>
          <p:cNvPr id="30730" name="Picture 10">
            <a:extLst>
              <a:ext uri="{FF2B5EF4-FFF2-40B4-BE49-F238E27FC236}">
                <a16:creationId xmlns:a16="http://schemas.microsoft.com/office/drawing/2014/main" id="{9C8255C7-B2B8-D7D7-5C0A-F4257251D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791201"/>
            <a:ext cx="1023938" cy="747713"/>
          </a:xfrm>
          <a:prstGeom prst="rect">
            <a:avLst/>
          </a:prstGeom>
          <a:noFill/>
          <a:extLst>
            <a:ext uri="{909E8E84-426E-40DD-AFC4-6F175D3DCCD1}">
              <a14:hiddenFill xmlns:a14="http://schemas.microsoft.com/office/drawing/2010/main">
                <a:solidFill>
                  <a:srgbClr val="FFFFFF"/>
                </a:solidFill>
              </a14:hiddenFill>
            </a:ext>
          </a:extLst>
        </p:spPr>
      </p:pic>
      <p:pic>
        <p:nvPicPr>
          <p:cNvPr id="30731" name="Picture 11">
            <a:extLst>
              <a:ext uri="{FF2B5EF4-FFF2-40B4-BE49-F238E27FC236}">
                <a16:creationId xmlns:a16="http://schemas.microsoft.com/office/drawing/2014/main" id="{AE556D9F-4DF1-BA5C-E274-9A32F4388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1" y="5638800"/>
            <a:ext cx="1050925" cy="844550"/>
          </a:xfrm>
          <a:prstGeom prst="rect">
            <a:avLst/>
          </a:prstGeom>
          <a:noFill/>
          <a:extLst>
            <a:ext uri="{909E8E84-426E-40DD-AFC4-6F175D3DCCD1}">
              <a14:hiddenFill xmlns:a14="http://schemas.microsoft.com/office/drawing/2010/main">
                <a:solidFill>
                  <a:srgbClr val="FFFFFF"/>
                </a:solidFill>
              </a14:hiddenFill>
            </a:ext>
          </a:extLst>
        </p:spPr>
      </p:pic>
      <p:sp>
        <p:nvSpPr>
          <p:cNvPr id="30733" name="Rectangle 13">
            <a:extLst>
              <a:ext uri="{FF2B5EF4-FFF2-40B4-BE49-F238E27FC236}">
                <a16:creationId xmlns:a16="http://schemas.microsoft.com/office/drawing/2014/main" id="{14C3165F-C2A2-7E50-555F-F44619571275}"/>
              </a:ext>
            </a:extLst>
          </p:cNvPr>
          <p:cNvSpPr>
            <a:spLocks noChangeArrowheads="1"/>
          </p:cNvSpPr>
          <p:nvPr/>
        </p:nvSpPr>
        <p:spPr bwMode="auto">
          <a:xfrm>
            <a:off x="2209800" y="4114800"/>
            <a:ext cx="36576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Complete proteins</a:t>
            </a:r>
          </a:p>
        </p:txBody>
      </p:sp>
      <p:sp>
        <p:nvSpPr>
          <p:cNvPr id="30735" name="Rectangle 15">
            <a:extLst>
              <a:ext uri="{FF2B5EF4-FFF2-40B4-BE49-F238E27FC236}">
                <a16:creationId xmlns:a16="http://schemas.microsoft.com/office/drawing/2014/main" id="{21A2138A-547F-DA21-5DBA-F21548015FDC}"/>
              </a:ext>
            </a:extLst>
          </p:cNvPr>
          <p:cNvSpPr>
            <a:spLocks noChangeArrowheads="1"/>
          </p:cNvSpPr>
          <p:nvPr/>
        </p:nvSpPr>
        <p:spPr bwMode="auto">
          <a:xfrm>
            <a:off x="6400800" y="4114800"/>
            <a:ext cx="3810000" cy="457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Incomplete proteins</a:t>
            </a:r>
          </a:p>
        </p:txBody>
      </p:sp>
      <p:sp>
        <p:nvSpPr>
          <p:cNvPr id="30737" name="Rectangle 17">
            <a:extLst>
              <a:ext uri="{FF2B5EF4-FFF2-40B4-BE49-F238E27FC236}">
                <a16:creationId xmlns:a16="http://schemas.microsoft.com/office/drawing/2014/main" id="{BEFAFB2A-9E52-F51A-44CA-A2CDF31B9443}"/>
              </a:ext>
            </a:extLst>
          </p:cNvPr>
          <p:cNvSpPr>
            <a:spLocks noChangeArrowheads="1"/>
          </p:cNvSpPr>
          <p:nvPr/>
        </p:nvSpPr>
        <p:spPr bwMode="auto">
          <a:xfrm>
            <a:off x="7772400" y="4648200"/>
            <a:ext cx="16764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t>Legumes</a:t>
            </a:r>
          </a:p>
        </p:txBody>
      </p:sp>
      <p:pic>
        <p:nvPicPr>
          <p:cNvPr id="30738" name="Picture 18">
            <a:extLst>
              <a:ext uri="{FF2B5EF4-FFF2-40B4-BE49-F238E27FC236}">
                <a16:creationId xmlns:a16="http://schemas.microsoft.com/office/drawing/2014/main" id="{E755161A-6713-DCD3-1380-295DF88473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5105400"/>
            <a:ext cx="12065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30739" name="Picture 19">
            <a:extLst>
              <a:ext uri="{FF2B5EF4-FFF2-40B4-BE49-F238E27FC236}">
                <a16:creationId xmlns:a16="http://schemas.microsoft.com/office/drawing/2014/main" id="{8B746C4F-A36A-DBB3-DB3E-3139FC244B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5638801"/>
            <a:ext cx="1289050" cy="993775"/>
          </a:xfrm>
          <a:prstGeom prst="rect">
            <a:avLst/>
          </a:prstGeom>
          <a:noFill/>
          <a:extLst>
            <a:ext uri="{909E8E84-426E-40DD-AFC4-6F175D3DCCD1}">
              <a14:hiddenFill xmlns:a14="http://schemas.microsoft.com/office/drawing/2010/main">
                <a:solidFill>
                  <a:srgbClr val="FFFFFF"/>
                </a:solidFill>
              </a14:hiddenFill>
            </a:ext>
          </a:extLst>
        </p:spPr>
      </p:pic>
      <p:pic>
        <p:nvPicPr>
          <p:cNvPr id="30740" name="Picture 20">
            <a:extLst>
              <a:ext uri="{FF2B5EF4-FFF2-40B4-BE49-F238E27FC236}">
                <a16:creationId xmlns:a16="http://schemas.microsoft.com/office/drawing/2014/main" id="{ECB74D3D-2328-4DC8-510D-B109C392DC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1" y="4953001"/>
            <a:ext cx="1243013" cy="1228725"/>
          </a:xfrm>
          <a:prstGeom prst="rect">
            <a:avLst/>
          </a:prstGeom>
          <a:noFill/>
          <a:extLst>
            <a:ext uri="{909E8E84-426E-40DD-AFC4-6F175D3DCCD1}">
              <a14:hiddenFill xmlns:a14="http://schemas.microsoft.com/office/drawing/2010/main">
                <a:solidFill>
                  <a:srgbClr val="FFFFFF"/>
                </a:solidFill>
              </a14:hiddenFill>
            </a:ext>
          </a:extLst>
        </p:spPr>
      </p:pic>
      <p:pic>
        <p:nvPicPr>
          <p:cNvPr id="30741" name="Picture 21">
            <a:extLst>
              <a:ext uri="{FF2B5EF4-FFF2-40B4-BE49-F238E27FC236}">
                <a16:creationId xmlns:a16="http://schemas.microsoft.com/office/drawing/2014/main" id="{2D480F4E-19F3-146B-06AC-4591C89421E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20201" y="5029201"/>
            <a:ext cx="1262063" cy="906463"/>
          </a:xfrm>
          <a:prstGeom prst="rect">
            <a:avLst/>
          </a:prstGeom>
          <a:noFill/>
          <a:extLst>
            <a:ext uri="{909E8E84-426E-40DD-AFC4-6F175D3DCCD1}">
              <a14:hiddenFill xmlns:a14="http://schemas.microsoft.com/office/drawing/2010/main">
                <a:solidFill>
                  <a:srgbClr val="FFFFFF"/>
                </a:solidFill>
              </a14:hiddenFill>
            </a:ext>
          </a:extLst>
        </p:spPr>
      </p:pic>
      <p:pic>
        <p:nvPicPr>
          <p:cNvPr id="30742" name="Picture 22">
            <a:extLst>
              <a:ext uri="{FF2B5EF4-FFF2-40B4-BE49-F238E27FC236}">
                <a16:creationId xmlns:a16="http://schemas.microsoft.com/office/drawing/2014/main" id="{DB465565-90AC-EA57-BB84-F9166B67AF9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5400" y="5943600"/>
            <a:ext cx="1106488" cy="744538"/>
          </a:xfrm>
          <a:prstGeom prst="rect">
            <a:avLst/>
          </a:prstGeom>
          <a:noFill/>
          <a:extLst>
            <a:ext uri="{909E8E84-426E-40DD-AFC4-6F175D3DCCD1}">
              <a14:hiddenFill xmlns:a14="http://schemas.microsoft.com/office/drawing/2010/main">
                <a:solidFill>
                  <a:srgbClr val="FFFFFF"/>
                </a:solidFill>
              </a14:hiddenFill>
            </a:ext>
          </a:extLst>
        </p:spPr>
      </p:pic>
      <p:pic>
        <p:nvPicPr>
          <p:cNvPr id="30744" name="Picture 24">
            <a:extLst>
              <a:ext uri="{FF2B5EF4-FFF2-40B4-BE49-F238E27FC236}">
                <a16:creationId xmlns:a16="http://schemas.microsoft.com/office/drawing/2014/main" id="{C6A96272-5643-8A1A-A886-88255E42F583}"/>
              </a:ext>
            </a:extLst>
          </p:cNvPr>
          <p:cNvPicPr>
            <a:picLocks noGrp="1" noChangeAspect="1" noChangeArrowheads="1"/>
          </p:cNvPicPr>
          <p:nvPr>
            <p:ph sz="quarter" idx="3"/>
          </p:nvPr>
        </p:nvPicPr>
        <p:blipFill>
          <a:blip r:embed="rId10">
            <a:extLst>
              <a:ext uri="{28A0092B-C50C-407E-A947-70E740481C1C}">
                <a14:useLocalDpi xmlns:a14="http://schemas.microsoft.com/office/drawing/2010/main" val="0"/>
              </a:ext>
            </a:extLst>
          </a:blip>
          <a:srcRect/>
          <a:stretch>
            <a:fillRect/>
          </a:stretch>
        </p:blipFill>
        <p:spPr>
          <a:xfrm>
            <a:off x="2971801" y="4648201"/>
            <a:ext cx="1306513" cy="993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87798AFD-0843-1C66-66BD-5791607D3F79}"/>
              </a:ext>
            </a:extLst>
          </p:cNvPr>
          <p:cNvSpPr txBox="1"/>
          <p:nvPr/>
        </p:nvSpPr>
        <p:spPr>
          <a:xfrm>
            <a:off x="5657850" y="468868"/>
            <a:ext cx="6096000" cy="369332"/>
          </a:xfrm>
          <a:prstGeom prst="rect">
            <a:avLst/>
          </a:prstGeom>
          <a:noFill/>
        </p:spPr>
        <p:txBody>
          <a:bodyPr wrap="square">
            <a:spAutoFit/>
          </a:bodyPr>
          <a:lstStyle/>
          <a:p>
            <a:pPr marL="268605" indent="-255904">
              <a:lnSpc>
                <a:spcPct val="100000"/>
              </a:lnSpc>
              <a:buClr>
                <a:srgbClr val="9F4DA2"/>
              </a:buClr>
              <a:buFont typeface="Arial"/>
              <a:buChar char="•"/>
              <a:tabLst>
                <a:tab pos="268605" algn="l"/>
                <a:tab pos="269240" algn="l"/>
              </a:tabLst>
            </a:pPr>
            <a:r>
              <a:rPr lang="en-US" sz="1800" b="1" u="heavy" spc="-280" dirty="0">
                <a:solidFill>
                  <a:srgbClr val="502552"/>
                </a:solidFill>
                <a:uFill>
                  <a:solidFill>
                    <a:srgbClr val="502552"/>
                  </a:solidFill>
                </a:uFill>
                <a:latin typeface="+mj-lt"/>
                <a:cs typeface="Times New Roman"/>
              </a:rPr>
              <a:t>DAILY </a:t>
            </a:r>
            <a:r>
              <a:rPr lang="en-US" sz="1800" b="1" u="heavy" spc="-325" dirty="0">
                <a:solidFill>
                  <a:srgbClr val="502552"/>
                </a:solidFill>
                <a:uFill>
                  <a:solidFill>
                    <a:srgbClr val="502552"/>
                  </a:solidFill>
                </a:uFill>
                <a:latin typeface="+mj-lt"/>
                <a:cs typeface="Times New Roman"/>
              </a:rPr>
              <a:t>REQUIREMENT:                 </a:t>
            </a:r>
            <a:r>
              <a:rPr lang="en-US" sz="1800" b="1" spc="-325" dirty="0">
                <a:solidFill>
                  <a:srgbClr val="502552"/>
                </a:solidFill>
                <a:latin typeface="+mj-lt"/>
                <a:cs typeface="Times New Roman"/>
              </a:rPr>
              <a:t> </a:t>
            </a:r>
            <a:r>
              <a:rPr lang="en-US" sz="1800" dirty="0">
                <a:latin typeface="Times New Roman"/>
                <a:cs typeface="Times New Roman"/>
              </a:rPr>
              <a:t>60-65 </a:t>
            </a:r>
            <a:r>
              <a:rPr lang="en-US" sz="1800" spc="-5" dirty="0" err="1">
                <a:latin typeface="Times New Roman"/>
                <a:cs typeface="Times New Roman"/>
              </a:rPr>
              <a:t>gms</a:t>
            </a:r>
            <a:r>
              <a:rPr lang="en-US" sz="1800" spc="-5" dirty="0">
                <a:latin typeface="Times New Roman"/>
                <a:cs typeface="Times New Roman"/>
              </a:rPr>
              <a:t>/day </a:t>
            </a:r>
            <a:r>
              <a:rPr lang="en-US" sz="1800" spc="25" dirty="0">
                <a:latin typeface="Times New Roman"/>
                <a:cs typeface="Times New Roman"/>
              </a:rPr>
              <a:t>for</a:t>
            </a:r>
            <a:r>
              <a:rPr lang="en-US" sz="1800" spc="-135" dirty="0">
                <a:latin typeface="Times New Roman"/>
                <a:cs typeface="Times New Roman"/>
              </a:rPr>
              <a:t> </a:t>
            </a:r>
            <a:r>
              <a:rPr lang="en-US" sz="1800" spc="5" dirty="0">
                <a:latin typeface="Times New Roman"/>
                <a:cs typeface="Times New Roman"/>
              </a:rPr>
              <a:t>adults.</a:t>
            </a:r>
            <a:endParaRPr lang="en-US" sz="1800" dirty="0">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800" decel="100000"/>
                                        <p:tgtEl>
                                          <p:spTgt spid="30722"/>
                                        </p:tgtEl>
                                      </p:cBhvr>
                                    </p:animEffect>
                                    <p:anim calcmode="lin" valueType="num">
                                      <p:cBhvr>
                                        <p:cTn id="8" dur="800" decel="100000" fill="hold"/>
                                        <p:tgtEl>
                                          <p:spTgt spid="30722"/>
                                        </p:tgtEl>
                                        <p:attrNameLst>
                                          <p:attrName>style.rotation</p:attrName>
                                        </p:attrNameLst>
                                      </p:cBhvr>
                                      <p:tavLst>
                                        <p:tav tm="0">
                                          <p:val>
                                            <p:fltVal val="-90"/>
                                          </p:val>
                                        </p:tav>
                                        <p:tav tm="100000">
                                          <p:val>
                                            <p:fltVal val="0"/>
                                          </p:val>
                                        </p:tav>
                                      </p:tavLst>
                                    </p:anim>
                                    <p:anim calcmode="lin" valueType="num">
                                      <p:cBhvr>
                                        <p:cTn id="9" dur="800" decel="100000" fill="hold"/>
                                        <p:tgtEl>
                                          <p:spTgt spid="30722"/>
                                        </p:tgtEl>
                                        <p:attrNameLst>
                                          <p:attrName>ppt_x</p:attrName>
                                        </p:attrNameLst>
                                      </p:cBhvr>
                                      <p:tavLst>
                                        <p:tav tm="0">
                                          <p:val>
                                            <p:strVal val="#ppt_x+0.4"/>
                                          </p:val>
                                        </p:tav>
                                        <p:tav tm="100000">
                                          <p:val>
                                            <p:strVal val="#ppt_x-0.05"/>
                                          </p:val>
                                        </p:tav>
                                      </p:tavLst>
                                    </p:anim>
                                    <p:anim calcmode="lin" valueType="num">
                                      <p:cBhvr>
                                        <p:cTn id="10" dur="800" decel="100000" fill="hold"/>
                                        <p:tgtEl>
                                          <p:spTgt spid="307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22"/>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7" presetClass="entr" presetSubtype="10" fill="hold" grpId="0" nodeType="afterEffect">
                                  <p:stCondLst>
                                    <p:cond delay="0"/>
                                  </p:stCondLst>
                                  <p:childTnLst>
                                    <p:set>
                                      <p:cBhvr>
                                        <p:cTn id="15" dur="1" fill="hold">
                                          <p:stCondLst>
                                            <p:cond delay="0"/>
                                          </p:stCondLst>
                                        </p:cTn>
                                        <p:tgtEl>
                                          <p:spTgt spid="30725">
                                            <p:txEl>
                                              <p:pRg st="0" end="0"/>
                                            </p:txEl>
                                          </p:spTgt>
                                        </p:tgtEl>
                                        <p:attrNameLst>
                                          <p:attrName>style.visibility</p:attrName>
                                        </p:attrNameLst>
                                      </p:cBhvr>
                                      <p:to>
                                        <p:strVal val="visible"/>
                                      </p:to>
                                    </p:set>
                                    <p:anim calcmode="lin" valueType="num">
                                      <p:cBhvr>
                                        <p:cTn id="16" dur="1000" fill="hold"/>
                                        <p:tgtEl>
                                          <p:spTgt spid="30725">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0725">
                                            <p:txEl>
                                              <p:pRg st="0" end="0"/>
                                            </p:txEl>
                                          </p:spTgt>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17" presetClass="entr" presetSubtype="10" fill="hold" grpId="0" nodeType="afterEffect">
                                  <p:stCondLst>
                                    <p:cond delay="0"/>
                                  </p:stCondLst>
                                  <p:childTnLst>
                                    <p:set>
                                      <p:cBhvr>
                                        <p:cTn id="20" dur="1" fill="hold">
                                          <p:stCondLst>
                                            <p:cond delay="0"/>
                                          </p:stCondLst>
                                        </p:cTn>
                                        <p:tgtEl>
                                          <p:spTgt spid="30725">
                                            <p:txEl>
                                              <p:pRg st="1" end="1"/>
                                            </p:txEl>
                                          </p:spTgt>
                                        </p:tgtEl>
                                        <p:attrNameLst>
                                          <p:attrName>style.visibility</p:attrName>
                                        </p:attrNameLst>
                                      </p:cBhvr>
                                      <p:to>
                                        <p:strVal val="visible"/>
                                      </p:to>
                                    </p:set>
                                    <p:anim calcmode="lin" valueType="num">
                                      <p:cBhvr>
                                        <p:cTn id="21" dur="1000" fill="hold"/>
                                        <p:tgtEl>
                                          <p:spTgt spid="3072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0725">
                                            <p:txEl>
                                              <p:pRg st="1" end="1"/>
                                            </p:txEl>
                                          </p:spTgt>
                                        </p:tgtEl>
                                        <p:attrNameLst>
                                          <p:attrName>ppt_h</p:attrName>
                                        </p:attrNameLst>
                                      </p:cBhvr>
                                      <p:tavLst>
                                        <p:tav tm="0">
                                          <p:val>
                                            <p:strVal val="#ppt_h"/>
                                          </p:val>
                                        </p:tav>
                                        <p:tav tm="100000">
                                          <p:val>
                                            <p:strVal val="#ppt_h"/>
                                          </p:val>
                                        </p:tav>
                                      </p:tavLst>
                                    </p:anim>
                                  </p:childTnLst>
                                </p:cTn>
                              </p:par>
                            </p:childTnLst>
                          </p:cTn>
                        </p:par>
                        <p:par>
                          <p:cTn id="23" fill="hold" nodeType="afterGroup">
                            <p:stCondLst>
                              <p:cond delay="3000"/>
                            </p:stCondLst>
                            <p:childTnLst>
                              <p:par>
                                <p:cTn id="24" presetID="35" presetClass="entr" presetSubtype="0" fill="hold" grpId="0" nodeType="afterEffect">
                                  <p:stCondLst>
                                    <p:cond delay="0"/>
                                  </p:stCondLst>
                                  <p:childTnLst>
                                    <p:set>
                                      <p:cBhvr>
                                        <p:cTn id="25" dur="1" fill="hold">
                                          <p:stCondLst>
                                            <p:cond delay="0"/>
                                          </p:stCondLst>
                                        </p:cTn>
                                        <p:tgtEl>
                                          <p:spTgt spid="30733"/>
                                        </p:tgtEl>
                                        <p:attrNameLst>
                                          <p:attrName>style.visibility</p:attrName>
                                        </p:attrNameLst>
                                      </p:cBhvr>
                                      <p:to>
                                        <p:strVal val="visible"/>
                                      </p:to>
                                    </p:set>
                                    <p:animEffect transition="in" filter="fade">
                                      <p:cBhvr>
                                        <p:cTn id="26" dur="2000"/>
                                        <p:tgtEl>
                                          <p:spTgt spid="30733"/>
                                        </p:tgtEl>
                                      </p:cBhvr>
                                    </p:animEffect>
                                    <p:anim calcmode="lin" valueType="num">
                                      <p:cBhvr>
                                        <p:cTn id="27" dur="2000" fill="hold"/>
                                        <p:tgtEl>
                                          <p:spTgt spid="30733"/>
                                        </p:tgtEl>
                                        <p:attrNameLst>
                                          <p:attrName>style.rotation</p:attrName>
                                        </p:attrNameLst>
                                      </p:cBhvr>
                                      <p:tavLst>
                                        <p:tav tm="0">
                                          <p:val>
                                            <p:fltVal val="720"/>
                                          </p:val>
                                        </p:tav>
                                        <p:tav tm="100000">
                                          <p:val>
                                            <p:fltVal val="0"/>
                                          </p:val>
                                        </p:tav>
                                      </p:tavLst>
                                    </p:anim>
                                    <p:anim calcmode="lin" valueType="num">
                                      <p:cBhvr>
                                        <p:cTn id="28" dur="2000" fill="hold"/>
                                        <p:tgtEl>
                                          <p:spTgt spid="30733"/>
                                        </p:tgtEl>
                                        <p:attrNameLst>
                                          <p:attrName>ppt_h</p:attrName>
                                        </p:attrNameLst>
                                      </p:cBhvr>
                                      <p:tavLst>
                                        <p:tav tm="0">
                                          <p:val>
                                            <p:fltVal val="0"/>
                                          </p:val>
                                        </p:tav>
                                        <p:tav tm="100000">
                                          <p:val>
                                            <p:strVal val="#ppt_h"/>
                                          </p:val>
                                        </p:tav>
                                      </p:tavLst>
                                    </p:anim>
                                    <p:anim calcmode="lin" valueType="num">
                                      <p:cBhvr>
                                        <p:cTn id="29" dur="2000" fill="hold"/>
                                        <p:tgtEl>
                                          <p:spTgt spid="30733"/>
                                        </p:tgtEl>
                                        <p:attrNameLst>
                                          <p:attrName>ppt_w</p:attrName>
                                        </p:attrNameLst>
                                      </p:cBhvr>
                                      <p:tavLst>
                                        <p:tav tm="0">
                                          <p:val>
                                            <p:fltVal val="0"/>
                                          </p:val>
                                        </p:tav>
                                        <p:tav tm="100000">
                                          <p:val>
                                            <p:strVal val="#ppt_w"/>
                                          </p:val>
                                        </p:tav>
                                      </p:tavLst>
                                    </p:anim>
                                  </p:childTnLst>
                                </p:cTn>
                              </p:par>
                              <p:par>
                                <p:cTn id="30" presetID="35" presetClass="entr" presetSubtype="0" fill="hold" nodeType="withEffect">
                                  <p:stCondLst>
                                    <p:cond delay="0"/>
                                  </p:stCondLst>
                                  <p:childTnLst>
                                    <p:set>
                                      <p:cBhvr>
                                        <p:cTn id="31" dur="1" fill="hold">
                                          <p:stCondLst>
                                            <p:cond delay="0"/>
                                          </p:stCondLst>
                                        </p:cTn>
                                        <p:tgtEl>
                                          <p:spTgt spid="30727"/>
                                        </p:tgtEl>
                                        <p:attrNameLst>
                                          <p:attrName>style.visibility</p:attrName>
                                        </p:attrNameLst>
                                      </p:cBhvr>
                                      <p:to>
                                        <p:strVal val="visible"/>
                                      </p:to>
                                    </p:set>
                                    <p:animEffect transition="in" filter="fade">
                                      <p:cBhvr>
                                        <p:cTn id="32" dur="2000"/>
                                        <p:tgtEl>
                                          <p:spTgt spid="30727"/>
                                        </p:tgtEl>
                                      </p:cBhvr>
                                    </p:animEffect>
                                    <p:anim calcmode="lin" valueType="num">
                                      <p:cBhvr>
                                        <p:cTn id="33" dur="2000" fill="hold"/>
                                        <p:tgtEl>
                                          <p:spTgt spid="30727"/>
                                        </p:tgtEl>
                                        <p:attrNameLst>
                                          <p:attrName>style.rotation</p:attrName>
                                        </p:attrNameLst>
                                      </p:cBhvr>
                                      <p:tavLst>
                                        <p:tav tm="0">
                                          <p:val>
                                            <p:fltVal val="720"/>
                                          </p:val>
                                        </p:tav>
                                        <p:tav tm="100000">
                                          <p:val>
                                            <p:fltVal val="0"/>
                                          </p:val>
                                        </p:tav>
                                      </p:tavLst>
                                    </p:anim>
                                    <p:anim calcmode="lin" valueType="num">
                                      <p:cBhvr>
                                        <p:cTn id="34" dur="2000" fill="hold"/>
                                        <p:tgtEl>
                                          <p:spTgt spid="30727"/>
                                        </p:tgtEl>
                                        <p:attrNameLst>
                                          <p:attrName>ppt_h</p:attrName>
                                        </p:attrNameLst>
                                      </p:cBhvr>
                                      <p:tavLst>
                                        <p:tav tm="0">
                                          <p:val>
                                            <p:fltVal val="0"/>
                                          </p:val>
                                        </p:tav>
                                        <p:tav tm="100000">
                                          <p:val>
                                            <p:strVal val="#ppt_h"/>
                                          </p:val>
                                        </p:tav>
                                      </p:tavLst>
                                    </p:anim>
                                    <p:anim calcmode="lin" valueType="num">
                                      <p:cBhvr>
                                        <p:cTn id="35" dur="2000" fill="hold"/>
                                        <p:tgtEl>
                                          <p:spTgt spid="30727"/>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30744"/>
                                        </p:tgtEl>
                                        <p:attrNameLst>
                                          <p:attrName>style.visibility</p:attrName>
                                        </p:attrNameLst>
                                      </p:cBhvr>
                                      <p:to>
                                        <p:strVal val="visible"/>
                                      </p:to>
                                    </p:set>
                                    <p:animEffect transition="in" filter="fade">
                                      <p:cBhvr>
                                        <p:cTn id="38" dur="2000"/>
                                        <p:tgtEl>
                                          <p:spTgt spid="30744"/>
                                        </p:tgtEl>
                                      </p:cBhvr>
                                    </p:animEffect>
                                    <p:anim calcmode="lin" valueType="num">
                                      <p:cBhvr>
                                        <p:cTn id="39" dur="2000" fill="hold"/>
                                        <p:tgtEl>
                                          <p:spTgt spid="30744"/>
                                        </p:tgtEl>
                                        <p:attrNameLst>
                                          <p:attrName>style.rotation</p:attrName>
                                        </p:attrNameLst>
                                      </p:cBhvr>
                                      <p:tavLst>
                                        <p:tav tm="0">
                                          <p:val>
                                            <p:fltVal val="720"/>
                                          </p:val>
                                        </p:tav>
                                        <p:tav tm="100000">
                                          <p:val>
                                            <p:fltVal val="0"/>
                                          </p:val>
                                        </p:tav>
                                      </p:tavLst>
                                    </p:anim>
                                    <p:anim calcmode="lin" valueType="num">
                                      <p:cBhvr>
                                        <p:cTn id="40" dur="2000" fill="hold"/>
                                        <p:tgtEl>
                                          <p:spTgt spid="30744"/>
                                        </p:tgtEl>
                                        <p:attrNameLst>
                                          <p:attrName>ppt_h</p:attrName>
                                        </p:attrNameLst>
                                      </p:cBhvr>
                                      <p:tavLst>
                                        <p:tav tm="0">
                                          <p:val>
                                            <p:fltVal val="0"/>
                                          </p:val>
                                        </p:tav>
                                        <p:tav tm="100000">
                                          <p:val>
                                            <p:strVal val="#ppt_h"/>
                                          </p:val>
                                        </p:tav>
                                      </p:tavLst>
                                    </p:anim>
                                    <p:anim calcmode="lin" valueType="num">
                                      <p:cBhvr>
                                        <p:cTn id="41" dur="2000" fill="hold"/>
                                        <p:tgtEl>
                                          <p:spTgt spid="30744"/>
                                        </p:tgtEl>
                                        <p:attrNameLst>
                                          <p:attrName>ppt_w</p:attrName>
                                        </p:attrNameLst>
                                      </p:cBhvr>
                                      <p:tavLst>
                                        <p:tav tm="0">
                                          <p:val>
                                            <p:fltVal val="0"/>
                                          </p:val>
                                        </p:tav>
                                        <p:tav tm="100000">
                                          <p:val>
                                            <p:strVal val="#ppt_w"/>
                                          </p:val>
                                        </p:tav>
                                      </p:tavLst>
                                    </p:anim>
                                  </p:childTnLst>
                                </p:cTn>
                              </p:par>
                              <p:par>
                                <p:cTn id="42" presetID="35" presetClass="entr" presetSubtype="0" fill="hold" nodeType="withEffect">
                                  <p:stCondLst>
                                    <p:cond delay="0"/>
                                  </p:stCondLst>
                                  <p:childTnLst>
                                    <p:set>
                                      <p:cBhvr>
                                        <p:cTn id="43" dur="1" fill="hold">
                                          <p:stCondLst>
                                            <p:cond delay="0"/>
                                          </p:stCondLst>
                                        </p:cTn>
                                        <p:tgtEl>
                                          <p:spTgt spid="30740"/>
                                        </p:tgtEl>
                                        <p:attrNameLst>
                                          <p:attrName>style.visibility</p:attrName>
                                        </p:attrNameLst>
                                      </p:cBhvr>
                                      <p:to>
                                        <p:strVal val="visible"/>
                                      </p:to>
                                    </p:set>
                                    <p:animEffect transition="in" filter="fade">
                                      <p:cBhvr>
                                        <p:cTn id="44" dur="2000"/>
                                        <p:tgtEl>
                                          <p:spTgt spid="30740"/>
                                        </p:tgtEl>
                                      </p:cBhvr>
                                    </p:animEffect>
                                    <p:anim calcmode="lin" valueType="num">
                                      <p:cBhvr>
                                        <p:cTn id="45" dur="2000" fill="hold"/>
                                        <p:tgtEl>
                                          <p:spTgt spid="30740"/>
                                        </p:tgtEl>
                                        <p:attrNameLst>
                                          <p:attrName>style.rotation</p:attrName>
                                        </p:attrNameLst>
                                      </p:cBhvr>
                                      <p:tavLst>
                                        <p:tav tm="0">
                                          <p:val>
                                            <p:fltVal val="720"/>
                                          </p:val>
                                        </p:tav>
                                        <p:tav tm="100000">
                                          <p:val>
                                            <p:fltVal val="0"/>
                                          </p:val>
                                        </p:tav>
                                      </p:tavLst>
                                    </p:anim>
                                    <p:anim calcmode="lin" valueType="num">
                                      <p:cBhvr>
                                        <p:cTn id="46" dur="2000" fill="hold"/>
                                        <p:tgtEl>
                                          <p:spTgt spid="30740"/>
                                        </p:tgtEl>
                                        <p:attrNameLst>
                                          <p:attrName>ppt_h</p:attrName>
                                        </p:attrNameLst>
                                      </p:cBhvr>
                                      <p:tavLst>
                                        <p:tav tm="0">
                                          <p:val>
                                            <p:fltVal val="0"/>
                                          </p:val>
                                        </p:tav>
                                        <p:tav tm="100000">
                                          <p:val>
                                            <p:strVal val="#ppt_h"/>
                                          </p:val>
                                        </p:tav>
                                      </p:tavLst>
                                    </p:anim>
                                    <p:anim calcmode="lin" valueType="num">
                                      <p:cBhvr>
                                        <p:cTn id="47" dur="2000" fill="hold"/>
                                        <p:tgtEl>
                                          <p:spTgt spid="30740"/>
                                        </p:tgtEl>
                                        <p:attrNameLst>
                                          <p:attrName>ppt_w</p:attrName>
                                        </p:attrNameLst>
                                      </p:cBhvr>
                                      <p:tavLst>
                                        <p:tav tm="0">
                                          <p:val>
                                            <p:fltVal val="0"/>
                                          </p:val>
                                        </p:tav>
                                        <p:tav tm="100000">
                                          <p:val>
                                            <p:strVal val="#ppt_w"/>
                                          </p:val>
                                        </p:tav>
                                      </p:tavLst>
                                    </p:anim>
                                  </p:childTnLst>
                                </p:cTn>
                              </p:par>
                              <p:par>
                                <p:cTn id="48" presetID="35" presetClass="entr" presetSubtype="0" fill="hold" nodeType="with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fade">
                                      <p:cBhvr>
                                        <p:cTn id="50" dur="2000"/>
                                        <p:tgtEl>
                                          <p:spTgt spid="30731"/>
                                        </p:tgtEl>
                                      </p:cBhvr>
                                    </p:animEffect>
                                    <p:anim calcmode="lin" valueType="num">
                                      <p:cBhvr>
                                        <p:cTn id="51" dur="2000" fill="hold"/>
                                        <p:tgtEl>
                                          <p:spTgt spid="30731"/>
                                        </p:tgtEl>
                                        <p:attrNameLst>
                                          <p:attrName>style.rotation</p:attrName>
                                        </p:attrNameLst>
                                      </p:cBhvr>
                                      <p:tavLst>
                                        <p:tav tm="0">
                                          <p:val>
                                            <p:fltVal val="720"/>
                                          </p:val>
                                        </p:tav>
                                        <p:tav tm="100000">
                                          <p:val>
                                            <p:fltVal val="0"/>
                                          </p:val>
                                        </p:tav>
                                      </p:tavLst>
                                    </p:anim>
                                    <p:anim calcmode="lin" valueType="num">
                                      <p:cBhvr>
                                        <p:cTn id="52" dur="2000" fill="hold"/>
                                        <p:tgtEl>
                                          <p:spTgt spid="30731"/>
                                        </p:tgtEl>
                                        <p:attrNameLst>
                                          <p:attrName>ppt_h</p:attrName>
                                        </p:attrNameLst>
                                      </p:cBhvr>
                                      <p:tavLst>
                                        <p:tav tm="0">
                                          <p:val>
                                            <p:fltVal val="0"/>
                                          </p:val>
                                        </p:tav>
                                        <p:tav tm="100000">
                                          <p:val>
                                            <p:strVal val="#ppt_h"/>
                                          </p:val>
                                        </p:tav>
                                      </p:tavLst>
                                    </p:anim>
                                    <p:anim calcmode="lin" valueType="num">
                                      <p:cBhvr>
                                        <p:cTn id="53" dur="2000" fill="hold"/>
                                        <p:tgtEl>
                                          <p:spTgt spid="30731"/>
                                        </p:tgtEl>
                                        <p:attrNameLst>
                                          <p:attrName>ppt_w</p:attrName>
                                        </p:attrNameLst>
                                      </p:cBhvr>
                                      <p:tavLst>
                                        <p:tav tm="0">
                                          <p:val>
                                            <p:fltVal val="0"/>
                                          </p:val>
                                        </p:tav>
                                        <p:tav tm="100000">
                                          <p:val>
                                            <p:strVal val="#ppt_w"/>
                                          </p:val>
                                        </p:tav>
                                      </p:tavLst>
                                    </p:anim>
                                  </p:childTnLst>
                                </p:cTn>
                              </p:par>
                              <p:par>
                                <p:cTn id="54" presetID="35" presetClass="entr" presetSubtype="0" fill="hold" nodeType="withEffect">
                                  <p:stCondLst>
                                    <p:cond delay="0"/>
                                  </p:stCondLst>
                                  <p:childTnLst>
                                    <p:set>
                                      <p:cBhvr>
                                        <p:cTn id="55" dur="1" fill="hold">
                                          <p:stCondLst>
                                            <p:cond delay="0"/>
                                          </p:stCondLst>
                                        </p:cTn>
                                        <p:tgtEl>
                                          <p:spTgt spid="30730"/>
                                        </p:tgtEl>
                                        <p:attrNameLst>
                                          <p:attrName>style.visibility</p:attrName>
                                        </p:attrNameLst>
                                      </p:cBhvr>
                                      <p:to>
                                        <p:strVal val="visible"/>
                                      </p:to>
                                    </p:set>
                                    <p:animEffect transition="in" filter="fade">
                                      <p:cBhvr>
                                        <p:cTn id="56" dur="2000"/>
                                        <p:tgtEl>
                                          <p:spTgt spid="30730"/>
                                        </p:tgtEl>
                                      </p:cBhvr>
                                    </p:animEffect>
                                    <p:anim calcmode="lin" valueType="num">
                                      <p:cBhvr>
                                        <p:cTn id="57" dur="2000" fill="hold"/>
                                        <p:tgtEl>
                                          <p:spTgt spid="30730"/>
                                        </p:tgtEl>
                                        <p:attrNameLst>
                                          <p:attrName>style.rotation</p:attrName>
                                        </p:attrNameLst>
                                      </p:cBhvr>
                                      <p:tavLst>
                                        <p:tav tm="0">
                                          <p:val>
                                            <p:fltVal val="720"/>
                                          </p:val>
                                        </p:tav>
                                        <p:tav tm="100000">
                                          <p:val>
                                            <p:fltVal val="0"/>
                                          </p:val>
                                        </p:tav>
                                      </p:tavLst>
                                    </p:anim>
                                    <p:anim calcmode="lin" valueType="num">
                                      <p:cBhvr>
                                        <p:cTn id="58" dur="2000" fill="hold"/>
                                        <p:tgtEl>
                                          <p:spTgt spid="30730"/>
                                        </p:tgtEl>
                                        <p:attrNameLst>
                                          <p:attrName>ppt_h</p:attrName>
                                        </p:attrNameLst>
                                      </p:cBhvr>
                                      <p:tavLst>
                                        <p:tav tm="0">
                                          <p:val>
                                            <p:fltVal val="0"/>
                                          </p:val>
                                        </p:tav>
                                        <p:tav tm="100000">
                                          <p:val>
                                            <p:strVal val="#ppt_h"/>
                                          </p:val>
                                        </p:tav>
                                      </p:tavLst>
                                    </p:anim>
                                    <p:anim calcmode="lin" valueType="num">
                                      <p:cBhvr>
                                        <p:cTn id="59" dur="2000" fill="hold"/>
                                        <p:tgtEl>
                                          <p:spTgt spid="30730"/>
                                        </p:tgtEl>
                                        <p:attrNameLst>
                                          <p:attrName>ppt_w</p:attrName>
                                        </p:attrNameLst>
                                      </p:cBhvr>
                                      <p:tavLst>
                                        <p:tav tm="0">
                                          <p:val>
                                            <p:fltVal val="0"/>
                                          </p:val>
                                        </p:tav>
                                        <p:tav tm="100000">
                                          <p:val>
                                            <p:strVal val="#ppt_w"/>
                                          </p:val>
                                        </p:tav>
                                      </p:tavLst>
                                    </p:anim>
                                  </p:childTnLst>
                                </p:cTn>
                              </p:par>
                            </p:childTnLst>
                          </p:cTn>
                        </p:par>
                        <p:par>
                          <p:cTn id="60" fill="hold" nodeType="afterGroup">
                            <p:stCondLst>
                              <p:cond delay="5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30735"/>
                                        </p:tgtEl>
                                        <p:attrNameLst>
                                          <p:attrName>style.visibility</p:attrName>
                                        </p:attrNameLst>
                                      </p:cBhvr>
                                      <p:to>
                                        <p:strVal val="visible"/>
                                      </p:to>
                                    </p:set>
                                    <p:anim calcmode="lin" valueType="num">
                                      <p:cBhvr>
                                        <p:cTn id="63" dur="1000" fill="hold"/>
                                        <p:tgtEl>
                                          <p:spTgt spid="30735"/>
                                        </p:tgtEl>
                                        <p:attrNameLst>
                                          <p:attrName>ppt_x</p:attrName>
                                        </p:attrNameLst>
                                      </p:cBhvr>
                                      <p:tavLst>
                                        <p:tav tm="0">
                                          <p:val>
                                            <p:strVal val="#ppt_x"/>
                                          </p:val>
                                        </p:tav>
                                        <p:tav tm="50000">
                                          <p:val>
                                            <p:strVal val="#ppt_x+.1"/>
                                          </p:val>
                                        </p:tav>
                                        <p:tav tm="100000">
                                          <p:val>
                                            <p:strVal val="#ppt_x"/>
                                          </p:val>
                                        </p:tav>
                                      </p:tavLst>
                                    </p:anim>
                                    <p:anim calcmode="lin" valueType="num">
                                      <p:cBhvr>
                                        <p:cTn id="64" dur="1000" fill="hold"/>
                                        <p:tgtEl>
                                          <p:spTgt spid="30735"/>
                                        </p:tgtEl>
                                        <p:attrNameLst>
                                          <p:attrName>ppt_y</p:attrName>
                                        </p:attrNameLst>
                                      </p:cBhvr>
                                      <p:tavLst>
                                        <p:tav tm="0">
                                          <p:val>
                                            <p:strVal val="#ppt_y"/>
                                          </p:val>
                                        </p:tav>
                                        <p:tav tm="100000">
                                          <p:val>
                                            <p:strVal val="#ppt_y"/>
                                          </p:val>
                                        </p:tav>
                                      </p:tavLst>
                                    </p:anim>
                                    <p:anim calcmode="lin" valueType="num">
                                      <p:cBhvr>
                                        <p:cTn id="65" dur="1000" fill="hold"/>
                                        <p:tgtEl>
                                          <p:spTgt spid="30735"/>
                                        </p:tgtEl>
                                        <p:attrNameLst>
                                          <p:attrName>ppt_h</p:attrName>
                                        </p:attrNameLst>
                                      </p:cBhvr>
                                      <p:tavLst>
                                        <p:tav tm="0">
                                          <p:val>
                                            <p:strVal val="#ppt_h/10"/>
                                          </p:val>
                                        </p:tav>
                                        <p:tav tm="50000">
                                          <p:val>
                                            <p:strVal val="#ppt_h+.01"/>
                                          </p:val>
                                        </p:tav>
                                        <p:tav tm="100000">
                                          <p:val>
                                            <p:strVal val="#ppt_h"/>
                                          </p:val>
                                        </p:tav>
                                      </p:tavLst>
                                    </p:anim>
                                    <p:anim calcmode="lin" valueType="num">
                                      <p:cBhvr>
                                        <p:cTn id="66" dur="1000" fill="hold"/>
                                        <p:tgtEl>
                                          <p:spTgt spid="3073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0" tmFilter="0,0; .5, 1; 1, 1"/>
                                        <p:tgtEl>
                                          <p:spTgt spid="30735"/>
                                        </p:tgtEl>
                                      </p:cBhvr>
                                    </p:animEffect>
                                  </p:childTnLst>
                                </p:cTn>
                              </p:par>
                              <p:par>
                                <p:cTn id="68" presetID="41" presetClass="entr" presetSubtype="0" fill="hold" grpId="0" nodeType="withEffect">
                                  <p:stCondLst>
                                    <p:cond delay="0"/>
                                  </p:stCondLst>
                                  <p:iterate type="lt">
                                    <p:tmPct val="10000"/>
                                  </p:iterate>
                                  <p:childTnLst>
                                    <p:set>
                                      <p:cBhvr>
                                        <p:cTn id="69" dur="1" fill="hold">
                                          <p:stCondLst>
                                            <p:cond delay="0"/>
                                          </p:stCondLst>
                                        </p:cTn>
                                        <p:tgtEl>
                                          <p:spTgt spid="30737"/>
                                        </p:tgtEl>
                                        <p:attrNameLst>
                                          <p:attrName>style.visibility</p:attrName>
                                        </p:attrNameLst>
                                      </p:cBhvr>
                                      <p:to>
                                        <p:strVal val="visible"/>
                                      </p:to>
                                    </p:set>
                                    <p:anim calcmode="lin" valueType="num">
                                      <p:cBhvr>
                                        <p:cTn id="70" dur="500" fill="hold"/>
                                        <p:tgtEl>
                                          <p:spTgt spid="30737"/>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30737"/>
                                        </p:tgtEl>
                                        <p:attrNameLst>
                                          <p:attrName>ppt_y</p:attrName>
                                        </p:attrNameLst>
                                      </p:cBhvr>
                                      <p:tavLst>
                                        <p:tav tm="0">
                                          <p:val>
                                            <p:strVal val="#ppt_y"/>
                                          </p:val>
                                        </p:tav>
                                        <p:tav tm="100000">
                                          <p:val>
                                            <p:strVal val="#ppt_y"/>
                                          </p:val>
                                        </p:tav>
                                      </p:tavLst>
                                    </p:anim>
                                    <p:anim calcmode="lin" valueType="num">
                                      <p:cBhvr>
                                        <p:cTn id="72" dur="500" fill="hold"/>
                                        <p:tgtEl>
                                          <p:spTgt spid="30737"/>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30737"/>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30737"/>
                                        </p:tgtEl>
                                      </p:cBhvr>
                                    </p:animEffect>
                                  </p:childTnLst>
                                </p:cTn>
                              </p:par>
                              <p:par>
                                <p:cTn id="75" presetID="15" presetClass="entr" presetSubtype="0" fill="hold" nodeType="withEffect">
                                  <p:stCondLst>
                                    <p:cond delay="0"/>
                                  </p:stCondLst>
                                  <p:childTnLst>
                                    <p:set>
                                      <p:cBhvr>
                                        <p:cTn id="76" dur="1" fill="hold">
                                          <p:stCondLst>
                                            <p:cond delay="0"/>
                                          </p:stCondLst>
                                        </p:cTn>
                                        <p:tgtEl>
                                          <p:spTgt spid="30739"/>
                                        </p:tgtEl>
                                        <p:attrNameLst>
                                          <p:attrName>style.visibility</p:attrName>
                                        </p:attrNameLst>
                                      </p:cBhvr>
                                      <p:to>
                                        <p:strVal val="visible"/>
                                      </p:to>
                                    </p:set>
                                    <p:anim calcmode="lin" valueType="num">
                                      <p:cBhvr>
                                        <p:cTn id="77" dur="2000" fill="hold"/>
                                        <p:tgtEl>
                                          <p:spTgt spid="30739"/>
                                        </p:tgtEl>
                                        <p:attrNameLst>
                                          <p:attrName>ppt_w</p:attrName>
                                        </p:attrNameLst>
                                      </p:cBhvr>
                                      <p:tavLst>
                                        <p:tav tm="0">
                                          <p:val>
                                            <p:fltVal val="0"/>
                                          </p:val>
                                        </p:tav>
                                        <p:tav tm="100000">
                                          <p:val>
                                            <p:strVal val="#ppt_w"/>
                                          </p:val>
                                        </p:tav>
                                      </p:tavLst>
                                    </p:anim>
                                    <p:anim calcmode="lin" valueType="num">
                                      <p:cBhvr>
                                        <p:cTn id="78" dur="2000" fill="hold"/>
                                        <p:tgtEl>
                                          <p:spTgt spid="30739"/>
                                        </p:tgtEl>
                                        <p:attrNameLst>
                                          <p:attrName>ppt_h</p:attrName>
                                        </p:attrNameLst>
                                      </p:cBhvr>
                                      <p:tavLst>
                                        <p:tav tm="0">
                                          <p:val>
                                            <p:fltVal val="0"/>
                                          </p:val>
                                        </p:tav>
                                        <p:tav tm="100000">
                                          <p:val>
                                            <p:strVal val="#ppt_h"/>
                                          </p:val>
                                        </p:tav>
                                      </p:tavLst>
                                    </p:anim>
                                    <p:anim calcmode="lin" valueType="num">
                                      <p:cBhvr>
                                        <p:cTn id="79" dur="2000" fill="hold"/>
                                        <p:tgtEl>
                                          <p:spTgt spid="30739"/>
                                        </p:tgtEl>
                                        <p:attrNameLst>
                                          <p:attrName>ppt_x</p:attrName>
                                        </p:attrNameLst>
                                      </p:cBhvr>
                                      <p:tavLst>
                                        <p:tav tm="0" fmla="#ppt_x+(cos(-2*pi*(1-$))*-#ppt_x-sin(-2*pi*(1-$))*(1-#ppt_y))*(1-$)">
                                          <p:val>
                                            <p:fltVal val="0"/>
                                          </p:val>
                                        </p:tav>
                                        <p:tav tm="100000">
                                          <p:val>
                                            <p:fltVal val="1"/>
                                          </p:val>
                                        </p:tav>
                                      </p:tavLst>
                                    </p:anim>
                                    <p:anim calcmode="lin" valueType="num">
                                      <p:cBhvr>
                                        <p:cTn id="80" dur="2000" fill="hold"/>
                                        <p:tgtEl>
                                          <p:spTgt spid="30739"/>
                                        </p:tgtEl>
                                        <p:attrNameLst>
                                          <p:attrName>ppt_y</p:attrName>
                                        </p:attrNameLst>
                                      </p:cBhvr>
                                      <p:tavLst>
                                        <p:tav tm="0" fmla="#ppt_y+(sin(-2*pi*(1-$))*-#ppt_x+cos(-2*pi*(1-$))*(1-#ppt_y))*(1-$)">
                                          <p:val>
                                            <p:fltVal val="0"/>
                                          </p:val>
                                        </p:tav>
                                        <p:tav tm="100000">
                                          <p:val>
                                            <p:fltVal val="1"/>
                                          </p:val>
                                        </p:tav>
                                      </p:tavLst>
                                    </p:anim>
                                  </p:childTnLst>
                                </p:cTn>
                              </p:par>
                              <p:par>
                                <p:cTn id="81" presetID="15" presetClass="entr" presetSubtype="0" fill="hold" nodeType="withEffect">
                                  <p:stCondLst>
                                    <p:cond delay="0"/>
                                  </p:stCondLst>
                                  <p:childTnLst>
                                    <p:set>
                                      <p:cBhvr>
                                        <p:cTn id="82" dur="1" fill="hold">
                                          <p:stCondLst>
                                            <p:cond delay="0"/>
                                          </p:stCondLst>
                                        </p:cTn>
                                        <p:tgtEl>
                                          <p:spTgt spid="30741"/>
                                        </p:tgtEl>
                                        <p:attrNameLst>
                                          <p:attrName>style.visibility</p:attrName>
                                        </p:attrNameLst>
                                      </p:cBhvr>
                                      <p:to>
                                        <p:strVal val="visible"/>
                                      </p:to>
                                    </p:set>
                                    <p:anim calcmode="lin" valueType="num">
                                      <p:cBhvr>
                                        <p:cTn id="83" dur="2000" fill="hold"/>
                                        <p:tgtEl>
                                          <p:spTgt spid="30741"/>
                                        </p:tgtEl>
                                        <p:attrNameLst>
                                          <p:attrName>ppt_w</p:attrName>
                                        </p:attrNameLst>
                                      </p:cBhvr>
                                      <p:tavLst>
                                        <p:tav tm="0">
                                          <p:val>
                                            <p:fltVal val="0"/>
                                          </p:val>
                                        </p:tav>
                                        <p:tav tm="100000">
                                          <p:val>
                                            <p:strVal val="#ppt_w"/>
                                          </p:val>
                                        </p:tav>
                                      </p:tavLst>
                                    </p:anim>
                                    <p:anim calcmode="lin" valueType="num">
                                      <p:cBhvr>
                                        <p:cTn id="84" dur="2000" fill="hold"/>
                                        <p:tgtEl>
                                          <p:spTgt spid="30741"/>
                                        </p:tgtEl>
                                        <p:attrNameLst>
                                          <p:attrName>ppt_h</p:attrName>
                                        </p:attrNameLst>
                                      </p:cBhvr>
                                      <p:tavLst>
                                        <p:tav tm="0">
                                          <p:val>
                                            <p:fltVal val="0"/>
                                          </p:val>
                                        </p:tav>
                                        <p:tav tm="100000">
                                          <p:val>
                                            <p:strVal val="#ppt_h"/>
                                          </p:val>
                                        </p:tav>
                                      </p:tavLst>
                                    </p:anim>
                                    <p:anim calcmode="lin" valueType="num">
                                      <p:cBhvr>
                                        <p:cTn id="85" dur="2000" fill="hold"/>
                                        <p:tgtEl>
                                          <p:spTgt spid="30741"/>
                                        </p:tgtEl>
                                        <p:attrNameLst>
                                          <p:attrName>ppt_x</p:attrName>
                                        </p:attrNameLst>
                                      </p:cBhvr>
                                      <p:tavLst>
                                        <p:tav tm="0" fmla="#ppt_x+(cos(-2*pi*(1-$))*-#ppt_x-sin(-2*pi*(1-$))*(1-#ppt_y))*(1-$)">
                                          <p:val>
                                            <p:fltVal val="0"/>
                                          </p:val>
                                        </p:tav>
                                        <p:tav tm="100000">
                                          <p:val>
                                            <p:fltVal val="1"/>
                                          </p:val>
                                        </p:tav>
                                      </p:tavLst>
                                    </p:anim>
                                    <p:anim calcmode="lin" valueType="num">
                                      <p:cBhvr>
                                        <p:cTn id="86" dur="2000" fill="hold"/>
                                        <p:tgtEl>
                                          <p:spTgt spid="30741"/>
                                        </p:tgtEl>
                                        <p:attrNameLst>
                                          <p:attrName>ppt_y</p:attrName>
                                        </p:attrNameLst>
                                      </p:cBhvr>
                                      <p:tavLst>
                                        <p:tav tm="0" fmla="#ppt_y+(sin(-2*pi*(1-$))*-#ppt_x+cos(-2*pi*(1-$))*(1-#ppt_y))*(1-$)">
                                          <p:val>
                                            <p:fltVal val="0"/>
                                          </p:val>
                                        </p:tav>
                                        <p:tav tm="100000">
                                          <p:val>
                                            <p:fltVal val="1"/>
                                          </p:val>
                                        </p:tav>
                                      </p:tavLst>
                                    </p:anim>
                                  </p:childTnLst>
                                </p:cTn>
                              </p:par>
                              <p:par>
                                <p:cTn id="87" presetID="15" presetClass="entr" presetSubtype="0" fill="hold" nodeType="withEffect">
                                  <p:stCondLst>
                                    <p:cond delay="0"/>
                                  </p:stCondLst>
                                  <p:childTnLst>
                                    <p:set>
                                      <p:cBhvr>
                                        <p:cTn id="88" dur="1" fill="hold">
                                          <p:stCondLst>
                                            <p:cond delay="0"/>
                                          </p:stCondLst>
                                        </p:cTn>
                                        <p:tgtEl>
                                          <p:spTgt spid="30742"/>
                                        </p:tgtEl>
                                        <p:attrNameLst>
                                          <p:attrName>style.visibility</p:attrName>
                                        </p:attrNameLst>
                                      </p:cBhvr>
                                      <p:to>
                                        <p:strVal val="visible"/>
                                      </p:to>
                                    </p:set>
                                    <p:anim calcmode="lin" valueType="num">
                                      <p:cBhvr>
                                        <p:cTn id="89" dur="2000" fill="hold"/>
                                        <p:tgtEl>
                                          <p:spTgt spid="30742"/>
                                        </p:tgtEl>
                                        <p:attrNameLst>
                                          <p:attrName>ppt_w</p:attrName>
                                        </p:attrNameLst>
                                      </p:cBhvr>
                                      <p:tavLst>
                                        <p:tav tm="0">
                                          <p:val>
                                            <p:fltVal val="0"/>
                                          </p:val>
                                        </p:tav>
                                        <p:tav tm="100000">
                                          <p:val>
                                            <p:strVal val="#ppt_w"/>
                                          </p:val>
                                        </p:tav>
                                      </p:tavLst>
                                    </p:anim>
                                    <p:anim calcmode="lin" valueType="num">
                                      <p:cBhvr>
                                        <p:cTn id="90" dur="2000" fill="hold"/>
                                        <p:tgtEl>
                                          <p:spTgt spid="30742"/>
                                        </p:tgtEl>
                                        <p:attrNameLst>
                                          <p:attrName>ppt_h</p:attrName>
                                        </p:attrNameLst>
                                      </p:cBhvr>
                                      <p:tavLst>
                                        <p:tav tm="0">
                                          <p:val>
                                            <p:fltVal val="0"/>
                                          </p:val>
                                        </p:tav>
                                        <p:tav tm="100000">
                                          <p:val>
                                            <p:strVal val="#ppt_h"/>
                                          </p:val>
                                        </p:tav>
                                      </p:tavLst>
                                    </p:anim>
                                    <p:anim calcmode="lin" valueType="num">
                                      <p:cBhvr>
                                        <p:cTn id="91" dur="2000" fill="hold"/>
                                        <p:tgtEl>
                                          <p:spTgt spid="30742"/>
                                        </p:tgtEl>
                                        <p:attrNameLst>
                                          <p:attrName>ppt_x</p:attrName>
                                        </p:attrNameLst>
                                      </p:cBhvr>
                                      <p:tavLst>
                                        <p:tav tm="0" fmla="#ppt_x+(cos(-2*pi*(1-$))*-#ppt_x-sin(-2*pi*(1-$))*(1-#ppt_y))*(1-$)">
                                          <p:val>
                                            <p:fltVal val="0"/>
                                          </p:val>
                                        </p:tav>
                                        <p:tav tm="100000">
                                          <p:val>
                                            <p:fltVal val="1"/>
                                          </p:val>
                                        </p:tav>
                                      </p:tavLst>
                                    </p:anim>
                                    <p:anim calcmode="lin" valueType="num">
                                      <p:cBhvr>
                                        <p:cTn id="92" dur="2000" fill="hold"/>
                                        <p:tgtEl>
                                          <p:spTgt spid="30742"/>
                                        </p:tgtEl>
                                        <p:attrNameLst>
                                          <p:attrName>ppt_y</p:attrName>
                                        </p:attrNameLst>
                                      </p:cBhvr>
                                      <p:tavLst>
                                        <p:tav tm="0" fmla="#ppt_y+(sin(-2*pi*(1-$))*-#ppt_x+cos(-2*pi*(1-$))*(1-#ppt_y))*(1-$)">
                                          <p:val>
                                            <p:fltVal val="0"/>
                                          </p:val>
                                        </p:tav>
                                        <p:tav tm="100000">
                                          <p:val>
                                            <p:fltVal val="1"/>
                                          </p:val>
                                        </p:tav>
                                      </p:tavLst>
                                    </p:anim>
                                  </p:childTnLst>
                                </p:cTn>
                              </p:par>
                              <p:par>
                                <p:cTn id="93" presetID="15" presetClass="entr" presetSubtype="0" fill="hold" nodeType="withEffect">
                                  <p:stCondLst>
                                    <p:cond delay="0"/>
                                  </p:stCondLst>
                                  <p:childTnLst>
                                    <p:set>
                                      <p:cBhvr>
                                        <p:cTn id="94" dur="1" fill="hold">
                                          <p:stCondLst>
                                            <p:cond delay="0"/>
                                          </p:stCondLst>
                                        </p:cTn>
                                        <p:tgtEl>
                                          <p:spTgt spid="30738"/>
                                        </p:tgtEl>
                                        <p:attrNameLst>
                                          <p:attrName>style.visibility</p:attrName>
                                        </p:attrNameLst>
                                      </p:cBhvr>
                                      <p:to>
                                        <p:strVal val="visible"/>
                                      </p:to>
                                    </p:set>
                                    <p:anim calcmode="lin" valueType="num">
                                      <p:cBhvr>
                                        <p:cTn id="95" dur="2000" fill="hold"/>
                                        <p:tgtEl>
                                          <p:spTgt spid="30738"/>
                                        </p:tgtEl>
                                        <p:attrNameLst>
                                          <p:attrName>ppt_w</p:attrName>
                                        </p:attrNameLst>
                                      </p:cBhvr>
                                      <p:tavLst>
                                        <p:tav tm="0">
                                          <p:val>
                                            <p:fltVal val="0"/>
                                          </p:val>
                                        </p:tav>
                                        <p:tav tm="100000">
                                          <p:val>
                                            <p:strVal val="#ppt_w"/>
                                          </p:val>
                                        </p:tav>
                                      </p:tavLst>
                                    </p:anim>
                                    <p:anim calcmode="lin" valueType="num">
                                      <p:cBhvr>
                                        <p:cTn id="96" dur="2000" fill="hold"/>
                                        <p:tgtEl>
                                          <p:spTgt spid="30738"/>
                                        </p:tgtEl>
                                        <p:attrNameLst>
                                          <p:attrName>ppt_h</p:attrName>
                                        </p:attrNameLst>
                                      </p:cBhvr>
                                      <p:tavLst>
                                        <p:tav tm="0">
                                          <p:val>
                                            <p:fltVal val="0"/>
                                          </p:val>
                                        </p:tav>
                                        <p:tav tm="100000">
                                          <p:val>
                                            <p:strVal val="#ppt_h"/>
                                          </p:val>
                                        </p:tav>
                                      </p:tavLst>
                                    </p:anim>
                                    <p:anim calcmode="lin" valueType="num">
                                      <p:cBhvr>
                                        <p:cTn id="97" dur="2000" fill="hold"/>
                                        <p:tgtEl>
                                          <p:spTgt spid="30738"/>
                                        </p:tgtEl>
                                        <p:attrNameLst>
                                          <p:attrName>ppt_x</p:attrName>
                                        </p:attrNameLst>
                                      </p:cBhvr>
                                      <p:tavLst>
                                        <p:tav tm="0" fmla="#ppt_x+(cos(-2*pi*(1-$))*-#ppt_x-sin(-2*pi*(1-$))*(1-#ppt_y))*(1-$)">
                                          <p:val>
                                            <p:fltVal val="0"/>
                                          </p:val>
                                        </p:tav>
                                        <p:tav tm="100000">
                                          <p:val>
                                            <p:fltVal val="1"/>
                                          </p:val>
                                        </p:tav>
                                      </p:tavLst>
                                    </p:anim>
                                    <p:anim calcmode="lin" valueType="num">
                                      <p:cBhvr>
                                        <p:cTn id="98" dur="2000" fill="hold"/>
                                        <p:tgtEl>
                                          <p:spTgt spid="3073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5" grpId="0" build="p"/>
      <p:bldP spid="30733" grpId="0" animBg="1"/>
      <p:bldP spid="30735" grpId="0" animBg="1"/>
      <p:bldP spid="307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225" y="924813"/>
            <a:ext cx="9698229" cy="3713196"/>
          </a:xfrm>
          <a:prstGeom prst="rect">
            <a:avLst/>
          </a:prstGeom>
        </p:spPr>
        <p:txBody>
          <a:bodyPr vert="horz" wrap="square" lIns="0" tIns="12065" rIns="0" bIns="0" rtlCol="0">
            <a:spAutoFit/>
          </a:bodyPr>
          <a:lstStyle/>
          <a:p>
            <a:pPr marL="268605" indent="-255904">
              <a:spcBef>
                <a:spcPts val="95"/>
              </a:spcBef>
              <a:buClr>
                <a:srgbClr val="9F4DA2"/>
              </a:buClr>
              <a:buFont typeface="Georgia"/>
              <a:buChar char="•"/>
              <a:tabLst>
                <a:tab pos="269240" algn="l"/>
              </a:tabLst>
            </a:pPr>
            <a:r>
              <a:rPr lang="en-US" sz="2800" u="heavy" spc="-290" dirty="0">
                <a:uFill>
                  <a:solidFill>
                    <a:srgbClr val="502552"/>
                  </a:solidFill>
                </a:uFill>
                <a:cs typeface="Times New Roman"/>
              </a:rPr>
              <a:t>Functions:</a:t>
            </a:r>
            <a:endParaRPr lang="en-US" sz="2800" dirty="0">
              <a:cs typeface="Times New Roman"/>
            </a:endParaRPr>
          </a:p>
          <a:p>
            <a:pPr>
              <a:spcBef>
                <a:spcPts val="45"/>
              </a:spcBef>
              <a:buChar char="•"/>
            </a:pPr>
            <a:endParaRPr sz="3450" dirty="0">
              <a:cs typeface="Times New Roman"/>
            </a:endParaRPr>
          </a:p>
          <a:p>
            <a:pPr marL="268605" indent="-255904">
              <a:buClr>
                <a:srgbClr val="9F4DA2"/>
              </a:buClr>
              <a:buFont typeface="Georgia"/>
              <a:buChar char="•"/>
              <a:tabLst>
                <a:tab pos="268605" algn="l"/>
                <a:tab pos="269240" algn="l"/>
              </a:tabLst>
            </a:pPr>
            <a:r>
              <a:rPr sz="2400" spc="-20" dirty="0">
                <a:cs typeface="Times New Roman"/>
              </a:rPr>
              <a:t>Necessary </a:t>
            </a:r>
            <a:r>
              <a:rPr sz="2400" spc="25" dirty="0">
                <a:cs typeface="Times New Roman"/>
              </a:rPr>
              <a:t>for </a:t>
            </a:r>
            <a:r>
              <a:rPr sz="2400" spc="55" dirty="0">
                <a:cs typeface="Times New Roman"/>
              </a:rPr>
              <a:t>growth </a:t>
            </a:r>
            <a:r>
              <a:rPr sz="2400" spc="75" dirty="0">
                <a:cs typeface="Times New Roman"/>
              </a:rPr>
              <a:t>and </a:t>
            </a:r>
            <a:r>
              <a:rPr sz="2400" spc="65" dirty="0">
                <a:cs typeface="Times New Roman"/>
              </a:rPr>
              <a:t>repair </a:t>
            </a:r>
            <a:r>
              <a:rPr sz="2400" spc="-40" dirty="0">
                <a:cs typeface="Times New Roman"/>
              </a:rPr>
              <a:t>of </a:t>
            </a:r>
            <a:r>
              <a:rPr sz="2400" spc="40" dirty="0">
                <a:cs typeface="Times New Roman"/>
              </a:rPr>
              <a:t>the</a:t>
            </a:r>
            <a:r>
              <a:rPr sz="2400" spc="-285" dirty="0">
                <a:cs typeface="Times New Roman"/>
              </a:rPr>
              <a:t> </a:t>
            </a:r>
            <a:r>
              <a:rPr sz="2400" spc="-35" dirty="0">
                <a:cs typeface="Times New Roman"/>
              </a:rPr>
              <a:t>body.</a:t>
            </a:r>
            <a:endParaRPr sz="2400" dirty="0">
              <a:cs typeface="Times New Roman"/>
            </a:endParaRPr>
          </a:p>
          <a:p>
            <a:pPr marL="268605" marR="5080" indent="-255904">
              <a:spcBef>
                <a:spcPts val="300"/>
              </a:spcBef>
              <a:buClr>
                <a:srgbClr val="9F4DA2"/>
              </a:buClr>
              <a:buFont typeface="Georgia"/>
              <a:buChar char="•"/>
              <a:tabLst>
                <a:tab pos="268605" algn="l"/>
                <a:tab pos="269240" algn="l"/>
              </a:tabLst>
            </a:pPr>
            <a:r>
              <a:rPr sz="2400" spc="-35" dirty="0">
                <a:cs typeface="Times New Roman"/>
              </a:rPr>
              <a:t>Build </a:t>
            </a:r>
            <a:r>
              <a:rPr sz="2400" spc="95" dirty="0">
                <a:cs typeface="Times New Roman"/>
              </a:rPr>
              <a:t>up</a:t>
            </a:r>
            <a:r>
              <a:rPr sz="2400" spc="-425" dirty="0">
                <a:cs typeface="Times New Roman"/>
              </a:rPr>
              <a:t> </a:t>
            </a:r>
            <a:r>
              <a:rPr sz="2400" spc="55" dirty="0">
                <a:cs typeface="Times New Roman"/>
              </a:rPr>
              <a:t>new </a:t>
            </a:r>
            <a:r>
              <a:rPr sz="2400" spc="-10" dirty="0">
                <a:cs typeface="Times New Roman"/>
              </a:rPr>
              <a:t>tissues </a:t>
            </a:r>
            <a:r>
              <a:rPr sz="2400" spc="65" dirty="0">
                <a:cs typeface="Times New Roman"/>
              </a:rPr>
              <a:t>during </a:t>
            </a:r>
            <a:r>
              <a:rPr sz="2400" spc="40" dirty="0">
                <a:cs typeface="Times New Roman"/>
              </a:rPr>
              <a:t>the </a:t>
            </a:r>
            <a:r>
              <a:rPr sz="2400" spc="35" dirty="0">
                <a:cs typeface="Times New Roman"/>
              </a:rPr>
              <a:t>period </a:t>
            </a:r>
            <a:r>
              <a:rPr sz="2400" spc="-40" dirty="0">
                <a:cs typeface="Times New Roman"/>
              </a:rPr>
              <a:t>of </a:t>
            </a:r>
            <a:r>
              <a:rPr sz="2400" spc="55" dirty="0">
                <a:cs typeface="Times New Roman"/>
              </a:rPr>
              <a:t>growth </a:t>
            </a:r>
            <a:r>
              <a:rPr sz="2400" spc="60" dirty="0">
                <a:cs typeface="Times New Roman"/>
              </a:rPr>
              <a:t>or </a:t>
            </a:r>
            <a:r>
              <a:rPr sz="2400" spc="45" dirty="0">
                <a:cs typeface="Times New Roman"/>
              </a:rPr>
              <a:t>pregnancy </a:t>
            </a:r>
            <a:r>
              <a:rPr sz="2400" spc="-345" dirty="0">
                <a:cs typeface="Times New Roman"/>
              </a:rPr>
              <a:t>&amp;  </a:t>
            </a:r>
            <a:r>
              <a:rPr sz="2400" spc="10" dirty="0">
                <a:cs typeface="Times New Roman"/>
              </a:rPr>
              <a:t>lactation.</a:t>
            </a:r>
            <a:endParaRPr sz="2400" dirty="0">
              <a:cs typeface="Times New Roman"/>
            </a:endParaRPr>
          </a:p>
          <a:p>
            <a:pPr marL="268605" marR="727075" indent="-255904">
              <a:spcBef>
                <a:spcPts val="300"/>
              </a:spcBef>
              <a:buClr>
                <a:srgbClr val="9F4DA2"/>
              </a:buClr>
              <a:buFont typeface="Georgia"/>
              <a:buChar char="•"/>
              <a:tabLst>
                <a:tab pos="268605" algn="l"/>
                <a:tab pos="269240" algn="l"/>
              </a:tabLst>
            </a:pPr>
            <a:r>
              <a:rPr sz="2400" dirty="0">
                <a:cs typeface="Times New Roman"/>
              </a:rPr>
              <a:t>Required </a:t>
            </a:r>
            <a:r>
              <a:rPr sz="2400" spc="25" dirty="0">
                <a:cs typeface="Times New Roman"/>
              </a:rPr>
              <a:t>for </a:t>
            </a:r>
            <a:r>
              <a:rPr sz="2400" spc="45" dirty="0">
                <a:cs typeface="Times New Roman"/>
              </a:rPr>
              <a:t>the </a:t>
            </a:r>
            <a:r>
              <a:rPr sz="2400" spc="30" dirty="0">
                <a:cs typeface="Times New Roman"/>
              </a:rPr>
              <a:t>formation </a:t>
            </a:r>
            <a:r>
              <a:rPr sz="2400" spc="-40" dirty="0">
                <a:cs typeface="Times New Roman"/>
              </a:rPr>
              <a:t>of </a:t>
            </a:r>
            <a:r>
              <a:rPr sz="2400" spc="-15" dirty="0">
                <a:cs typeface="Times New Roman"/>
              </a:rPr>
              <a:t>digestive enzymes, </a:t>
            </a:r>
            <a:r>
              <a:rPr sz="2400" spc="15" dirty="0">
                <a:cs typeface="Times New Roman"/>
              </a:rPr>
              <a:t>hormones,  </a:t>
            </a:r>
            <a:r>
              <a:rPr sz="2400" spc="25" dirty="0">
                <a:cs typeface="Times New Roman"/>
              </a:rPr>
              <a:t>plasma </a:t>
            </a:r>
            <a:r>
              <a:rPr sz="2400" spc="10" dirty="0">
                <a:cs typeface="Times New Roman"/>
              </a:rPr>
              <a:t>proteins, </a:t>
            </a:r>
            <a:r>
              <a:rPr sz="2400" spc="20" dirty="0">
                <a:cs typeface="Times New Roman"/>
              </a:rPr>
              <a:t>hemoglobin </a:t>
            </a:r>
            <a:r>
              <a:rPr sz="2400" spc="75" dirty="0">
                <a:cs typeface="Times New Roman"/>
              </a:rPr>
              <a:t>and</a:t>
            </a:r>
            <a:r>
              <a:rPr sz="2400" spc="-114" dirty="0">
                <a:cs typeface="Times New Roman"/>
              </a:rPr>
              <a:t> </a:t>
            </a:r>
            <a:r>
              <a:rPr sz="2400" spc="-5" dirty="0">
                <a:cs typeface="Times New Roman"/>
              </a:rPr>
              <a:t>vitamins.</a:t>
            </a:r>
            <a:endParaRPr sz="2400" dirty="0">
              <a:cs typeface="Times New Roman"/>
            </a:endParaRPr>
          </a:p>
          <a:p>
            <a:pPr marL="268605" marR="1289050" indent="-255904">
              <a:spcBef>
                <a:spcPts val="305"/>
              </a:spcBef>
              <a:buClr>
                <a:srgbClr val="9F4DA2"/>
              </a:buClr>
              <a:buFont typeface="Georgia"/>
              <a:buChar char="•"/>
              <a:tabLst>
                <a:tab pos="268605" algn="l"/>
                <a:tab pos="269240" algn="l"/>
              </a:tabLst>
            </a:pPr>
            <a:r>
              <a:rPr sz="2400" spc="-15" dirty="0">
                <a:cs typeface="Times New Roman"/>
              </a:rPr>
              <a:t>Provide </a:t>
            </a:r>
            <a:r>
              <a:rPr sz="2400" spc="80" dirty="0">
                <a:cs typeface="Times New Roman"/>
              </a:rPr>
              <a:t>10-15% </a:t>
            </a:r>
            <a:r>
              <a:rPr sz="2400" spc="-40" dirty="0">
                <a:cs typeface="Times New Roman"/>
              </a:rPr>
              <a:t>of </a:t>
            </a:r>
            <a:r>
              <a:rPr sz="2400" spc="40" dirty="0">
                <a:cs typeface="Times New Roman"/>
              </a:rPr>
              <a:t>the </a:t>
            </a:r>
            <a:r>
              <a:rPr sz="2400" spc="25" dirty="0">
                <a:cs typeface="Times New Roman"/>
              </a:rPr>
              <a:t>energy </a:t>
            </a:r>
            <a:r>
              <a:rPr sz="2400" spc="70" dirty="0">
                <a:cs typeface="Times New Roman"/>
              </a:rPr>
              <a:t>during </a:t>
            </a:r>
            <a:r>
              <a:rPr sz="2400" spc="15" dirty="0">
                <a:cs typeface="Times New Roman"/>
              </a:rPr>
              <a:t>emergencies</a:t>
            </a:r>
            <a:r>
              <a:rPr sz="2400" spc="-254" dirty="0">
                <a:cs typeface="Times New Roman"/>
              </a:rPr>
              <a:t> </a:t>
            </a:r>
            <a:r>
              <a:rPr sz="2400" spc="-75" dirty="0">
                <a:cs typeface="Times New Roman"/>
              </a:rPr>
              <a:t>e.g.,  </a:t>
            </a:r>
            <a:r>
              <a:rPr sz="2400" spc="15" dirty="0">
                <a:cs typeface="Times New Roman"/>
              </a:rPr>
              <a:t>starvation, </a:t>
            </a:r>
            <a:r>
              <a:rPr sz="2400" spc="40" dirty="0">
                <a:cs typeface="Times New Roman"/>
              </a:rPr>
              <a:t>inadequate </a:t>
            </a:r>
            <a:r>
              <a:rPr sz="2400" spc="-10" dirty="0">
                <a:cs typeface="Times New Roman"/>
              </a:rPr>
              <a:t>food</a:t>
            </a:r>
            <a:r>
              <a:rPr sz="2400" spc="-100" dirty="0">
                <a:cs typeface="Times New Roman"/>
              </a:rPr>
              <a:t> </a:t>
            </a:r>
            <a:r>
              <a:rPr sz="2400" spc="5" dirty="0">
                <a:cs typeface="Times New Roman"/>
              </a:rPr>
              <a:t>intake.</a:t>
            </a:r>
            <a:endParaRPr sz="2400" dirty="0">
              <a:cs typeface="Times New Roman"/>
            </a:endParaRPr>
          </a:p>
          <a:p>
            <a:pPr marL="268605" marR="86995" indent="-255904">
              <a:spcBef>
                <a:spcPts val="300"/>
              </a:spcBef>
              <a:buClr>
                <a:srgbClr val="9F4DA2"/>
              </a:buClr>
              <a:buFont typeface="Georgia"/>
              <a:buChar char="•"/>
              <a:tabLst>
                <a:tab pos="268605" algn="l"/>
                <a:tab pos="269240" algn="l"/>
              </a:tabLst>
            </a:pPr>
            <a:r>
              <a:rPr sz="2400" spc="-85" dirty="0">
                <a:cs typeface="Times New Roman"/>
              </a:rPr>
              <a:t>Act </a:t>
            </a:r>
            <a:r>
              <a:rPr sz="2400" dirty="0">
                <a:cs typeface="Times New Roman"/>
              </a:rPr>
              <a:t>as </a:t>
            </a:r>
            <a:r>
              <a:rPr sz="2400" spc="15" dirty="0">
                <a:cs typeface="Times New Roman"/>
              </a:rPr>
              <a:t>buffers </a:t>
            </a:r>
            <a:r>
              <a:rPr sz="2400" spc="30" dirty="0">
                <a:cs typeface="Times New Roman"/>
              </a:rPr>
              <a:t>helping </a:t>
            </a:r>
            <a:r>
              <a:rPr sz="2400" dirty="0">
                <a:cs typeface="Times New Roman"/>
              </a:rPr>
              <a:t>to </a:t>
            </a:r>
            <a:r>
              <a:rPr sz="2400" spc="50" dirty="0">
                <a:cs typeface="Times New Roman"/>
              </a:rPr>
              <a:t>maintain </a:t>
            </a:r>
            <a:r>
              <a:rPr sz="2400" spc="40" dirty="0">
                <a:cs typeface="Times New Roman"/>
              </a:rPr>
              <a:t>the </a:t>
            </a:r>
            <a:r>
              <a:rPr sz="2400" spc="-135" dirty="0">
                <a:cs typeface="Times New Roman"/>
              </a:rPr>
              <a:t>PH </a:t>
            </a:r>
            <a:r>
              <a:rPr sz="2400" spc="-40" dirty="0">
                <a:cs typeface="Times New Roman"/>
              </a:rPr>
              <a:t>of </a:t>
            </a:r>
            <a:r>
              <a:rPr sz="2400" spc="25" dirty="0">
                <a:cs typeface="Times New Roman"/>
              </a:rPr>
              <a:t>plasma </a:t>
            </a:r>
            <a:r>
              <a:rPr sz="2400" spc="45" dirty="0">
                <a:cs typeface="Times New Roman"/>
              </a:rPr>
              <a:t>at </a:t>
            </a:r>
            <a:r>
              <a:rPr sz="2400" spc="55" dirty="0">
                <a:cs typeface="Times New Roman"/>
              </a:rPr>
              <a:t>a</a:t>
            </a:r>
            <a:r>
              <a:rPr sz="2400" spc="-105" dirty="0">
                <a:cs typeface="Times New Roman"/>
              </a:rPr>
              <a:t> </a:t>
            </a:r>
            <a:r>
              <a:rPr sz="2400" spc="35" dirty="0">
                <a:cs typeface="Times New Roman"/>
              </a:rPr>
              <a:t>constant  </a:t>
            </a:r>
            <a:r>
              <a:rPr sz="2400" spc="-40" dirty="0">
                <a:cs typeface="Times New Roman"/>
              </a:rPr>
              <a:t>level.</a:t>
            </a:r>
            <a:endParaRPr sz="2400" dirty="0">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10496550" y="307848"/>
            <a:ext cx="0" cy="132715"/>
          </a:xfrm>
          <a:custGeom>
            <a:avLst/>
            <a:gdLst/>
            <a:ahLst/>
            <a:cxnLst/>
            <a:rect l="l" t="t" r="r" b="b"/>
            <a:pathLst>
              <a:path h="132715">
                <a:moveTo>
                  <a:pt x="0" y="132587"/>
                </a:moveTo>
                <a:lnTo>
                  <a:pt x="0" y="0"/>
                </a:lnTo>
                <a:lnTo>
                  <a:pt x="0" y="132587"/>
                </a:lnTo>
                <a:close/>
              </a:path>
            </a:pathLst>
          </a:custGeom>
          <a:solidFill>
            <a:srgbClr val="438085"/>
          </a:solidFill>
        </p:spPr>
        <p:txBody>
          <a:bodyPr wrap="square" lIns="0" tIns="0" rIns="0" bIns="0" rtlCol="0"/>
          <a:lstStyle/>
          <a:p>
            <a:endParaRPr/>
          </a:p>
        </p:txBody>
      </p:sp>
      <p:sp>
        <p:nvSpPr>
          <p:cNvPr id="20" name="object 20"/>
          <p:cNvSpPr/>
          <p:nvPr/>
        </p:nvSpPr>
        <p:spPr>
          <a:xfrm>
            <a:off x="6931152" y="510540"/>
            <a:ext cx="3063240" cy="0"/>
          </a:xfrm>
          <a:custGeom>
            <a:avLst/>
            <a:gdLst/>
            <a:ahLst/>
            <a:cxnLst/>
            <a:rect l="l" t="t" r="r" b="b"/>
            <a:pathLst>
              <a:path w="3063240">
                <a:moveTo>
                  <a:pt x="0" y="0"/>
                </a:moveTo>
                <a:lnTo>
                  <a:pt x="3063240" y="0"/>
                </a:lnTo>
              </a:path>
            </a:pathLst>
          </a:custGeom>
          <a:ln w="27431">
            <a:solidFill>
              <a:srgbClr val="FFFFFF"/>
            </a:solidFill>
          </a:ln>
        </p:spPr>
        <p:txBody>
          <a:bodyPr wrap="square" lIns="0" tIns="0" rIns="0" bIns="0" rtlCol="0"/>
          <a:lstStyle/>
          <a:p>
            <a:endParaRPr/>
          </a:p>
        </p:txBody>
      </p:sp>
      <p:sp>
        <p:nvSpPr>
          <p:cNvPr id="25" name="object 25"/>
          <p:cNvSpPr txBox="1">
            <a:spLocks noGrp="1"/>
          </p:cNvSpPr>
          <p:nvPr>
            <p:ph type="title"/>
          </p:nvPr>
        </p:nvSpPr>
        <p:spPr>
          <a:xfrm>
            <a:off x="1831340" y="418812"/>
            <a:ext cx="7447280" cy="689932"/>
          </a:xfrm>
          <a:prstGeom prst="rect">
            <a:avLst/>
          </a:prstGeom>
        </p:spPr>
        <p:txBody>
          <a:bodyPr vert="horz" wrap="square" lIns="0" tIns="12700" rIns="0" bIns="0" rtlCol="0" anchor="ctr">
            <a:spAutoFit/>
          </a:bodyPr>
          <a:lstStyle/>
          <a:p>
            <a:pPr marL="12700">
              <a:lnSpc>
                <a:spcPct val="100000"/>
              </a:lnSpc>
              <a:spcBef>
                <a:spcPts val="100"/>
              </a:spcBef>
            </a:pPr>
            <a:r>
              <a:rPr lang="en-US" spc="-455" dirty="0"/>
              <a:t>Protein </a:t>
            </a:r>
            <a:r>
              <a:rPr lang="en-US" spc="-445" dirty="0"/>
              <a:t>Deficiency </a:t>
            </a:r>
            <a:r>
              <a:rPr lang="en-US" spc="-715" dirty="0"/>
              <a:t>&amp;</a:t>
            </a:r>
            <a:r>
              <a:rPr lang="en-US" spc="-675" dirty="0"/>
              <a:t> </a:t>
            </a:r>
            <a:r>
              <a:rPr lang="en-US" spc="-434" dirty="0"/>
              <a:t>Periodontal Disease</a:t>
            </a:r>
          </a:p>
        </p:txBody>
      </p:sp>
      <p:sp>
        <p:nvSpPr>
          <p:cNvPr id="26" name="object 26"/>
          <p:cNvSpPr txBox="1"/>
          <p:nvPr/>
        </p:nvSpPr>
        <p:spPr>
          <a:xfrm>
            <a:off x="600075" y="1025397"/>
            <a:ext cx="8933181" cy="4347344"/>
          </a:xfrm>
          <a:prstGeom prst="rect">
            <a:avLst/>
          </a:prstGeom>
        </p:spPr>
        <p:txBody>
          <a:bodyPr vert="horz" wrap="square" lIns="0" tIns="12700" rIns="0" bIns="0" rtlCol="0">
            <a:spAutoFit/>
          </a:bodyPr>
          <a:lstStyle/>
          <a:p>
            <a:pPr marL="607060" marR="5080" indent="-256540">
              <a:spcBef>
                <a:spcPts val="2920"/>
              </a:spcBef>
              <a:buClr>
                <a:srgbClr val="9F4DA2"/>
              </a:buClr>
              <a:buFont typeface="Georgia"/>
              <a:buChar char="•"/>
              <a:tabLst>
                <a:tab pos="606425" algn="l"/>
                <a:tab pos="607060" algn="l"/>
              </a:tabLst>
            </a:pPr>
            <a:endParaRPr lang="en-US" sz="2400" spc="30" dirty="0">
              <a:latin typeface="Times New Roman"/>
              <a:cs typeface="Times New Roman"/>
            </a:endParaRPr>
          </a:p>
          <a:p>
            <a:pPr marL="607060" marR="5080" indent="-256540">
              <a:spcBef>
                <a:spcPts val="2920"/>
              </a:spcBef>
              <a:buClr>
                <a:srgbClr val="9F4DA2"/>
              </a:buClr>
              <a:buFont typeface="Georgia"/>
              <a:buChar char="•"/>
              <a:tabLst>
                <a:tab pos="606425" algn="l"/>
                <a:tab pos="607060" algn="l"/>
              </a:tabLst>
            </a:pPr>
            <a:r>
              <a:rPr sz="2400" spc="30" dirty="0">
                <a:cs typeface="Times New Roman"/>
              </a:rPr>
              <a:t>Degeneration </a:t>
            </a:r>
            <a:r>
              <a:rPr sz="2400" spc="-40" dirty="0">
                <a:cs typeface="Times New Roman"/>
              </a:rPr>
              <a:t>of </a:t>
            </a:r>
            <a:r>
              <a:rPr sz="2400" spc="45" dirty="0">
                <a:cs typeface="Times New Roman"/>
              </a:rPr>
              <a:t>the </a:t>
            </a:r>
            <a:r>
              <a:rPr sz="2400" spc="20" dirty="0">
                <a:cs typeface="Times New Roman"/>
              </a:rPr>
              <a:t>connective </a:t>
            </a:r>
            <a:r>
              <a:rPr sz="2400" spc="-5" dirty="0">
                <a:cs typeface="Times New Roman"/>
              </a:rPr>
              <a:t>tissue </a:t>
            </a:r>
            <a:r>
              <a:rPr sz="2400" spc="-35" dirty="0">
                <a:cs typeface="Times New Roman"/>
              </a:rPr>
              <a:t>of </a:t>
            </a:r>
            <a:r>
              <a:rPr sz="2400" spc="40" dirty="0">
                <a:cs typeface="Times New Roman"/>
              </a:rPr>
              <a:t>the </a:t>
            </a:r>
            <a:r>
              <a:rPr sz="2400" spc="10" dirty="0">
                <a:cs typeface="Times New Roman"/>
              </a:rPr>
              <a:t>gingival</a:t>
            </a:r>
            <a:r>
              <a:rPr sz="2400" spc="-185" dirty="0">
                <a:cs typeface="Times New Roman"/>
              </a:rPr>
              <a:t> </a:t>
            </a:r>
            <a:r>
              <a:rPr sz="2400" spc="75" dirty="0">
                <a:cs typeface="Times New Roman"/>
              </a:rPr>
              <a:t>and  </a:t>
            </a:r>
            <a:r>
              <a:rPr sz="2400" spc="30" dirty="0">
                <a:cs typeface="Times New Roman"/>
              </a:rPr>
              <a:t>periodontal</a:t>
            </a:r>
            <a:r>
              <a:rPr sz="2400" spc="-5" dirty="0">
                <a:cs typeface="Times New Roman"/>
              </a:rPr>
              <a:t> </a:t>
            </a:r>
            <a:r>
              <a:rPr sz="2400" spc="10" dirty="0">
                <a:cs typeface="Times New Roman"/>
              </a:rPr>
              <a:t>ligament.</a:t>
            </a:r>
            <a:endParaRPr sz="2400" dirty="0">
              <a:cs typeface="Times New Roman"/>
            </a:endParaRPr>
          </a:p>
          <a:p>
            <a:pPr marL="607060" indent="-256540">
              <a:spcBef>
                <a:spcPts val="300"/>
              </a:spcBef>
              <a:buClr>
                <a:srgbClr val="9F4DA2"/>
              </a:buClr>
              <a:buFont typeface="Georgia"/>
              <a:buChar char="•"/>
              <a:tabLst>
                <a:tab pos="606425" algn="l"/>
                <a:tab pos="607060" algn="l"/>
              </a:tabLst>
            </a:pPr>
            <a:r>
              <a:rPr sz="2400" spc="-5" dirty="0">
                <a:cs typeface="Times New Roman"/>
              </a:rPr>
              <a:t>Osteoporosis </a:t>
            </a:r>
            <a:r>
              <a:rPr sz="2400" spc="-35" dirty="0">
                <a:cs typeface="Times New Roman"/>
              </a:rPr>
              <a:t>of </a:t>
            </a:r>
            <a:r>
              <a:rPr sz="2400" spc="15" dirty="0">
                <a:cs typeface="Times New Roman"/>
              </a:rPr>
              <a:t>alveolar</a:t>
            </a:r>
            <a:r>
              <a:rPr sz="2400" spc="-5" dirty="0">
                <a:cs typeface="Times New Roman"/>
              </a:rPr>
              <a:t> </a:t>
            </a:r>
            <a:r>
              <a:rPr sz="2400" spc="-10" dirty="0">
                <a:cs typeface="Times New Roman"/>
              </a:rPr>
              <a:t>bone.</a:t>
            </a:r>
            <a:endParaRPr sz="2400" dirty="0">
              <a:cs typeface="Times New Roman"/>
            </a:endParaRPr>
          </a:p>
          <a:p>
            <a:pPr marL="607060" indent="-256540">
              <a:spcBef>
                <a:spcPts val="300"/>
              </a:spcBef>
              <a:buClr>
                <a:srgbClr val="9F4DA2"/>
              </a:buClr>
              <a:buFont typeface="Georgia"/>
              <a:buChar char="•"/>
              <a:tabLst>
                <a:tab pos="606425" algn="l"/>
                <a:tab pos="607060" algn="l"/>
              </a:tabLst>
            </a:pPr>
            <a:r>
              <a:rPr sz="2400" spc="10" dirty="0">
                <a:cs typeface="Times New Roman"/>
              </a:rPr>
              <a:t>Retardation </a:t>
            </a:r>
            <a:r>
              <a:rPr sz="2400" spc="50" dirty="0">
                <a:cs typeface="Times New Roman"/>
              </a:rPr>
              <a:t>in </a:t>
            </a:r>
            <a:r>
              <a:rPr sz="2400" spc="40" dirty="0">
                <a:cs typeface="Times New Roman"/>
              </a:rPr>
              <a:t>the </a:t>
            </a:r>
            <a:r>
              <a:rPr sz="2400" spc="5" dirty="0">
                <a:cs typeface="Times New Roman"/>
              </a:rPr>
              <a:t>deposition </a:t>
            </a:r>
            <a:r>
              <a:rPr sz="2400" spc="-40" dirty="0">
                <a:cs typeface="Times New Roman"/>
              </a:rPr>
              <a:t>of</a:t>
            </a:r>
            <a:r>
              <a:rPr sz="2400" spc="-140" dirty="0">
                <a:cs typeface="Times New Roman"/>
              </a:rPr>
              <a:t> </a:t>
            </a:r>
            <a:r>
              <a:rPr sz="2400" spc="25" dirty="0">
                <a:cs typeface="Times New Roman"/>
              </a:rPr>
              <a:t>cementum.</a:t>
            </a:r>
            <a:endParaRPr sz="2400" dirty="0">
              <a:cs typeface="Times New Roman"/>
            </a:endParaRPr>
          </a:p>
          <a:p>
            <a:pPr marL="607060" indent="-256540">
              <a:spcBef>
                <a:spcPts val="305"/>
              </a:spcBef>
              <a:buClr>
                <a:srgbClr val="9F4DA2"/>
              </a:buClr>
              <a:buFont typeface="Georgia"/>
              <a:buChar char="•"/>
              <a:tabLst>
                <a:tab pos="606425" algn="l"/>
                <a:tab pos="607060" algn="l"/>
              </a:tabLst>
            </a:pPr>
            <a:r>
              <a:rPr sz="2400" spc="-5" dirty="0">
                <a:cs typeface="Times New Roman"/>
              </a:rPr>
              <a:t>Delayed </a:t>
            </a:r>
            <a:r>
              <a:rPr sz="2400" spc="65" dirty="0">
                <a:cs typeface="Times New Roman"/>
              </a:rPr>
              <a:t>wound</a:t>
            </a:r>
            <a:r>
              <a:rPr sz="2400" spc="-35" dirty="0">
                <a:cs typeface="Times New Roman"/>
              </a:rPr>
              <a:t> </a:t>
            </a:r>
            <a:r>
              <a:rPr sz="2400" spc="15" dirty="0">
                <a:cs typeface="Times New Roman"/>
              </a:rPr>
              <a:t>healing.</a:t>
            </a:r>
            <a:endParaRPr sz="2400" dirty="0">
              <a:cs typeface="Times New Roman"/>
            </a:endParaRPr>
          </a:p>
          <a:p>
            <a:pPr marL="607060" indent="-256540">
              <a:spcBef>
                <a:spcPts val="300"/>
              </a:spcBef>
              <a:buClr>
                <a:srgbClr val="9F4DA2"/>
              </a:buClr>
              <a:buFont typeface="Georgia"/>
              <a:buChar char="•"/>
              <a:tabLst>
                <a:tab pos="606425" algn="l"/>
                <a:tab pos="607060" algn="l"/>
              </a:tabLst>
            </a:pPr>
            <a:r>
              <a:rPr sz="2400" dirty="0">
                <a:cs typeface="Times New Roman"/>
              </a:rPr>
              <a:t>Atrophy </a:t>
            </a:r>
            <a:r>
              <a:rPr sz="2400" spc="-40" dirty="0">
                <a:cs typeface="Times New Roman"/>
              </a:rPr>
              <a:t>of </a:t>
            </a:r>
            <a:r>
              <a:rPr sz="2400" spc="40" dirty="0">
                <a:cs typeface="Times New Roman"/>
              </a:rPr>
              <a:t>tongue</a:t>
            </a:r>
            <a:r>
              <a:rPr sz="2400" spc="15" dirty="0">
                <a:cs typeface="Times New Roman"/>
              </a:rPr>
              <a:t> epithelium.</a:t>
            </a:r>
            <a:endParaRPr lang="en-US" sz="2400" spc="15" dirty="0">
              <a:cs typeface="Times New Roman"/>
            </a:endParaRPr>
          </a:p>
          <a:p>
            <a:pPr marL="607060" indent="-256540">
              <a:spcBef>
                <a:spcPts val="300"/>
              </a:spcBef>
              <a:buClr>
                <a:srgbClr val="9F4DA2"/>
              </a:buClr>
              <a:buFont typeface="Georgia"/>
              <a:buChar char="•"/>
              <a:tabLst>
                <a:tab pos="606425" algn="l"/>
                <a:tab pos="607060" algn="l"/>
              </a:tabLst>
            </a:pPr>
            <a:r>
              <a:rPr lang="en-US" sz="2400" spc="15" dirty="0">
                <a:cs typeface="Times New Roman"/>
              </a:rPr>
              <a:t>Kwashiorkor</a:t>
            </a:r>
          </a:p>
          <a:p>
            <a:pPr marL="607060" indent="-256540">
              <a:spcBef>
                <a:spcPts val="300"/>
              </a:spcBef>
              <a:buClr>
                <a:srgbClr val="9F4DA2"/>
              </a:buClr>
              <a:buFont typeface="Georgia"/>
              <a:buChar char="•"/>
              <a:tabLst>
                <a:tab pos="606425" algn="l"/>
                <a:tab pos="607060" algn="l"/>
              </a:tabLst>
            </a:pPr>
            <a:r>
              <a:rPr lang="en-US" sz="2400" spc="15" dirty="0">
                <a:cs typeface="Times New Roman"/>
              </a:rPr>
              <a:t>Marasmus</a:t>
            </a:r>
            <a:endParaRPr sz="2400" dirty="0">
              <a:cs typeface="Times New Roman"/>
            </a:endParaRPr>
          </a:p>
          <a:p>
            <a:pPr marL="3932554">
              <a:spcBef>
                <a:spcPts val="300"/>
              </a:spcBef>
            </a:pPr>
            <a:endParaRPr sz="2400" dirty="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05270EE-505B-DF9C-B2D7-1EA7E194DB8F}"/>
              </a:ext>
            </a:extLst>
          </p:cNvPr>
          <p:cNvSpPr>
            <a:spLocks noGrp="1" noChangeArrowheads="1"/>
          </p:cNvSpPr>
          <p:nvPr>
            <p:ph type="title"/>
          </p:nvPr>
        </p:nvSpPr>
        <p:spPr/>
        <p:txBody>
          <a:bodyPr/>
          <a:lstStyle/>
          <a:p>
            <a:r>
              <a:rPr lang="en-US" altLang="en-US"/>
              <a:t>Nutrients that Regulate</a:t>
            </a:r>
          </a:p>
        </p:txBody>
      </p:sp>
      <p:sp>
        <p:nvSpPr>
          <p:cNvPr id="35843" name="Rectangle 3">
            <a:extLst>
              <a:ext uri="{FF2B5EF4-FFF2-40B4-BE49-F238E27FC236}">
                <a16:creationId xmlns:a16="http://schemas.microsoft.com/office/drawing/2014/main" id="{5D6D5492-285B-0BF4-4DB9-8B58CCA2F1D4}"/>
              </a:ext>
            </a:extLst>
          </p:cNvPr>
          <p:cNvSpPr>
            <a:spLocks noGrp="1" noChangeArrowheads="1"/>
          </p:cNvSpPr>
          <p:nvPr>
            <p:ph type="body" sz="half" idx="1"/>
          </p:nvPr>
        </p:nvSpPr>
        <p:spPr>
          <a:xfrm>
            <a:off x="1981200" y="1219200"/>
            <a:ext cx="4038600" cy="5334000"/>
          </a:xfrm>
        </p:spPr>
        <p:txBody>
          <a:bodyPr/>
          <a:lstStyle/>
          <a:p>
            <a:pPr>
              <a:lnSpc>
                <a:spcPct val="80000"/>
              </a:lnSpc>
              <a:buClr>
                <a:schemeClr val="tx1"/>
              </a:buClr>
            </a:pPr>
            <a:r>
              <a:rPr lang="en-US" altLang="en-US" b="1" dirty="0">
                <a:solidFill>
                  <a:schemeClr val="accent2"/>
                </a:solidFill>
              </a:rPr>
              <a:t>Vitamins, minerals,</a:t>
            </a:r>
            <a:r>
              <a:rPr lang="en-US" altLang="en-US" sz="2400" b="1" dirty="0">
                <a:solidFill>
                  <a:schemeClr val="accent2"/>
                </a:solidFill>
              </a:rPr>
              <a:t> </a:t>
            </a:r>
            <a:r>
              <a:rPr lang="en-US" altLang="en-US" sz="2400" dirty="0"/>
              <a:t>and</a:t>
            </a:r>
            <a:r>
              <a:rPr lang="en-US" altLang="en-US" sz="2400" b="1" dirty="0">
                <a:solidFill>
                  <a:schemeClr val="accent2"/>
                </a:solidFill>
              </a:rPr>
              <a:t> </a:t>
            </a:r>
            <a:r>
              <a:rPr lang="en-US" altLang="en-US" b="1" dirty="0">
                <a:solidFill>
                  <a:schemeClr val="accent2"/>
                </a:solidFill>
              </a:rPr>
              <a:t>water</a:t>
            </a:r>
            <a:r>
              <a:rPr lang="en-US" altLang="en-US" sz="2400" dirty="0"/>
              <a:t> are nutrients that work with the energy-providing nutrients to be sure that the body functions properly.</a:t>
            </a:r>
          </a:p>
          <a:p>
            <a:pPr>
              <a:lnSpc>
                <a:spcPct val="80000"/>
              </a:lnSpc>
            </a:pPr>
            <a:r>
              <a:rPr lang="en-US" altLang="en-US" sz="2400" dirty="0"/>
              <a:t>Water is the most vital nutrient because it provides the means for all other nutrients to be carry throughout the body.</a:t>
            </a:r>
          </a:p>
          <a:p>
            <a:pPr>
              <a:lnSpc>
                <a:spcPct val="80000"/>
              </a:lnSpc>
            </a:pPr>
            <a:r>
              <a:rPr lang="en-US" altLang="en-US" sz="2400" dirty="0"/>
              <a:t>Eating a variety of foods in the right amounts is usually all that is needed to get daily supply of vitamins and minerals.</a:t>
            </a:r>
          </a:p>
        </p:txBody>
      </p:sp>
      <p:sp>
        <p:nvSpPr>
          <p:cNvPr id="35844" name="Rectangle 4">
            <a:extLst>
              <a:ext uri="{FF2B5EF4-FFF2-40B4-BE49-F238E27FC236}">
                <a16:creationId xmlns:a16="http://schemas.microsoft.com/office/drawing/2014/main" id="{40908DC2-1992-3EBB-55B4-0951769A19A6}"/>
              </a:ext>
            </a:extLst>
          </p:cNvPr>
          <p:cNvSpPr>
            <a:spLocks noGrp="1" noChangeArrowheads="1"/>
          </p:cNvSpPr>
          <p:nvPr>
            <p:ph type="body" sz="half" idx="2"/>
          </p:nvPr>
        </p:nvSpPr>
        <p:spPr/>
        <p:txBody>
          <a:bodyPr/>
          <a:lstStyle/>
          <a:p>
            <a:pPr>
              <a:lnSpc>
                <a:spcPct val="80000"/>
              </a:lnSpc>
            </a:pPr>
            <a:r>
              <a:rPr lang="en-US" altLang="en-US" sz="2400"/>
              <a:t>Vitamins, minerals, and water are not digested by our body, and they do not provide Calories. Instead vitamins, minerals, and water are released from foods we eat and are absorbed by the body’s tissues. They work with carbohydrates, fats, and proteins to promote growth and regulate body processes.</a:t>
            </a:r>
          </a:p>
        </p:txBody>
      </p:sp>
      <p:pic>
        <p:nvPicPr>
          <p:cNvPr id="35845" name="Picture 5">
            <a:extLst>
              <a:ext uri="{FF2B5EF4-FFF2-40B4-BE49-F238E27FC236}">
                <a16:creationId xmlns:a16="http://schemas.microsoft.com/office/drawing/2014/main" id="{70BEF279-735E-DCB5-6BFD-9611D068D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5181600"/>
            <a:ext cx="1233488" cy="14874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5861" name="Group 21">
            <a:extLst>
              <a:ext uri="{FF2B5EF4-FFF2-40B4-BE49-F238E27FC236}">
                <a16:creationId xmlns:a16="http://schemas.microsoft.com/office/drawing/2014/main" id="{0D20706A-B5B8-3B61-1E3C-51ADED4DE9EF}"/>
              </a:ext>
            </a:extLst>
          </p:cNvPr>
          <p:cNvGraphicFramePr>
            <a:graphicFrameLocks noGrp="1"/>
          </p:cNvGraphicFramePr>
          <p:nvPr>
            <p:extLst>
              <p:ext uri="{D42A27DB-BD31-4B8C-83A1-F6EECF244321}">
                <p14:modId xmlns:p14="http://schemas.microsoft.com/office/powerpoint/2010/main" val="3825860928"/>
              </p:ext>
            </p:extLst>
          </p:nvPr>
        </p:nvGraphicFramePr>
        <p:xfrm>
          <a:off x="6172200" y="1295400"/>
          <a:ext cx="5295900" cy="5334000"/>
        </p:xfrm>
        <a:graphic>
          <a:graphicData uri="http://schemas.openxmlformats.org/drawingml/2006/table">
            <a:tbl>
              <a:tblPr/>
              <a:tblGrid>
                <a:gridCol w="5295900">
                  <a:extLst>
                    <a:ext uri="{9D8B030D-6E8A-4147-A177-3AD203B41FA5}">
                      <a16:colId xmlns:a16="http://schemas.microsoft.com/office/drawing/2014/main" val="290132966"/>
                    </a:ext>
                  </a:extLst>
                </a:gridCol>
              </a:tblGrid>
              <a:tr h="533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txBody>
                  <a:tcPr horzOverflow="overflow">
                    <a:lnL w="38100" cap="flat" cmpd="sng" algn="ctr">
                      <a:solidFill>
                        <a:srgbClr val="945C7B"/>
                      </a:solidFill>
                      <a:prstDash val="solid"/>
                      <a:round/>
                      <a:headEnd type="none" w="med" len="med"/>
                      <a:tailEnd type="none" w="med" len="med"/>
                    </a:lnL>
                    <a:lnR w="38100" cap="flat" cmpd="sng" algn="ctr">
                      <a:solidFill>
                        <a:srgbClr val="945C7B"/>
                      </a:solidFill>
                      <a:prstDash val="solid"/>
                      <a:round/>
                      <a:headEnd type="none" w="med" len="med"/>
                      <a:tailEnd type="none" w="med" len="med"/>
                    </a:lnR>
                    <a:lnT w="38100" cap="flat" cmpd="sng" algn="ctr">
                      <a:solidFill>
                        <a:srgbClr val="945C7B"/>
                      </a:solidFill>
                      <a:prstDash val="solid"/>
                      <a:round/>
                      <a:headEnd type="none" w="med" len="med"/>
                      <a:tailEnd type="none" w="med" len="med"/>
                    </a:lnT>
                    <a:lnB w="38100" cap="flat" cmpd="sng" algn="ctr">
                      <a:solidFill>
                        <a:srgbClr val="945C7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993417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5842"/>
                                        </p:tgtEl>
                                        <p:attrNameLst>
                                          <p:attrName>style.visibility</p:attrName>
                                        </p:attrNameLst>
                                      </p:cBhvr>
                                      <p:to>
                                        <p:strVal val="visible"/>
                                      </p:to>
                                    </p:set>
                                    <p:set>
                                      <p:cBhvr>
                                        <p:cTn id="7" dur="228" fill="hold">
                                          <p:stCondLst>
                                            <p:cond delay="0"/>
                                          </p:stCondLst>
                                        </p:cTn>
                                        <p:tgtEl>
                                          <p:spTgt spid="35842"/>
                                        </p:tgtEl>
                                        <p:attrNameLst>
                                          <p:attrName>style.rotation</p:attrName>
                                        </p:attrNameLst>
                                      </p:cBhvr>
                                      <p:to>
                                        <p:strVal val="-45.0"/>
                                      </p:to>
                                    </p:set>
                                    <p:anim calcmode="lin" valueType="num">
                                      <p:cBhvr>
                                        <p:cTn id="8" dur="228" fill="hold">
                                          <p:stCondLst>
                                            <p:cond delay="228"/>
                                          </p:stCondLst>
                                        </p:cTn>
                                        <p:tgtEl>
                                          <p:spTgt spid="3584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3584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3584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35842"/>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5500"/>
                            </p:stCondLst>
                            <p:childTnLst>
                              <p:par>
                                <p:cTn id="13" presetID="26" presetClass="entr" presetSubtype="0" fill="hold" grpId="0" nodeType="afterEffect">
                                  <p:stCondLst>
                                    <p:cond delay="0"/>
                                  </p:stCondLst>
                                  <p:childTnLst>
                                    <p:set>
                                      <p:cBhvr>
                                        <p:cTn id="14" dur="1" fill="hold">
                                          <p:stCondLst>
                                            <p:cond delay="0"/>
                                          </p:stCondLst>
                                        </p:cTn>
                                        <p:tgtEl>
                                          <p:spTgt spid="35843">
                                            <p:txEl>
                                              <p:pRg st="0" end="0"/>
                                            </p:txEl>
                                          </p:spTgt>
                                        </p:tgtEl>
                                        <p:attrNameLst>
                                          <p:attrName>style.visibility</p:attrName>
                                        </p:attrNameLst>
                                      </p:cBhvr>
                                      <p:to>
                                        <p:strVal val="visible"/>
                                      </p:to>
                                    </p:set>
                                    <p:animEffect transition="in" filter="wipe(down)">
                                      <p:cBhvr>
                                        <p:cTn id="15" dur="580">
                                          <p:stCondLst>
                                            <p:cond delay="0"/>
                                          </p:stCondLst>
                                        </p:cTn>
                                        <p:tgtEl>
                                          <p:spTgt spid="35843">
                                            <p:txEl>
                                              <p:pRg st="0" end="0"/>
                                            </p:txEl>
                                          </p:spTgt>
                                        </p:tgtEl>
                                      </p:cBhvr>
                                    </p:animEffect>
                                    <p:anim calcmode="lin" valueType="num">
                                      <p:cBhvr>
                                        <p:cTn id="16" dur="1822" tmFilter="0,0; 0.14,0.36; 0.43,0.73; 0.71,0.91; 1.0,1.0">
                                          <p:stCondLst>
                                            <p:cond delay="0"/>
                                          </p:stCondLst>
                                        </p:cTn>
                                        <p:tgtEl>
                                          <p:spTgt spid="35843">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5843">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5843">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5843">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5843">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5843">
                                            <p:txEl>
                                              <p:pRg st="0" end="0"/>
                                            </p:txEl>
                                          </p:spTgt>
                                        </p:tgtEl>
                                      </p:cBhvr>
                                      <p:to x="100000" y="60000"/>
                                    </p:animScale>
                                    <p:animScale>
                                      <p:cBhvr>
                                        <p:cTn id="22" dur="166" decel="50000">
                                          <p:stCondLst>
                                            <p:cond delay="676"/>
                                          </p:stCondLst>
                                        </p:cTn>
                                        <p:tgtEl>
                                          <p:spTgt spid="35843">
                                            <p:txEl>
                                              <p:pRg st="0" end="0"/>
                                            </p:txEl>
                                          </p:spTgt>
                                        </p:tgtEl>
                                      </p:cBhvr>
                                      <p:to x="100000" y="100000"/>
                                    </p:animScale>
                                    <p:animScale>
                                      <p:cBhvr>
                                        <p:cTn id="23" dur="26">
                                          <p:stCondLst>
                                            <p:cond delay="1312"/>
                                          </p:stCondLst>
                                        </p:cTn>
                                        <p:tgtEl>
                                          <p:spTgt spid="35843">
                                            <p:txEl>
                                              <p:pRg st="0" end="0"/>
                                            </p:txEl>
                                          </p:spTgt>
                                        </p:tgtEl>
                                      </p:cBhvr>
                                      <p:to x="100000" y="80000"/>
                                    </p:animScale>
                                    <p:animScale>
                                      <p:cBhvr>
                                        <p:cTn id="24" dur="166" decel="50000">
                                          <p:stCondLst>
                                            <p:cond delay="1338"/>
                                          </p:stCondLst>
                                        </p:cTn>
                                        <p:tgtEl>
                                          <p:spTgt spid="35843">
                                            <p:txEl>
                                              <p:pRg st="0" end="0"/>
                                            </p:txEl>
                                          </p:spTgt>
                                        </p:tgtEl>
                                      </p:cBhvr>
                                      <p:to x="100000" y="100000"/>
                                    </p:animScale>
                                    <p:animScale>
                                      <p:cBhvr>
                                        <p:cTn id="25" dur="26">
                                          <p:stCondLst>
                                            <p:cond delay="1642"/>
                                          </p:stCondLst>
                                        </p:cTn>
                                        <p:tgtEl>
                                          <p:spTgt spid="35843">
                                            <p:txEl>
                                              <p:pRg st="0" end="0"/>
                                            </p:txEl>
                                          </p:spTgt>
                                        </p:tgtEl>
                                      </p:cBhvr>
                                      <p:to x="100000" y="90000"/>
                                    </p:animScale>
                                    <p:animScale>
                                      <p:cBhvr>
                                        <p:cTn id="26" dur="166" decel="50000">
                                          <p:stCondLst>
                                            <p:cond delay="1668"/>
                                          </p:stCondLst>
                                        </p:cTn>
                                        <p:tgtEl>
                                          <p:spTgt spid="35843">
                                            <p:txEl>
                                              <p:pRg st="0" end="0"/>
                                            </p:txEl>
                                          </p:spTgt>
                                        </p:tgtEl>
                                      </p:cBhvr>
                                      <p:to x="100000" y="100000"/>
                                    </p:animScale>
                                    <p:animScale>
                                      <p:cBhvr>
                                        <p:cTn id="27" dur="26">
                                          <p:stCondLst>
                                            <p:cond delay="1808"/>
                                          </p:stCondLst>
                                        </p:cTn>
                                        <p:tgtEl>
                                          <p:spTgt spid="35843">
                                            <p:txEl>
                                              <p:pRg st="0" end="0"/>
                                            </p:txEl>
                                          </p:spTgt>
                                        </p:tgtEl>
                                      </p:cBhvr>
                                      <p:to x="100000" y="95000"/>
                                    </p:animScale>
                                    <p:animScale>
                                      <p:cBhvr>
                                        <p:cTn id="28" dur="166" decel="50000">
                                          <p:stCondLst>
                                            <p:cond delay="1834"/>
                                          </p:stCondLst>
                                        </p:cTn>
                                        <p:tgtEl>
                                          <p:spTgt spid="35843">
                                            <p:txEl>
                                              <p:pRg st="0" end="0"/>
                                            </p:txEl>
                                          </p:spTgt>
                                        </p:tgtEl>
                                      </p:cBhvr>
                                      <p:to x="100000" y="100000"/>
                                    </p:animScale>
                                  </p:childTnLst>
                                </p:cTn>
                              </p:par>
                            </p:childTnLst>
                          </p:cTn>
                        </p:par>
                        <p:par>
                          <p:cTn id="29" fill="hold" nodeType="afterGroup">
                            <p:stCondLst>
                              <p:cond delay="7500"/>
                            </p:stCondLst>
                            <p:childTnLst>
                              <p:par>
                                <p:cTn id="30" presetID="26" presetClass="entr" presetSubtype="0" fill="hold" grpId="0" nodeType="afterEffect">
                                  <p:stCondLst>
                                    <p:cond delay="0"/>
                                  </p:stCondLst>
                                  <p:childTnLst>
                                    <p:set>
                                      <p:cBhvr>
                                        <p:cTn id="31" dur="1" fill="hold">
                                          <p:stCondLst>
                                            <p:cond delay="0"/>
                                          </p:stCondLst>
                                        </p:cTn>
                                        <p:tgtEl>
                                          <p:spTgt spid="35843">
                                            <p:txEl>
                                              <p:pRg st="1" end="1"/>
                                            </p:txEl>
                                          </p:spTgt>
                                        </p:tgtEl>
                                        <p:attrNameLst>
                                          <p:attrName>style.visibility</p:attrName>
                                        </p:attrNameLst>
                                      </p:cBhvr>
                                      <p:to>
                                        <p:strVal val="visible"/>
                                      </p:to>
                                    </p:set>
                                    <p:animEffect transition="in" filter="wipe(down)">
                                      <p:cBhvr>
                                        <p:cTn id="32" dur="580">
                                          <p:stCondLst>
                                            <p:cond delay="0"/>
                                          </p:stCondLst>
                                        </p:cTn>
                                        <p:tgtEl>
                                          <p:spTgt spid="35843">
                                            <p:txEl>
                                              <p:pRg st="1" end="1"/>
                                            </p:txEl>
                                          </p:spTgt>
                                        </p:tgtEl>
                                      </p:cBhvr>
                                    </p:animEffect>
                                    <p:anim calcmode="lin" valueType="num">
                                      <p:cBhvr>
                                        <p:cTn id="33" dur="1822" tmFilter="0,0; 0.14,0.36; 0.43,0.73; 0.71,0.91; 1.0,1.0">
                                          <p:stCondLst>
                                            <p:cond delay="0"/>
                                          </p:stCondLst>
                                        </p:cTn>
                                        <p:tgtEl>
                                          <p:spTgt spid="35843">
                                            <p:txEl>
                                              <p:pRg st="1" end="1"/>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5843">
                                            <p:txEl>
                                              <p:pRg st="1" end="1"/>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5843">
                                            <p:txEl>
                                              <p:pRg st="1" end="1"/>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5843">
                                            <p:txEl>
                                              <p:pRg st="1" end="1"/>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5843">
                                            <p:txEl>
                                              <p:pRg st="1" end="1"/>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5843">
                                            <p:txEl>
                                              <p:pRg st="1" end="1"/>
                                            </p:txEl>
                                          </p:spTgt>
                                        </p:tgtEl>
                                      </p:cBhvr>
                                      <p:to x="100000" y="60000"/>
                                    </p:animScale>
                                    <p:animScale>
                                      <p:cBhvr>
                                        <p:cTn id="39" dur="166" decel="50000">
                                          <p:stCondLst>
                                            <p:cond delay="676"/>
                                          </p:stCondLst>
                                        </p:cTn>
                                        <p:tgtEl>
                                          <p:spTgt spid="35843">
                                            <p:txEl>
                                              <p:pRg st="1" end="1"/>
                                            </p:txEl>
                                          </p:spTgt>
                                        </p:tgtEl>
                                      </p:cBhvr>
                                      <p:to x="100000" y="100000"/>
                                    </p:animScale>
                                    <p:animScale>
                                      <p:cBhvr>
                                        <p:cTn id="40" dur="26">
                                          <p:stCondLst>
                                            <p:cond delay="1312"/>
                                          </p:stCondLst>
                                        </p:cTn>
                                        <p:tgtEl>
                                          <p:spTgt spid="35843">
                                            <p:txEl>
                                              <p:pRg st="1" end="1"/>
                                            </p:txEl>
                                          </p:spTgt>
                                        </p:tgtEl>
                                      </p:cBhvr>
                                      <p:to x="100000" y="80000"/>
                                    </p:animScale>
                                    <p:animScale>
                                      <p:cBhvr>
                                        <p:cTn id="41" dur="166" decel="50000">
                                          <p:stCondLst>
                                            <p:cond delay="1338"/>
                                          </p:stCondLst>
                                        </p:cTn>
                                        <p:tgtEl>
                                          <p:spTgt spid="35843">
                                            <p:txEl>
                                              <p:pRg st="1" end="1"/>
                                            </p:txEl>
                                          </p:spTgt>
                                        </p:tgtEl>
                                      </p:cBhvr>
                                      <p:to x="100000" y="100000"/>
                                    </p:animScale>
                                    <p:animScale>
                                      <p:cBhvr>
                                        <p:cTn id="42" dur="26">
                                          <p:stCondLst>
                                            <p:cond delay="1642"/>
                                          </p:stCondLst>
                                        </p:cTn>
                                        <p:tgtEl>
                                          <p:spTgt spid="35843">
                                            <p:txEl>
                                              <p:pRg st="1" end="1"/>
                                            </p:txEl>
                                          </p:spTgt>
                                        </p:tgtEl>
                                      </p:cBhvr>
                                      <p:to x="100000" y="90000"/>
                                    </p:animScale>
                                    <p:animScale>
                                      <p:cBhvr>
                                        <p:cTn id="43" dur="166" decel="50000">
                                          <p:stCondLst>
                                            <p:cond delay="1668"/>
                                          </p:stCondLst>
                                        </p:cTn>
                                        <p:tgtEl>
                                          <p:spTgt spid="35843">
                                            <p:txEl>
                                              <p:pRg st="1" end="1"/>
                                            </p:txEl>
                                          </p:spTgt>
                                        </p:tgtEl>
                                      </p:cBhvr>
                                      <p:to x="100000" y="100000"/>
                                    </p:animScale>
                                    <p:animScale>
                                      <p:cBhvr>
                                        <p:cTn id="44" dur="26">
                                          <p:stCondLst>
                                            <p:cond delay="1808"/>
                                          </p:stCondLst>
                                        </p:cTn>
                                        <p:tgtEl>
                                          <p:spTgt spid="35843">
                                            <p:txEl>
                                              <p:pRg st="1" end="1"/>
                                            </p:txEl>
                                          </p:spTgt>
                                        </p:tgtEl>
                                      </p:cBhvr>
                                      <p:to x="100000" y="95000"/>
                                    </p:animScale>
                                    <p:animScale>
                                      <p:cBhvr>
                                        <p:cTn id="45" dur="166" decel="50000">
                                          <p:stCondLst>
                                            <p:cond delay="1834"/>
                                          </p:stCondLst>
                                        </p:cTn>
                                        <p:tgtEl>
                                          <p:spTgt spid="35843">
                                            <p:txEl>
                                              <p:pRg st="1" end="1"/>
                                            </p:txEl>
                                          </p:spTgt>
                                        </p:tgtEl>
                                      </p:cBhvr>
                                      <p:to x="100000" y="100000"/>
                                    </p:animScale>
                                  </p:childTnLst>
                                </p:cTn>
                              </p:par>
                            </p:childTnLst>
                          </p:cTn>
                        </p:par>
                        <p:par>
                          <p:cTn id="46" fill="hold" nodeType="afterGroup">
                            <p:stCondLst>
                              <p:cond delay="9500"/>
                            </p:stCondLst>
                            <p:childTnLst>
                              <p:par>
                                <p:cTn id="47" presetID="26" presetClass="entr" presetSubtype="0" fill="hold" grpId="0" nodeType="afterEffect">
                                  <p:stCondLst>
                                    <p:cond delay="0"/>
                                  </p:stCondLst>
                                  <p:childTnLst>
                                    <p:set>
                                      <p:cBhvr>
                                        <p:cTn id="48" dur="1" fill="hold">
                                          <p:stCondLst>
                                            <p:cond delay="0"/>
                                          </p:stCondLst>
                                        </p:cTn>
                                        <p:tgtEl>
                                          <p:spTgt spid="35843">
                                            <p:txEl>
                                              <p:pRg st="2" end="2"/>
                                            </p:txEl>
                                          </p:spTgt>
                                        </p:tgtEl>
                                        <p:attrNameLst>
                                          <p:attrName>style.visibility</p:attrName>
                                        </p:attrNameLst>
                                      </p:cBhvr>
                                      <p:to>
                                        <p:strVal val="visible"/>
                                      </p:to>
                                    </p:set>
                                    <p:animEffect transition="in" filter="wipe(down)">
                                      <p:cBhvr>
                                        <p:cTn id="49" dur="580">
                                          <p:stCondLst>
                                            <p:cond delay="0"/>
                                          </p:stCondLst>
                                        </p:cTn>
                                        <p:tgtEl>
                                          <p:spTgt spid="35843">
                                            <p:txEl>
                                              <p:pRg st="2" end="2"/>
                                            </p:txEl>
                                          </p:spTgt>
                                        </p:tgtEl>
                                      </p:cBhvr>
                                    </p:animEffect>
                                    <p:anim calcmode="lin" valueType="num">
                                      <p:cBhvr>
                                        <p:cTn id="50" dur="1822" tmFilter="0,0; 0.14,0.36; 0.43,0.73; 0.71,0.91; 1.0,1.0">
                                          <p:stCondLst>
                                            <p:cond delay="0"/>
                                          </p:stCondLst>
                                        </p:cTn>
                                        <p:tgtEl>
                                          <p:spTgt spid="35843">
                                            <p:txEl>
                                              <p:pRg st="2" end="2"/>
                                            </p:tx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5843">
                                            <p:txEl>
                                              <p:pRg st="2" end="2"/>
                                            </p:tx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5843">
                                            <p:txEl>
                                              <p:pRg st="2" end="2"/>
                                            </p:tx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5843">
                                            <p:txEl>
                                              <p:pRg st="2" end="2"/>
                                            </p:tx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5843">
                                            <p:txEl>
                                              <p:pRg st="2" end="2"/>
                                            </p:tx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5843">
                                            <p:txEl>
                                              <p:pRg st="2" end="2"/>
                                            </p:txEl>
                                          </p:spTgt>
                                        </p:tgtEl>
                                      </p:cBhvr>
                                      <p:to x="100000" y="60000"/>
                                    </p:animScale>
                                    <p:animScale>
                                      <p:cBhvr>
                                        <p:cTn id="56" dur="166" decel="50000">
                                          <p:stCondLst>
                                            <p:cond delay="676"/>
                                          </p:stCondLst>
                                        </p:cTn>
                                        <p:tgtEl>
                                          <p:spTgt spid="35843">
                                            <p:txEl>
                                              <p:pRg st="2" end="2"/>
                                            </p:txEl>
                                          </p:spTgt>
                                        </p:tgtEl>
                                      </p:cBhvr>
                                      <p:to x="100000" y="100000"/>
                                    </p:animScale>
                                    <p:animScale>
                                      <p:cBhvr>
                                        <p:cTn id="57" dur="26">
                                          <p:stCondLst>
                                            <p:cond delay="1312"/>
                                          </p:stCondLst>
                                        </p:cTn>
                                        <p:tgtEl>
                                          <p:spTgt spid="35843">
                                            <p:txEl>
                                              <p:pRg st="2" end="2"/>
                                            </p:txEl>
                                          </p:spTgt>
                                        </p:tgtEl>
                                      </p:cBhvr>
                                      <p:to x="100000" y="80000"/>
                                    </p:animScale>
                                    <p:animScale>
                                      <p:cBhvr>
                                        <p:cTn id="58" dur="166" decel="50000">
                                          <p:stCondLst>
                                            <p:cond delay="1338"/>
                                          </p:stCondLst>
                                        </p:cTn>
                                        <p:tgtEl>
                                          <p:spTgt spid="35843">
                                            <p:txEl>
                                              <p:pRg st="2" end="2"/>
                                            </p:txEl>
                                          </p:spTgt>
                                        </p:tgtEl>
                                      </p:cBhvr>
                                      <p:to x="100000" y="100000"/>
                                    </p:animScale>
                                    <p:animScale>
                                      <p:cBhvr>
                                        <p:cTn id="59" dur="26">
                                          <p:stCondLst>
                                            <p:cond delay="1642"/>
                                          </p:stCondLst>
                                        </p:cTn>
                                        <p:tgtEl>
                                          <p:spTgt spid="35843">
                                            <p:txEl>
                                              <p:pRg st="2" end="2"/>
                                            </p:txEl>
                                          </p:spTgt>
                                        </p:tgtEl>
                                      </p:cBhvr>
                                      <p:to x="100000" y="90000"/>
                                    </p:animScale>
                                    <p:animScale>
                                      <p:cBhvr>
                                        <p:cTn id="60" dur="166" decel="50000">
                                          <p:stCondLst>
                                            <p:cond delay="1668"/>
                                          </p:stCondLst>
                                        </p:cTn>
                                        <p:tgtEl>
                                          <p:spTgt spid="35843">
                                            <p:txEl>
                                              <p:pRg st="2" end="2"/>
                                            </p:txEl>
                                          </p:spTgt>
                                        </p:tgtEl>
                                      </p:cBhvr>
                                      <p:to x="100000" y="100000"/>
                                    </p:animScale>
                                    <p:animScale>
                                      <p:cBhvr>
                                        <p:cTn id="61" dur="26">
                                          <p:stCondLst>
                                            <p:cond delay="1808"/>
                                          </p:stCondLst>
                                        </p:cTn>
                                        <p:tgtEl>
                                          <p:spTgt spid="35843">
                                            <p:txEl>
                                              <p:pRg st="2" end="2"/>
                                            </p:txEl>
                                          </p:spTgt>
                                        </p:tgtEl>
                                      </p:cBhvr>
                                      <p:to x="100000" y="95000"/>
                                    </p:animScale>
                                    <p:animScale>
                                      <p:cBhvr>
                                        <p:cTn id="62" dur="166" decel="50000">
                                          <p:stCondLst>
                                            <p:cond delay="1834"/>
                                          </p:stCondLst>
                                        </p:cTn>
                                        <p:tgtEl>
                                          <p:spTgt spid="35843">
                                            <p:txEl>
                                              <p:pRg st="2" end="2"/>
                                            </p:txEl>
                                          </p:spTgt>
                                        </p:tgtEl>
                                      </p:cBhvr>
                                      <p:to x="100000" y="100000"/>
                                    </p:animScale>
                                  </p:childTnLst>
                                </p:cTn>
                              </p:par>
                            </p:childTnLst>
                          </p:cTn>
                        </p:par>
                        <p:par>
                          <p:cTn id="63" fill="hold" nodeType="afterGroup">
                            <p:stCondLst>
                              <p:cond delay="11500"/>
                            </p:stCondLst>
                            <p:childTnLst>
                              <p:par>
                                <p:cTn id="64" presetID="30" presetClass="entr" presetSubtype="0" fill="hold" nodeType="afterEffect">
                                  <p:stCondLst>
                                    <p:cond delay="0"/>
                                  </p:stCondLst>
                                  <p:childTnLst>
                                    <p:set>
                                      <p:cBhvr>
                                        <p:cTn id="65" dur="1" fill="hold">
                                          <p:stCondLst>
                                            <p:cond delay="0"/>
                                          </p:stCondLst>
                                        </p:cTn>
                                        <p:tgtEl>
                                          <p:spTgt spid="35861"/>
                                        </p:tgtEl>
                                        <p:attrNameLst>
                                          <p:attrName>style.visibility</p:attrName>
                                        </p:attrNameLst>
                                      </p:cBhvr>
                                      <p:to>
                                        <p:strVal val="visible"/>
                                      </p:to>
                                    </p:set>
                                    <p:animEffect transition="in" filter="fade">
                                      <p:cBhvr>
                                        <p:cTn id="66" dur="800" decel="100000"/>
                                        <p:tgtEl>
                                          <p:spTgt spid="35861"/>
                                        </p:tgtEl>
                                      </p:cBhvr>
                                    </p:animEffect>
                                    <p:anim calcmode="lin" valueType="num">
                                      <p:cBhvr>
                                        <p:cTn id="67" dur="800" decel="100000" fill="hold"/>
                                        <p:tgtEl>
                                          <p:spTgt spid="35861"/>
                                        </p:tgtEl>
                                        <p:attrNameLst>
                                          <p:attrName>style.rotation</p:attrName>
                                        </p:attrNameLst>
                                      </p:cBhvr>
                                      <p:tavLst>
                                        <p:tav tm="0">
                                          <p:val>
                                            <p:fltVal val="-90"/>
                                          </p:val>
                                        </p:tav>
                                        <p:tav tm="100000">
                                          <p:val>
                                            <p:fltVal val="0"/>
                                          </p:val>
                                        </p:tav>
                                      </p:tavLst>
                                    </p:anim>
                                    <p:anim calcmode="lin" valueType="num">
                                      <p:cBhvr>
                                        <p:cTn id="68" dur="800" decel="100000" fill="hold"/>
                                        <p:tgtEl>
                                          <p:spTgt spid="35861"/>
                                        </p:tgtEl>
                                        <p:attrNameLst>
                                          <p:attrName>ppt_x</p:attrName>
                                        </p:attrNameLst>
                                      </p:cBhvr>
                                      <p:tavLst>
                                        <p:tav tm="0">
                                          <p:val>
                                            <p:strVal val="#ppt_x+0.4"/>
                                          </p:val>
                                        </p:tav>
                                        <p:tav tm="100000">
                                          <p:val>
                                            <p:strVal val="#ppt_x-0.05"/>
                                          </p:val>
                                        </p:tav>
                                      </p:tavLst>
                                    </p:anim>
                                    <p:anim calcmode="lin" valueType="num">
                                      <p:cBhvr>
                                        <p:cTn id="69" dur="800" decel="100000" fill="hold"/>
                                        <p:tgtEl>
                                          <p:spTgt spid="35861"/>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35861"/>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35861"/>
                                        </p:tgtEl>
                                        <p:attrNameLst>
                                          <p:attrName>ppt_y</p:attrName>
                                        </p:attrNameLst>
                                      </p:cBhvr>
                                      <p:tavLst>
                                        <p:tav tm="0">
                                          <p:val>
                                            <p:strVal val="#ppt_y+0.1"/>
                                          </p:val>
                                        </p:tav>
                                        <p:tav tm="100000">
                                          <p:val>
                                            <p:strVal val="#ppt_y"/>
                                          </p:val>
                                        </p:tav>
                                      </p:tavLst>
                                    </p:anim>
                                  </p:childTnLst>
                                </p:cTn>
                              </p:par>
                              <p:par>
                                <p:cTn id="72" presetID="52" presetClass="entr" presetSubtype="0" fill="hold" grpId="0" nodeType="withEffect">
                                  <p:stCondLst>
                                    <p:cond delay="0"/>
                                  </p:stCondLst>
                                  <p:childTnLst>
                                    <p:set>
                                      <p:cBhvr>
                                        <p:cTn id="73" dur="1" fill="hold">
                                          <p:stCondLst>
                                            <p:cond delay="0"/>
                                          </p:stCondLst>
                                        </p:cTn>
                                        <p:tgtEl>
                                          <p:spTgt spid="35844">
                                            <p:txEl>
                                              <p:pRg st="0" end="0"/>
                                            </p:txEl>
                                          </p:spTgt>
                                        </p:tgtEl>
                                        <p:attrNameLst>
                                          <p:attrName>style.visibility</p:attrName>
                                        </p:attrNameLst>
                                      </p:cBhvr>
                                      <p:to>
                                        <p:strVal val="visible"/>
                                      </p:to>
                                    </p:set>
                                    <p:animScale>
                                      <p:cBhvr>
                                        <p:cTn id="74" dur="1000" decel="50000" fill="hold">
                                          <p:stCondLst>
                                            <p:cond delay="0"/>
                                          </p:stCondLst>
                                        </p:cTn>
                                        <p:tgtEl>
                                          <p:spTgt spid="3584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35844">
                                            <p:txEl>
                                              <p:pRg st="0" end="0"/>
                                            </p:txEl>
                                          </p:spTgt>
                                        </p:tgtEl>
                                        <p:attrNameLst>
                                          <p:attrName>ppt_x</p:attrName>
                                          <p:attrName>ppt_y</p:attrName>
                                        </p:attrNameLst>
                                      </p:cBhvr>
                                    </p:animMotion>
                                    <p:animEffect transition="in" filter="fade">
                                      <p:cBhvr>
                                        <p:cTn id="76" dur="1000"/>
                                        <p:tgtEl>
                                          <p:spTgt spid="35844">
                                            <p:txEl>
                                              <p:pRg st="0" end="0"/>
                                            </p:txEl>
                                          </p:spTgt>
                                        </p:tgtEl>
                                      </p:cBhvr>
                                    </p:animEffect>
                                  </p:childTnLst>
                                </p:cTn>
                              </p:par>
                              <p:par>
                                <p:cTn id="77" presetID="52" presetClass="entr" presetSubtype="0" fill="hold" nodeType="withEffect">
                                  <p:stCondLst>
                                    <p:cond delay="0"/>
                                  </p:stCondLst>
                                  <p:childTnLst>
                                    <p:set>
                                      <p:cBhvr>
                                        <p:cTn id="78" dur="1" fill="hold">
                                          <p:stCondLst>
                                            <p:cond delay="0"/>
                                          </p:stCondLst>
                                        </p:cTn>
                                        <p:tgtEl>
                                          <p:spTgt spid="35845"/>
                                        </p:tgtEl>
                                        <p:attrNameLst>
                                          <p:attrName>style.visibility</p:attrName>
                                        </p:attrNameLst>
                                      </p:cBhvr>
                                      <p:to>
                                        <p:strVal val="visible"/>
                                      </p:to>
                                    </p:set>
                                    <p:animScale>
                                      <p:cBhvr>
                                        <p:cTn id="79" dur="1000" decel="50000" fill="hold">
                                          <p:stCondLst>
                                            <p:cond delay="0"/>
                                          </p:stCondLst>
                                        </p:cTn>
                                        <p:tgtEl>
                                          <p:spTgt spid="358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35845"/>
                                        </p:tgtEl>
                                        <p:attrNameLst>
                                          <p:attrName>ppt_x</p:attrName>
                                          <p:attrName>ppt_y</p:attrName>
                                        </p:attrNameLst>
                                      </p:cBhvr>
                                    </p:animMotion>
                                    <p:animEffect transition="in" filter="fade">
                                      <p:cBhvr>
                                        <p:cTn id="81" dur="1000"/>
                                        <p:tgtEl>
                                          <p:spTgt spid="35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P spid="3584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a:extLst>
              <a:ext uri="{FF2B5EF4-FFF2-40B4-BE49-F238E27FC236}">
                <a16:creationId xmlns:a16="http://schemas.microsoft.com/office/drawing/2014/main" id="{327BFD23-05FC-F2EA-2D04-40360A3892D6}"/>
              </a:ext>
            </a:extLst>
          </p:cNvPr>
          <p:cNvSpPr>
            <a:spLocks noGrp="1" noChangeArrowheads="1"/>
          </p:cNvSpPr>
          <p:nvPr>
            <p:ph type="title"/>
          </p:nvPr>
        </p:nvSpPr>
        <p:spPr/>
        <p:txBody>
          <a:bodyPr/>
          <a:lstStyle/>
          <a:p>
            <a:r>
              <a:rPr lang="en-US" altLang="en-US"/>
              <a:t>Vitamins</a:t>
            </a:r>
          </a:p>
        </p:txBody>
      </p:sp>
      <p:sp>
        <p:nvSpPr>
          <p:cNvPr id="37894" name="Rectangle 6">
            <a:extLst>
              <a:ext uri="{FF2B5EF4-FFF2-40B4-BE49-F238E27FC236}">
                <a16:creationId xmlns:a16="http://schemas.microsoft.com/office/drawing/2014/main" id="{6ACB2F7C-CA53-7943-C613-1145909605B5}"/>
              </a:ext>
            </a:extLst>
          </p:cNvPr>
          <p:cNvSpPr>
            <a:spLocks noGrp="1" noChangeArrowheads="1"/>
          </p:cNvSpPr>
          <p:nvPr>
            <p:ph type="body" sz="half" idx="2"/>
          </p:nvPr>
        </p:nvSpPr>
        <p:spPr>
          <a:xfrm>
            <a:off x="6172200" y="1143000"/>
            <a:ext cx="5124450" cy="5715000"/>
          </a:xfrm>
        </p:spPr>
        <p:txBody>
          <a:bodyPr/>
          <a:lstStyle/>
          <a:p>
            <a:pPr>
              <a:buClr>
                <a:schemeClr val="tx1"/>
              </a:buClr>
            </a:pPr>
            <a:r>
              <a:rPr lang="en-US" altLang="en-US" dirty="0"/>
              <a:t>Vitamins help build bones and tissues, and they also help change carbohydrates and fats into energy. </a:t>
            </a:r>
          </a:p>
          <a:p>
            <a:pPr>
              <a:buClr>
                <a:schemeClr val="tx1"/>
              </a:buClr>
            </a:pPr>
            <a:r>
              <a:rPr lang="en-US" altLang="en-US" dirty="0"/>
              <a:t>Because the body cannot make most vitamins, they must be supplied by the foods we eat.</a:t>
            </a:r>
          </a:p>
        </p:txBody>
      </p:sp>
      <p:pic>
        <p:nvPicPr>
          <p:cNvPr id="37895" name="Picture 7">
            <a:extLst>
              <a:ext uri="{FF2B5EF4-FFF2-40B4-BE49-F238E27FC236}">
                <a16:creationId xmlns:a16="http://schemas.microsoft.com/office/drawing/2014/main" id="{E7A89D46-3B18-CB48-343C-94CD2463F32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438401" y="1219200"/>
            <a:ext cx="1751013" cy="1493838"/>
          </a:xfrm>
        </p:spPr>
      </p:pic>
      <p:sp>
        <p:nvSpPr>
          <p:cNvPr id="37896" name="Rectangle 8">
            <a:extLst>
              <a:ext uri="{FF2B5EF4-FFF2-40B4-BE49-F238E27FC236}">
                <a16:creationId xmlns:a16="http://schemas.microsoft.com/office/drawing/2014/main" id="{9851C4D3-6E0F-5FDC-3F22-3CBD8B980C44}"/>
              </a:ext>
            </a:extLst>
          </p:cNvPr>
          <p:cNvSpPr>
            <a:spLocks noChangeArrowheads="1"/>
          </p:cNvSpPr>
          <p:nvPr/>
        </p:nvSpPr>
        <p:spPr bwMode="auto">
          <a:xfrm>
            <a:off x="247650" y="2743201"/>
            <a:ext cx="584835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Char char="•"/>
            </a:pPr>
            <a:r>
              <a:rPr lang="en-US" altLang="en-US" sz="2800" dirty="0">
                <a:latin typeface="Arial" panose="020B0604020202020204" pitchFamily="34" charset="0"/>
              </a:rPr>
              <a:t>   Some diseases can   develop because of lack of a particular vitamin.</a:t>
            </a:r>
          </a:p>
          <a:p>
            <a:pPr>
              <a:buClr>
                <a:schemeClr val="tx1"/>
              </a:buClr>
              <a:buFontTx/>
              <a:buChar char="•"/>
            </a:pPr>
            <a:r>
              <a:rPr lang="en-US" altLang="en-US" sz="2800" b="1" dirty="0">
                <a:solidFill>
                  <a:schemeClr val="accent2"/>
                </a:solidFill>
                <a:latin typeface="Arial" panose="020B0604020202020204" pitchFamily="34" charset="0"/>
              </a:rPr>
              <a:t>   Vitamins</a:t>
            </a:r>
            <a:r>
              <a:rPr lang="en-US" altLang="en-US" sz="2800" dirty="0">
                <a:latin typeface="Arial" panose="020B0604020202020204" pitchFamily="34" charset="0"/>
              </a:rPr>
              <a:t> are compounds found in living things and are needed in small amounts for life and growth and to prevent diseases.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2000" fill="hold"/>
                                        <p:tgtEl>
                                          <p:spTgt spid="37892"/>
                                        </p:tgtEl>
                                        <p:attrNameLst>
                                          <p:attrName>ppt_w</p:attrName>
                                        </p:attrNameLst>
                                      </p:cBhvr>
                                      <p:tavLst>
                                        <p:tav tm="0">
                                          <p:val>
                                            <p:fltVal val="0"/>
                                          </p:val>
                                        </p:tav>
                                        <p:tav tm="100000">
                                          <p:val>
                                            <p:strVal val="#ppt_w"/>
                                          </p:val>
                                        </p:tav>
                                      </p:tavLst>
                                    </p:anim>
                                    <p:anim calcmode="lin" valueType="num">
                                      <p:cBhvr>
                                        <p:cTn id="8" dur="2000" fill="hold"/>
                                        <p:tgtEl>
                                          <p:spTgt spid="37892"/>
                                        </p:tgtEl>
                                        <p:attrNameLst>
                                          <p:attrName>ppt_h</p:attrName>
                                        </p:attrNameLst>
                                      </p:cBhvr>
                                      <p:tavLst>
                                        <p:tav tm="0">
                                          <p:val>
                                            <p:fltVal val="0"/>
                                          </p:val>
                                        </p:tav>
                                        <p:tav tm="100000">
                                          <p:val>
                                            <p:strVal val="#ppt_h"/>
                                          </p:val>
                                        </p:tav>
                                      </p:tavLst>
                                    </p:anim>
                                    <p:animEffect transition="in" filter="fade">
                                      <p:cBhvr>
                                        <p:cTn id="9" dur="2000"/>
                                        <p:tgtEl>
                                          <p:spTgt spid="37892"/>
                                        </p:tgtEl>
                                      </p:cBhvr>
                                    </p:animEffect>
                                  </p:childTnLst>
                                </p:cTn>
                              </p:par>
                            </p:childTnLst>
                          </p:cTn>
                        </p:par>
                        <p:par>
                          <p:cTn id="10" fill="hold" nodeType="afterGroup">
                            <p:stCondLst>
                              <p:cond delay="2000"/>
                            </p:stCondLst>
                            <p:childTnLst>
                              <p:par>
                                <p:cTn id="11" presetID="26" presetClass="entr" presetSubtype="0" fill="hold" nodeType="afterEffect">
                                  <p:stCondLst>
                                    <p:cond delay="0"/>
                                  </p:stCondLst>
                                  <p:childTnLst>
                                    <p:set>
                                      <p:cBhvr>
                                        <p:cTn id="12" dur="1" fill="hold">
                                          <p:stCondLst>
                                            <p:cond delay="0"/>
                                          </p:stCondLst>
                                        </p:cTn>
                                        <p:tgtEl>
                                          <p:spTgt spid="37895"/>
                                        </p:tgtEl>
                                        <p:attrNameLst>
                                          <p:attrName>style.visibility</p:attrName>
                                        </p:attrNameLst>
                                      </p:cBhvr>
                                      <p:to>
                                        <p:strVal val="visible"/>
                                      </p:to>
                                    </p:set>
                                    <p:animEffect transition="in" filter="wipe(down)">
                                      <p:cBhvr>
                                        <p:cTn id="13" dur="580">
                                          <p:stCondLst>
                                            <p:cond delay="0"/>
                                          </p:stCondLst>
                                        </p:cTn>
                                        <p:tgtEl>
                                          <p:spTgt spid="37895"/>
                                        </p:tgtEl>
                                      </p:cBhvr>
                                    </p:animEffect>
                                    <p:anim calcmode="lin" valueType="num">
                                      <p:cBhvr>
                                        <p:cTn id="14" dur="1822" tmFilter="0,0; 0.14,0.36; 0.43,0.73; 0.71,0.91; 1.0,1.0">
                                          <p:stCondLst>
                                            <p:cond delay="0"/>
                                          </p:stCondLst>
                                        </p:cTn>
                                        <p:tgtEl>
                                          <p:spTgt spid="3789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789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789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789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7895"/>
                                        </p:tgtEl>
                                        <p:attrNameLst>
                                          <p:attrName>ppt_y</p:attrName>
                                        </p:attrNameLst>
                                      </p:cBhvr>
                                      <p:tavLst>
                                        <p:tav tm="0" fmla="#ppt_y-sin(pi*$)/81">
                                          <p:val>
                                            <p:fltVal val="0"/>
                                          </p:val>
                                        </p:tav>
                                        <p:tav tm="100000">
                                          <p:val>
                                            <p:fltVal val="1"/>
                                          </p:val>
                                        </p:tav>
                                      </p:tavLst>
                                    </p:anim>
                                    <p:animScale>
                                      <p:cBhvr>
                                        <p:cTn id="19" dur="26">
                                          <p:stCondLst>
                                            <p:cond delay="650"/>
                                          </p:stCondLst>
                                        </p:cTn>
                                        <p:tgtEl>
                                          <p:spTgt spid="37895"/>
                                        </p:tgtEl>
                                      </p:cBhvr>
                                      <p:to x="100000" y="60000"/>
                                    </p:animScale>
                                    <p:animScale>
                                      <p:cBhvr>
                                        <p:cTn id="20" dur="166" decel="50000">
                                          <p:stCondLst>
                                            <p:cond delay="676"/>
                                          </p:stCondLst>
                                        </p:cTn>
                                        <p:tgtEl>
                                          <p:spTgt spid="37895"/>
                                        </p:tgtEl>
                                      </p:cBhvr>
                                      <p:to x="100000" y="100000"/>
                                    </p:animScale>
                                    <p:animScale>
                                      <p:cBhvr>
                                        <p:cTn id="21" dur="26">
                                          <p:stCondLst>
                                            <p:cond delay="1312"/>
                                          </p:stCondLst>
                                        </p:cTn>
                                        <p:tgtEl>
                                          <p:spTgt spid="37895"/>
                                        </p:tgtEl>
                                      </p:cBhvr>
                                      <p:to x="100000" y="80000"/>
                                    </p:animScale>
                                    <p:animScale>
                                      <p:cBhvr>
                                        <p:cTn id="22" dur="166" decel="50000">
                                          <p:stCondLst>
                                            <p:cond delay="1338"/>
                                          </p:stCondLst>
                                        </p:cTn>
                                        <p:tgtEl>
                                          <p:spTgt spid="37895"/>
                                        </p:tgtEl>
                                      </p:cBhvr>
                                      <p:to x="100000" y="100000"/>
                                    </p:animScale>
                                    <p:animScale>
                                      <p:cBhvr>
                                        <p:cTn id="23" dur="26">
                                          <p:stCondLst>
                                            <p:cond delay="1642"/>
                                          </p:stCondLst>
                                        </p:cTn>
                                        <p:tgtEl>
                                          <p:spTgt spid="37895"/>
                                        </p:tgtEl>
                                      </p:cBhvr>
                                      <p:to x="100000" y="90000"/>
                                    </p:animScale>
                                    <p:animScale>
                                      <p:cBhvr>
                                        <p:cTn id="24" dur="166" decel="50000">
                                          <p:stCondLst>
                                            <p:cond delay="1668"/>
                                          </p:stCondLst>
                                        </p:cTn>
                                        <p:tgtEl>
                                          <p:spTgt spid="37895"/>
                                        </p:tgtEl>
                                      </p:cBhvr>
                                      <p:to x="100000" y="100000"/>
                                    </p:animScale>
                                    <p:animScale>
                                      <p:cBhvr>
                                        <p:cTn id="25" dur="26">
                                          <p:stCondLst>
                                            <p:cond delay="1808"/>
                                          </p:stCondLst>
                                        </p:cTn>
                                        <p:tgtEl>
                                          <p:spTgt spid="37895"/>
                                        </p:tgtEl>
                                      </p:cBhvr>
                                      <p:to x="100000" y="95000"/>
                                    </p:animScale>
                                    <p:animScale>
                                      <p:cBhvr>
                                        <p:cTn id="26" dur="166" decel="50000">
                                          <p:stCondLst>
                                            <p:cond delay="1834"/>
                                          </p:stCondLst>
                                        </p:cTn>
                                        <p:tgtEl>
                                          <p:spTgt spid="37895"/>
                                        </p:tgtEl>
                                      </p:cBhvr>
                                      <p:to x="100000" y="100000"/>
                                    </p:animScale>
                                  </p:childTnLst>
                                </p:cTn>
                              </p:par>
                            </p:childTnLst>
                          </p:cTn>
                        </p:par>
                        <p:par>
                          <p:cTn id="27" fill="hold" nodeType="afterGroup">
                            <p:stCondLst>
                              <p:cond delay="4000"/>
                            </p:stCondLst>
                            <p:childTnLst>
                              <p:par>
                                <p:cTn id="28" presetID="30" presetClass="entr" presetSubtype="0" fill="hold" grpId="0" nodeType="afterEffect">
                                  <p:stCondLst>
                                    <p:cond delay="0"/>
                                  </p:stCondLst>
                                  <p:childTnLst>
                                    <p:set>
                                      <p:cBhvr>
                                        <p:cTn id="29" dur="1" fill="hold">
                                          <p:stCondLst>
                                            <p:cond delay="0"/>
                                          </p:stCondLst>
                                        </p:cTn>
                                        <p:tgtEl>
                                          <p:spTgt spid="37896"/>
                                        </p:tgtEl>
                                        <p:attrNameLst>
                                          <p:attrName>style.visibility</p:attrName>
                                        </p:attrNameLst>
                                      </p:cBhvr>
                                      <p:to>
                                        <p:strVal val="visible"/>
                                      </p:to>
                                    </p:set>
                                    <p:animEffect transition="in" filter="fade">
                                      <p:cBhvr>
                                        <p:cTn id="30" dur="800" decel="100000"/>
                                        <p:tgtEl>
                                          <p:spTgt spid="37896"/>
                                        </p:tgtEl>
                                      </p:cBhvr>
                                    </p:animEffect>
                                    <p:anim calcmode="lin" valueType="num">
                                      <p:cBhvr>
                                        <p:cTn id="31" dur="800" decel="100000" fill="hold"/>
                                        <p:tgtEl>
                                          <p:spTgt spid="37896"/>
                                        </p:tgtEl>
                                        <p:attrNameLst>
                                          <p:attrName>style.rotation</p:attrName>
                                        </p:attrNameLst>
                                      </p:cBhvr>
                                      <p:tavLst>
                                        <p:tav tm="0">
                                          <p:val>
                                            <p:fltVal val="-90"/>
                                          </p:val>
                                        </p:tav>
                                        <p:tav tm="100000">
                                          <p:val>
                                            <p:fltVal val="0"/>
                                          </p:val>
                                        </p:tav>
                                      </p:tavLst>
                                    </p:anim>
                                    <p:anim calcmode="lin" valueType="num">
                                      <p:cBhvr>
                                        <p:cTn id="32" dur="800" decel="100000" fill="hold"/>
                                        <p:tgtEl>
                                          <p:spTgt spid="37896"/>
                                        </p:tgtEl>
                                        <p:attrNameLst>
                                          <p:attrName>ppt_x</p:attrName>
                                        </p:attrNameLst>
                                      </p:cBhvr>
                                      <p:tavLst>
                                        <p:tav tm="0">
                                          <p:val>
                                            <p:strVal val="#ppt_x+0.4"/>
                                          </p:val>
                                        </p:tav>
                                        <p:tav tm="100000">
                                          <p:val>
                                            <p:strVal val="#ppt_x-0.05"/>
                                          </p:val>
                                        </p:tav>
                                      </p:tavLst>
                                    </p:anim>
                                    <p:anim calcmode="lin" valueType="num">
                                      <p:cBhvr>
                                        <p:cTn id="33" dur="800" decel="100000" fill="hold"/>
                                        <p:tgtEl>
                                          <p:spTgt spid="37896"/>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37896"/>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37896"/>
                                        </p:tgtEl>
                                        <p:attrNameLst>
                                          <p:attrName>ppt_y</p:attrName>
                                        </p:attrNameLst>
                                      </p:cBhvr>
                                      <p:tavLst>
                                        <p:tav tm="0">
                                          <p:val>
                                            <p:strVal val="#ppt_y+0.1"/>
                                          </p:val>
                                        </p:tav>
                                        <p:tav tm="100000">
                                          <p:val>
                                            <p:strVal val="#ppt_y"/>
                                          </p:val>
                                        </p:tav>
                                      </p:tavLst>
                                    </p:anim>
                                  </p:childTnLst>
                                </p:cTn>
                              </p:par>
                              <p:par>
                                <p:cTn id="36" presetID="30" presetClass="entr" presetSubtype="0" fill="hold" grpId="0" nodeType="withEffect">
                                  <p:stCondLst>
                                    <p:cond delay="0"/>
                                  </p:stCondLst>
                                  <p:childTnLst>
                                    <p:set>
                                      <p:cBhvr>
                                        <p:cTn id="37" dur="1" fill="hold">
                                          <p:stCondLst>
                                            <p:cond delay="0"/>
                                          </p:stCondLst>
                                        </p:cTn>
                                        <p:tgtEl>
                                          <p:spTgt spid="37894">
                                            <p:txEl>
                                              <p:pRg st="0" end="0"/>
                                            </p:txEl>
                                          </p:spTgt>
                                        </p:tgtEl>
                                        <p:attrNameLst>
                                          <p:attrName>style.visibility</p:attrName>
                                        </p:attrNameLst>
                                      </p:cBhvr>
                                      <p:to>
                                        <p:strVal val="visible"/>
                                      </p:to>
                                    </p:set>
                                    <p:animEffect transition="in" filter="fade">
                                      <p:cBhvr>
                                        <p:cTn id="38" dur="800" decel="100000"/>
                                        <p:tgtEl>
                                          <p:spTgt spid="37894">
                                            <p:txEl>
                                              <p:pRg st="0" end="0"/>
                                            </p:txEl>
                                          </p:spTgt>
                                        </p:tgtEl>
                                      </p:cBhvr>
                                    </p:animEffect>
                                    <p:anim calcmode="lin" valueType="num">
                                      <p:cBhvr>
                                        <p:cTn id="39" dur="800" decel="100000" fill="hold"/>
                                        <p:tgtEl>
                                          <p:spTgt spid="37894">
                                            <p:txEl>
                                              <p:pRg st="0" end="0"/>
                                            </p:txEl>
                                          </p:spTgt>
                                        </p:tgtEl>
                                        <p:attrNameLst>
                                          <p:attrName>style.rotation</p:attrName>
                                        </p:attrNameLst>
                                      </p:cBhvr>
                                      <p:tavLst>
                                        <p:tav tm="0">
                                          <p:val>
                                            <p:fltVal val="-90"/>
                                          </p:val>
                                        </p:tav>
                                        <p:tav tm="100000">
                                          <p:val>
                                            <p:fltVal val="0"/>
                                          </p:val>
                                        </p:tav>
                                      </p:tavLst>
                                    </p:anim>
                                    <p:anim calcmode="lin" valueType="num">
                                      <p:cBhvr>
                                        <p:cTn id="40" dur="800" decel="100000" fill="hold"/>
                                        <p:tgtEl>
                                          <p:spTgt spid="37894">
                                            <p:txEl>
                                              <p:pRg st="0" end="0"/>
                                            </p:txEl>
                                          </p:spTgt>
                                        </p:tgtEl>
                                        <p:attrNameLst>
                                          <p:attrName>ppt_x</p:attrName>
                                        </p:attrNameLst>
                                      </p:cBhvr>
                                      <p:tavLst>
                                        <p:tav tm="0">
                                          <p:val>
                                            <p:strVal val="#ppt_x+0.4"/>
                                          </p:val>
                                        </p:tav>
                                        <p:tav tm="100000">
                                          <p:val>
                                            <p:strVal val="#ppt_x-0.05"/>
                                          </p:val>
                                        </p:tav>
                                      </p:tavLst>
                                    </p:anim>
                                    <p:anim calcmode="lin" valueType="num">
                                      <p:cBhvr>
                                        <p:cTn id="41" dur="800" decel="100000" fill="hold"/>
                                        <p:tgtEl>
                                          <p:spTgt spid="37894">
                                            <p:txEl>
                                              <p:pRg st="0" end="0"/>
                                            </p:txEl>
                                          </p:spTgt>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37894">
                                            <p:txEl>
                                              <p:pRg st="0" end="0"/>
                                            </p:txEl>
                                          </p:spTgt>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37894">
                                            <p:txEl>
                                              <p:pRg st="0" end="0"/>
                                            </p:txEl>
                                          </p:spTgt>
                                        </p:tgtEl>
                                        <p:attrNameLst>
                                          <p:attrName>ppt_y</p:attrName>
                                        </p:attrNameLst>
                                      </p:cBhvr>
                                      <p:tavLst>
                                        <p:tav tm="0">
                                          <p:val>
                                            <p:strVal val="#ppt_y+0.1"/>
                                          </p:val>
                                        </p:tav>
                                        <p:tav tm="100000">
                                          <p:val>
                                            <p:strVal val="#ppt_y"/>
                                          </p:val>
                                        </p:tav>
                                      </p:tavLst>
                                    </p:anim>
                                  </p:childTnLst>
                                </p:cTn>
                              </p:par>
                              <p:par>
                                <p:cTn id="44" presetID="30" presetClass="entr" presetSubtype="0" fill="hold" grpId="0" nodeType="withEffect">
                                  <p:stCondLst>
                                    <p:cond delay="0"/>
                                  </p:stCondLst>
                                  <p:childTnLst>
                                    <p:set>
                                      <p:cBhvr>
                                        <p:cTn id="45" dur="1" fill="hold">
                                          <p:stCondLst>
                                            <p:cond delay="0"/>
                                          </p:stCondLst>
                                        </p:cTn>
                                        <p:tgtEl>
                                          <p:spTgt spid="37894">
                                            <p:txEl>
                                              <p:pRg st="1" end="1"/>
                                            </p:txEl>
                                          </p:spTgt>
                                        </p:tgtEl>
                                        <p:attrNameLst>
                                          <p:attrName>style.visibility</p:attrName>
                                        </p:attrNameLst>
                                      </p:cBhvr>
                                      <p:to>
                                        <p:strVal val="visible"/>
                                      </p:to>
                                    </p:set>
                                    <p:animEffect transition="in" filter="fade">
                                      <p:cBhvr>
                                        <p:cTn id="46" dur="800" decel="100000"/>
                                        <p:tgtEl>
                                          <p:spTgt spid="37894">
                                            <p:txEl>
                                              <p:pRg st="1" end="1"/>
                                            </p:txEl>
                                          </p:spTgt>
                                        </p:tgtEl>
                                      </p:cBhvr>
                                    </p:animEffect>
                                    <p:anim calcmode="lin" valueType="num">
                                      <p:cBhvr>
                                        <p:cTn id="47" dur="800" decel="100000" fill="hold"/>
                                        <p:tgtEl>
                                          <p:spTgt spid="37894">
                                            <p:txEl>
                                              <p:pRg st="1" end="1"/>
                                            </p:txEl>
                                          </p:spTgt>
                                        </p:tgtEl>
                                        <p:attrNameLst>
                                          <p:attrName>style.rotation</p:attrName>
                                        </p:attrNameLst>
                                      </p:cBhvr>
                                      <p:tavLst>
                                        <p:tav tm="0">
                                          <p:val>
                                            <p:fltVal val="-90"/>
                                          </p:val>
                                        </p:tav>
                                        <p:tav tm="100000">
                                          <p:val>
                                            <p:fltVal val="0"/>
                                          </p:val>
                                        </p:tav>
                                      </p:tavLst>
                                    </p:anim>
                                    <p:anim calcmode="lin" valueType="num">
                                      <p:cBhvr>
                                        <p:cTn id="48" dur="800" decel="100000" fill="hold"/>
                                        <p:tgtEl>
                                          <p:spTgt spid="37894">
                                            <p:txEl>
                                              <p:pRg st="1" end="1"/>
                                            </p:txEl>
                                          </p:spTgt>
                                        </p:tgtEl>
                                        <p:attrNameLst>
                                          <p:attrName>ppt_x</p:attrName>
                                        </p:attrNameLst>
                                      </p:cBhvr>
                                      <p:tavLst>
                                        <p:tav tm="0">
                                          <p:val>
                                            <p:strVal val="#ppt_x+0.4"/>
                                          </p:val>
                                        </p:tav>
                                        <p:tav tm="100000">
                                          <p:val>
                                            <p:strVal val="#ppt_x-0.05"/>
                                          </p:val>
                                        </p:tav>
                                      </p:tavLst>
                                    </p:anim>
                                    <p:anim calcmode="lin" valueType="num">
                                      <p:cBhvr>
                                        <p:cTn id="49" dur="800" decel="100000" fill="hold"/>
                                        <p:tgtEl>
                                          <p:spTgt spid="37894">
                                            <p:txEl>
                                              <p:pRg st="1" end="1"/>
                                            </p:txEl>
                                          </p:spTgt>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7894">
                                            <p:txEl>
                                              <p:pRg st="1" end="1"/>
                                            </p:txEl>
                                          </p:spTgt>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7894">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4" grpId="0" build="p"/>
      <p:bldP spid="378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8EB6C1B-61E4-3C5F-B4C6-E1C6D26A570C}"/>
              </a:ext>
            </a:extLst>
          </p:cNvPr>
          <p:cNvSpPr>
            <a:spLocks noGrp="1" noChangeArrowheads="1"/>
          </p:cNvSpPr>
          <p:nvPr>
            <p:ph type="title"/>
          </p:nvPr>
        </p:nvSpPr>
        <p:spPr>
          <a:xfrm>
            <a:off x="1828800" y="304800"/>
            <a:ext cx="8839200" cy="762000"/>
          </a:xfrm>
        </p:spPr>
        <p:txBody>
          <a:bodyPr>
            <a:normAutofit fontScale="90000"/>
          </a:bodyPr>
          <a:lstStyle/>
          <a:p>
            <a:r>
              <a:rPr lang="en-US" altLang="en-US" sz="3600"/>
              <a:t>Fat-soluble Vitamins - </a:t>
            </a:r>
            <a:r>
              <a:rPr lang="en-US" altLang="en-US" sz="2400"/>
              <a:t>dissolve fat and can be stored in the body. </a:t>
            </a:r>
            <a:br>
              <a:rPr lang="en-US" altLang="en-US" sz="4000"/>
            </a:br>
            <a:endParaRPr lang="en-US" altLang="en-US" sz="4000"/>
          </a:p>
        </p:txBody>
      </p:sp>
      <p:graphicFrame>
        <p:nvGraphicFramePr>
          <p:cNvPr id="41089" name="Group 129">
            <a:extLst>
              <a:ext uri="{FF2B5EF4-FFF2-40B4-BE49-F238E27FC236}">
                <a16:creationId xmlns:a16="http://schemas.microsoft.com/office/drawing/2014/main" id="{F602A273-281A-AE1F-51A9-2284A154A09C}"/>
              </a:ext>
            </a:extLst>
          </p:cNvPr>
          <p:cNvGraphicFramePr>
            <a:graphicFrameLocks noGrp="1"/>
          </p:cNvGraphicFramePr>
          <p:nvPr>
            <p:ph sz="half" idx="2"/>
          </p:nvPr>
        </p:nvGraphicFramePr>
        <p:xfrm>
          <a:off x="1676400" y="1219201"/>
          <a:ext cx="8839200" cy="5343843"/>
        </p:xfrm>
        <a:graphic>
          <a:graphicData uri="http://schemas.openxmlformats.org/drawingml/2006/table">
            <a:tbl>
              <a:tblPr/>
              <a:tblGrid>
                <a:gridCol w="1128713">
                  <a:extLst>
                    <a:ext uri="{9D8B030D-6E8A-4147-A177-3AD203B41FA5}">
                      <a16:colId xmlns:a16="http://schemas.microsoft.com/office/drawing/2014/main" val="3525168763"/>
                    </a:ext>
                  </a:extLst>
                </a:gridCol>
                <a:gridCol w="2408237">
                  <a:extLst>
                    <a:ext uri="{9D8B030D-6E8A-4147-A177-3AD203B41FA5}">
                      <a16:colId xmlns:a16="http://schemas.microsoft.com/office/drawing/2014/main" val="1800463188"/>
                    </a:ext>
                  </a:extLst>
                </a:gridCol>
                <a:gridCol w="1587500">
                  <a:extLst>
                    <a:ext uri="{9D8B030D-6E8A-4147-A177-3AD203B41FA5}">
                      <a16:colId xmlns:a16="http://schemas.microsoft.com/office/drawing/2014/main" val="348279256"/>
                    </a:ext>
                  </a:extLst>
                </a:gridCol>
                <a:gridCol w="1735138">
                  <a:extLst>
                    <a:ext uri="{9D8B030D-6E8A-4147-A177-3AD203B41FA5}">
                      <a16:colId xmlns:a16="http://schemas.microsoft.com/office/drawing/2014/main" val="2600521227"/>
                    </a:ext>
                  </a:extLst>
                </a:gridCol>
                <a:gridCol w="1979612">
                  <a:extLst>
                    <a:ext uri="{9D8B030D-6E8A-4147-A177-3AD203B41FA5}">
                      <a16:colId xmlns:a16="http://schemas.microsoft.com/office/drawing/2014/main" val="276643111"/>
                    </a:ext>
                  </a:extLst>
                </a:gridCol>
              </a:tblGrid>
              <a:tr h="7064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Vitamin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Functions in Body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Signs of Toxicity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panose="020B0604020202020204" pitchFamily="34" charset="0"/>
                        </a:rPr>
                        <a:t>Signs of deficiency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8716278"/>
                  </a:ext>
                </a:extLst>
              </a:tr>
              <a:tr h="13208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Vitamin </a:t>
                      </a:r>
                      <a:r>
                        <a:rPr kumimoji="0" lang="en-US" altLang="en-US" sz="2000" b="1" i="0" u="none" strike="noStrike" cap="none" normalizeH="0" baseline="0">
                          <a:ln>
                            <a:noFill/>
                          </a:ln>
                          <a:solidFill>
                            <a:schemeClr val="tx1"/>
                          </a:solidFill>
                          <a:effectLst/>
                          <a:latin typeface="Arial" panose="020B0604020202020204" pitchFamily="34"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Orange, yellow, green vegetables, liver, margarine, and egg yolk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Maintains healthy eyes, skin, bone growth and tooth development, possible aid in cancer protection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Nausea, vomiting, dry skin, rashes, hair loss, headache, fatigue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Night blindness, eye-infections, rough skin, respiratory infections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2719311745"/>
                  </a:ext>
                </a:extLst>
              </a:tr>
              <a:tr h="12985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Vitamin </a:t>
                      </a:r>
                      <a:r>
                        <a:rPr kumimoji="0" lang="en-US" altLang="en-US" sz="2000" b="1" i="0" u="none" strike="noStrike" cap="none" normalizeH="0" baseline="0">
                          <a:ln>
                            <a:noFill/>
                          </a:ln>
                          <a:solidFill>
                            <a:schemeClr val="tx1"/>
                          </a:solidFill>
                          <a:effectLst/>
                          <a:latin typeface="Arial" panose="020B0604020202020204" pitchFamily="34"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B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Milk, eggs, liver, exposure of skin to sun’s ultraviolet rays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B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Promotes absorption of phosphorus and calcium to build and maintain bones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B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Loss of appetite, headache, nausea, weakness, calcification of bone and soft tissue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BF"/>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Rickets (poor bone development), malformation of teeth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FBF"/>
                    </a:solidFill>
                  </a:tcPr>
                </a:tc>
                <a:extLst>
                  <a:ext uri="{0D108BD9-81ED-4DB2-BD59-A6C34878D82A}">
                    <a16:rowId xmlns:a16="http://schemas.microsoft.com/office/drawing/2014/main" val="3109514615"/>
                  </a:ext>
                </a:extLst>
              </a:tr>
              <a:tr h="9493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Vitamin </a:t>
                      </a:r>
                      <a:r>
                        <a:rPr kumimoji="0" lang="en-US" altLang="en-US" sz="2000" b="1" i="0" u="none" strike="noStrike" cap="none" normalizeH="0" baseline="0">
                          <a:ln>
                            <a:noFill/>
                          </a:ln>
                          <a:solidFill>
                            <a:schemeClr val="tx1"/>
                          </a:solidFill>
                          <a:effectLst/>
                          <a:latin typeface="Arial" panose="020B0604020202020204" pitchFamily="34"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A4B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Wheat germ, whole grains, vegetable oils, legumes, nuts, dark green leafy vegetables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A4B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Protects red blood cells; stabilizes cell membranes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A4B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General digestive discomfort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A4B7"/>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Rupture of red blood cells, anemia, nerve abnormalities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6A4B7"/>
                    </a:solidFill>
                  </a:tcPr>
                </a:tc>
                <a:extLst>
                  <a:ext uri="{0D108BD9-81ED-4DB2-BD59-A6C34878D82A}">
                    <a16:rowId xmlns:a16="http://schemas.microsoft.com/office/drawing/2014/main" val="3864561817"/>
                  </a:ext>
                </a:extLst>
              </a:tr>
              <a:tr h="8302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Arial" panose="020B0604020202020204" pitchFamily="34" charset="0"/>
                        </a:rPr>
                        <a:t>Vitamin </a:t>
                      </a:r>
                      <a:r>
                        <a:rPr kumimoji="0" lang="en-US" altLang="en-US" sz="2000" b="1" i="0" u="none" strike="noStrike" cap="none" normalizeH="0" baseline="0">
                          <a:ln>
                            <a:noFill/>
                          </a:ln>
                          <a:solidFill>
                            <a:schemeClr val="tx1"/>
                          </a:solidFill>
                          <a:effectLst/>
                          <a:latin typeface="Arial" panose="020B0604020202020204" pitchFamily="34" charset="0"/>
                        </a:rPr>
                        <a:t>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Green leafy vegetables, liver, kale, cabbage; made in body by intestinal bacteria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Assists in normal clotting of blood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Anemia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rPr>
                        <a:t>Slow clotting of blood, hemorrhage especially in newborns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hlink"/>
                    </a:solidFill>
                  </a:tcPr>
                </a:tc>
                <a:extLst>
                  <a:ext uri="{0D108BD9-81ED-4DB2-BD59-A6C34878D82A}">
                    <a16:rowId xmlns:a16="http://schemas.microsoft.com/office/drawing/2014/main" val="334042501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2000" fill="hold"/>
                                        <p:tgtEl>
                                          <p:spTgt spid="40962"/>
                                        </p:tgtEl>
                                        <p:attrNameLst>
                                          <p:attrName>ppt_w</p:attrName>
                                        </p:attrNameLst>
                                      </p:cBhvr>
                                      <p:tavLst>
                                        <p:tav tm="0">
                                          <p:val>
                                            <p:strVal val="#ppt_w+.3"/>
                                          </p:val>
                                        </p:tav>
                                        <p:tav tm="100000">
                                          <p:val>
                                            <p:strVal val="#ppt_w"/>
                                          </p:val>
                                        </p:tav>
                                      </p:tavLst>
                                    </p:anim>
                                    <p:anim calcmode="lin" valueType="num">
                                      <p:cBhvr>
                                        <p:cTn id="8" dur="2000" fill="hold"/>
                                        <p:tgtEl>
                                          <p:spTgt spid="40962"/>
                                        </p:tgtEl>
                                        <p:attrNameLst>
                                          <p:attrName>ppt_h</p:attrName>
                                        </p:attrNameLst>
                                      </p:cBhvr>
                                      <p:tavLst>
                                        <p:tav tm="0">
                                          <p:val>
                                            <p:strVal val="#ppt_h"/>
                                          </p:val>
                                        </p:tav>
                                        <p:tav tm="100000">
                                          <p:val>
                                            <p:strVal val="#ppt_h"/>
                                          </p:val>
                                        </p:tav>
                                      </p:tavLst>
                                    </p:anim>
                                    <p:animEffect transition="in" filter="fade">
                                      <p:cBhvr>
                                        <p:cTn id="9" dur="2000"/>
                                        <p:tgtEl>
                                          <p:spTgt spid="40962"/>
                                        </p:tgtEl>
                                      </p:cBhvr>
                                    </p:animEffect>
                                  </p:childTnLst>
                                </p:cTn>
                              </p:par>
                            </p:childTnLst>
                          </p:cTn>
                        </p:par>
                        <p:par>
                          <p:cTn id="10" fill="hold" nodeType="afterGroup">
                            <p:stCondLst>
                              <p:cond delay="2000"/>
                            </p:stCondLst>
                            <p:childTnLst>
                              <p:par>
                                <p:cTn id="11" presetID="17" presetClass="entr" presetSubtype="10" fill="hold" nodeType="afterEffect">
                                  <p:stCondLst>
                                    <p:cond delay="0"/>
                                  </p:stCondLst>
                                  <p:childTnLst>
                                    <p:set>
                                      <p:cBhvr>
                                        <p:cTn id="12" dur="1" fill="hold">
                                          <p:stCondLst>
                                            <p:cond delay="0"/>
                                          </p:stCondLst>
                                        </p:cTn>
                                        <p:tgtEl>
                                          <p:spTgt spid="41089"/>
                                        </p:tgtEl>
                                        <p:attrNameLst>
                                          <p:attrName>style.visibility</p:attrName>
                                        </p:attrNameLst>
                                      </p:cBhvr>
                                      <p:to>
                                        <p:strVal val="visible"/>
                                      </p:to>
                                    </p:set>
                                    <p:anim calcmode="lin" valueType="num">
                                      <p:cBhvr>
                                        <p:cTn id="13" dur="2000" fill="hold"/>
                                        <p:tgtEl>
                                          <p:spTgt spid="41089"/>
                                        </p:tgtEl>
                                        <p:attrNameLst>
                                          <p:attrName>ppt_w</p:attrName>
                                        </p:attrNameLst>
                                      </p:cBhvr>
                                      <p:tavLst>
                                        <p:tav tm="0">
                                          <p:val>
                                            <p:fltVal val="0"/>
                                          </p:val>
                                        </p:tav>
                                        <p:tav tm="100000">
                                          <p:val>
                                            <p:strVal val="#ppt_w"/>
                                          </p:val>
                                        </p:tav>
                                      </p:tavLst>
                                    </p:anim>
                                    <p:anim calcmode="lin" valueType="num">
                                      <p:cBhvr>
                                        <p:cTn id="14" dur="2000" fill="hold"/>
                                        <p:tgtEl>
                                          <p:spTgt spid="410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47D9459-F8A6-1813-15F4-4DE776D1BC81}"/>
              </a:ext>
            </a:extLst>
          </p:cNvPr>
          <p:cNvSpPr>
            <a:spLocks noGrp="1" noChangeArrowheads="1"/>
          </p:cNvSpPr>
          <p:nvPr>
            <p:ph type="title"/>
          </p:nvPr>
        </p:nvSpPr>
        <p:spPr/>
        <p:txBody>
          <a:bodyPr/>
          <a:lstStyle/>
          <a:p>
            <a:r>
              <a:rPr lang="en-US" altLang="en-US"/>
              <a:t>Water-soluble Vitamins</a:t>
            </a:r>
          </a:p>
        </p:txBody>
      </p:sp>
      <p:sp>
        <p:nvSpPr>
          <p:cNvPr id="43011" name="Rectangle 3">
            <a:extLst>
              <a:ext uri="{FF2B5EF4-FFF2-40B4-BE49-F238E27FC236}">
                <a16:creationId xmlns:a16="http://schemas.microsoft.com/office/drawing/2014/main" id="{94C8F2D8-615F-C98A-989A-EFA0081CB308}"/>
              </a:ext>
            </a:extLst>
          </p:cNvPr>
          <p:cNvSpPr>
            <a:spLocks noGrp="1" noChangeArrowheads="1"/>
          </p:cNvSpPr>
          <p:nvPr>
            <p:ph type="body" idx="1"/>
          </p:nvPr>
        </p:nvSpPr>
        <p:spPr>
          <a:xfrm>
            <a:off x="1981200" y="1600200"/>
            <a:ext cx="8229600" cy="5257800"/>
          </a:xfrm>
        </p:spPr>
        <p:txBody>
          <a:bodyPr/>
          <a:lstStyle/>
          <a:p>
            <a:r>
              <a:rPr lang="en-US" altLang="en-US"/>
              <a:t>Water-soluble vitamins dissolve in water. Because water-soluble vitamins are not stored by the body to any extent, foods reach in these vitamins must be eaten more often than foods with fat-soluble vitamins.</a:t>
            </a:r>
          </a:p>
          <a:p>
            <a:r>
              <a:rPr lang="en-US" altLang="en-US"/>
              <a:t>Fruits and vegetables are good source of water soluble vitamins.</a:t>
            </a:r>
          </a:p>
          <a:p>
            <a:r>
              <a:rPr lang="en-US" altLang="en-US">
                <a:hlinkClick r:id="rId2"/>
              </a:rPr>
              <a:t>Water-soluble vitamins are: </a:t>
            </a:r>
            <a:r>
              <a:rPr lang="en-US" altLang="en-US"/>
              <a:t>Thiamin (B1), Riboflavin (B2), Niacin, Vitamin B6, Folacin (Folic acid), Vitamin B12, Pantothenic acid, biotin, Vitamin C (Ascorbic acid).</a:t>
            </a:r>
          </a:p>
        </p:txBody>
      </p:sp>
      <p:pic>
        <p:nvPicPr>
          <p:cNvPr id="43014" name="Picture 6">
            <a:extLst>
              <a:ext uri="{FF2B5EF4-FFF2-40B4-BE49-F238E27FC236}">
                <a16:creationId xmlns:a16="http://schemas.microsoft.com/office/drawing/2014/main" id="{2F242537-2E83-CC8D-2D0E-5B84993B2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304800"/>
            <a:ext cx="960438" cy="1036638"/>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a:extLst>
              <a:ext uri="{FF2B5EF4-FFF2-40B4-BE49-F238E27FC236}">
                <a16:creationId xmlns:a16="http://schemas.microsoft.com/office/drawing/2014/main" id="{B960C661-40BD-FF63-CFB4-4F82A7310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1" y="1207294"/>
            <a:ext cx="1571625" cy="1087438"/>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a:extLst>
              <a:ext uri="{FF2B5EF4-FFF2-40B4-BE49-F238E27FC236}">
                <a16:creationId xmlns:a16="http://schemas.microsoft.com/office/drawing/2014/main" id="{D324CE9E-7CA7-A310-63A4-7D6221A9CB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800" y="5181601"/>
            <a:ext cx="8953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43023" name="Picture 15">
            <a:extLst>
              <a:ext uri="{FF2B5EF4-FFF2-40B4-BE49-F238E27FC236}">
                <a16:creationId xmlns:a16="http://schemas.microsoft.com/office/drawing/2014/main" id="{9D2C1744-9C7A-C0DB-6905-377FF4C2F0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53601" y="3581400"/>
            <a:ext cx="739775" cy="971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Scale>
                                      <p:cBhvr>
                                        <p:cTn id="7" dur="1000" decel="50000" fill="hold">
                                          <p:stCondLst>
                                            <p:cond delay="0"/>
                                          </p:stCondLst>
                                        </p:cTn>
                                        <p:tgtEl>
                                          <p:spTgt spid="430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3010"/>
                                        </p:tgtEl>
                                        <p:attrNameLst>
                                          <p:attrName>ppt_x</p:attrName>
                                          <p:attrName>ppt_y</p:attrName>
                                        </p:attrNameLst>
                                      </p:cBhvr>
                                    </p:animMotion>
                                    <p:animEffect transition="in" filter="fade">
                                      <p:cBhvr>
                                        <p:cTn id="9" dur="1000"/>
                                        <p:tgtEl>
                                          <p:spTgt spid="43010"/>
                                        </p:tgtEl>
                                      </p:cBhvr>
                                    </p:animEffect>
                                  </p:childTnLst>
                                </p:cTn>
                              </p:par>
                              <p:par>
                                <p:cTn id="10" presetID="52" presetClass="entr" presetSubtype="0" fill="hold" nodeType="withEffect">
                                  <p:stCondLst>
                                    <p:cond delay="0"/>
                                  </p:stCondLst>
                                  <p:childTnLst>
                                    <p:set>
                                      <p:cBhvr>
                                        <p:cTn id="11" dur="1" fill="hold">
                                          <p:stCondLst>
                                            <p:cond delay="0"/>
                                          </p:stCondLst>
                                        </p:cTn>
                                        <p:tgtEl>
                                          <p:spTgt spid="43014"/>
                                        </p:tgtEl>
                                        <p:attrNameLst>
                                          <p:attrName>style.visibility</p:attrName>
                                        </p:attrNameLst>
                                      </p:cBhvr>
                                      <p:to>
                                        <p:strVal val="visible"/>
                                      </p:to>
                                    </p:set>
                                    <p:animScale>
                                      <p:cBhvr>
                                        <p:cTn id="12" dur="1000" decel="50000" fill="hold">
                                          <p:stCondLst>
                                            <p:cond delay="0"/>
                                          </p:stCondLst>
                                        </p:cTn>
                                        <p:tgtEl>
                                          <p:spTgt spid="430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3014"/>
                                        </p:tgtEl>
                                        <p:attrNameLst>
                                          <p:attrName>ppt_x</p:attrName>
                                          <p:attrName>ppt_y</p:attrName>
                                        </p:attrNameLst>
                                      </p:cBhvr>
                                    </p:animMotion>
                                    <p:animEffect transition="in" filter="fade">
                                      <p:cBhvr>
                                        <p:cTn id="14" dur="1000"/>
                                        <p:tgtEl>
                                          <p:spTgt spid="43014"/>
                                        </p:tgtEl>
                                      </p:cBhvr>
                                    </p:animEffect>
                                  </p:childTnLst>
                                </p:cTn>
                              </p:par>
                              <p:par>
                                <p:cTn id="15" presetID="52" presetClass="entr" presetSubtype="0" fill="hold" nodeType="withEffect">
                                  <p:stCondLst>
                                    <p:cond delay="0"/>
                                  </p:stCondLst>
                                  <p:childTnLst>
                                    <p:set>
                                      <p:cBhvr>
                                        <p:cTn id="16" dur="1" fill="hold">
                                          <p:stCondLst>
                                            <p:cond delay="0"/>
                                          </p:stCondLst>
                                        </p:cTn>
                                        <p:tgtEl>
                                          <p:spTgt spid="43019"/>
                                        </p:tgtEl>
                                        <p:attrNameLst>
                                          <p:attrName>style.visibility</p:attrName>
                                        </p:attrNameLst>
                                      </p:cBhvr>
                                      <p:to>
                                        <p:strVal val="visible"/>
                                      </p:to>
                                    </p:set>
                                    <p:animScale>
                                      <p:cBhvr>
                                        <p:cTn id="17" dur="1000" decel="50000" fill="hold">
                                          <p:stCondLst>
                                            <p:cond delay="0"/>
                                          </p:stCondLst>
                                        </p:cTn>
                                        <p:tgtEl>
                                          <p:spTgt spid="430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3019"/>
                                        </p:tgtEl>
                                        <p:attrNameLst>
                                          <p:attrName>ppt_x</p:attrName>
                                          <p:attrName>ppt_y</p:attrName>
                                        </p:attrNameLst>
                                      </p:cBhvr>
                                    </p:animMotion>
                                    <p:animEffect transition="in" filter="fade">
                                      <p:cBhvr>
                                        <p:cTn id="19" dur="1000"/>
                                        <p:tgtEl>
                                          <p:spTgt spid="43019"/>
                                        </p:tgtEl>
                                      </p:cBhvr>
                                    </p:animEffect>
                                  </p:childTnLst>
                                </p:cTn>
                              </p:par>
                            </p:childTnLst>
                          </p:cTn>
                        </p:par>
                        <p:par>
                          <p:cTn id="20" fill="hold" nodeType="afterGroup">
                            <p:stCondLst>
                              <p:cond delay="1000"/>
                            </p:stCondLst>
                            <p:childTnLst>
                              <p:par>
                                <p:cTn id="21" presetID="15" presetClass="entr" presetSubtype="0" fill="hold" grpId="0" nodeType="afterEffect">
                                  <p:stCondLst>
                                    <p:cond delay="0"/>
                                  </p:stCondLst>
                                  <p:childTnLst>
                                    <p:set>
                                      <p:cBhvr>
                                        <p:cTn id="22" dur="1" fill="hold">
                                          <p:stCondLst>
                                            <p:cond delay="0"/>
                                          </p:stCondLst>
                                        </p:cTn>
                                        <p:tgtEl>
                                          <p:spTgt spid="43011">
                                            <p:txEl>
                                              <p:pRg st="0" end="0"/>
                                            </p:txEl>
                                          </p:spTgt>
                                        </p:tgtEl>
                                        <p:attrNameLst>
                                          <p:attrName>style.visibility</p:attrName>
                                        </p:attrNameLst>
                                      </p:cBhvr>
                                      <p:to>
                                        <p:strVal val="visible"/>
                                      </p:to>
                                    </p:set>
                                    <p:anim calcmode="lin" valueType="num">
                                      <p:cBhvr>
                                        <p:cTn id="23" dur="2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43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43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7" fill="hold" nodeType="afterGroup">
                            <p:stCondLst>
                              <p:cond delay="3000"/>
                            </p:stCondLst>
                            <p:childTnLst>
                              <p:par>
                                <p:cTn id="28" presetID="15" presetClass="entr" presetSubtype="0" fill="hold" grpId="0" nodeType="afterEffect">
                                  <p:stCondLst>
                                    <p:cond delay="0"/>
                                  </p:stCondLst>
                                  <p:childTnLst>
                                    <p:set>
                                      <p:cBhvr>
                                        <p:cTn id="29" dur="1" fill="hold">
                                          <p:stCondLst>
                                            <p:cond delay="0"/>
                                          </p:stCondLst>
                                        </p:cTn>
                                        <p:tgtEl>
                                          <p:spTgt spid="43011">
                                            <p:txEl>
                                              <p:pRg st="1" end="1"/>
                                            </p:txEl>
                                          </p:spTgt>
                                        </p:tgtEl>
                                        <p:attrNameLst>
                                          <p:attrName>style.visibility</p:attrName>
                                        </p:attrNameLst>
                                      </p:cBhvr>
                                      <p:to>
                                        <p:strVal val="visible"/>
                                      </p:to>
                                    </p:set>
                                    <p:anim calcmode="lin" valueType="num">
                                      <p:cBhvr>
                                        <p:cTn id="30" dur="2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31" dur="20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32" dur="2000" fill="hold"/>
                                        <p:tgtEl>
                                          <p:spTgt spid="430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3" dur="2000" fill="hold"/>
                                        <p:tgtEl>
                                          <p:spTgt spid="430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34" fill="hold" nodeType="afterGroup">
                            <p:stCondLst>
                              <p:cond delay="5000"/>
                            </p:stCondLst>
                            <p:childTnLst>
                              <p:par>
                                <p:cTn id="35" presetID="15" presetClass="entr" presetSubtype="0" fill="hold" grpId="0" nodeType="afterEffect">
                                  <p:stCondLst>
                                    <p:cond delay="0"/>
                                  </p:stCondLst>
                                  <p:childTnLst>
                                    <p:set>
                                      <p:cBhvr>
                                        <p:cTn id="36" dur="1" fill="hold">
                                          <p:stCondLst>
                                            <p:cond delay="0"/>
                                          </p:stCondLst>
                                        </p:cTn>
                                        <p:tgtEl>
                                          <p:spTgt spid="43011">
                                            <p:txEl>
                                              <p:pRg st="2" end="2"/>
                                            </p:txEl>
                                          </p:spTgt>
                                        </p:tgtEl>
                                        <p:attrNameLst>
                                          <p:attrName>style.visibility</p:attrName>
                                        </p:attrNameLst>
                                      </p:cBhvr>
                                      <p:to>
                                        <p:strVal val="visible"/>
                                      </p:to>
                                    </p:set>
                                    <p:anim calcmode="lin" valueType="num">
                                      <p:cBhvr>
                                        <p:cTn id="37" dur="2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38" dur="20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39" dur="2000" fill="hold"/>
                                        <p:tgtEl>
                                          <p:spTgt spid="43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43011">
                                            <p:txEl>
                                              <p:pRg st="2" end="2"/>
                                            </p:tx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nodeType="withEffect">
                                  <p:stCondLst>
                                    <p:cond delay="0"/>
                                  </p:stCondLst>
                                  <p:childTnLst>
                                    <p:set>
                                      <p:cBhvr>
                                        <p:cTn id="42" dur="1" fill="hold">
                                          <p:stCondLst>
                                            <p:cond delay="0"/>
                                          </p:stCondLst>
                                        </p:cTn>
                                        <p:tgtEl>
                                          <p:spTgt spid="43023"/>
                                        </p:tgtEl>
                                        <p:attrNameLst>
                                          <p:attrName>style.visibility</p:attrName>
                                        </p:attrNameLst>
                                      </p:cBhvr>
                                      <p:to>
                                        <p:strVal val="visible"/>
                                      </p:to>
                                    </p:set>
                                    <p:anim calcmode="lin" valueType="num">
                                      <p:cBhvr>
                                        <p:cTn id="43" dur="2000" fill="hold"/>
                                        <p:tgtEl>
                                          <p:spTgt spid="43023"/>
                                        </p:tgtEl>
                                        <p:attrNameLst>
                                          <p:attrName>ppt_w</p:attrName>
                                        </p:attrNameLst>
                                      </p:cBhvr>
                                      <p:tavLst>
                                        <p:tav tm="0">
                                          <p:val>
                                            <p:fltVal val="0"/>
                                          </p:val>
                                        </p:tav>
                                        <p:tav tm="100000">
                                          <p:val>
                                            <p:strVal val="#ppt_w"/>
                                          </p:val>
                                        </p:tav>
                                      </p:tavLst>
                                    </p:anim>
                                    <p:anim calcmode="lin" valueType="num">
                                      <p:cBhvr>
                                        <p:cTn id="44" dur="2000" fill="hold"/>
                                        <p:tgtEl>
                                          <p:spTgt spid="43023"/>
                                        </p:tgtEl>
                                        <p:attrNameLst>
                                          <p:attrName>ppt_h</p:attrName>
                                        </p:attrNameLst>
                                      </p:cBhvr>
                                      <p:tavLst>
                                        <p:tav tm="0">
                                          <p:val>
                                            <p:fltVal val="0"/>
                                          </p:val>
                                        </p:tav>
                                        <p:tav tm="100000">
                                          <p:val>
                                            <p:strVal val="#ppt_h"/>
                                          </p:val>
                                        </p:tav>
                                      </p:tavLst>
                                    </p:anim>
                                    <p:anim calcmode="lin" valueType="num">
                                      <p:cBhvr>
                                        <p:cTn id="45" dur="2000" fill="hold"/>
                                        <p:tgtEl>
                                          <p:spTgt spid="43023"/>
                                        </p:tgtEl>
                                        <p:attrNameLst>
                                          <p:attrName>ppt_x</p:attrName>
                                        </p:attrNameLst>
                                      </p:cBhvr>
                                      <p:tavLst>
                                        <p:tav tm="0" fmla="#ppt_x+(cos(-2*pi*(1-$))*-#ppt_x-sin(-2*pi*(1-$))*(1-#ppt_y))*(1-$)">
                                          <p:val>
                                            <p:fltVal val="0"/>
                                          </p:val>
                                        </p:tav>
                                        <p:tav tm="100000">
                                          <p:val>
                                            <p:fltVal val="1"/>
                                          </p:val>
                                        </p:tav>
                                      </p:tavLst>
                                    </p:anim>
                                    <p:anim calcmode="lin" valueType="num">
                                      <p:cBhvr>
                                        <p:cTn id="46" dur="2000" fill="hold"/>
                                        <p:tgtEl>
                                          <p:spTgt spid="43023"/>
                                        </p:tgtEl>
                                        <p:attrNameLst>
                                          <p:attrName>ppt_y</p:attrName>
                                        </p:attrNameLst>
                                      </p:cBhvr>
                                      <p:tavLst>
                                        <p:tav tm="0" fmla="#ppt_y+(sin(-2*pi*(1-$))*-#ppt_x+cos(-2*pi*(1-$))*(1-#ppt_y))*(1-$)">
                                          <p:val>
                                            <p:fltVal val="0"/>
                                          </p:val>
                                        </p:tav>
                                        <p:tav tm="100000">
                                          <p:val>
                                            <p:fltVal val="1"/>
                                          </p:val>
                                        </p:tav>
                                      </p:tavLst>
                                    </p:anim>
                                  </p:childTnLst>
                                </p:cTn>
                              </p:par>
                              <p:par>
                                <p:cTn id="47" presetID="52" presetClass="entr" presetSubtype="0" fill="hold" nodeType="withEffect">
                                  <p:stCondLst>
                                    <p:cond delay="0"/>
                                  </p:stCondLst>
                                  <p:childTnLst>
                                    <p:set>
                                      <p:cBhvr>
                                        <p:cTn id="48" dur="1" fill="hold">
                                          <p:stCondLst>
                                            <p:cond delay="0"/>
                                          </p:stCondLst>
                                        </p:cTn>
                                        <p:tgtEl>
                                          <p:spTgt spid="43021"/>
                                        </p:tgtEl>
                                        <p:attrNameLst>
                                          <p:attrName>style.visibility</p:attrName>
                                        </p:attrNameLst>
                                      </p:cBhvr>
                                      <p:to>
                                        <p:strVal val="visible"/>
                                      </p:to>
                                    </p:set>
                                    <p:animScale>
                                      <p:cBhvr>
                                        <p:cTn id="49" dur="2000" decel="50000" fill="hold">
                                          <p:stCondLst>
                                            <p:cond delay="0"/>
                                          </p:stCondLst>
                                        </p:cTn>
                                        <p:tgtEl>
                                          <p:spTgt spid="430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2000" decel="50000" fill="hold">
                                          <p:stCondLst>
                                            <p:cond delay="0"/>
                                          </p:stCondLst>
                                        </p:cTn>
                                        <p:tgtEl>
                                          <p:spTgt spid="43021"/>
                                        </p:tgtEl>
                                        <p:attrNameLst>
                                          <p:attrName>ppt_x</p:attrName>
                                          <p:attrName>ppt_y</p:attrName>
                                        </p:attrNameLst>
                                      </p:cBhvr>
                                    </p:animMotion>
                                    <p:animEffect transition="in" filter="fade">
                                      <p:cBhvr>
                                        <p:cTn id="51" dur="2000"/>
                                        <p:tgtEl>
                                          <p:spTgt spid="43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828800" y="152401"/>
            <a:ext cx="8229600" cy="563563"/>
          </a:xfrm>
        </p:spPr>
        <p:txBody>
          <a:bodyPr/>
          <a:lstStyle/>
          <a:p>
            <a:pPr algn="l" eaLnBrk="1" hangingPunct="1"/>
            <a:r>
              <a:rPr lang="en-US" sz="3200" b="1" dirty="0">
                <a:latin typeface="Comic Sans MS" charset="0"/>
              </a:rPr>
              <a:t>VITAMIN - B</a:t>
            </a:r>
            <a:r>
              <a:rPr lang="en-US" sz="3200" b="1" baseline="-25000" dirty="0">
                <a:latin typeface="Comic Sans MS" charset="0"/>
              </a:rPr>
              <a:t>12</a:t>
            </a:r>
          </a:p>
        </p:txBody>
      </p:sp>
      <p:sp>
        <p:nvSpPr>
          <p:cNvPr id="29699" name="Rectangle 3"/>
          <p:cNvSpPr>
            <a:spLocks noGrp="1" noChangeArrowheads="1"/>
          </p:cNvSpPr>
          <p:nvPr>
            <p:ph type="body" sz="half" idx="1"/>
          </p:nvPr>
        </p:nvSpPr>
        <p:spPr>
          <a:xfrm>
            <a:off x="571500" y="914400"/>
            <a:ext cx="7505700" cy="5486400"/>
          </a:xfrm>
        </p:spPr>
        <p:txBody>
          <a:bodyPr>
            <a:normAutofit lnSpcReduction="10000"/>
          </a:bodyPr>
          <a:lstStyle/>
          <a:p>
            <a:pPr eaLnBrk="1" hangingPunct="1">
              <a:lnSpc>
                <a:spcPct val="80000"/>
              </a:lnSpc>
            </a:pPr>
            <a:r>
              <a:rPr lang="en-US" sz="1600" dirty="0">
                <a:latin typeface="Comic Sans MS" charset="0"/>
              </a:rPr>
              <a:t>Largest and most complex of all the vitamins.</a:t>
            </a:r>
          </a:p>
          <a:p>
            <a:pPr eaLnBrk="1" hangingPunct="1">
              <a:lnSpc>
                <a:spcPct val="80000"/>
              </a:lnSpc>
            </a:pPr>
            <a:endParaRPr lang="en-US" sz="1400" dirty="0">
              <a:latin typeface="Comic Sans MS" charset="0"/>
            </a:endParaRPr>
          </a:p>
          <a:p>
            <a:pPr eaLnBrk="1" hangingPunct="1"/>
            <a:r>
              <a:rPr lang="en-US" sz="1600" b="1" dirty="0">
                <a:latin typeface="Comic Sans MS" charset="0"/>
              </a:rPr>
              <a:t>Sources of B</a:t>
            </a:r>
            <a:r>
              <a:rPr lang="en-US" sz="1600" b="1" baseline="-25000" dirty="0">
                <a:latin typeface="Comic Sans MS" charset="0"/>
              </a:rPr>
              <a:t>12</a:t>
            </a:r>
            <a:r>
              <a:rPr lang="en-US" sz="1600" b="1" dirty="0">
                <a:latin typeface="Comic Sans MS" charset="0"/>
              </a:rPr>
              <a:t>:</a:t>
            </a:r>
            <a:r>
              <a:rPr lang="en-US" sz="1600" dirty="0">
                <a:latin typeface="Comic Sans MS" charset="0"/>
              </a:rPr>
              <a:t> Only bacteria can synthesize. Present in animal products such as meat, poultry, fish (including shellfish), and to a lesser extent, dairy. Vegans need to take supplements.</a:t>
            </a:r>
            <a:endParaRPr lang="en-US" sz="1400" dirty="0">
              <a:latin typeface="Arial" charset="0"/>
            </a:endParaRPr>
          </a:p>
          <a:p>
            <a:pPr eaLnBrk="1" hangingPunct="1">
              <a:lnSpc>
                <a:spcPct val="80000"/>
              </a:lnSpc>
            </a:pPr>
            <a:endParaRPr lang="en-US" sz="1200" dirty="0">
              <a:latin typeface="Comic Sans MS" charset="0"/>
            </a:endParaRPr>
          </a:p>
          <a:p>
            <a:pPr eaLnBrk="1" hangingPunct="1"/>
            <a:r>
              <a:rPr lang="en-US" sz="1600" dirty="0">
                <a:latin typeface="Comic Sans MS" charset="0"/>
              </a:rPr>
              <a:t>Involved in many aspects of our health. Required for proper red blood cell formation, neurological function, and </a:t>
            </a:r>
            <a:r>
              <a:rPr lang="en-US" sz="1600" dirty="0">
                <a:latin typeface="Comic Sans MS" charset="0"/>
                <a:hlinkClick r:id="rId3"/>
              </a:rPr>
              <a:t>DNA</a:t>
            </a:r>
            <a:r>
              <a:rPr lang="en-US" sz="1600" dirty="0">
                <a:latin typeface="Comic Sans MS" charset="0"/>
              </a:rPr>
              <a:t> synthesis.</a:t>
            </a:r>
          </a:p>
          <a:p>
            <a:pPr eaLnBrk="1" hangingPunct="1">
              <a:lnSpc>
                <a:spcPct val="80000"/>
              </a:lnSpc>
              <a:buFontTx/>
              <a:buNone/>
            </a:pPr>
            <a:r>
              <a:rPr lang="en-US" sz="1400" i="1" dirty="0">
                <a:latin typeface="Comic Sans MS" charset="0"/>
              </a:rPr>
              <a:t>	</a:t>
            </a:r>
            <a:r>
              <a:rPr lang="en-US" sz="1200" i="1" dirty="0">
                <a:latin typeface="Comic Sans MS" charset="0"/>
              </a:rPr>
              <a:t>	</a:t>
            </a:r>
            <a:endParaRPr lang="en-US" sz="1400" dirty="0">
              <a:latin typeface="Comic Sans MS" charset="0"/>
            </a:endParaRPr>
          </a:p>
          <a:p>
            <a:pPr eaLnBrk="1" hangingPunct="1">
              <a:lnSpc>
                <a:spcPct val="80000"/>
              </a:lnSpc>
            </a:pPr>
            <a:r>
              <a:rPr lang="en-US" sz="1600" dirty="0">
                <a:latin typeface="Comic Sans MS" charset="0"/>
              </a:rPr>
              <a:t>10-15% of people are believed to be deficient in this vitamin. </a:t>
            </a:r>
          </a:p>
          <a:p>
            <a:pPr eaLnBrk="1" hangingPunct="1">
              <a:lnSpc>
                <a:spcPct val="80000"/>
              </a:lnSpc>
            </a:pPr>
            <a:endParaRPr lang="en-US" sz="1200" i="1" dirty="0">
              <a:latin typeface="Comic Sans MS" charset="0"/>
            </a:endParaRPr>
          </a:p>
          <a:p>
            <a:pPr eaLnBrk="1" hangingPunct="1">
              <a:lnSpc>
                <a:spcPct val="80000"/>
              </a:lnSpc>
            </a:pPr>
            <a:r>
              <a:rPr lang="en-US" sz="1800" b="1" dirty="0">
                <a:latin typeface="Comic Sans MS" charset="0"/>
              </a:rPr>
              <a:t>B</a:t>
            </a:r>
            <a:r>
              <a:rPr lang="en-US" sz="1800" b="1" baseline="-25000" dirty="0">
                <a:latin typeface="Comic Sans MS" charset="0"/>
              </a:rPr>
              <a:t>12</a:t>
            </a:r>
            <a:r>
              <a:rPr lang="en-US" sz="2000" b="1" dirty="0">
                <a:latin typeface="Comic Sans MS" charset="0"/>
              </a:rPr>
              <a:t> </a:t>
            </a:r>
            <a:r>
              <a:rPr lang="en-US" sz="1800" b="1" dirty="0">
                <a:latin typeface="Comic Sans MS" charset="0"/>
              </a:rPr>
              <a:t>and Depression</a:t>
            </a:r>
          </a:p>
          <a:p>
            <a:pPr eaLnBrk="1" hangingPunct="1">
              <a:lnSpc>
                <a:spcPct val="80000"/>
              </a:lnSpc>
              <a:buFontTx/>
              <a:buNone/>
            </a:pPr>
            <a:r>
              <a:rPr lang="en-US" sz="1600" dirty="0">
                <a:latin typeface="Comic Sans MS" charset="0"/>
              </a:rPr>
              <a:t>	</a:t>
            </a:r>
            <a:r>
              <a:rPr lang="en-US" sz="1400" dirty="0">
                <a:latin typeface="Comic Sans MS" charset="0"/>
              </a:rPr>
              <a:t>Observational studies have found as many as 30% of patients hospitalized for depression to be deficient in vitamin B</a:t>
            </a:r>
            <a:r>
              <a:rPr lang="en-US" sz="1400" baseline="-25000" dirty="0">
                <a:latin typeface="Comic Sans MS" charset="0"/>
              </a:rPr>
              <a:t>12</a:t>
            </a:r>
            <a:r>
              <a:rPr lang="en-US" sz="1400" dirty="0">
                <a:latin typeface="Comic Sans MS" charset="0"/>
              </a:rPr>
              <a:t>. </a:t>
            </a:r>
          </a:p>
          <a:p>
            <a:pPr eaLnBrk="1" hangingPunct="1">
              <a:lnSpc>
                <a:spcPct val="80000"/>
              </a:lnSpc>
            </a:pPr>
            <a:endParaRPr lang="en-US" sz="1400" dirty="0">
              <a:latin typeface="Comic Sans MS" charset="0"/>
            </a:endParaRPr>
          </a:p>
          <a:p>
            <a:pPr eaLnBrk="1" hangingPunct="1">
              <a:lnSpc>
                <a:spcPct val="80000"/>
              </a:lnSpc>
              <a:buFontTx/>
              <a:buNone/>
            </a:pPr>
            <a:r>
              <a:rPr lang="en-US" sz="1400" dirty="0">
                <a:latin typeface="Comic Sans MS" charset="0"/>
              </a:rPr>
              <a:t>	A recent cross-sectional study of 700 community-living, physically disabled women over the age of 65 found that vitamin B</a:t>
            </a:r>
            <a:r>
              <a:rPr lang="en-US" sz="1400" baseline="-25000" dirty="0">
                <a:latin typeface="Comic Sans MS" charset="0"/>
              </a:rPr>
              <a:t>12</a:t>
            </a:r>
            <a:r>
              <a:rPr lang="en-US" sz="1400" dirty="0">
                <a:latin typeface="Comic Sans MS" charset="0"/>
              </a:rPr>
              <a:t> deficient women were twice as likely to be severely depressed as non-deficient women. </a:t>
            </a:r>
          </a:p>
          <a:p>
            <a:pPr eaLnBrk="1" hangingPunct="1">
              <a:lnSpc>
                <a:spcPct val="80000"/>
              </a:lnSpc>
            </a:pPr>
            <a:endParaRPr lang="en-US" sz="1400" dirty="0">
              <a:latin typeface="Comic Sans MS" charset="0"/>
            </a:endParaRPr>
          </a:p>
          <a:p>
            <a:pPr eaLnBrk="1" hangingPunct="1">
              <a:lnSpc>
                <a:spcPct val="80000"/>
              </a:lnSpc>
              <a:buFontTx/>
              <a:buNone/>
            </a:pPr>
            <a:r>
              <a:rPr lang="en-US" sz="1400" dirty="0">
                <a:latin typeface="Comic Sans MS" charset="0"/>
              </a:rPr>
              <a:t>	The reasons for the relationship between vitamin B</a:t>
            </a:r>
            <a:r>
              <a:rPr lang="en-US" sz="1400" baseline="-25000" dirty="0">
                <a:latin typeface="Comic Sans MS" charset="0"/>
              </a:rPr>
              <a:t>12</a:t>
            </a:r>
            <a:r>
              <a:rPr lang="en-US" sz="1400" dirty="0">
                <a:latin typeface="Comic Sans MS" charset="0"/>
              </a:rPr>
              <a:t> deficiency and depression are not clear. </a:t>
            </a:r>
          </a:p>
          <a:p>
            <a:pPr eaLnBrk="1" hangingPunct="1">
              <a:lnSpc>
                <a:spcPct val="80000"/>
              </a:lnSpc>
            </a:pPr>
            <a:endParaRPr lang="en-US" sz="1400" dirty="0">
              <a:latin typeface="Comic Sans MS" charset="0"/>
            </a:endParaRPr>
          </a:p>
        </p:txBody>
      </p:sp>
      <p:pic>
        <p:nvPicPr>
          <p:cNvPr id="29700" name="Picture 7" descr="B1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8229600" y="457200"/>
            <a:ext cx="2241550" cy="5029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9701" name="Rectangle 9"/>
          <p:cNvSpPr>
            <a:spLocks noChangeArrowheads="1"/>
          </p:cNvSpPr>
          <p:nvPr/>
        </p:nvSpPr>
        <p:spPr bwMode="auto">
          <a:xfrm>
            <a:off x="7772400" y="5181600"/>
            <a:ext cx="2743200" cy="1219200"/>
          </a:xfrm>
          <a:prstGeom prst="rect">
            <a:avLst/>
          </a:prstGeom>
          <a:solidFill>
            <a:schemeClr val="bg1"/>
          </a:solidFill>
          <a:ln w="9525">
            <a:solidFill>
              <a:schemeClr val="bg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Text Box 10"/>
          <p:cNvSpPr txBox="1">
            <a:spLocks noChangeArrowheads="1"/>
          </p:cNvSpPr>
          <p:nvPr/>
        </p:nvSpPr>
        <p:spPr bwMode="auto">
          <a:xfrm>
            <a:off x="8153400" y="5181600"/>
            <a:ext cx="2286000"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r>
              <a:rPr lang="en-US" sz="1200" b="0">
                <a:latin typeface="Comic Sans MS" charset="0"/>
              </a:rPr>
              <a:t>Learn more about </a:t>
            </a:r>
            <a:r>
              <a:rPr lang="en-US" sz="1200" b="0">
                <a:latin typeface="Comic Sans MS" charset="0"/>
                <a:hlinkClick r:id="rId5"/>
              </a:rPr>
              <a:t>Vitamin B12</a:t>
            </a:r>
            <a:r>
              <a:rPr lang="en-US" sz="1200" b="0">
                <a:latin typeface="Comic Sans MS" charset="0"/>
              </a:rPr>
              <a:t> from the website of the Office of Dietary Supplements, National Institutes of Health</a:t>
            </a:r>
            <a:r>
              <a:rPr lang="en-US" sz="1600"/>
              <a:t>.</a:t>
            </a:r>
          </a:p>
        </p:txBody>
      </p:sp>
      <p:sp>
        <p:nvSpPr>
          <p:cNvPr id="29703" name="Text Box 12"/>
          <p:cNvSpPr txBox="1">
            <a:spLocks noChangeArrowheads="1"/>
          </p:cNvSpPr>
          <p:nvPr/>
        </p:nvSpPr>
        <p:spPr bwMode="auto">
          <a:xfrm>
            <a:off x="7239000" y="6629401"/>
            <a:ext cx="3429000" cy="246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pPr>
            <a:r>
              <a:rPr lang="en-US" sz="1000" b="0">
                <a:latin typeface="Comic Sans MS" charset="0"/>
              </a:rPr>
              <a:t>Image: Molecular structure of </a:t>
            </a:r>
            <a:r>
              <a:rPr lang="en-US" sz="1000" b="0">
                <a:latin typeface="Comic Sans MS" charset="0"/>
                <a:hlinkClick r:id="rId6"/>
              </a:rPr>
              <a:t>Vitamin B12</a:t>
            </a:r>
            <a:r>
              <a:rPr lang="en-US" sz="1000" b="0">
                <a:latin typeface="Comic Sans MS" charset="0"/>
              </a:rPr>
              <a:t>, Wiki</a:t>
            </a:r>
          </a:p>
        </p:txBody>
      </p:sp>
      <p:sp>
        <p:nvSpPr>
          <p:cNvPr id="9" name="Rectangle 6"/>
          <p:cNvSpPr>
            <a:spLocks noChangeArrowheads="1"/>
          </p:cNvSpPr>
          <p:nvPr/>
        </p:nvSpPr>
        <p:spPr bwMode="auto">
          <a:xfrm>
            <a:off x="1524000" y="6613526"/>
            <a:ext cx="441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a:latin typeface="Comic Sans MS" charset="0"/>
              </a:rPr>
              <a:t>From the </a:t>
            </a:r>
            <a:r>
              <a:rPr lang="en-US" sz="1000" dirty="0">
                <a:latin typeface="Comic Sans MS" charset="0"/>
                <a:hlinkClick r:id="rId7"/>
              </a:rPr>
              <a:t>Virtual Biology Classroom </a:t>
            </a:r>
            <a:r>
              <a:rPr lang="en-US" sz="1000" dirty="0">
                <a:latin typeface="Comic Sans MS" charset="0"/>
              </a:rPr>
              <a:t>on </a:t>
            </a:r>
            <a:r>
              <a:rPr lang="en-US" sz="1000" dirty="0">
                <a:latin typeface="Comic Sans MS" charset="0"/>
                <a:hlinkClick r:id="rId8"/>
              </a:rPr>
              <a:t>ScienceProfOnline.com</a:t>
            </a:r>
            <a:endParaRPr lang="en-US" sz="1000" dirty="0">
              <a:latin typeface="Comic Sans MS" charset="0"/>
            </a:endParaRPr>
          </a:p>
        </p:txBody>
      </p:sp>
    </p:spTree>
    <p:extLst>
      <p:ext uri="{BB962C8B-B14F-4D97-AF65-F5344CB8AC3E}">
        <p14:creationId xmlns:p14="http://schemas.microsoft.com/office/powerpoint/2010/main" val="349342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CE883780-46D9-95CA-D0B3-58B43D3B9EC2}"/>
              </a:ext>
            </a:extLst>
          </p:cNvPr>
          <p:cNvSpPr>
            <a:spLocks noGrp="1" noChangeArrowheads="1"/>
          </p:cNvSpPr>
          <p:nvPr>
            <p:ph type="title"/>
          </p:nvPr>
        </p:nvSpPr>
        <p:spPr/>
        <p:txBody>
          <a:bodyPr/>
          <a:lstStyle/>
          <a:p>
            <a:r>
              <a:rPr lang="en-US" altLang="en-US"/>
              <a:t>Minerals</a:t>
            </a:r>
          </a:p>
        </p:txBody>
      </p:sp>
      <p:sp>
        <p:nvSpPr>
          <p:cNvPr id="50179" name="Rectangle 3">
            <a:extLst>
              <a:ext uri="{FF2B5EF4-FFF2-40B4-BE49-F238E27FC236}">
                <a16:creationId xmlns:a16="http://schemas.microsoft.com/office/drawing/2014/main" id="{41B1D118-863B-AAA6-68FC-EE462FAA585C}"/>
              </a:ext>
            </a:extLst>
          </p:cNvPr>
          <p:cNvSpPr>
            <a:spLocks noGrp="1" noChangeArrowheads="1"/>
          </p:cNvSpPr>
          <p:nvPr>
            <p:ph type="body" idx="1"/>
          </p:nvPr>
        </p:nvSpPr>
        <p:spPr>
          <a:xfrm>
            <a:off x="1981200" y="1600200"/>
            <a:ext cx="8229600" cy="5029200"/>
          </a:xfrm>
        </p:spPr>
        <p:txBody>
          <a:bodyPr/>
          <a:lstStyle/>
          <a:p>
            <a:pPr>
              <a:lnSpc>
                <a:spcPct val="90000"/>
              </a:lnSpc>
            </a:pPr>
            <a:r>
              <a:rPr lang="en-US" altLang="en-US"/>
              <a:t>Minerals are simple substances found in the environment that are essential to the body’s functioning. </a:t>
            </a:r>
          </a:p>
          <a:p>
            <a:pPr>
              <a:lnSpc>
                <a:spcPct val="90000"/>
              </a:lnSpc>
            </a:pPr>
            <a:r>
              <a:rPr lang="en-US" altLang="en-US"/>
              <a:t>Minerals are used to regulate a wide range of body processes, from bone formation to blood clotting, and they are important for the body structure. </a:t>
            </a:r>
          </a:p>
          <a:p>
            <a:pPr>
              <a:lnSpc>
                <a:spcPct val="90000"/>
              </a:lnSpc>
            </a:pPr>
            <a:r>
              <a:rPr lang="en-US" altLang="en-US"/>
              <a:t>Most minerals are either quickly used or lost in waste products, therefore we must eat mineral-rich foods daily to replenish our supply. Iron is an exception –it tends to be kept and recycled by the body, except when there is a blood loss.</a:t>
            </a:r>
          </a:p>
        </p:txBody>
      </p:sp>
      <p:pic>
        <p:nvPicPr>
          <p:cNvPr id="50182" name="Picture 6">
            <a:extLst>
              <a:ext uri="{FF2B5EF4-FFF2-40B4-BE49-F238E27FC236}">
                <a16:creationId xmlns:a16="http://schemas.microsoft.com/office/drawing/2014/main" id="{1FF9BFC4-8D9D-6DC2-D37A-1C1CEF20E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152400"/>
            <a:ext cx="1104900"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plus(in)">
                                      <p:cBhvr>
                                        <p:cTn id="7" dur="2000"/>
                                        <p:tgtEl>
                                          <p:spTgt spid="50178"/>
                                        </p:tgtEl>
                                      </p:cBhvr>
                                    </p:animEffect>
                                  </p:childTnLst>
                                </p:cTn>
                              </p:par>
                            </p:childTnLst>
                          </p:cTn>
                        </p:par>
                        <p:par>
                          <p:cTn id="8" fill="hold" nodeType="afterGroup">
                            <p:stCondLst>
                              <p:cond delay="2000"/>
                            </p:stCondLst>
                            <p:childTnLst>
                              <p:par>
                                <p:cTn id="9" presetID="26" presetClass="entr" presetSubtype="0" fill="hold" nodeType="afterEffect">
                                  <p:stCondLst>
                                    <p:cond delay="0"/>
                                  </p:stCondLst>
                                  <p:childTnLst>
                                    <p:set>
                                      <p:cBhvr>
                                        <p:cTn id="10" dur="1" fill="hold">
                                          <p:stCondLst>
                                            <p:cond delay="0"/>
                                          </p:stCondLst>
                                        </p:cTn>
                                        <p:tgtEl>
                                          <p:spTgt spid="50182"/>
                                        </p:tgtEl>
                                        <p:attrNameLst>
                                          <p:attrName>style.visibility</p:attrName>
                                        </p:attrNameLst>
                                      </p:cBhvr>
                                      <p:to>
                                        <p:strVal val="visible"/>
                                      </p:to>
                                    </p:set>
                                    <p:animEffect transition="in" filter="wipe(down)">
                                      <p:cBhvr>
                                        <p:cTn id="11" dur="580">
                                          <p:stCondLst>
                                            <p:cond delay="0"/>
                                          </p:stCondLst>
                                        </p:cTn>
                                        <p:tgtEl>
                                          <p:spTgt spid="50182"/>
                                        </p:tgtEl>
                                      </p:cBhvr>
                                    </p:animEffect>
                                    <p:anim calcmode="lin" valueType="num">
                                      <p:cBhvr>
                                        <p:cTn id="12" dur="1822" tmFilter="0,0; 0.14,0.36; 0.43,0.73; 0.71,0.91; 1.0,1.0">
                                          <p:stCondLst>
                                            <p:cond delay="0"/>
                                          </p:stCondLst>
                                        </p:cTn>
                                        <p:tgtEl>
                                          <p:spTgt spid="5018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018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018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018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0182"/>
                                        </p:tgtEl>
                                        <p:attrNameLst>
                                          <p:attrName>ppt_y</p:attrName>
                                        </p:attrNameLst>
                                      </p:cBhvr>
                                      <p:tavLst>
                                        <p:tav tm="0" fmla="#ppt_y-sin(pi*$)/81">
                                          <p:val>
                                            <p:fltVal val="0"/>
                                          </p:val>
                                        </p:tav>
                                        <p:tav tm="100000">
                                          <p:val>
                                            <p:fltVal val="1"/>
                                          </p:val>
                                        </p:tav>
                                      </p:tavLst>
                                    </p:anim>
                                    <p:animScale>
                                      <p:cBhvr>
                                        <p:cTn id="17" dur="26">
                                          <p:stCondLst>
                                            <p:cond delay="650"/>
                                          </p:stCondLst>
                                        </p:cTn>
                                        <p:tgtEl>
                                          <p:spTgt spid="50182"/>
                                        </p:tgtEl>
                                      </p:cBhvr>
                                      <p:to x="100000" y="60000"/>
                                    </p:animScale>
                                    <p:animScale>
                                      <p:cBhvr>
                                        <p:cTn id="18" dur="166" decel="50000">
                                          <p:stCondLst>
                                            <p:cond delay="676"/>
                                          </p:stCondLst>
                                        </p:cTn>
                                        <p:tgtEl>
                                          <p:spTgt spid="50182"/>
                                        </p:tgtEl>
                                      </p:cBhvr>
                                      <p:to x="100000" y="100000"/>
                                    </p:animScale>
                                    <p:animScale>
                                      <p:cBhvr>
                                        <p:cTn id="19" dur="26">
                                          <p:stCondLst>
                                            <p:cond delay="1312"/>
                                          </p:stCondLst>
                                        </p:cTn>
                                        <p:tgtEl>
                                          <p:spTgt spid="50182"/>
                                        </p:tgtEl>
                                      </p:cBhvr>
                                      <p:to x="100000" y="80000"/>
                                    </p:animScale>
                                    <p:animScale>
                                      <p:cBhvr>
                                        <p:cTn id="20" dur="166" decel="50000">
                                          <p:stCondLst>
                                            <p:cond delay="1338"/>
                                          </p:stCondLst>
                                        </p:cTn>
                                        <p:tgtEl>
                                          <p:spTgt spid="50182"/>
                                        </p:tgtEl>
                                      </p:cBhvr>
                                      <p:to x="100000" y="100000"/>
                                    </p:animScale>
                                    <p:animScale>
                                      <p:cBhvr>
                                        <p:cTn id="21" dur="26">
                                          <p:stCondLst>
                                            <p:cond delay="1642"/>
                                          </p:stCondLst>
                                        </p:cTn>
                                        <p:tgtEl>
                                          <p:spTgt spid="50182"/>
                                        </p:tgtEl>
                                      </p:cBhvr>
                                      <p:to x="100000" y="90000"/>
                                    </p:animScale>
                                    <p:animScale>
                                      <p:cBhvr>
                                        <p:cTn id="22" dur="166" decel="50000">
                                          <p:stCondLst>
                                            <p:cond delay="1668"/>
                                          </p:stCondLst>
                                        </p:cTn>
                                        <p:tgtEl>
                                          <p:spTgt spid="50182"/>
                                        </p:tgtEl>
                                      </p:cBhvr>
                                      <p:to x="100000" y="100000"/>
                                    </p:animScale>
                                    <p:animScale>
                                      <p:cBhvr>
                                        <p:cTn id="23" dur="26">
                                          <p:stCondLst>
                                            <p:cond delay="1808"/>
                                          </p:stCondLst>
                                        </p:cTn>
                                        <p:tgtEl>
                                          <p:spTgt spid="50182"/>
                                        </p:tgtEl>
                                      </p:cBhvr>
                                      <p:to x="100000" y="95000"/>
                                    </p:animScale>
                                    <p:animScale>
                                      <p:cBhvr>
                                        <p:cTn id="24" dur="166" decel="50000">
                                          <p:stCondLst>
                                            <p:cond delay="1834"/>
                                          </p:stCondLst>
                                        </p:cTn>
                                        <p:tgtEl>
                                          <p:spTgt spid="50182"/>
                                        </p:tgtEl>
                                      </p:cBhvr>
                                      <p:to x="100000" y="100000"/>
                                    </p:animScale>
                                  </p:childTnLst>
                                </p:cTn>
                              </p:par>
                            </p:childTnLst>
                          </p:cTn>
                        </p:par>
                        <p:par>
                          <p:cTn id="25" fill="hold" nodeType="afterGroup">
                            <p:stCondLst>
                              <p:cond delay="4000"/>
                            </p:stCondLst>
                            <p:childTnLst>
                              <p:par>
                                <p:cTn id="26" presetID="20" presetClass="entr" presetSubtype="0" fill="hold" grpId="0" nodeType="afterEffect">
                                  <p:stCondLst>
                                    <p:cond delay="0"/>
                                  </p:stCondLst>
                                  <p:childTnLst>
                                    <p:set>
                                      <p:cBhvr>
                                        <p:cTn id="27" dur="1" fill="hold">
                                          <p:stCondLst>
                                            <p:cond delay="0"/>
                                          </p:stCondLst>
                                        </p:cTn>
                                        <p:tgtEl>
                                          <p:spTgt spid="50179">
                                            <p:txEl>
                                              <p:pRg st="0" end="0"/>
                                            </p:txEl>
                                          </p:spTgt>
                                        </p:tgtEl>
                                        <p:attrNameLst>
                                          <p:attrName>style.visibility</p:attrName>
                                        </p:attrNameLst>
                                      </p:cBhvr>
                                      <p:to>
                                        <p:strVal val="visible"/>
                                      </p:to>
                                    </p:set>
                                    <p:animEffect transition="in" filter="wedge">
                                      <p:cBhvr>
                                        <p:cTn id="28" dur="2000"/>
                                        <p:tgtEl>
                                          <p:spTgt spid="50179">
                                            <p:txEl>
                                              <p:pRg st="0" end="0"/>
                                            </p:txEl>
                                          </p:spTgt>
                                        </p:tgtEl>
                                      </p:cBhvr>
                                    </p:animEffect>
                                  </p:childTnLst>
                                </p:cTn>
                              </p:par>
                            </p:childTnLst>
                          </p:cTn>
                        </p:par>
                        <p:par>
                          <p:cTn id="29" fill="hold" nodeType="afterGroup">
                            <p:stCondLst>
                              <p:cond delay="6000"/>
                            </p:stCondLst>
                            <p:childTnLst>
                              <p:par>
                                <p:cTn id="30" presetID="20" presetClass="entr" presetSubtype="0" fill="hold" grpId="0" nodeType="afterEffect">
                                  <p:stCondLst>
                                    <p:cond delay="0"/>
                                  </p:stCondLst>
                                  <p:childTnLst>
                                    <p:set>
                                      <p:cBhvr>
                                        <p:cTn id="31" dur="1" fill="hold">
                                          <p:stCondLst>
                                            <p:cond delay="0"/>
                                          </p:stCondLst>
                                        </p:cTn>
                                        <p:tgtEl>
                                          <p:spTgt spid="50179">
                                            <p:txEl>
                                              <p:pRg st="1" end="1"/>
                                            </p:txEl>
                                          </p:spTgt>
                                        </p:tgtEl>
                                        <p:attrNameLst>
                                          <p:attrName>style.visibility</p:attrName>
                                        </p:attrNameLst>
                                      </p:cBhvr>
                                      <p:to>
                                        <p:strVal val="visible"/>
                                      </p:to>
                                    </p:set>
                                    <p:animEffect transition="in" filter="wedge">
                                      <p:cBhvr>
                                        <p:cTn id="32" dur="2000"/>
                                        <p:tgtEl>
                                          <p:spTgt spid="50179">
                                            <p:txEl>
                                              <p:pRg st="1" end="1"/>
                                            </p:txEl>
                                          </p:spTgt>
                                        </p:tgtEl>
                                      </p:cBhvr>
                                    </p:animEffect>
                                  </p:childTnLst>
                                </p:cTn>
                              </p:par>
                            </p:childTnLst>
                          </p:cTn>
                        </p:par>
                        <p:par>
                          <p:cTn id="33" fill="hold" nodeType="afterGroup">
                            <p:stCondLst>
                              <p:cond delay="8000"/>
                            </p:stCondLst>
                            <p:childTnLst>
                              <p:par>
                                <p:cTn id="34" presetID="20" presetClass="entr" presetSubtype="0" fill="hold" grpId="0" nodeType="afterEffect">
                                  <p:stCondLst>
                                    <p:cond delay="0"/>
                                  </p:stCondLst>
                                  <p:childTnLst>
                                    <p:set>
                                      <p:cBhvr>
                                        <p:cTn id="35" dur="1" fill="hold">
                                          <p:stCondLst>
                                            <p:cond delay="0"/>
                                          </p:stCondLst>
                                        </p:cTn>
                                        <p:tgtEl>
                                          <p:spTgt spid="50179">
                                            <p:txEl>
                                              <p:pRg st="2" end="2"/>
                                            </p:txEl>
                                          </p:spTgt>
                                        </p:tgtEl>
                                        <p:attrNameLst>
                                          <p:attrName>style.visibility</p:attrName>
                                        </p:attrNameLst>
                                      </p:cBhvr>
                                      <p:to>
                                        <p:strVal val="visible"/>
                                      </p:to>
                                    </p:set>
                                    <p:animEffect transition="in" filter="wedge">
                                      <p:cBhvr>
                                        <p:cTn id="36" dur="20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AACB9A0-6078-D531-E0AC-BBBB09ECC5A1}"/>
              </a:ext>
            </a:extLst>
          </p:cNvPr>
          <p:cNvSpPr>
            <a:spLocks noGrp="1" noChangeArrowheads="1"/>
          </p:cNvSpPr>
          <p:nvPr>
            <p:ph type="title"/>
          </p:nvPr>
        </p:nvSpPr>
        <p:spPr/>
        <p:txBody>
          <a:bodyPr/>
          <a:lstStyle/>
          <a:p>
            <a:pPr algn="l"/>
            <a:r>
              <a:rPr lang="en-US" altLang="en-US" sz="4000"/>
              <a:t>Major Minerals: </a:t>
            </a:r>
            <a:r>
              <a:rPr lang="en-US" altLang="en-US" sz="2400">
                <a:solidFill>
                  <a:schemeClr val="accent2"/>
                </a:solidFill>
              </a:rPr>
              <a:t>calcium, phosphorus, magnesium, potassium, sulfur, sodium, and chlorine</a:t>
            </a:r>
          </a:p>
        </p:txBody>
      </p:sp>
      <p:sp>
        <p:nvSpPr>
          <p:cNvPr id="54276" name="Rectangle 4">
            <a:extLst>
              <a:ext uri="{FF2B5EF4-FFF2-40B4-BE49-F238E27FC236}">
                <a16:creationId xmlns:a16="http://schemas.microsoft.com/office/drawing/2014/main" id="{36FDF50A-7FF8-8BAF-B100-86C382EA8E6F}"/>
              </a:ext>
            </a:extLst>
          </p:cNvPr>
          <p:cNvSpPr>
            <a:spLocks noGrp="1" noChangeArrowheads="1"/>
          </p:cNvSpPr>
          <p:nvPr>
            <p:ph type="body" sz="half" idx="1"/>
          </p:nvPr>
        </p:nvSpPr>
        <p:spPr>
          <a:xfrm>
            <a:off x="1981200" y="1600201"/>
            <a:ext cx="6781800" cy="4525963"/>
          </a:xfrm>
        </p:spPr>
        <p:txBody>
          <a:bodyPr/>
          <a:lstStyle/>
          <a:p>
            <a:pPr>
              <a:lnSpc>
                <a:spcPct val="90000"/>
              </a:lnSpc>
            </a:pPr>
            <a:r>
              <a:rPr lang="en-US" altLang="en-US" sz="2400"/>
              <a:t>Calcium keeps the nervous system working well and is needed for blood clotting. Osteoporosis is disease caused by calcium deficiency.</a:t>
            </a:r>
          </a:p>
          <a:p>
            <a:pPr>
              <a:lnSpc>
                <a:spcPct val="90000"/>
              </a:lnSpc>
            </a:pPr>
            <a:r>
              <a:rPr lang="en-US" altLang="en-US" sz="2400"/>
              <a:t>Sodium and potassium help regulate the passage of fluids in and out of cells. Too much sodium in the diet may aggravate high blood pressure or hypertension, increasing the risk of heart attack, stroke or kidney disease. Table salt is one source of sodium in the diet. Most sodium comes in food.</a:t>
            </a:r>
          </a:p>
          <a:p>
            <a:pPr>
              <a:lnSpc>
                <a:spcPct val="90000"/>
              </a:lnSpc>
            </a:pPr>
            <a:r>
              <a:rPr lang="en-US" altLang="en-US" sz="2400"/>
              <a:t>Deficiency of potassium can lead to muscle weakness and abnormal heart beat.</a:t>
            </a:r>
          </a:p>
        </p:txBody>
      </p:sp>
      <p:pic>
        <p:nvPicPr>
          <p:cNvPr id="54278" name="Picture 6">
            <a:extLst>
              <a:ext uri="{FF2B5EF4-FFF2-40B4-BE49-F238E27FC236}">
                <a16:creationId xmlns:a16="http://schemas.microsoft.com/office/drawing/2014/main" id="{C53A3B3D-E82B-424D-1660-4E8A3AA7D0DF}"/>
              </a:ext>
            </a:extLst>
          </p:cNvP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8839200" y="2057400"/>
            <a:ext cx="1663700" cy="1187450"/>
          </a:xfrm>
        </p:spPr>
      </p:pic>
      <p:pic>
        <p:nvPicPr>
          <p:cNvPr id="54279" name="Picture 7">
            <a:extLst>
              <a:ext uri="{FF2B5EF4-FFF2-40B4-BE49-F238E27FC236}">
                <a16:creationId xmlns:a16="http://schemas.microsoft.com/office/drawing/2014/main" id="{FACF2971-50D8-DD72-706E-C54A58A2864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763000" y="3352800"/>
            <a:ext cx="1663700" cy="1187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1" name="Picture 9">
            <a:extLst>
              <a:ext uri="{FF2B5EF4-FFF2-40B4-BE49-F238E27FC236}">
                <a16:creationId xmlns:a16="http://schemas.microsoft.com/office/drawing/2014/main" id="{294E70F3-D660-5D55-352B-7C3C354335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4648200"/>
            <a:ext cx="1663700" cy="1187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p:cTn id="7" dur="2000" fill="hold"/>
                                        <p:tgtEl>
                                          <p:spTgt spid="54274"/>
                                        </p:tgtEl>
                                        <p:attrNameLst>
                                          <p:attrName>ppt_w</p:attrName>
                                        </p:attrNameLst>
                                      </p:cBhvr>
                                      <p:tavLst>
                                        <p:tav tm="0">
                                          <p:val>
                                            <p:fltVal val="0"/>
                                          </p:val>
                                        </p:tav>
                                        <p:tav tm="100000">
                                          <p:val>
                                            <p:strVal val="#ppt_w"/>
                                          </p:val>
                                        </p:tav>
                                      </p:tavLst>
                                    </p:anim>
                                    <p:anim calcmode="lin" valueType="num">
                                      <p:cBhvr>
                                        <p:cTn id="8" dur="2000" fill="hold"/>
                                        <p:tgtEl>
                                          <p:spTgt spid="5427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2000"/>
                            </p:stCondLst>
                            <p:childTnLst>
                              <p:par>
                                <p:cTn id="10" presetID="52" presetClass="entr" presetSubtype="0" fill="hold" grpId="0" nodeType="after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Scale>
                                      <p:cBhvr>
                                        <p:cTn id="12" dur="1000" decel="50000" fill="hold">
                                          <p:stCondLst>
                                            <p:cond delay="0"/>
                                          </p:stCondLst>
                                        </p:cTn>
                                        <p:tgtEl>
                                          <p:spTgt spid="5427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4276">
                                            <p:txEl>
                                              <p:pRg st="0" end="0"/>
                                            </p:txEl>
                                          </p:spTgt>
                                        </p:tgtEl>
                                        <p:attrNameLst>
                                          <p:attrName>ppt_x</p:attrName>
                                          <p:attrName>ppt_y</p:attrName>
                                        </p:attrNameLst>
                                      </p:cBhvr>
                                    </p:animMotion>
                                    <p:animEffect transition="in" filter="fade">
                                      <p:cBhvr>
                                        <p:cTn id="14" dur="1000"/>
                                        <p:tgtEl>
                                          <p:spTgt spid="54276">
                                            <p:txEl>
                                              <p:pRg st="0" end="0"/>
                                            </p:txEl>
                                          </p:spTgt>
                                        </p:tgtEl>
                                      </p:cBhvr>
                                    </p:animEffect>
                                  </p:childTnLst>
                                </p:cTn>
                              </p:par>
                            </p:childTnLst>
                          </p:cTn>
                        </p:par>
                        <p:par>
                          <p:cTn id="15" fill="hold" nodeType="afterGroup">
                            <p:stCondLst>
                              <p:cond delay="3000"/>
                            </p:stCondLst>
                            <p:childTnLst>
                              <p:par>
                                <p:cTn id="16" presetID="52" presetClass="entr" presetSubtype="0" fill="hold" grpId="0" nodeType="afterEffect">
                                  <p:stCondLst>
                                    <p:cond delay="0"/>
                                  </p:stCondLst>
                                  <p:childTnLst>
                                    <p:set>
                                      <p:cBhvr>
                                        <p:cTn id="17" dur="1" fill="hold">
                                          <p:stCondLst>
                                            <p:cond delay="0"/>
                                          </p:stCondLst>
                                        </p:cTn>
                                        <p:tgtEl>
                                          <p:spTgt spid="54276">
                                            <p:txEl>
                                              <p:pRg st="1" end="1"/>
                                            </p:txEl>
                                          </p:spTgt>
                                        </p:tgtEl>
                                        <p:attrNameLst>
                                          <p:attrName>style.visibility</p:attrName>
                                        </p:attrNameLst>
                                      </p:cBhvr>
                                      <p:to>
                                        <p:strVal val="visible"/>
                                      </p:to>
                                    </p:set>
                                    <p:animScale>
                                      <p:cBhvr>
                                        <p:cTn id="18" dur="1000" decel="50000" fill="hold">
                                          <p:stCondLst>
                                            <p:cond delay="0"/>
                                          </p:stCondLst>
                                        </p:cTn>
                                        <p:tgtEl>
                                          <p:spTgt spid="5427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54276">
                                            <p:txEl>
                                              <p:pRg st="1" end="1"/>
                                            </p:txEl>
                                          </p:spTgt>
                                        </p:tgtEl>
                                        <p:attrNameLst>
                                          <p:attrName>ppt_x</p:attrName>
                                          <p:attrName>ppt_y</p:attrName>
                                        </p:attrNameLst>
                                      </p:cBhvr>
                                    </p:animMotion>
                                    <p:animEffect transition="in" filter="fade">
                                      <p:cBhvr>
                                        <p:cTn id="20" dur="1000"/>
                                        <p:tgtEl>
                                          <p:spTgt spid="54276">
                                            <p:txEl>
                                              <p:pRg st="1" end="1"/>
                                            </p:txEl>
                                          </p:spTgt>
                                        </p:tgtEl>
                                      </p:cBhvr>
                                    </p:animEffect>
                                  </p:childTnLst>
                                </p:cTn>
                              </p:par>
                            </p:childTnLst>
                          </p:cTn>
                        </p:par>
                        <p:par>
                          <p:cTn id="21" fill="hold" nodeType="afterGroup">
                            <p:stCondLst>
                              <p:cond delay="4000"/>
                            </p:stCondLst>
                            <p:childTnLst>
                              <p:par>
                                <p:cTn id="22" presetID="52" presetClass="entr" presetSubtype="0" fill="hold" grpId="0" nodeType="afterEffect">
                                  <p:stCondLst>
                                    <p:cond delay="0"/>
                                  </p:stCondLst>
                                  <p:childTnLst>
                                    <p:set>
                                      <p:cBhvr>
                                        <p:cTn id="23" dur="1" fill="hold">
                                          <p:stCondLst>
                                            <p:cond delay="0"/>
                                          </p:stCondLst>
                                        </p:cTn>
                                        <p:tgtEl>
                                          <p:spTgt spid="54276">
                                            <p:txEl>
                                              <p:pRg st="2" end="2"/>
                                            </p:txEl>
                                          </p:spTgt>
                                        </p:tgtEl>
                                        <p:attrNameLst>
                                          <p:attrName>style.visibility</p:attrName>
                                        </p:attrNameLst>
                                      </p:cBhvr>
                                      <p:to>
                                        <p:strVal val="visible"/>
                                      </p:to>
                                    </p:set>
                                    <p:animScale>
                                      <p:cBhvr>
                                        <p:cTn id="24" dur="1000" decel="50000" fill="hold">
                                          <p:stCondLst>
                                            <p:cond delay="0"/>
                                          </p:stCondLst>
                                        </p:cTn>
                                        <p:tgtEl>
                                          <p:spTgt spid="5427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54276">
                                            <p:txEl>
                                              <p:pRg st="2" end="2"/>
                                            </p:txEl>
                                          </p:spTgt>
                                        </p:tgtEl>
                                        <p:attrNameLst>
                                          <p:attrName>ppt_x</p:attrName>
                                          <p:attrName>ppt_y</p:attrName>
                                        </p:attrNameLst>
                                      </p:cBhvr>
                                    </p:animMotion>
                                    <p:animEffect transition="in" filter="fade">
                                      <p:cBhvr>
                                        <p:cTn id="26" dur="1000"/>
                                        <p:tgtEl>
                                          <p:spTgt spid="54276">
                                            <p:txEl>
                                              <p:pRg st="2" end="2"/>
                                            </p:txEl>
                                          </p:spTgt>
                                        </p:tgtEl>
                                      </p:cBhvr>
                                    </p:animEffect>
                                  </p:childTnLst>
                                </p:cTn>
                              </p:par>
                            </p:childTnLst>
                          </p:cTn>
                        </p:par>
                        <p:par>
                          <p:cTn id="27" fill="hold" nodeType="afterGroup">
                            <p:stCondLst>
                              <p:cond delay="5000"/>
                            </p:stCondLst>
                            <p:childTnLst>
                              <p:par>
                                <p:cTn id="28" presetID="30" presetClass="entr" presetSubtype="0" fill="hold" nodeType="afterEffect">
                                  <p:stCondLst>
                                    <p:cond delay="0"/>
                                  </p:stCondLst>
                                  <p:childTnLst>
                                    <p:set>
                                      <p:cBhvr>
                                        <p:cTn id="29" dur="1" fill="hold">
                                          <p:stCondLst>
                                            <p:cond delay="0"/>
                                          </p:stCondLst>
                                        </p:cTn>
                                        <p:tgtEl>
                                          <p:spTgt spid="54278"/>
                                        </p:tgtEl>
                                        <p:attrNameLst>
                                          <p:attrName>style.visibility</p:attrName>
                                        </p:attrNameLst>
                                      </p:cBhvr>
                                      <p:to>
                                        <p:strVal val="visible"/>
                                      </p:to>
                                    </p:set>
                                    <p:animEffect transition="in" filter="fade">
                                      <p:cBhvr>
                                        <p:cTn id="30" dur="1600" decel="100000"/>
                                        <p:tgtEl>
                                          <p:spTgt spid="54278"/>
                                        </p:tgtEl>
                                      </p:cBhvr>
                                    </p:animEffect>
                                    <p:anim calcmode="lin" valueType="num">
                                      <p:cBhvr>
                                        <p:cTn id="31" dur="1600" decel="100000" fill="hold"/>
                                        <p:tgtEl>
                                          <p:spTgt spid="54278"/>
                                        </p:tgtEl>
                                        <p:attrNameLst>
                                          <p:attrName>style.rotation</p:attrName>
                                        </p:attrNameLst>
                                      </p:cBhvr>
                                      <p:tavLst>
                                        <p:tav tm="0">
                                          <p:val>
                                            <p:fltVal val="-90"/>
                                          </p:val>
                                        </p:tav>
                                        <p:tav tm="100000">
                                          <p:val>
                                            <p:fltVal val="0"/>
                                          </p:val>
                                        </p:tav>
                                      </p:tavLst>
                                    </p:anim>
                                    <p:anim calcmode="lin" valueType="num">
                                      <p:cBhvr>
                                        <p:cTn id="32" dur="1600" decel="100000" fill="hold"/>
                                        <p:tgtEl>
                                          <p:spTgt spid="54278"/>
                                        </p:tgtEl>
                                        <p:attrNameLst>
                                          <p:attrName>ppt_x</p:attrName>
                                        </p:attrNameLst>
                                      </p:cBhvr>
                                      <p:tavLst>
                                        <p:tav tm="0">
                                          <p:val>
                                            <p:strVal val="#ppt_x+0.4"/>
                                          </p:val>
                                        </p:tav>
                                        <p:tav tm="100000">
                                          <p:val>
                                            <p:strVal val="#ppt_x-0.05"/>
                                          </p:val>
                                        </p:tav>
                                      </p:tavLst>
                                    </p:anim>
                                    <p:anim calcmode="lin" valueType="num">
                                      <p:cBhvr>
                                        <p:cTn id="33" dur="1600" decel="100000" fill="hold"/>
                                        <p:tgtEl>
                                          <p:spTgt spid="54278"/>
                                        </p:tgtEl>
                                        <p:attrNameLst>
                                          <p:attrName>ppt_y</p:attrName>
                                        </p:attrNameLst>
                                      </p:cBhvr>
                                      <p:tavLst>
                                        <p:tav tm="0">
                                          <p:val>
                                            <p:strVal val="#ppt_y-0.4"/>
                                          </p:val>
                                        </p:tav>
                                        <p:tav tm="100000">
                                          <p:val>
                                            <p:strVal val="#ppt_y+0.1"/>
                                          </p:val>
                                        </p:tav>
                                      </p:tavLst>
                                    </p:anim>
                                    <p:anim calcmode="lin" valueType="num">
                                      <p:cBhvr>
                                        <p:cTn id="34" dur="400" accel="100000" fill="hold">
                                          <p:stCondLst>
                                            <p:cond delay="1600"/>
                                          </p:stCondLst>
                                        </p:cTn>
                                        <p:tgtEl>
                                          <p:spTgt spid="54278"/>
                                        </p:tgtEl>
                                        <p:attrNameLst>
                                          <p:attrName>ppt_x</p:attrName>
                                        </p:attrNameLst>
                                      </p:cBhvr>
                                      <p:tavLst>
                                        <p:tav tm="0">
                                          <p:val>
                                            <p:strVal val="#ppt_x-0.05"/>
                                          </p:val>
                                        </p:tav>
                                        <p:tav tm="100000">
                                          <p:val>
                                            <p:strVal val="#ppt_x"/>
                                          </p:val>
                                        </p:tav>
                                      </p:tavLst>
                                    </p:anim>
                                    <p:anim calcmode="lin" valueType="num">
                                      <p:cBhvr>
                                        <p:cTn id="35" dur="400" accel="100000" fill="hold">
                                          <p:stCondLst>
                                            <p:cond delay="1600"/>
                                          </p:stCondLst>
                                        </p:cTn>
                                        <p:tgtEl>
                                          <p:spTgt spid="54278"/>
                                        </p:tgtEl>
                                        <p:attrNameLst>
                                          <p:attrName>ppt_y</p:attrName>
                                        </p:attrNameLst>
                                      </p:cBhvr>
                                      <p:tavLst>
                                        <p:tav tm="0">
                                          <p:val>
                                            <p:strVal val="#ppt_y+0.1"/>
                                          </p:val>
                                        </p:tav>
                                        <p:tav tm="100000">
                                          <p:val>
                                            <p:strVal val="#ppt_y"/>
                                          </p:val>
                                        </p:tav>
                                      </p:tavLst>
                                    </p:anim>
                                  </p:childTnLst>
                                </p:cTn>
                              </p:par>
                              <p:par>
                                <p:cTn id="36" presetID="30" presetClass="entr" presetSubtype="0" fill="hold" nodeType="withEffect">
                                  <p:stCondLst>
                                    <p:cond delay="0"/>
                                  </p:stCondLst>
                                  <p:childTnLst>
                                    <p:set>
                                      <p:cBhvr>
                                        <p:cTn id="37" dur="1" fill="hold">
                                          <p:stCondLst>
                                            <p:cond delay="0"/>
                                          </p:stCondLst>
                                        </p:cTn>
                                        <p:tgtEl>
                                          <p:spTgt spid="54279"/>
                                        </p:tgtEl>
                                        <p:attrNameLst>
                                          <p:attrName>style.visibility</p:attrName>
                                        </p:attrNameLst>
                                      </p:cBhvr>
                                      <p:to>
                                        <p:strVal val="visible"/>
                                      </p:to>
                                    </p:set>
                                    <p:animEffect transition="in" filter="fade">
                                      <p:cBhvr>
                                        <p:cTn id="38" dur="1600" decel="100000"/>
                                        <p:tgtEl>
                                          <p:spTgt spid="54279"/>
                                        </p:tgtEl>
                                      </p:cBhvr>
                                    </p:animEffect>
                                    <p:anim calcmode="lin" valueType="num">
                                      <p:cBhvr>
                                        <p:cTn id="39" dur="1600" decel="100000" fill="hold"/>
                                        <p:tgtEl>
                                          <p:spTgt spid="54279"/>
                                        </p:tgtEl>
                                        <p:attrNameLst>
                                          <p:attrName>style.rotation</p:attrName>
                                        </p:attrNameLst>
                                      </p:cBhvr>
                                      <p:tavLst>
                                        <p:tav tm="0">
                                          <p:val>
                                            <p:fltVal val="-90"/>
                                          </p:val>
                                        </p:tav>
                                        <p:tav tm="100000">
                                          <p:val>
                                            <p:fltVal val="0"/>
                                          </p:val>
                                        </p:tav>
                                      </p:tavLst>
                                    </p:anim>
                                    <p:anim calcmode="lin" valueType="num">
                                      <p:cBhvr>
                                        <p:cTn id="40" dur="1600" decel="100000" fill="hold"/>
                                        <p:tgtEl>
                                          <p:spTgt spid="54279"/>
                                        </p:tgtEl>
                                        <p:attrNameLst>
                                          <p:attrName>ppt_x</p:attrName>
                                        </p:attrNameLst>
                                      </p:cBhvr>
                                      <p:tavLst>
                                        <p:tav tm="0">
                                          <p:val>
                                            <p:strVal val="#ppt_x+0.4"/>
                                          </p:val>
                                        </p:tav>
                                        <p:tav tm="100000">
                                          <p:val>
                                            <p:strVal val="#ppt_x-0.05"/>
                                          </p:val>
                                        </p:tav>
                                      </p:tavLst>
                                    </p:anim>
                                    <p:anim calcmode="lin" valueType="num">
                                      <p:cBhvr>
                                        <p:cTn id="41" dur="1600" decel="100000" fill="hold"/>
                                        <p:tgtEl>
                                          <p:spTgt spid="54279"/>
                                        </p:tgtEl>
                                        <p:attrNameLst>
                                          <p:attrName>ppt_y</p:attrName>
                                        </p:attrNameLst>
                                      </p:cBhvr>
                                      <p:tavLst>
                                        <p:tav tm="0">
                                          <p:val>
                                            <p:strVal val="#ppt_y-0.4"/>
                                          </p:val>
                                        </p:tav>
                                        <p:tav tm="100000">
                                          <p:val>
                                            <p:strVal val="#ppt_y+0.1"/>
                                          </p:val>
                                        </p:tav>
                                      </p:tavLst>
                                    </p:anim>
                                    <p:anim calcmode="lin" valueType="num">
                                      <p:cBhvr>
                                        <p:cTn id="42" dur="400" accel="100000" fill="hold">
                                          <p:stCondLst>
                                            <p:cond delay="1600"/>
                                          </p:stCondLst>
                                        </p:cTn>
                                        <p:tgtEl>
                                          <p:spTgt spid="54279"/>
                                        </p:tgtEl>
                                        <p:attrNameLst>
                                          <p:attrName>ppt_x</p:attrName>
                                        </p:attrNameLst>
                                      </p:cBhvr>
                                      <p:tavLst>
                                        <p:tav tm="0">
                                          <p:val>
                                            <p:strVal val="#ppt_x-0.05"/>
                                          </p:val>
                                        </p:tav>
                                        <p:tav tm="100000">
                                          <p:val>
                                            <p:strVal val="#ppt_x"/>
                                          </p:val>
                                        </p:tav>
                                      </p:tavLst>
                                    </p:anim>
                                    <p:anim calcmode="lin" valueType="num">
                                      <p:cBhvr>
                                        <p:cTn id="43" dur="400" accel="100000" fill="hold">
                                          <p:stCondLst>
                                            <p:cond delay="1600"/>
                                          </p:stCondLst>
                                        </p:cTn>
                                        <p:tgtEl>
                                          <p:spTgt spid="54279"/>
                                        </p:tgtEl>
                                        <p:attrNameLst>
                                          <p:attrName>ppt_y</p:attrName>
                                        </p:attrNameLst>
                                      </p:cBhvr>
                                      <p:tavLst>
                                        <p:tav tm="0">
                                          <p:val>
                                            <p:strVal val="#ppt_y+0.1"/>
                                          </p:val>
                                        </p:tav>
                                        <p:tav tm="100000">
                                          <p:val>
                                            <p:strVal val="#ppt_y"/>
                                          </p:val>
                                        </p:tav>
                                      </p:tavLst>
                                    </p:anim>
                                  </p:childTnLst>
                                </p:cTn>
                              </p:par>
                              <p:par>
                                <p:cTn id="44" presetID="30" presetClass="entr" presetSubtype="0" fill="hold" nodeType="withEffect">
                                  <p:stCondLst>
                                    <p:cond delay="0"/>
                                  </p:stCondLst>
                                  <p:childTnLst>
                                    <p:set>
                                      <p:cBhvr>
                                        <p:cTn id="45" dur="1" fill="hold">
                                          <p:stCondLst>
                                            <p:cond delay="0"/>
                                          </p:stCondLst>
                                        </p:cTn>
                                        <p:tgtEl>
                                          <p:spTgt spid="54281"/>
                                        </p:tgtEl>
                                        <p:attrNameLst>
                                          <p:attrName>style.visibility</p:attrName>
                                        </p:attrNameLst>
                                      </p:cBhvr>
                                      <p:to>
                                        <p:strVal val="visible"/>
                                      </p:to>
                                    </p:set>
                                    <p:animEffect transition="in" filter="fade">
                                      <p:cBhvr>
                                        <p:cTn id="46" dur="1600" decel="100000"/>
                                        <p:tgtEl>
                                          <p:spTgt spid="54281"/>
                                        </p:tgtEl>
                                      </p:cBhvr>
                                    </p:animEffect>
                                    <p:anim calcmode="lin" valueType="num">
                                      <p:cBhvr>
                                        <p:cTn id="47" dur="1600" decel="100000" fill="hold"/>
                                        <p:tgtEl>
                                          <p:spTgt spid="54281"/>
                                        </p:tgtEl>
                                        <p:attrNameLst>
                                          <p:attrName>style.rotation</p:attrName>
                                        </p:attrNameLst>
                                      </p:cBhvr>
                                      <p:tavLst>
                                        <p:tav tm="0">
                                          <p:val>
                                            <p:fltVal val="-90"/>
                                          </p:val>
                                        </p:tav>
                                        <p:tav tm="100000">
                                          <p:val>
                                            <p:fltVal val="0"/>
                                          </p:val>
                                        </p:tav>
                                      </p:tavLst>
                                    </p:anim>
                                    <p:anim calcmode="lin" valueType="num">
                                      <p:cBhvr>
                                        <p:cTn id="48" dur="1600" decel="100000" fill="hold"/>
                                        <p:tgtEl>
                                          <p:spTgt spid="54281"/>
                                        </p:tgtEl>
                                        <p:attrNameLst>
                                          <p:attrName>ppt_x</p:attrName>
                                        </p:attrNameLst>
                                      </p:cBhvr>
                                      <p:tavLst>
                                        <p:tav tm="0">
                                          <p:val>
                                            <p:strVal val="#ppt_x+0.4"/>
                                          </p:val>
                                        </p:tav>
                                        <p:tav tm="100000">
                                          <p:val>
                                            <p:strVal val="#ppt_x-0.05"/>
                                          </p:val>
                                        </p:tav>
                                      </p:tavLst>
                                    </p:anim>
                                    <p:anim calcmode="lin" valueType="num">
                                      <p:cBhvr>
                                        <p:cTn id="49" dur="1600" decel="100000" fill="hold"/>
                                        <p:tgtEl>
                                          <p:spTgt spid="54281"/>
                                        </p:tgtEl>
                                        <p:attrNameLst>
                                          <p:attrName>ppt_y</p:attrName>
                                        </p:attrNameLst>
                                      </p:cBhvr>
                                      <p:tavLst>
                                        <p:tav tm="0">
                                          <p:val>
                                            <p:strVal val="#ppt_y-0.4"/>
                                          </p:val>
                                        </p:tav>
                                        <p:tav tm="100000">
                                          <p:val>
                                            <p:strVal val="#ppt_y+0.1"/>
                                          </p:val>
                                        </p:tav>
                                      </p:tavLst>
                                    </p:anim>
                                    <p:anim calcmode="lin" valueType="num">
                                      <p:cBhvr>
                                        <p:cTn id="50" dur="400" accel="100000" fill="hold">
                                          <p:stCondLst>
                                            <p:cond delay="1600"/>
                                          </p:stCondLst>
                                        </p:cTn>
                                        <p:tgtEl>
                                          <p:spTgt spid="54281"/>
                                        </p:tgtEl>
                                        <p:attrNameLst>
                                          <p:attrName>ppt_x</p:attrName>
                                        </p:attrNameLst>
                                      </p:cBhvr>
                                      <p:tavLst>
                                        <p:tav tm="0">
                                          <p:val>
                                            <p:strVal val="#ppt_x-0.05"/>
                                          </p:val>
                                        </p:tav>
                                        <p:tav tm="100000">
                                          <p:val>
                                            <p:strVal val="#ppt_x"/>
                                          </p:val>
                                        </p:tav>
                                      </p:tavLst>
                                    </p:anim>
                                    <p:anim calcmode="lin" valueType="num">
                                      <p:cBhvr>
                                        <p:cTn id="51" dur="400" accel="100000" fill="hold">
                                          <p:stCondLst>
                                            <p:cond delay="1600"/>
                                          </p:stCondLst>
                                        </p:cTn>
                                        <p:tgtEl>
                                          <p:spTgt spid="5428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DB2C5D8-3E4A-80A2-0AEE-127011D4B6DB}"/>
              </a:ext>
            </a:extLst>
          </p:cNvPr>
          <p:cNvSpPr>
            <a:spLocks noGrp="1" noChangeArrowheads="1"/>
          </p:cNvSpPr>
          <p:nvPr>
            <p:ph type="title"/>
          </p:nvPr>
        </p:nvSpPr>
        <p:spPr/>
        <p:txBody>
          <a:bodyPr/>
          <a:lstStyle/>
          <a:p>
            <a:r>
              <a:rPr lang="en-US" altLang="en-US"/>
              <a:t>Our Need for Food</a:t>
            </a:r>
          </a:p>
        </p:txBody>
      </p:sp>
      <p:sp>
        <p:nvSpPr>
          <p:cNvPr id="3075" name="Rectangle 3">
            <a:extLst>
              <a:ext uri="{FF2B5EF4-FFF2-40B4-BE49-F238E27FC236}">
                <a16:creationId xmlns:a16="http://schemas.microsoft.com/office/drawing/2014/main" id="{C785B019-479D-5B1D-A4E9-8B0C154C0C88}"/>
              </a:ext>
            </a:extLst>
          </p:cNvPr>
          <p:cNvSpPr>
            <a:spLocks noGrp="1" noChangeArrowheads="1"/>
          </p:cNvSpPr>
          <p:nvPr>
            <p:ph type="body" sz="half" idx="1"/>
          </p:nvPr>
        </p:nvSpPr>
        <p:spPr>
          <a:xfrm>
            <a:off x="504825" y="1990725"/>
            <a:ext cx="10153650" cy="4705350"/>
          </a:xfrm>
        </p:spPr>
        <p:txBody>
          <a:bodyPr/>
          <a:lstStyle/>
          <a:p>
            <a:r>
              <a:rPr lang="en-US" altLang="en-US" dirty="0"/>
              <a:t>Food affects almost everything we do. It affects how we look, feel, and act. It even affects our abilities – how well we function every day.</a:t>
            </a:r>
          </a:p>
          <a:p>
            <a:r>
              <a:rPr lang="en-US" altLang="en-US" dirty="0"/>
              <a:t>Food has an impact on life because it supplies </a:t>
            </a:r>
            <a:r>
              <a:rPr lang="en-US" altLang="en-US" b="1" dirty="0">
                <a:solidFill>
                  <a:schemeClr val="accent2"/>
                </a:solidFill>
              </a:rPr>
              <a:t>nutrients</a:t>
            </a:r>
            <a:r>
              <a:rPr lang="en-US" altLang="en-US" b="1" dirty="0"/>
              <a:t>, </a:t>
            </a:r>
            <a:r>
              <a:rPr lang="en-US" altLang="en-US" dirty="0"/>
              <a:t>which are substances in food that body needs to function properly such as in growing, in repairing itself, and in having supply of energy.</a:t>
            </a:r>
          </a:p>
          <a:p>
            <a:pPr>
              <a:buClr>
                <a:schemeClr val="tx1"/>
              </a:buClr>
            </a:pPr>
            <a:r>
              <a:rPr lang="en-US" altLang="en-US" b="1" dirty="0">
                <a:solidFill>
                  <a:schemeClr val="accent2"/>
                </a:solidFill>
              </a:rPr>
              <a:t>Nutrition</a:t>
            </a:r>
            <a:r>
              <a:rPr lang="en-US" altLang="en-US" b="1" dirty="0"/>
              <a:t> </a:t>
            </a:r>
            <a:r>
              <a:rPr lang="en-US" altLang="en-US" dirty="0"/>
              <a:t>is both a pure science and a social science. As a pure science it looks at how the body uses nutrients. As a social science it looks at the relationship between food and human behavior and the environment, or how and why people eat.</a:t>
            </a:r>
            <a:endParaRPr lang="en-US" altLang="en-US" b="1" dirty="0"/>
          </a:p>
          <a:p>
            <a:endParaRPr lang="en-US" altLang="en-US" b="1" dirty="0"/>
          </a:p>
        </p:txBody>
      </p:sp>
      <p:pic>
        <p:nvPicPr>
          <p:cNvPr id="3076" name="Picture 4">
            <a:extLst>
              <a:ext uri="{FF2B5EF4-FFF2-40B4-BE49-F238E27FC236}">
                <a16:creationId xmlns:a16="http://schemas.microsoft.com/office/drawing/2014/main" id="{140AF215-23D3-0080-75F9-9939A1DB9803}"/>
              </a:ext>
            </a:extLst>
          </p:cNvPr>
          <p:cNvPicPr>
            <a:picLocks noGrp="1" noChangeAspect="1" noChangeArrowheads="1" noCro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8829676" y="446882"/>
            <a:ext cx="1636713" cy="1457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plus(in)">
                                      <p:cBhvr>
                                        <p:cTn id="7" dur="500"/>
                                        <p:tgtEl>
                                          <p:spTgt spid="3074"/>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p:cTn id="11"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075">
                                            <p:txEl>
                                              <p:pRg st="0" end="0"/>
                                            </p:txEl>
                                          </p:spTgt>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3075">
                                            <p:txEl>
                                              <p:pRg st="1" end="1"/>
                                            </p:txEl>
                                          </p:spTgt>
                                        </p:tgtEl>
                                        <p:attrNameLst>
                                          <p:attrName>style.visibility</p:attrName>
                                        </p:attrNameLst>
                                      </p:cBhvr>
                                      <p:to>
                                        <p:strVal val="visible"/>
                                      </p:to>
                                    </p:set>
                                    <p:anim calcmode="lin" valueType="num">
                                      <p:cBhvr>
                                        <p:cTn id="16"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7" dur="1000" fill="hold"/>
                                        <p:tgtEl>
                                          <p:spTgt spid="3075">
                                            <p:txEl>
                                              <p:pRg st="1" end="1"/>
                                            </p:txEl>
                                          </p:spTgt>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500"/>
                            </p:stCondLst>
                            <p:childTnLst>
                              <p:par>
                                <p:cTn id="19" presetID="23" presetClass="entr" presetSubtype="16" fill="hold" grpId="0" nodeType="after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075">
                                            <p:txEl>
                                              <p:pRg st="2" end="2"/>
                                            </p:txEl>
                                          </p:spTgt>
                                        </p:tgtEl>
                                        <p:attrNameLst>
                                          <p:attrName>ppt_h</p:attrName>
                                        </p:attrNameLst>
                                      </p:cBhvr>
                                      <p:tavLst>
                                        <p:tav tm="0">
                                          <p:val>
                                            <p:fltVal val="0"/>
                                          </p:val>
                                        </p:tav>
                                        <p:tav tm="100000">
                                          <p:val>
                                            <p:strVal val="#ppt_h"/>
                                          </p:val>
                                        </p:tav>
                                      </p:tavLst>
                                    </p:anim>
                                  </p:childTnLst>
                                </p:cTn>
                              </p:par>
                            </p:childTnLst>
                          </p:cTn>
                        </p:par>
                        <p:par>
                          <p:cTn id="23" fill="hold" nodeType="afterGroup">
                            <p:stCondLst>
                              <p:cond delay="3500"/>
                            </p:stCondLst>
                            <p:childTnLst>
                              <p:par>
                                <p:cTn id="24" presetID="21" presetClass="entr" presetSubtype="4"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Effect transition="in" filter="wheel(4)">
                                      <p:cBhvr>
                                        <p:cTn id="26"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981200" y="274638"/>
            <a:ext cx="5562600" cy="944562"/>
          </a:xfrm>
        </p:spPr>
        <p:txBody>
          <a:bodyPr/>
          <a:lstStyle/>
          <a:p>
            <a:pPr marL="0" indent="0">
              <a:lnSpc>
                <a:spcPct val="80000"/>
              </a:lnSpc>
              <a:buNone/>
              <a:defRPr/>
            </a:pPr>
            <a:r>
              <a:rPr lang="en-US" sz="3200" dirty="0">
                <a:latin typeface="Comic Sans MS" charset="0"/>
              </a:rPr>
              <a:t>EXAMPLE: Magnesium </a:t>
            </a:r>
          </a:p>
        </p:txBody>
      </p:sp>
      <p:sp>
        <p:nvSpPr>
          <p:cNvPr id="31747" name="Rectangle 3"/>
          <p:cNvSpPr>
            <a:spLocks noGrp="1" noChangeArrowheads="1"/>
          </p:cNvSpPr>
          <p:nvPr>
            <p:ph type="body" sz="half" idx="1"/>
          </p:nvPr>
        </p:nvSpPr>
        <p:spPr>
          <a:xfrm>
            <a:off x="885825" y="1295400"/>
            <a:ext cx="6810375" cy="4953000"/>
          </a:xfrm>
        </p:spPr>
        <p:txBody>
          <a:bodyPr>
            <a:normAutofit/>
          </a:bodyPr>
          <a:lstStyle/>
          <a:p>
            <a:pPr eaLnBrk="1" hangingPunct="1">
              <a:lnSpc>
                <a:spcPct val="80000"/>
              </a:lnSpc>
              <a:defRPr/>
            </a:pPr>
            <a:r>
              <a:rPr lang="en-US" sz="1600" dirty="0">
                <a:latin typeface="Comic Sans MS" charset="0"/>
              </a:rPr>
              <a:t>Magnesium plays an important role in the </a:t>
            </a:r>
            <a:r>
              <a:rPr lang="en-US" sz="1600" b="1" dirty="0">
                <a:latin typeface="Comic Sans MS" charset="0"/>
              </a:rPr>
              <a:t>production </a:t>
            </a:r>
            <a:r>
              <a:rPr lang="en-US" sz="1600" dirty="0">
                <a:latin typeface="Comic Sans MS" charset="0"/>
              </a:rPr>
              <a:t>and </a:t>
            </a:r>
            <a:r>
              <a:rPr lang="en-US" sz="1600" b="1" dirty="0">
                <a:latin typeface="Comic Sans MS" charset="0"/>
              </a:rPr>
              <a:t>transport of </a:t>
            </a:r>
            <a:r>
              <a:rPr lang="en-US" sz="1600" b="1" dirty="0">
                <a:solidFill>
                  <a:srgbClr val="FF6600"/>
                </a:solidFill>
                <a:latin typeface="Comic Sans MS" charset="0"/>
              </a:rPr>
              <a:t>ENERGY</a:t>
            </a:r>
            <a:r>
              <a:rPr lang="en-US" sz="1600" dirty="0">
                <a:latin typeface="Comic Sans MS" charset="0"/>
              </a:rPr>
              <a:t>. </a:t>
            </a:r>
          </a:p>
          <a:p>
            <a:pPr eaLnBrk="1" hangingPunct="1">
              <a:lnSpc>
                <a:spcPct val="80000"/>
              </a:lnSpc>
              <a:defRPr/>
            </a:pPr>
            <a:endParaRPr lang="en-US" sz="1600" dirty="0">
              <a:latin typeface="Comic Sans MS" charset="0"/>
            </a:endParaRPr>
          </a:p>
          <a:p>
            <a:pPr eaLnBrk="1" hangingPunct="1">
              <a:lnSpc>
                <a:spcPct val="80000"/>
              </a:lnSpc>
              <a:defRPr/>
            </a:pPr>
            <a:r>
              <a:rPr lang="en-US" sz="1600" dirty="0">
                <a:latin typeface="Comic Sans MS" charset="0"/>
              </a:rPr>
              <a:t>It is also important for:</a:t>
            </a:r>
          </a:p>
          <a:p>
            <a:pPr lvl="1" eaLnBrk="1" hangingPunct="1">
              <a:lnSpc>
                <a:spcPct val="80000"/>
              </a:lnSpc>
              <a:defRPr/>
            </a:pPr>
            <a:r>
              <a:rPr lang="en-US" sz="1600" dirty="0">
                <a:latin typeface="Comic Sans MS" charset="0"/>
              </a:rPr>
              <a:t>the </a:t>
            </a:r>
            <a:r>
              <a:rPr lang="en-US" sz="1600" b="1" dirty="0">
                <a:latin typeface="Comic Sans MS" charset="0"/>
              </a:rPr>
              <a:t>contraction </a:t>
            </a:r>
            <a:r>
              <a:rPr lang="en-US" sz="1600" dirty="0">
                <a:latin typeface="Comic Sans MS" charset="0"/>
              </a:rPr>
              <a:t>and</a:t>
            </a:r>
            <a:r>
              <a:rPr lang="en-US" sz="1600" b="1" dirty="0">
                <a:latin typeface="Comic Sans MS" charset="0"/>
              </a:rPr>
              <a:t> relaxation of muscles</a:t>
            </a:r>
            <a:r>
              <a:rPr lang="en-US" sz="1600" dirty="0">
                <a:latin typeface="Comic Sans MS" charset="0"/>
              </a:rPr>
              <a:t>. </a:t>
            </a:r>
          </a:p>
          <a:p>
            <a:pPr lvl="1" eaLnBrk="1" hangingPunct="1">
              <a:lnSpc>
                <a:spcPct val="80000"/>
              </a:lnSpc>
              <a:defRPr/>
            </a:pPr>
            <a:r>
              <a:rPr lang="en-US" sz="1600" dirty="0">
                <a:latin typeface="Comic Sans MS" charset="0"/>
              </a:rPr>
              <a:t>the </a:t>
            </a:r>
            <a:r>
              <a:rPr lang="en-US" sz="1600" b="1" dirty="0">
                <a:latin typeface="Comic Sans MS" charset="0"/>
              </a:rPr>
              <a:t>synthesis of </a:t>
            </a:r>
            <a:r>
              <a:rPr lang="en-US" sz="1600" b="1" dirty="0">
                <a:latin typeface="Comic Sans MS" charset="0"/>
                <a:hlinkClick r:id="rId3"/>
              </a:rPr>
              <a:t>protein</a:t>
            </a:r>
            <a:r>
              <a:rPr lang="en-US" sz="1600" b="1" dirty="0">
                <a:latin typeface="Comic Sans MS" charset="0"/>
              </a:rPr>
              <a:t>.</a:t>
            </a:r>
            <a:endParaRPr lang="en-US" sz="1600" dirty="0">
              <a:latin typeface="Comic Sans MS" charset="0"/>
            </a:endParaRPr>
          </a:p>
          <a:p>
            <a:pPr lvl="1" eaLnBrk="1" hangingPunct="1">
              <a:lnSpc>
                <a:spcPct val="80000"/>
              </a:lnSpc>
              <a:defRPr/>
            </a:pPr>
            <a:r>
              <a:rPr lang="en-US" sz="1600" b="1" dirty="0">
                <a:latin typeface="Comic Sans MS" charset="0"/>
              </a:rPr>
              <a:t>assisting certain </a:t>
            </a:r>
            <a:r>
              <a:rPr lang="en-US" sz="1600" b="1" dirty="0">
                <a:latin typeface="Comic Sans MS" charset="0"/>
                <a:hlinkClick r:id="rId4"/>
              </a:rPr>
              <a:t>enzymes</a:t>
            </a:r>
            <a:r>
              <a:rPr lang="en-US" sz="1600" dirty="0">
                <a:latin typeface="Comic Sans MS" charset="0"/>
              </a:rPr>
              <a:t> in the body.</a:t>
            </a:r>
          </a:p>
          <a:p>
            <a:pPr eaLnBrk="1" hangingPunct="1">
              <a:lnSpc>
                <a:spcPct val="80000"/>
              </a:lnSpc>
              <a:defRPr/>
            </a:pPr>
            <a:endParaRPr lang="en-US" sz="1600" dirty="0">
              <a:latin typeface="Comic Sans MS" charset="0"/>
            </a:endParaRPr>
          </a:p>
          <a:p>
            <a:pPr eaLnBrk="1" hangingPunct="1">
              <a:defRPr/>
            </a:pPr>
            <a:r>
              <a:rPr lang="en-US" sz="1600" dirty="0">
                <a:latin typeface="Comic Sans MS" charset="0"/>
              </a:rPr>
              <a:t>Over 300 enzymes require magnesium ions for action, including all enzymes using or synthesizing ATP, or those that use other nucleotides to synthesize </a:t>
            </a:r>
            <a:r>
              <a:rPr lang="en-US" sz="1600" dirty="0">
                <a:latin typeface="Comic Sans MS" charset="0"/>
                <a:hlinkClick r:id="rId5"/>
              </a:rPr>
              <a:t>DNA and RNA</a:t>
            </a:r>
            <a:r>
              <a:rPr lang="en-US" sz="1600" dirty="0">
                <a:latin typeface="Comic Sans MS" charset="0"/>
              </a:rPr>
              <a:t>. </a:t>
            </a:r>
          </a:p>
          <a:p>
            <a:pPr eaLnBrk="1" hangingPunct="1">
              <a:lnSpc>
                <a:spcPct val="80000"/>
              </a:lnSpc>
              <a:defRPr/>
            </a:pPr>
            <a:endParaRPr lang="en-US" sz="1600" dirty="0">
              <a:latin typeface="Comic Sans MS" charset="0"/>
            </a:endParaRPr>
          </a:p>
          <a:p>
            <a:pPr eaLnBrk="1" hangingPunct="1">
              <a:defRPr/>
            </a:pPr>
            <a:r>
              <a:rPr lang="en-US" sz="1600" dirty="0">
                <a:latin typeface="Comic Sans MS" charset="0"/>
              </a:rPr>
              <a:t>Human magnesium deficiency is common</a:t>
            </a:r>
          </a:p>
          <a:p>
            <a:pPr marL="0" indent="0">
              <a:buNone/>
              <a:defRPr/>
            </a:pPr>
            <a:endParaRPr lang="en-US" sz="1600" dirty="0">
              <a:latin typeface="Comic Sans MS" charset="0"/>
            </a:endParaRPr>
          </a:p>
          <a:p>
            <a:pPr eaLnBrk="1" hangingPunct="1">
              <a:defRPr/>
            </a:pPr>
            <a:r>
              <a:rPr lang="en-US" sz="1600" dirty="0">
                <a:latin typeface="Comic Sans MS" charset="0"/>
              </a:rPr>
              <a:t>Magnesium supplements can help you go to the toilet (constipation)</a:t>
            </a:r>
          </a:p>
        </p:txBody>
      </p:sp>
      <p:pic>
        <p:nvPicPr>
          <p:cNvPr id="75779" name="Picture 9" descr="FoodSourcesOfMagnesiu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8001001" y="2819401"/>
            <a:ext cx="2486025" cy="33496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5780" name="Picture 10" descr="Magnesium_crystals-Warut Roonguthai"/>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8001000" y="358776"/>
            <a:ext cx="2451100" cy="20034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1750" name="Text Box 11"/>
          <p:cNvSpPr txBox="1">
            <a:spLocks noChangeArrowheads="1"/>
          </p:cNvSpPr>
          <p:nvPr/>
        </p:nvSpPr>
        <p:spPr bwMode="auto">
          <a:xfrm>
            <a:off x="8229600" y="381001"/>
            <a:ext cx="5334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eaLnBrk="1" hangingPunct="1">
              <a:spcBef>
                <a:spcPct val="50000"/>
              </a:spcBef>
              <a:defRPr/>
            </a:pPr>
            <a:r>
              <a:rPr lang="en-US"/>
              <a:t>Mg</a:t>
            </a:r>
          </a:p>
        </p:txBody>
      </p:sp>
      <p:sp>
        <p:nvSpPr>
          <p:cNvPr id="31751" name="Text Box 12"/>
          <p:cNvSpPr txBox="1">
            <a:spLocks noChangeArrowheads="1"/>
          </p:cNvSpPr>
          <p:nvPr/>
        </p:nvSpPr>
        <p:spPr bwMode="auto">
          <a:xfrm>
            <a:off x="9829800" y="381000"/>
            <a:ext cx="609600" cy="52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600"/>
              <a:t>12</a:t>
            </a:r>
          </a:p>
          <a:p>
            <a:pPr algn="ctr" eaLnBrk="1" hangingPunct="1">
              <a:spcBef>
                <a:spcPct val="50000"/>
              </a:spcBef>
              <a:defRPr/>
            </a:pPr>
            <a:r>
              <a:rPr lang="en-US" sz="800"/>
              <a:t>24.305</a:t>
            </a:r>
          </a:p>
        </p:txBody>
      </p:sp>
      <p:sp>
        <p:nvSpPr>
          <p:cNvPr id="31752" name="Text Box 13"/>
          <p:cNvSpPr txBox="1">
            <a:spLocks noChangeArrowheads="1"/>
          </p:cNvSpPr>
          <p:nvPr/>
        </p:nvSpPr>
        <p:spPr bwMode="auto">
          <a:xfrm>
            <a:off x="8229600" y="2057400"/>
            <a:ext cx="22098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ctr" eaLnBrk="1" hangingPunct="1">
              <a:spcBef>
                <a:spcPct val="50000"/>
              </a:spcBef>
              <a:defRPr/>
            </a:pPr>
            <a:r>
              <a:rPr lang="en-US" sz="1600"/>
              <a:t>Magnesium</a:t>
            </a:r>
          </a:p>
        </p:txBody>
      </p:sp>
      <p:sp>
        <p:nvSpPr>
          <p:cNvPr id="31753" name="Text Box 14"/>
          <p:cNvSpPr txBox="1">
            <a:spLocks noChangeArrowheads="1"/>
          </p:cNvSpPr>
          <p:nvPr/>
        </p:nvSpPr>
        <p:spPr bwMode="auto">
          <a:xfrm>
            <a:off x="7467600" y="6492875"/>
            <a:ext cx="3200400" cy="400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algn="r" eaLnBrk="1" hangingPunct="1">
              <a:spcBef>
                <a:spcPct val="50000"/>
              </a:spcBef>
              <a:defRPr/>
            </a:pPr>
            <a:r>
              <a:rPr lang="en-US" sz="1000" b="0">
                <a:latin typeface="Comic Sans MS" charset="0"/>
              </a:rPr>
              <a:t>Images: </a:t>
            </a:r>
            <a:r>
              <a:rPr lang="en-US" sz="1000" b="0">
                <a:latin typeface="Comic Sans MS" charset="0"/>
                <a:hlinkClick r:id="rId8"/>
              </a:rPr>
              <a:t>Magnesium crystals</a:t>
            </a:r>
            <a:r>
              <a:rPr lang="en-US" sz="1000" b="0">
                <a:latin typeface="Comic Sans MS" charset="0"/>
              </a:rPr>
              <a:t>, Warut Roonguthai; </a:t>
            </a:r>
            <a:r>
              <a:rPr lang="en-US" sz="1000" b="0">
                <a:latin typeface="Comic Sans MS" charset="0"/>
                <a:hlinkClick r:id="rId9"/>
              </a:rPr>
              <a:t>Food sources of Magnesium</a:t>
            </a:r>
            <a:r>
              <a:rPr lang="en-US" sz="1000" b="0">
                <a:latin typeface="Comic Sans MS" charset="0"/>
              </a:rPr>
              <a:t>, Peggy Greb</a:t>
            </a:r>
          </a:p>
        </p:txBody>
      </p:sp>
      <p:sp>
        <p:nvSpPr>
          <p:cNvPr id="12" name="Rectangle 6"/>
          <p:cNvSpPr>
            <a:spLocks noChangeArrowheads="1"/>
          </p:cNvSpPr>
          <p:nvPr/>
        </p:nvSpPr>
        <p:spPr bwMode="auto">
          <a:xfrm>
            <a:off x="1524000" y="6613526"/>
            <a:ext cx="441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a:latin typeface="Comic Sans MS" charset="0"/>
              </a:rPr>
              <a:t>From the </a:t>
            </a:r>
            <a:r>
              <a:rPr lang="en-US" sz="1000" dirty="0">
                <a:latin typeface="Comic Sans MS" charset="0"/>
                <a:hlinkClick r:id="rId10"/>
              </a:rPr>
              <a:t>Virtual Biology Classroom </a:t>
            </a:r>
            <a:r>
              <a:rPr lang="en-US" sz="1000" dirty="0">
                <a:latin typeface="Comic Sans MS" charset="0"/>
              </a:rPr>
              <a:t>on </a:t>
            </a:r>
            <a:r>
              <a:rPr lang="en-US" sz="1000" dirty="0">
                <a:latin typeface="Comic Sans MS" charset="0"/>
                <a:hlinkClick r:id="rId11"/>
              </a:rPr>
              <a:t>ScienceProfOnline.com</a:t>
            </a:r>
            <a:endParaRPr lang="en-US" sz="1000" dirty="0">
              <a:latin typeface="Comic Sans MS"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2F729BD-F337-5361-AFCA-408E6259357D}"/>
              </a:ext>
            </a:extLst>
          </p:cNvPr>
          <p:cNvSpPr>
            <a:spLocks noGrp="1" noChangeArrowheads="1"/>
          </p:cNvSpPr>
          <p:nvPr>
            <p:ph type="title"/>
          </p:nvPr>
        </p:nvSpPr>
        <p:spPr>
          <a:xfrm>
            <a:off x="1771650" y="274638"/>
            <a:ext cx="7400925" cy="1096962"/>
          </a:xfrm>
        </p:spPr>
        <p:txBody>
          <a:bodyPr/>
          <a:lstStyle/>
          <a:p>
            <a:pPr algn="l"/>
            <a:r>
              <a:rPr lang="en-US" altLang="en-US" sz="4000" dirty="0"/>
              <a:t>Trace Minerals: </a:t>
            </a:r>
            <a:r>
              <a:rPr lang="en-US" altLang="en-US" sz="2800" dirty="0">
                <a:solidFill>
                  <a:schemeClr val="accent2"/>
                </a:solidFill>
              </a:rPr>
              <a:t>iron, iodine, manganese, zinc, copper, and fluorine</a:t>
            </a:r>
          </a:p>
        </p:txBody>
      </p:sp>
      <p:sp>
        <p:nvSpPr>
          <p:cNvPr id="57347" name="Rectangle 3">
            <a:extLst>
              <a:ext uri="{FF2B5EF4-FFF2-40B4-BE49-F238E27FC236}">
                <a16:creationId xmlns:a16="http://schemas.microsoft.com/office/drawing/2014/main" id="{DCA9B152-2927-2A24-C39D-B6EBB0F76D65}"/>
              </a:ext>
            </a:extLst>
          </p:cNvPr>
          <p:cNvSpPr>
            <a:spLocks noGrp="1" noChangeArrowheads="1"/>
          </p:cNvSpPr>
          <p:nvPr>
            <p:ph type="body" idx="1"/>
          </p:nvPr>
        </p:nvSpPr>
        <p:spPr>
          <a:xfrm>
            <a:off x="676275" y="1371600"/>
            <a:ext cx="9144000" cy="5334000"/>
          </a:xfrm>
        </p:spPr>
        <p:txBody>
          <a:bodyPr/>
          <a:lstStyle/>
          <a:p>
            <a:pPr>
              <a:lnSpc>
                <a:spcPct val="80000"/>
              </a:lnSpc>
            </a:pPr>
            <a:r>
              <a:rPr lang="en-US" altLang="en-US" dirty="0"/>
              <a:t>The majority of the minerals needed for the body to function are only required in very small, or trace amounts.</a:t>
            </a:r>
          </a:p>
          <a:p>
            <a:pPr>
              <a:lnSpc>
                <a:spcPct val="80000"/>
              </a:lnSpc>
            </a:pPr>
            <a:r>
              <a:rPr lang="en-US" altLang="en-US" dirty="0"/>
              <a:t>Iron is a vital part of hemoglobin – a substance in red blood cells that carries oxygen to all parts of the body. Insufficient iron may cause anemia, a disease in which the body has either too few red blood cells or too little hemoglobin. As result too little oxygen is carried to cells of the body.</a:t>
            </a:r>
          </a:p>
          <a:p>
            <a:pPr>
              <a:lnSpc>
                <a:spcPct val="80000"/>
              </a:lnSpc>
            </a:pPr>
            <a:r>
              <a:rPr lang="en-US" altLang="en-US" dirty="0"/>
              <a:t>Iodine is needed for the thyroid gland to function properly. The thyroid gland produces hormones that control how quickly chemical reactions occur in our body. Too little iodine – thyroid gland enlarged. The primary sources are seafood and iodized table salt.</a:t>
            </a:r>
          </a:p>
          <a:p>
            <a:pPr>
              <a:lnSpc>
                <a:spcPct val="8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 calcmode="lin" valueType="num">
                                      <p:cBhvr>
                                        <p:cTn id="9" dur="1000" fill="hold"/>
                                        <p:tgtEl>
                                          <p:spTgt spid="57346"/>
                                        </p:tgtEl>
                                        <p:attrNameLst>
                                          <p:attrName>style.rotation</p:attrName>
                                        </p:attrNameLst>
                                      </p:cBhvr>
                                      <p:tavLst>
                                        <p:tav tm="0">
                                          <p:val>
                                            <p:fltVal val="360"/>
                                          </p:val>
                                        </p:tav>
                                        <p:tav tm="100000">
                                          <p:val>
                                            <p:fltVal val="0"/>
                                          </p:val>
                                        </p:tav>
                                      </p:tavLst>
                                    </p:anim>
                                    <p:animEffect transition="in" filter="fade">
                                      <p:cBhvr>
                                        <p:cTn id="10" dur="1000"/>
                                        <p:tgtEl>
                                          <p:spTgt spid="57346"/>
                                        </p:tgtEl>
                                      </p:cBhvr>
                                    </p:animEffect>
                                  </p:childTnLst>
                                </p:cTn>
                              </p:par>
                            </p:childTnLst>
                          </p:cTn>
                        </p:par>
                        <p:par>
                          <p:cTn id="11" fill="hold" nodeType="afterGroup">
                            <p:stCondLst>
                              <p:cond delay="1000"/>
                            </p:stCondLst>
                            <p:childTnLst>
                              <p:par>
                                <p:cTn id="12" presetID="39" presetClass="entr" presetSubtype="0" accel="100000" fill="hold" grpId="0" nodeType="afterEffect">
                                  <p:stCondLst>
                                    <p:cond delay="0"/>
                                  </p:stCondLst>
                                  <p:childTnLst>
                                    <p:set>
                                      <p:cBhvr>
                                        <p:cTn id="13" dur="1" fill="hold">
                                          <p:stCondLst>
                                            <p:cond delay="0"/>
                                          </p:stCondLst>
                                        </p:cTn>
                                        <p:tgtEl>
                                          <p:spTgt spid="57347">
                                            <p:txEl>
                                              <p:pRg st="0" end="0"/>
                                            </p:txEl>
                                          </p:spTgt>
                                        </p:tgtEl>
                                        <p:attrNameLst>
                                          <p:attrName>style.visibility</p:attrName>
                                        </p:attrNameLst>
                                      </p:cBhvr>
                                      <p:to>
                                        <p:strVal val="visible"/>
                                      </p:to>
                                    </p:set>
                                    <p:anim calcmode="lin" valueType="num">
                                      <p:cBhvr>
                                        <p:cTn id="14" dur="1000" fill="hold"/>
                                        <p:tgtEl>
                                          <p:spTgt spid="573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573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573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2000"/>
                            </p:stCondLst>
                            <p:childTnLst>
                              <p:par>
                                <p:cTn id="19" presetID="39" presetClass="entr" presetSubtype="0" accel="100000" fill="hold" grpId="0" nodeType="afterEffect">
                                  <p:stCondLst>
                                    <p:cond delay="0"/>
                                  </p:stCondLst>
                                  <p:childTnLst>
                                    <p:set>
                                      <p:cBhvr>
                                        <p:cTn id="20" dur="1" fill="hold">
                                          <p:stCondLst>
                                            <p:cond delay="0"/>
                                          </p:stCondLst>
                                        </p:cTn>
                                        <p:tgtEl>
                                          <p:spTgt spid="57347">
                                            <p:txEl>
                                              <p:pRg st="1" end="1"/>
                                            </p:txEl>
                                          </p:spTgt>
                                        </p:tgtEl>
                                        <p:attrNameLst>
                                          <p:attrName>style.visibility</p:attrName>
                                        </p:attrNameLst>
                                      </p:cBhvr>
                                      <p:to>
                                        <p:strVal val="visible"/>
                                      </p:to>
                                    </p:set>
                                    <p:anim calcmode="lin" valueType="num">
                                      <p:cBhvr>
                                        <p:cTn id="21" dur="1000" fill="hold"/>
                                        <p:tgtEl>
                                          <p:spTgt spid="573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573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573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3000"/>
                            </p:stCondLst>
                            <p:childTnLst>
                              <p:par>
                                <p:cTn id="26" presetID="39" presetClass="entr" presetSubtype="0" accel="100000" fill="hold" grpId="0" nodeType="afterEffect">
                                  <p:stCondLst>
                                    <p:cond delay="0"/>
                                  </p:stCondLst>
                                  <p:childTnLst>
                                    <p:set>
                                      <p:cBhvr>
                                        <p:cTn id="27" dur="1" fill="hold">
                                          <p:stCondLst>
                                            <p:cond delay="0"/>
                                          </p:stCondLst>
                                        </p:cTn>
                                        <p:tgtEl>
                                          <p:spTgt spid="57347">
                                            <p:txEl>
                                              <p:pRg st="2" end="2"/>
                                            </p:txEl>
                                          </p:spTgt>
                                        </p:tgtEl>
                                        <p:attrNameLst>
                                          <p:attrName>style.visibility</p:attrName>
                                        </p:attrNameLst>
                                      </p:cBhvr>
                                      <p:to>
                                        <p:strVal val="visible"/>
                                      </p:to>
                                    </p:set>
                                    <p:anim calcmode="lin" valueType="num">
                                      <p:cBhvr>
                                        <p:cTn id="28" dur="1000" fill="hold"/>
                                        <p:tgtEl>
                                          <p:spTgt spid="573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573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573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3C8B3D55-ABE8-1D0E-AAEA-A1DE7ED76921}"/>
              </a:ext>
            </a:extLst>
          </p:cNvPr>
          <p:cNvSpPr>
            <a:spLocks noGrp="1" noChangeArrowheads="1"/>
          </p:cNvSpPr>
          <p:nvPr>
            <p:ph type="title"/>
          </p:nvPr>
        </p:nvSpPr>
        <p:spPr/>
        <p:txBody>
          <a:bodyPr/>
          <a:lstStyle/>
          <a:p>
            <a:r>
              <a:rPr lang="en-US" altLang="en-US"/>
              <a:t>Water</a:t>
            </a:r>
          </a:p>
        </p:txBody>
      </p:sp>
      <p:sp>
        <p:nvSpPr>
          <p:cNvPr id="59398" name="Rectangle 6">
            <a:extLst>
              <a:ext uri="{FF2B5EF4-FFF2-40B4-BE49-F238E27FC236}">
                <a16:creationId xmlns:a16="http://schemas.microsoft.com/office/drawing/2014/main" id="{CE7D018E-B568-A01C-8C12-6E4924D89C91}"/>
              </a:ext>
            </a:extLst>
          </p:cNvPr>
          <p:cNvSpPr>
            <a:spLocks noGrp="1" noChangeArrowheads="1"/>
          </p:cNvSpPr>
          <p:nvPr>
            <p:ph type="body" sz="half" idx="1"/>
          </p:nvPr>
        </p:nvSpPr>
        <p:spPr>
          <a:xfrm>
            <a:off x="1981200" y="1066800"/>
            <a:ext cx="4038600" cy="5562600"/>
          </a:xfrm>
        </p:spPr>
        <p:txBody>
          <a:bodyPr/>
          <a:lstStyle/>
          <a:p>
            <a:r>
              <a:rPr lang="en-US" altLang="en-US" sz="2400"/>
              <a:t>Water is found in every cell, in the spaces around the cells, in the fluid tissues of the body, and in body cavities</a:t>
            </a:r>
          </a:p>
          <a:p>
            <a:r>
              <a:rPr lang="en-US" altLang="en-US" sz="2400"/>
              <a:t>Water carries dissolved nutrients throughout our body and assists in all of its functions such as: digesting foods, removing wastes, regulating temperature, and cushioning sensitive parts of our body.</a:t>
            </a:r>
          </a:p>
          <a:p>
            <a:endParaRPr lang="en-US" altLang="en-US" sz="2400"/>
          </a:p>
        </p:txBody>
      </p:sp>
      <p:sp>
        <p:nvSpPr>
          <p:cNvPr id="59397" name="Rectangle 5">
            <a:extLst>
              <a:ext uri="{FF2B5EF4-FFF2-40B4-BE49-F238E27FC236}">
                <a16:creationId xmlns:a16="http://schemas.microsoft.com/office/drawing/2014/main" id="{142746F9-4E59-CA9A-3F27-D6A79641FFC0}"/>
              </a:ext>
            </a:extLst>
          </p:cNvPr>
          <p:cNvSpPr>
            <a:spLocks noGrp="1" noChangeArrowheads="1"/>
          </p:cNvSpPr>
          <p:nvPr>
            <p:ph type="body" sz="half" idx="2"/>
          </p:nvPr>
        </p:nvSpPr>
        <p:spPr>
          <a:xfrm>
            <a:off x="6172200" y="1143000"/>
            <a:ext cx="4038600" cy="5257800"/>
          </a:xfrm>
        </p:spPr>
        <p:txBody>
          <a:bodyPr/>
          <a:lstStyle/>
          <a:p>
            <a:r>
              <a:rPr lang="en-US" altLang="en-US" sz="2400"/>
              <a:t>Each day we lose two to three quarts of water and if this water is not replaced the body can dehydrate.</a:t>
            </a:r>
          </a:p>
          <a:p>
            <a:r>
              <a:rPr lang="en-US" altLang="en-US" sz="2400"/>
              <a:t>When minerals are dissolved, they break apart into ions. The ions formed in body fluids are called electrolytes. These ions play a central role in water balance in the body.</a:t>
            </a:r>
          </a:p>
        </p:txBody>
      </p:sp>
      <p:pic>
        <p:nvPicPr>
          <p:cNvPr id="59399" name="Picture 7">
            <a:extLst>
              <a:ext uri="{FF2B5EF4-FFF2-40B4-BE49-F238E27FC236}">
                <a16:creationId xmlns:a16="http://schemas.microsoft.com/office/drawing/2014/main" id="{A302073B-8294-C5C9-8A97-6427FA42C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5334001"/>
            <a:ext cx="960438" cy="1311275"/>
          </a:xfrm>
          <a:prstGeom prst="rect">
            <a:avLst/>
          </a:prstGeom>
          <a:noFill/>
          <a:extLst>
            <a:ext uri="{909E8E84-426E-40DD-AFC4-6F175D3DCCD1}">
              <a14:hiddenFill xmlns:a14="http://schemas.microsoft.com/office/drawing/2010/main">
                <a:solidFill>
                  <a:srgbClr val="FFFFFF"/>
                </a:solidFill>
              </a14:hiddenFill>
            </a:ext>
          </a:extLst>
        </p:spPr>
      </p:pic>
      <p:pic>
        <p:nvPicPr>
          <p:cNvPr id="59400" name="Picture 8">
            <a:extLst>
              <a:ext uri="{FF2B5EF4-FFF2-40B4-BE49-F238E27FC236}">
                <a16:creationId xmlns:a16="http://schemas.microsoft.com/office/drawing/2014/main" id="{9D5E768F-C146-F291-12AC-678ABD9F72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1" y="228601"/>
            <a:ext cx="676275" cy="904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59394"/>
                                        </p:tgtEl>
                                        <p:attrNameLst>
                                          <p:attrName>style.visibility</p:attrName>
                                        </p:attrNameLst>
                                      </p:cBhvr>
                                      <p:to>
                                        <p:strVal val="visible"/>
                                      </p:to>
                                    </p:set>
                                    <p:set>
                                      <p:cBhvr>
                                        <p:cTn id="7" dur="228" fill="hold">
                                          <p:stCondLst>
                                            <p:cond delay="0"/>
                                          </p:stCondLst>
                                        </p:cTn>
                                        <p:tgtEl>
                                          <p:spTgt spid="59394"/>
                                        </p:tgtEl>
                                        <p:attrNameLst>
                                          <p:attrName>style.rotation</p:attrName>
                                        </p:attrNameLst>
                                      </p:cBhvr>
                                      <p:to>
                                        <p:strVal val="-45.0"/>
                                      </p:to>
                                    </p:set>
                                    <p:anim calcmode="lin" valueType="num">
                                      <p:cBhvr>
                                        <p:cTn id="8" dur="228" fill="hold">
                                          <p:stCondLst>
                                            <p:cond delay="228"/>
                                          </p:stCondLst>
                                        </p:cTn>
                                        <p:tgtEl>
                                          <p:spTgt spid="5939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5939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5939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9394"/>
                                        </p:tgtEl>
                                        <p:attrNameLst>
                                          <p:attrName>ppt_y</p:attrName>
                                        </p:attrNameLst>
                                      </p:cBhvr>
                                      <p:tavLst>
                                        <p:tav tm="0">
                                          <p:val>
                                            <p:strVal val="#ppt_y-(0.354*#ppt_w-0.172*#ppt_h)"/>
                                          </p:val>
                                        </p:tav>
                                        <p:tav tm="100000">
                                          <p:val>
                                            <p:strVal val="#ppt_y"/>
                                          </p:val>
                                        </p:tav>
                                      </p:tavLst>
                                    </p:anim>
                                  </p:childTnLst>
                                </p:cTn>
                              </p:par>
                            </p:childTnLst>
                          </p:cTn>
                        </p:par>
                        <p:par>
                          <p:cTn id="12" fill="hold" nodeType="afterGroup">
                            <p:stCondLst>
                              <p:cond delay="1500"/>
                            </p:stCondLst>
                            <p:childTnLst>
                              <p:par>
                                <p:cTn id="13" presetID="49" presetClass="entr" presetSubtype="0" decel="100000" fill="hold" nodeType="afterEffect">
                                  <p:stCondLst>
                                    <p:cond delay="0"/>
                                  </p:stCondLst>
                                  <p:childTnLst>
                                    <p:set>
                                      <p:cBhvr>
                                        <p:cTn id="14" dur="1" fill="hold">
                                          <p:stCondLst>
                                            <p:cond delay="0"/>
                                          </p:stCondLst>
                                        </p:cTn>
                                        <p:tgtEl>
                                          <p:spTgt spid="59400"/>
                                        </p:tgtEl>
                                        <p:attrNameLst>
                                          <p:attrName>style.visibility</p:attrName>
                                        </p:attrNameLst>
                                      </p:cBhvr>
                                      <p:to>
                                        <p:strVal val="visible"/>
                                      </p:to>
                                    </p:set>
                                    <p:anim calcmode="lin" valueType="num">
                                      <p:cBhvr>
                                        <p:cTn id="15" dur="500" fill="hold"/>
                                        <p:tgtEl>
                                          <p:spTgt spid="59400"/>
                                        </p:tgtEl>
                                        <p:attrNameLst>
                                          <p:attrName>ppt_w</p:attrName>
                                        </p:attrNameLst>
                                      </p:cBhvr>
                                      <p:tavLst>
                                        <p:tav tm="0">
                                          <p:val>
                                            <p:fltVal val="0"/>
                                          </p:val>
                                        </p:tav>
                                        <p:tav tm="100000">
                                          <p:val>
                                            <p:strVal val="#ppt_w"/>
                                          </p:val>
                                        </p:tav>
                                      </p:tavLst>
                                    </p:anim>
                                    <p:anim calcmode="lin" valueType="num">
                                      <p:cBhvr>
                                        <p:cTn id="16" dur="500" fill="hold"/>
                                        <p:tgtEl>
                                          <p:spTgt spid="59400"/>
                                        </p:tgtEl>
                                        <p:attrNameLst>
                                          <p:attrName>ppt_h</p:attrName>
                                        </p:attrNameLst>
                                      </p:cBhvr>
                                      <p:tavLst>
                                        <p:tav tm="0">
                                          <p:val>
                                            <p:fltVal val="0"/>
                                          </p:val>
                                        </p:tav>
                                        <p:tav tm="100000">
                                          <p:val>
                                            <p:strVal val="#ppt_h"/>
                                          </p:val>
                                        </p:tav>
                                      </p:tavLst>
                                    </p:anim>
                                    <p:anim calcmode="lin" valueType="num">
                                      <p:cBhvr>
                                        <p:cTn id="17" dur="500" fill="hold"/>
                                        <p:tgtEl>
                                          <p:spTgt spid="59400"/>
                                        </p:tgtEl>
                                        <p:attrNameLst>
                                          <p:attrName>style.rotation</p:attrName>
                                        </p:attrNameLst>
                                      </p:cBhvr>
                                      <p:tavLst>
                                        <p:tav tm="0">
                                          <p:val>
                                            <p:fltVal val="360"/>
                                          </p:val>
                                        </p:tav>
                                        <p:tav tm="100000">
                                          <p:val>
                                            <p:fltVal val="0"/>
                                          </p:val>
                                        </p:tav>
                                      </p:tavLst>
                                    </p:anim>
                                    <p:animEffect transition="in" filter="fade">
                                      <p:cBhvr>
                                        <p:cTn id="18" dur="500"/>
                                        <p:tgtEl>
                                          <p:spTgt spid="59400"/>
                                        </p:tgtEl>
                                      </p:cBhvr>
                                    </p:animEffect>
                                  </p:childTnLst>
                                </p:cTn>
                              </p:par>
                            </p:childTnLst>
                          </p:cTn>
                        </p:par>
                        <p:par>
                          <p:cTn id="19" fill="hold" nodeType="afterGroup">
                            <p:stCondLst>
                              <p:cond delay="2000"/>
                            </p:stCondLst>
                            <p:childTnLst>
                              <p:par>
                                <p:cTn id="20" presetID="54" presetClass="entr" presetSubtype="0" accel="100000" fill="hold" grpId="0" nodeType="afterEffect">
                                  <p:stCondLst>
                                    <p:cond delay="0"/>
                                  </p:stCondLst>
                                  <p:childTnLst>
                                    <p:set>
                                      <p:cBhvr>
                                        <p:cTn id="21" dur="1" fill="hold">
                                          <p:stCondLst>
                                            <p:cond delay="0"/>
                                          </p:stCondLst>
                                        </p:cTn>
                                        <p:tgtEl>
                                          <p:spTgt spid="59398">
                                            <p:txEl>
                                              <p:pRg st="0" end="0"/>
                                            </p:txEl>
                                          </p:spTgt>
                                        </p:tgtEl>
                                        <p:attrNameLst>
                                          <p:attrName>style.visibility</p:attrName>
                                        </p:attrNameLst>
                                      </p:cBhvr>
                                      <p:to>
                                        <p:strVal val="visible"/>
                                      </p:to>
                                    </p:set>
                                    <p:anim calcmode="lin" valueType="num">
                                      <p:cBhvr>
                                        <p:cTn id="22" dur="1000" fill="hold"/>
                                        <p:tgtEl>
                                          <p:spTgt spid="59398">
                                            <p:txEl>
                                              <p:pRg st="0" end="0"/>
                                            </p:txEl>
                                          </p:spTgt>
                                        </p:tgtEl>
                                        <p:attrNameLst>
                                          <p:attrName>ppt_w</p:attrName>
                                        </p:attrNameLst>
                                      </p:cBhvr>
                                      <p:tavLst>
                                        <p:tav tm="0">
                                          <p:val>
                                            <p:strVal val="#ppt_w*0.05"/>
                                          </p:val>
                                        </p:tav>
                                        <p:tav tm="100000">
                                          <p:val>
                                            <p:strVal val="#ppt_w"/>
                                          </p:val>
                                        </p:tav>
                                      </p:tavLst>
                                    </p:anim>
                                    <p:anim calcmode="lin" valueType="num">
                                      <p:cBhvr>
                                        <p:cTn id="23" dur="1000" fill="hold"/>
                                        <p:tgtEl>
                                          <p:spTgt spid="59398">
                                            <p:txEl>
                                              <p:pRg st="0" end="0"/>
                                            </p:txEl>
                                          </p:spTgt>
                                        </p:tgtEl>
                                        <p:attrNameLst>
                                          <p:attrName>ppt_h</p:attrName>
                                        </p:attrNameLst>
                                      </p:cBhvr>
                                      <p:tavLst>
                                        <p:tav tm="0">
                                          <p:val>
                                            <p:strVal val="#ppt_h"/>
                                          </p:val>
                                        </p:tav>
                                        <p:tav tm="100000">
                                          <p:val>
                                            <p:strVal val="#ppt_h"/>
                                          </p:val>
                                        </p:tav>
                                      </p:tavLst>
                                    </p:anim>
                                    <p:anim calcmode="lin" valueType="num">
                                      <p:cBhvr>
                                        <p:cTn id="24" dur="1000" fill="hold"/>
                                        <p:tgtEl>
                                          <p:spTgt spid="59398">
                                            <p:txEl>
                                              <p:pRg st="0" end="0"/>
                                            </p:txEl>
                                          </p:spTgt>
                                        </p:tgtEl>
                                        <p:attrNameLst>
                                          <p:attrName>ppt_x</p:attrName>
                                        </p:attrNameLst>
                                      </p:cBhvr>
                                      <p:tavLst>
                                        <p:tav tm="0">
                                          <p:val>
                                            <p:strVal val="#ppt_x-.2"/>
                                          </p:val>
                                        </p:tav>
                                        <p:tav tm="100000">
                                          <p:val>
                                            <p:strVal val="#ppt_x"/>
                                          </p:val>
                                        </p:tav>
                                      </p:tavLst>
                                    </p:anim>
                                    <p:anim calcmode="lin" valueType="num">
                                      <p:cBhvr>
                                        <p:cTn id="25" dur="1000" fill="hold"/>
                                        <p:tgtEl>
                                          <p:spTgt spid="59398">
                                            <p:txEl>
                                              <p:pRg st="0" end="0"/>
                                            </p:txEl>
                                          </p:spTgt>
                                        </p:tgtEl>
                                        <p:attrNameLst>
                                          <p:attrName>ppt_y</p:attrName>
                                        </p:attrNameLst>
                                      </p:cBhvr>
                                      <p:tavLst>
                                        <p:tav tm="0">
                                          <p:val>
                                            <p:strVal val="#ppt_y"/>
                                          </p:val>
                                        </p:tav>
                                        <p:tav tm="100000">
                                          <p:val>
                                            <p:strVal val="#ppt_y"/>
                                          </p:val>
                                        </p:tav>
                                      </p:tavLst>
                                    </p:anim>
                                    <p:animEffect transition="in" filter="fade">
                                      <p:cBhvr>
                                        <p:cTn id="26" dur="1000"/>
                                        <p:tgtEl>
                                          <p:spTgt spid="59398">
                                            <p:txEl>
                                              <p:pRg st="0" end="0"/>
                                            </p:txEl>
                                          </p:spTgt>
                                        </p:tgtEl>
                                      </p:cBhvr>
                                    </p:animEffect>
                                  </p:childTnLst>
                                </p:cTn>
                              </p:par>
                            </p:childTnLst>
                          </p:cTn>
                        </p:par>
                        <p:par>
                          <p:cTn id="27" fill="hold" nodeType="afterGroup">
                            <p:stCondLst>
                              <p:cond delay="3000"/>
                            </p:stCondLst>
                            <p:childTnLst>
                              <p:par>
                                <p:cTn id="28" presetID="54" presetClass="entr" presetSubtype="0" accel="100000" fill="hold" grpId="0" nodeType="afterEffect">
                                  <p:stCondLst>
                                    <p:cond delay="0"/>
                                  </p:stCondLst>
                                  <p:childTnLst>
                                    <p:set>
                                      <p:cBhvr>
                                        <p:cTn id="29" dur="1" fill="hold">
                                          <p:stCondLst>
                                            <p:cond delay="0"/>
                                          </p:stCondLst>
                                        </p:cTn>
                                        <p:tgtEl>
                                          <p:spTgt spid="59398">
                                            <p:txEl>
                                              <p:pRg st="1" end="1"/>
                                            </p:txEl>
                                          </p:spTgt>
                                        </p:tgtEl>
                                        <p:attrNameLst>
                                          <p:attrName>style.visibility</p:attrName>
                                        </p:attrNameLst>
                                      </p:cBhvr>
                                      <p:to>
                                        <p:strVal val="visible"/>
                                      </p:to>
                                    </p:set>
                                    <p:anim calcmode="lin" valueType="num">
                                      <p:cBhvr>
                                        <p:cTn id="30" dur="1000" fill="hold"/>
                                        <p:tgtEl>
                                          <p:spTgt spid="59398">
                                            <p:txEl>
                                              <p:pRg st="1" end="1"/>
                                            </p:txEl>
                                          </p:spTgt>
                                        </p:tgtEl>
                                        <p:attrNameLst>
                                          <p:attrName>ppt_w</p:attrName>
                                        </p:attrNameLst>
                                      </p:cBhvr>
                                      <p:tavLst>
                                        <p:tav tm="0">
                                          <p:val>
                                            <p:strVal val="#ppt_w*0.05"/>
                                          </p:val>
                                        </p:tav>
                                        <p:tav tm="100000">
                                          <p:val>
                                            <p:strVal val="#ppt_w"/>
                                          </p:val>
                                        </p:tav>
                                      </p:tavLst>
                                    </p:anim>
                                    <p:anim calcmode="lin" valueType="num">
                                      <p:cBhvr>
                                        <p:cTn id="31" dur="1000" fill="hold"/>
                                        <p:tgtEl>
                                          <p:spTgt spid="59398">
                                            <p:txEl>
                                              <p:pRg st="1" end="1"/>
                                            </p:txEl>
                                          </p:spTgt>
                                        </p:tgtEl>
                                        <p:attrNameLst>
                                          <p:attrName>ppt_h</p:attrName>
                                        </p:attrNameLst>
                                      </p:cBhvr>
                                      <p:tavLst>
                                        <p:tav tm="0">
                                          <p:val>
                                            <p:strVal val="#ppt_h"/>
                                          </p:val>
                                        </p:tav>
                                        <p:tav tm="100000">
                                          <p:val>
                                            <p:strVal val="#ppt_h"/>
                                          </p:val>
                                        </p:tav>
                                      </p:tavLst>
                                    </p:anim>
                                    <p:anim calcmode="lin" valueType="num">
                                      <p:cBhvr>
                                        <p:cTn id="32" dur="1000" fill="hold"/>
                                        <p:tgtEl>
                                          <p:spTgt spid="59398">
                                            <p:txEl>
                                              <p:pRg st="1" end="1"/>
                                            </p:txEl>
                                          </p:spTgt>
                                        </p:tgtEl>
                                        <p:attrNameLst>
                                          <p:attrName>ppt_x</p:attrName>
                                        </p:attrNameLst>
                                      </p:cBhvr>
                                      <p:tavLst>
                                        <p:tav tm="0">
                                          <p:val>
                                            <p:strVal val="#ppt_x-.2"/>
                                          </p:val>
                                        </p:tav>
                                        <p:tav tm="100000">
                                          <p:val>
                                            <p:strVal val="#ppt_x"/>
                                          </p:val>
                                        </p:tav>
                                      </p:tavLst>
                                    </p:anim>
                                    <p:anim calcmode="lin" valueType="num">
                                      <p:cBhvr>
                                        <p:cTn id="33" dur="1000" fill="hold"/>
                                        <p:tgtEl>
                                          <p:spTgt spid="59398">
                                            <p:txEl>
                                              <p:pRg st="1" end="1"/>
                                            </p:txEl>
                                          </p:spTgt>
                                        </p:tgtEl>
                                        <p:attrNameLst>
                                          <p:attrName>ppt_y</p:attrName>
                                        </p:attrNameLst>
                                      </p:cBhvr>
                                      <p:tavLst>
                                        <p:tav tm="0">
                                          <p:val>
                                            <p:strVal val="#ppt_y"/>
                                          </p:val>
                                        </p:tav>
                                        <p:tav tm="100000">
                                          <p:val>
                                            <p:strVal val="#ppt_y"/>
                                          </p:val>
                                        </p:tav>
                                      </p:tavLst>
                                    </p:anim>
                                    <p:animEffect transition="in" filter="fade">
                                      <p:cBhvr>
                                        <p:cTn id="34" dur="1000"/>
                                        <p:tgtEl>
                                          <p:spTgt spid="59398">
                                            <p:txEl>
                                              <p:pRg st="1" end="1"/>
                                            </p:txEl>
                                          </p:spTgt>
                                        </p:tgtEl>
                                      </p:cBhvr>
                                    </p:animEffect>
                                  </p:childTnLst>
                                </p:cTn>
                              </p:par>
                            </p:childTnLst>
                          </p:cTn>
                        </p:par>
                        <p:par>
                          <p:cTn id="35" fill="hold" nodeType="afterGroup">
                            <p:stCondLst>
                              <p:cond delay="4000"/>
                            </p:stCondLst>
                            <p:childTnLst>
                              <p:par>
                                <p:cTn id="36" presetID="58" presetClass="entr" presetSubtype="0" accel="100000" fill="hold" grpId="0" nodeType="afterEffect">
                                  <p:stCondLst>
                                    <p:cond delay="0"/>
                                  </p:stCondLst>
                                  <p:childTnLst>
                                    <p:set>
                                      <p:cBhvr>
                                        <p:cTn id="37" dur="1" fill="hold">
                                          <p:stCondLst>
                                            <p:cond delay="0"/>
                                          </p:stCondLst>
                                        </p:cTn>
                                        <p:tgtEl>
                                          <p:spTgt spid="59397">
                                            <p:txEl>
                                              <p:pRg st="0" end="0"/>
                                            </p:txEl>
                                          </p:spTgt>
                                        </p:tgtEl>
                                        <p:attrNameLst>
                                          <p:attrName>style.visibility</p:attrName>
                                        </p:attrNameLst>
                                      </p:cBhvr>
                                      <p:to>
                                        <p:strVal val="visible"/>
                                      </p:to>
                                    </p:set>
                                    <p:anim calcmode="lin" valueType="num">
                                      <p:cBhvr>
                                        <p:cTn id="38" dur="1000" fill="hold"/>
                                        <p:tgtEl>
                                          <p:spTgt spid="59397">
                                            <p:txEl>
                                              <p:pRg st="0" end="0"/>
                                            </p:txEl>
                                          </p:spTgt>
                                        </p:tgtEl>
                                        <p:attrNameLst>
                                          <p:attrName>ppt_w</p:attrName>
                                        </p:attrNameLst>
                                      </p:cBhvr>
                                      <p:tavLst>
                                        <p:tav tm="0">
                                          <p:val>
                                            <p:strVal val="#ppt_w*2.5"/>
                                          </p:val>
                                        </p:tav>
                                        <p:tav tm="100000">
                                          <p:val>
                                            <p:strVal val="#ppt_w"/>
                                          </p:val>
                                        </p:tav>
                                      </p:tavLst>
                                    </p:anim>
                                    <p:anim calcmode="lin" valueType="num">
                                      <p:cBhvr>
                                        <p:cTn id="39" dur="1000" fill="hold"/>
                                        <p:tgtEl>
                                          <p:spTgt spid="59397">
                                            <p:txEl>
                                              <p:pRg st="0" end="0"/>
                                            </p:txEl>
                                          </p:spTgt>
                                        </p:tgtEl>
                                        <p:attrNameLst>
                                          <p:attrName>ppt_h</p:attrName>
                                        </p:attrNameLst>
                                      </p:cBhvr>
                                      <p:tavLst>
                                        <p:tav tm="0">
                                          <p:val>
                                            <p:strVal val="#ppt_h*0.01"/>
                                          </p:val>
                                        </p:tav>
                                        <p:tav tm="100000">
                                          <p:val>
                                            <p:strVal val="#ppt_h"/>
                                          </p:val>
                                        </p:tav>
                                      </p:tavLst>
                                    </p:anim>
                                    <p:anim calcmode="lin" valueType="num">
                                      <p:cBhvr>
                                        <p:cTn id="40" dur="1000" fill="hold"/>
                                        <p:tgtEl>
                                          <p:spTgt spid="59397">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59397">
                                            <p:txEl>
                                              <p:pRg st="0" end="0"/>
                                            </p:txEl>
                                          </p:spTgt>
                                        </p:tgtEl>
                                        <p:attrNameLst>
                                          <p:attrName>ppt_y</p:attrName>
                                        </p:attrNameLst>
                                      </p:cBhvr>
                                      <p:tavLst>
                                        <p:tav tm="0">
                                          <p:val>
                                            <p:strVal val="#ppt_h+1"/>
                                          </p:val>
                                        </p:tav>
                                        <p:tav tm="100000">
                                          <p:val>
                                            <p:strVal val="#ppt_y"/>
                                          </p:val>
                                        </p:tav>
                                      </p:tavLst>
                                    </p:anim>
                                    <p:animEffect transition="in" filter="fade">
                                      <p:cBhvr>
                                        <p:cTn id="42" dur="1000"/>
                                        <p:tgtEl>
                                          <p:spTgt spid="59397">
                                            <p:txEl>
                                              <p:pRg st="0" end="0"/>
                                            </p:txEl>
                                          </p:spTgt>
                                        </p:tgtEl>
                                      </p:cBhvr>
                                    </p:animEffect>
                                  </p:childTnLst>
                                </p:cTn>
                              </p:par>
                            </p:childTnLst>
                          </p:cTn>
                        </p:par>
                        <p:par>
                          <p:cTn id="43" fill="hold" nodeType="afterGroup">
                            <p:stCondLst>
                              <p:cond delay="5000"/>
                            </p:stCondLst>
                            <p:childTnLst>
                              <p:par>
                                <p:cTn id="44" presetID="58" presetClass="entr" presetSubtype="0" accel="100000" fill="hold" grpId="0" nodeType="afterEffect">
                                  <p:stCondLst>
                                    <p:cond delay="0"/>
                                  </p:stCondLst>
                                  <p:childTnLst>
                                    <p:set>
                                      <p:cBhvr>
                                        <p:cTn id="45" dur="1" fill="hold">
                                          <p:stCondLst>
                                            <p:cond delay="0"/>
                                          </p:stCondLst>
                                        </p:cTn>
                                        <p:tgtEl>
                                          <p:spTgt spid="59397">
                                            <p:txEl>
                                              <p:pRg st="1" end="1"/>
                                            </p:txEl>
                                          </p:spTgt>
                                        </p:tgtEl>
                                        <p:attrNameLst>
                                          <p:attrName>style.visibility</p:attrName>
                                        </p:attrNameLst>
                                      </p:cBhvr>
                                      <p:to>
                                        <p:strVal val="visible"/>
                                      </p:to>
                                    </p:set>
                                    <p:anim calcmode="lin" valueType="num">
                                      <p:cBhvr>
                                        <p:cTn id="46" dur="1000" fill="hold"/>
                                        <p:tgtEl>
                                          <p:spTgt spid="59397">
                                            <p:txEl>
                                              <p:pRg st="1" end="1"/>
                                            </p:txEl>
                                          </p:spTgt>
                                        </p:tgtEl>
                                        <p:attrNameLst>
                                          <p:attrName>ppt_w</p:attrName>
                                        </p:attrNameLst>
                                      </p:cBhvr>
                                      <p:tavLst>
                                        <p:tav tm="0">
                                          <p:val>
                                            <p:strVal val="#ppt_w*2.5"/>
                                          </p:val>
                                        </p:tav>
                                        <p:tav tm="100000">
                                          <p:val>
                                            <p:strVal val="#ppt_w"/>
                                          </p:val>
                                        </p:tav>
                                      </p:tavLst>
                                    </p:anim>
                                    <p:anim calcmode="lin" valueType="num">
                                      <p:cBhvr>
                                        <p:cTn id="47" dur="1000" fill="hold"/>
                                        <p:tgtEl>
                                          <p:spTgt spid="59397">
                                            <p:txEl>
                                              <p:pRg st="1" end="1"/>
                                            </p:txEl>
                                          </p:spTgt>
                                        </p:tgtEl>
                                        <p:attrNameLst>
                                          <p:attrName>ppt_h</p:attrName>
                                        </p:attrNameLst>
                                      </p:cBhvr>
                                      <p:tavLst>
                                        <p:tav tm="0">
                                          <p:val>
                                            <p:strVal val="#ppt_h*0.01"/>
                                          </p:val>
                                        </p:tav>
                                        <p:tav tm="100000">
                                          <p:val>
                                            <p:strVal val="#ppt_h"/>
                                          </p:val>
                                        </p:tav>
                                      </p:tavLst>
                                    </p:anim>
                                    <p:anim calcmode="lin" valueType="num">
                                      <p:cBhvr>
                                        <p:cTn id="48" dur="1000" fill="hold"/>
                                        <p:tgtEl>
                                          <p:spTgt spid="59397">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59397">
                                            <p:txEl>
                                              <p:pRg st="1" end="1"/>
                                            </p:txEl>
                                          </p:spTgt>
                                        </p:tgtEl>
                                        <p:attrNameLst>
                                          <p:attrName>ppt_y</p:attrName>
                                        </p:attrNameLst>
                                      </p:cBhvr>
                                      <p:tavLst>
                                        <p:tav tm="0">
                                          <p:val>
                                            <p:strVal val="#ppt_h+1"/>
                                          </p:val>
                                        </p:tav>
                                        <p:tav tm="100000">
                                          <p:val>
                                            <p:strVal val="#ppt_y"/>
                                          </p:val>
                                        </p:tav>
                                      </p:tavLst>
                                    </p:anim>
                                    <p:animEffect transition="in" filter="fade">
                                      <p:cBhvr>
                                        <p:cTn id="50" dur="1000"/>
                                        <p:tgtEl>
                                          <p:spTgt spid="59397">
                                            <p:txEl>
                                              <p:pRg st="1" end="1"/>
                                            </p:txEl>
                                          </p:spTgt>
                                        </p:tgtEl>
                                      </p:cBhvr>
                                    </p:animEffect>
                                  </p:childTnLst>
                                </p:cTn>
                              </p:par>
                            </p:childTnLst>
                          </p:cTn>
                        </p:par>
                        <p:par>
                          <p:cTn id="51" fill="hold" nodeType="afterGroup">
                            <p:stCondLst>
                              <p:cond delay="6000"/>
                            </p:stCondLst>
                            <p:childTnLst>
                              <p:par>
                                <p:cTn id="52" presetID="19" presetClass="entr" presetSubtype="10" fill="hold" nodeType="afterEffect">
                                  <p:stCondLst>
                                    <p:cond delay="0"/>
                                  </p:stCondLst>
                                  <p:childTnLst>
                                    <p:set>
                                      <p:cBhvr>
                                        <p:cTn id="53" dur="1" fill="hold">
                                          <p:stCondLst>
                                            <p:cond delay="0"/>
                                          </p:stCondLst>
                                        </p:cTn>
                                        <p:tgtEl>
                                          <p:spTgt spid="59399"/>
                                        </p:tgtEl>
                                        <p:attrNameLst>
                                          <p:attrName>style.visibility</p:attrName>
                                        </p:attrNameLst>
                                      </p:cBhvr>
                                      <p:to>
                                        <p:strVal val="visible"/>
                                      </p:to>
                                    </p:set>
                                    <p:anim calcmode="lin" valueType="num">
                                      <p:cBhvr>
                                        <p:cTn id="54" dur="2000" fill="hold"/>
                                        <p:tgtEl>
                                          <p:spTgt spid="59399"/>
                                        </p:tgtEl>
                                        <p:attrNameLst>
                                          <p:attrName>ppt_w</p:attrName>
                                        </p:attrNameLst>
                                      </p:cBhvr>
                                      <p:tavLst>
                                        <p:tav tm="0" fmla="#ppt_w*sin(2.5*pi*$)">
                                          <p:val>
                                            <p:fltVal val="0"/>
                                          </p:val>
                                        </p:tav>
                                        <p:tav tm="100000">
                                          <p:val>
                                            <p:fltVal val="1"/>
                                          </p:val>
                                        </p:tav>
                                      </p:tavLst>
                                    </p:anim>
                                    <p:anim calcmode="lin" valueType="num">
                                      <p:cBhvr>
                                        <p:cTn id="55" dur="2000" fill="hold"/>
                                        <p:tgtEl>
                                          <p:spTgt spid="5939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8" grpId="0" build="p"/>
      <p:bldP spid="5939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C3383897-B1EF-4F12-99EB-4B8E2DEF8D3B}" type="slidenum">
              <a:rPr lang="en-US"/>
              <a:pPr/>
              <a:t>33</a:t>
            </a:fld>
            <a:endParaRPr lang="en-US"/>
          </a:p>
        </p:txBody>
      </p:sp>
      <p:sp>
        <p:nvSpPr>
          <p:cNvPr id="48130" name="Rectangle 2"/>
          <p:cNvSpPr>
            <a:spLocks noGrp="1" noChangeArrowheads="1"/>
          </p:cNvSpPr>
          <p:nvPr>
            <p:ph type="title"/>
          </p:nvPr>
        </p:nvSpPr>
        <p:spPr>
          <a:xfrm>
            <a:off x="1524000" y="457200"/>
            <a:ext cx="9144000" cy="1143000"/>
          </a:xfrm>
        </p:spPr>
        <p:txBody>
          <a:bodyPr/>
          <a:lstStyle/>
          <a:p>
            <a:pPr>
              <a:spcBef>
                <a:spcPct val="50000"/>
              </a:spcBef>
            </a:pPr>
            <a:r>
              <a:rPr lang="en-US" sz="4000" dirty="0"/>
              <a:t>Under-nutrition</a:t>
            </a:r>
          </a:p>
        </p:txBody>
      </p:sp>
      <p:sp>
        <p:nvSpPr>
          <p:cNvPr id="48131" name="Rectangle 3"/>
          <p:cNvSpPr>
            <a:spLocks noGrp="1" noChangeArrowheads="1"/>
          </p:cNvSpPr>
          <p:nvPr>
            <p:ph type="body" idx="1"/>
          </p:nvPr>
        </p:nvSpPr>
        <p:spPr>
          <a:xfrm>
            <a:off x="2286000" y="1371601"/>
            <a:ext cx="7696200" cy="4525963"/>
          </a:xfrm>
        </p:spPr>
        <p:txBody>
          <a:bodyPr>
            <a:normAutofit lnSpcReduction="10000"/>
          </a:bodyPr>
          <a:lstStyle/>
          <a:p>
            <a:pPr>
              <a:spcBef>
                <a:spcPct val="60000"/>
              </a:spcBef>
              <a:buClr>
                <a:srgbClr val="FF9933"/>
              </a:buClr>
              <a:buSzPct val="120000"/>
            </a:pPr>
            <a:r>
              <a:rPr lang="en-US" dirty="0"/>
              <a:t>The manifestation of inadequate nutrition</a:t>
            </a:r>
          </a:p>
          <a:p>
            <a:pPr>
              <a:spcBef>
                <a:spcPct val="60000"/>
              </a:spcBef>
              <a:buClr>
                <a:srgbClr val="FF9933"/>
              </a:buClr>
              <a:buSzPct val="120000"/>
            </a:pPr>
            <a:r>
              <a:rPr lang="en-US" dirty="0"/>
              <a:t>Common in sub-Saharan Africa</a:t>
            </a:r>
          </a:p>
          <a:p>
            <a:pPr lvl="1">
              <a:spcBef>
                <a:spcPct val="35000"/>
              </a:spcBef>
            </a:pPr>
            <a:r>
              <a:rPr lang="en-US" sz="2600" dirty="0"/>
              <a:t>1/3 of all children &lt; 5 years old underweight</a:t>
            </a:r>
          </a:p>
          <a:p>
            <a:pPr lvl="1">
              <a:spcBef>
                <a:spcPct val="35000"/>
              </a:spcBef>
            </a:pPr>
            <a:r>
              <a:rPr lang="en-US" sz="2600" dirty="0"/>
              <a:t>38% of children with low height for age</a:t>
            </a:r>
          </a:p>
          <a:p>
            <a:pPr>
              <a:spcBef>
                <a:spcPct val="60000"/>
              </a:spcBef>
              <a:buClr>
                <a:srgbClr val="FF9933"/>
              </a:buClr>
              <a:buSzPct val="120000"/>
            </a:pPr>
            <a:r>
              <a:rPr lang="en-US" dirty="0"/>
              <a:t>Many causes</a:t>
            </a:r>
          </a:p>
          <a:p>
            <a:pPr lvl="1">
              <a:spcBef>
                <a:spcPct val="40000"/>
              </a:spcBef>
            </a:pPr>
            <a:r>
              <a:rPr lang="en-US" sz="2600" dirty="0"/>
              <a:t>Inadequate access to food/nutrients</a:t>
            </a:r>
          </a:p>
          <a:p>
            <a:pPr lvl="1">
              <a:spcBef>
                <a:spcPct val="40000"/>
              </a:spcBef>
            </a:pPr>
            <a:r>
              <a:rPr lang="en-US" sz="2600" dirty="0"/>
              <a:t>Improper care of mothers and children</a:t>
            </a:r>
          </a:p>
          <a:p>
            <a:pPr lvl="1">
              <a:spcBef>
                <a:spcPct val="40000"/>
              </a:spcBef>
            </a:pPr>
            <a:r>
              <a:rPr lang="en-US" sz="2600" dirty="0"/>
              <a:t>Limited health services</a:t>
            </a:r>
          </a:p>
          <a:p>
            <a:pPr lvl="1">
              <a:spcBef>
                <a:spcPct val="40000"/>
              </a:spcBef>
            </a:pPr>
            <a:r>
              <a:rPr lang="en-US" sz="2600" dirty="0"/>
              <a:t>Unhealthy environment</a:t>
            </a:r>
          </a:p>
          <a:p>
            <a:pPr lvl="1">
              <a:spcBef>
                <a:spcPct val="60000"/>
              </a:spcBef>
              <a:buFontTx/>
              <a:buNone/>
            </a:pPr>
            <a:endParaRPr lang="en-US" sz="2000" dirty="0">
              <a:solidFill>
                <a:schemeClr val="accent2"/>
              </a:solidFill>
              <a:latin typeface="Trebuchet MS"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15811CE8-20F9-4DC3-B06F-4D838261EB03}" type="slidenum">
              <a:rPr lang="en-US"/>
              <a:pPr/>
              <a:t>34</a:t>
            </a:fld>
            <a:endParaRPr lang="en-US"/>
          </a:p>
        </p:txBody>
      </p:sp>
      <p:sp>
        <p:nvSpPr>
          <p:cNvPr id="52226" name="Rectangle 2"/>
          <p:cNvSpPr>
            <a:spLocks noGrp="1" noChangeArrowheads="1"/>
          </p:cNvSpPr>
          <p:nvPr>
            <p:ph type="title"/>
          </p:nvPr>
        </p:nvSpPr>
        <p:spPr>
          <a:xfrm>
            <a:off x="990600" y="228600"/>
            <a:ext cx="9677400" cy="1143000"/>
          </a:xfrm>
        </p:spPr>
        <p:txBody>
          <a:bodyPr>
            <a:normAutofit fontScale="90000"/>
          </a:bodyPr>
          <a:lstStyle/>
          <a:p>
            <a:pPr>
              <a:spcBef>
                <a:spcPct val="50000"/>
              </a:spcBef>
            </a:pPr>
            <a:r>
              <a:rPr lang="en-US" sz="4000" dirty="0"/>
              <a:t>Conditions Associated with Under- and Overnutrition</a:t>
            </a:r>
          </a:p>
        </p:txBody>
      </p:sp>
      <p:sp>
        <p:nvSpPr>
          <p:cNvPr id="52227" name="Rectangle 3"/>
          <p:cNvSpPr>
            <a:spLocks noGrp="1" noChangeArrowheads="1"/>
          </p:cNvSpPr>
          <p:nvPr>
            <p:ph type="body" idx="1"/>
          </p:nvPr>
        </p:nvSpPr>
        <p:spPr>
          <a:xfrm>
            <a:off x="2057400" y="1473201"/>
            <a:ext cx="8610600" cy="4525963"/>
          </a:xfrm>
        </p:spPr>
        <p:txBody>
          <a:bodyPr>
            <a:normAutofit fontScale="92500" lnSpcReduction="10000"/>
          </a:bodyPr>
          <a:lstStyle/>
          <a:p>
            <a:pPr>
              <a:spcBef>
                <a:spcPct val="60000"/>
              </a:spcBef>
              <a:buClr>
                <a:srgbClr val="FF9933"/>
              </a:buClr>
              <a:buSzPct val="120000"/>
            </a:pPr>
            <a:r>
              <a:rPr lang="en-US" dirty="0"/>
              <a:t>Vitamin deficiency disorders</a:t>
            </a:r>
          </a:p>
          <a:p>
            <a:pPr lvl="1">
              <a:lnSpc>
                <a:spcPct val="85000"/>
              </a:lnSpc>
              <a:spcBef>
                <a:spcPct val="30000"/>
              </a:spcBef>
            </a:pPr>
            <a:r>
              <a:rPr lang="en-US" sz="2600" dirty="0"/>
              <a:t>Scurvy (deficiency of vitamin C)</a:t>
            </a:r>
          </a:p>
          <a:p>
            <a:pPr lvl="1">
              <a:lnSpc>
                <a:spcPct val="85000"/>
              </a:lnSpc>
              <a:spcBef>
                <a:spcPct val="30000"/>
              </a:spcBef>
            </a:pPr>
            <a:r>
              <a:rPr lang="en-US" sz="2600" dirty="0"/>
              <a:t>Rickets (deficiency of vitamin D)</a:t>
            </a:r>
          </a:p>
          <a:p>
            <a:pPr lvl="1">
              <a:lnSpc>
                <a:spcPct val="85000"/>
              </a:lnSpc>
              <a:spcBef>
                <a:spcPct val="30000"/>
              </a:spcBef>
            </a:pPr>
            <a:r>
              <a:rPr lang="en-US" sz="2600" dirty="0"/>
              <a:t>Mental, adrenal disorders (deficiency of B vitamins)</a:t>
            </a:r>
            <a:endParaRPr lang="en-US" dirty="0"/>
          </a:p>
          <a:p>
            <a:pPr>
              <a:lnSpc>
                <a:spcPct val="90000"/>
              </a:lnSpc>
              <a:spcBef>
                <a:spcPct val="40000"/>
              </a:spcBef>
              <a:buClr>
                <a:srgbClr val="FF9933"/>
              </a:buClr>
              <a:buSzPct val="120000"/>
            </a:pPr>
            <a:r>
              <a:rPr lang="en-US" dirty="0"/>
              <a:t>Mineral deficiency</a:t>
            </a:r>
          </a:p>
          <a:p>
            <a:pPr lvl="1">
              <a:lnSpc>
                <a:spcPct val="85000"/>
              </a:lnSpc>
              <a:spcBef>
                <a:spcPct val="30000"/>
              </a:spcBef>
            </a:pPr>
            <a:r>
              <a:rPr lang="en-US" sz="2600" dirty="0"/>
              <a:t>Osteoporosis </a:t>
            </a:r>
            <a:r>
              <a:rPr lang="en-US" dirty="0"/>
              <a:t> (deficiency of calcium)</a:t>
            </a:r>
          </a:p>
          <a:p>
            <a:pPr>
              <a:lnSpc>
                <a:spcPct val="85000"/>
              </a:lnSpc>
              <a:spcBef>
                <a:spcPct val="30000"/>
              </a:spcBef>
              <a:buClr>
                <a:srgbClr val="FF9933"/>
              </a:buClr>
              <a:buSzPct val="120000"/>
            </a:pPr>
            <a:r>
              <a:rPr lang="en-US" dirty="0"/>
              <a:t>Diet-related non-communicable diseases</a:t>
            </a:r>
          </a:p>
          <a:p>
            <a:pPr lvl="1">
              <a:lnSpc>
                <a:spcPct val="80000"/>
              </a:lnSpc>
              <a:spcBef>
                <a:spcPct val="30000"/>
              </a:spcBef>
            </a:pPr>
            <a:r>
              <a:rPr lang="en-US" sz="2600" dirty="0"/>
              <a:t>Diabetes</a:t>
            </a:r>
          </a:p>
          <a:p>
            <a:pPr lvl="1">
              <a:lnSpc>
                <a:spcPct val="80000"/>
              </a:lnSpc>
              <a:spcBef>
                <a:spcPct val="30000"/>
              </a:spcBef>
            </a:pPr>
            <a:r>
              <a:rPr lang="en-US" sz="2600" dirty="0"/>
              <a:t>Coronary heart disease</a:t>
            </a:r>
          </a:p>
          <a:p>
            <a:pPr lvl="1">
              <a:lnSpc>
                <a:spcPct val="80000"/>
              </a:lnSpc>
              <a:spcBef>
                <a:spcPct val="30000"/>
              </a:spcBef>
            </a:pPr>
            <a:r>
              <a:rPr lang="en-US" sz="2600" dirty="0"/>
              <a:t>Obesity</a:t>
            </a:r>
          </a:p>
          <a:p>
            <a:pPr lvl="1">
              <a:lnSpc>
                <a:spcPct val="80000"/>
              </a:lnSpc>
              <a:spcBef>
                <a:spcPct val="30000"/>
              </a:spcBef>
            </a:pPr>
            <a:r>
              <a:rPr lang="en-US" sz="2600" dirty="0"/>
              <a:t>High blood pressure</a:t>
            </a:r>
          </a:p>
          <a:p>
            <a:pPr lvl="1">
              <a:lnSpc>
                <a:spcPct val="80000"/>
              </a:lnSpc>
              <a:spcBef>
                <a:spcPct val="30000"/>
              </a:spcBef>
              <a:buFontTx/>
              <a:buNone/>
            </a:pPr>
            <a:endParaRPr lang="en-US" sz="2000" dirty="0">
              <a:solidFill>
                <a:schemeClr val="accent2"/>
              </a:solidFill>
              <a:latin typeface="Trebuchet MS"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FFDD1D05-C489-4A4C-A26C-EDC601976843}" type="slidenum">
              <a:rPr lang="en-US"/>
              <a:pPr/>
              <a:t>35</a:t>
            </a:fld>
            <a:endParaRPr lang="en-US"/>
          </a:p>
        </p:txBody>
      </p:sp>
      <p:sp>
        <p:nvSpPr>
          <p:cNvPr id="51202" name="Rectangle 2"/>
          <p:cNvSpPr>
            <a:spLocks noGrp="1" noChangeArrowheads="1"/>
          </p:cNvSpPr>
          <p:nvPr>
            <p:ph type="title"/>
          </p:nvPr>
        </p:nvSpPr>
        <p:spPr>
          <a:xfrm>
            <a:off x="457200" y="457200"/>
            <a:ext cx="10363200" cy="1143000"/>
          </a:xfrm>
        </p:spPr>
        <p:txBody>
          <a:bodyPr/>
          <a:lstStyle/>
          <a:p>
            <a:pPr>
              <a:spcBef>
                <a:spcPct val="50000"/>
              </a:spcBef>
            </a:pPr>
            <a:r>
              <a:rPr lang="en-US" sz="4000" dirty="0"/>
              <a:t>Causes of Under-nutrition</a:t>
            </a:r>
          </a:p>
        </p:txBody>
      </p:sp>
      <p:pic>
        <p:nvPicPr>
          <p:cNvPr id="51205" name="Picture 5"/>
          <p:cNvPicPr>
            <a:picLocks noChangeAspect="1" noChangeArrowheads="1"/>
          </p:cNvPicPr>
          <p:nvPr/>
        </p:nvPicPr>
        <p:blipFill>
          <a:blip r:embed="rId2"/>
          <a:srcRect/>
          <a:stretch>
            <a:fillRect/>
          </a:stretch>
        </p:blipFill>
        <p:spPr bwMode="auto">
          <a:xfrm>
            <a:off x="5963185" y="1057275"/>
            <a:ext cx="5590639" cy="5664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6366F3D9-41ED-4AAE-8909-220F3428152B}" type="slidenum">
              <a:rPr lang="en-US"/>
              <a:pPr/>
              <a:t>36</a:t>
            </a:fld>
            <a:endParaRPr lang="en-US"/>
          </a:p>
        </p:txBody>
      </p:sp>
      <p:sp>
        <p:nvSpPr>
          <p:cNvPr id="53250" name="Rectangle 2"/>
          <p:cNvSpPr>
            <a:spLocks noGrp="1" noChangeArrowheads="1"/>
          </p:cNvSpPr>
          <p:nvPr>
            <p:ph type="title"/>
          </p:nvPr>
        </p:nvSpPr>
        <p:spPr>
          <a:xfrm>
            <a:off x="1524000" y="381000"/>
            <a:ext cx="9144000" cy="1143000"/>
          </a:xfrm>
        </p:spPr>
        <p:txBody>
          <a:bodyPr>
            <a:normAutofit fontScale="90000"/>
          </a:bodyPr>
          <a:lstStyle/>
          <a:p>
            <a:pPr>
              <a:spcBef>
                <a:spcPct val="50000"/>
              </a:spcBef>
            </a:pPr>
            <a:r>
              <a:rPr lang="en-US" sz="4000" dirty="0"/>
              <a:t>Nutritional Status</a:t>
            </a:r>
            <a:br>
              <a:rPr lang="en-US" sz="4000" dirty="0"/>
            </a:br>
            <a:r>
              <a:rPr lang="en-US" sz="4000" dirty="0"/>
              <a:t>Determined by Anthropometry</a:t>
            </a:r>
          </a:p>
        </p:txBody>
      </p:sp>
      <p:sp>
        <p:nvSpPr>
          <p:cNvPr id="53251" name="Rectangle 3"/>
          <p:cNvSpPr>
            <a:spLocks noGrp="1" noChangeArrowheads="1"/>
          </p:cNvSpPr>
          <p:nvPr>
            <p:ph type="body" idx="1"/>
          </p:nvPr>
        </p:nvSpPr>
        <p:spPr>
          <a:xfrm>
            <a:off x="2286000" y="1828801"/>
            <a:ext cx="7696200" cy="4525963"/>
          </a:xfrm>
        </p:spPr>
        <p:txBody>
          <a:bodyPr/>
          <a:lstStyle/>
          <a:p>
            <a:pPr>
              <a:spcBef>
                <a:spcPct val="60000"/>
              </a:spcBef>
              <a:buClr>
                <a:srgbClr val="FF9933"/>
              </a:buClr>
              <a:buSzPct val="120000"/>
            </a:pPr>
            <a:r>
              <a:rPr lang="en-US"/>
              <a:t>Underweight: Low weight for age compared to reference standard, a composite measure of stunting and wasting</a:t>
            </a:r>
          </a:p>
          <a:p>
            <a:pPr>
              <a:spcBef>
                <a:spcPct val="60000"/>
              </a:spcBef>
              <a:buClr>
                <a:srgbClr val="FF9933"/>
              </a:buClr>
              <a:buSzPct val="120000"/>
            </a:pPr>
            <a:r>
              <a:rPr lang="en-US"/>
              <a:t>Stunting: Low height for age compared to reference standard, an indicator of chronic or past growth failure</a:t>
            </a:r>
          </a:p>
          <a:p>
            <a:pPr>
              <a:spcBef>
                <a:spcPct val="60000"/>
              </a:spcBef>
              <a:buClr>
                <a:srgbClr val="FF9933"/>
              </a:buClr>
              <a:buSzPct val="120000"/>
            </a:pPr>
            <a:r>
              <a:rPr lang="en-US"/>
              <a:t>Wasting: Low weight for height, an indicator of short-term nutritional stress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9A311516-7DE6-4F26-B4D7-6F9E350C1C12}" type="slidenum">
              <a:rPr lang="en-US"/>
              <a:pPr/>
              <a:t>37</a:t>
            </a:fld>
            <a:endParaRPr lang="en-US"/>
          </a:p>
        </p:txBody>
      </p:sp>
      <p:sp>
        <p:nvSpPr>
          <p:cNvPr id="54274" name="Rectangle 2"/>
          <p:cNvSpPr>
            <a:spLocks noGrp="1" noChangeArrowheads="1"/>
          </p:cNvSpPr>
          <p:nvPr>
            <p:ph type="title"/>
          </p:nvPr>
        </p:nvSpPr>
        <p:spPr>
          <a:xfrm>
            <a:off x="1524000" y="381000"/>
            <a:ext cx="9144000" cy="1143000"/>
          </a:xfrm>
        </p:spPr>
        <p:txBody>
          <a:bodyPr/>
          <a:lstStyle/>
          <a:p>
            <a:pPr>
              <a:spcBef>
                <a:spcPct val="50000"/>
              </a:spcBef>
            </a:pPr>
            <a:r>
              <a:rPr lang="en-US" sz="4000" dirty="0"/>
              <a:t>Other Anthropometric Measurements</a:t>
            </a:r>
          </a:p>
        </p:txBody>
      </p:sp>
      <p:sp>
        <p:nvSpPr>
          <p:cNvPr id="54275" name="Rectangle 3"/>
          <p:cNvSpPr>
            <a:spLocks noGrp="1" noChangeArrowheads="1"/>
          </p:cNvSpPr>
          <p:nvPr>
            <p:ph type="body" idx="1"/>
          </p:nvPr>
        </p:nvSpPr>
        <p:spPr>
          <a:xfrm>
            <a:off x="2286000" y="1828801"/>
            <a:ext cx="7696200" cy="4525963"/>
          </a:xfrm>
        </p:spPr>
        <p:txBody>
          <a:bodyPr/>
          <a:lstStyle/>
          <a:p>
            <a:pPr>
              <a:spcBef>
                <a:spcPct val="60000"/>
              </a:spcBef>
              <a:buClr>
                <a:srgbClr val="FF9933"/>
              </a:buClr>
              <a:buSzPct val="120000"/>
            </a:pPr>
            <a:r>
              <a:rPr lang="en-US"/>
              <a:t>MUAC (mid-upper arm circumference)</a:t>
            </a:r>
          </a:p>
          <a:p>
            <a:pPr>
              <a:spcBef>
                <a:spcPct val="80000"/>
              </a:spcBef>
              <a:buClr>
                <a:srgbClr val="FF9933"/>
              </a:buClr>
              <a:buSzPct val="120000"/>
            </a:pPr>
            <a:r>
              <a:rPr lang="en-US"/>
              <a:t>BMI (body mass index): Compares height and weight</a:t>
            </a:r>
          </a:p>
          <a:p>
            <a:pPr>
              <a:spcBef>
                <a:spcPct val="60000"/>
              </a:spcBef>
              <a:buClr>
                <a:srgbClr val="FF9933"/>
              </a:buClr>
              <a:buSzPct val="120000"/>
              <a:buFontTx/>
              <a:buNone/>
            </a:pPr>
            <a:r>
              <a:rPr lang="en-US"/>
              <a:t> </a:t>
            </a:r>
            <a:r>
              <a:rPr lang="en-US" sz="2400"/>
              <a:t> 		</a:t>
            </a:r>
            <a:r>
              <a:rPr lang="en-US">
                <a:solidFill>
                  <a:srgbClr val="FF9933"/>
                </a:solidFill>
              </a:rPr>
              <a:t>BMI = Weight (kg) ÷ height (m)</a:t>
            </a:r>
            <a:r>
              <a:rPr lang="en-US" baseline="30000">
                <a:solidFill>
                  <a:srgbClr val="FF9933"/>
                </a:solidFill>
              </a:rPr>
              <a:t>2</a:t>
            </a:r>
          </a:p>
          <a:p>
            <a:pPr>
              <a:spcBef>
                <a:spcPct val="60000"/>
              </a:spcBef>
              <a:buFontTx/>
              <a:buNone/>
            </a:pPr>
            <a:endParaRPr lang="en-US">
              <a:solidFill>
                <a:srgbClr val="FF9933"/>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A845791B-E516-4F80-8F96-24D310CFA7EA}" type="slidenum">
              <a:rPr lang="en-US"/>
              <a:pPr/>
              <a:t>38</a:t>
            </a:fld>
            <a:endParaRPr lang="en-US"/>
          </a:p>
        </p:txBody>
      </p:sp>
      <p:sp>
        <p:nvSpPr>
          <p:cNvPr id="55298" name="Rectangle 2"/>
          <p:cNvSpPr>
            <a:spLocks noGrp="1" noChangeArrowheads="1"/>
          </p:cNvSpPr>
          <p:nvPr>
            <p:ph type="title"/>
          </p:nvPr>
        </p:nvSpPr>
        <p:spPr>
          <a:xfrm>
            <a:off x="1524000" y="381000"/>
            <a:ext cx="9144000" cy="1143000"/>
          </a:xfrm>
        </p:spPr>
        <p:txBody>
          <a:bodyPr>
            <a:normAutofit fontScale="90000"/>
          </a:bodyPr>
          <a:lstStyle/>
          <a:p>
            <a:pPr>
              <a:spcBef>
                <a:spcPct val="50000"/>
              </a:spcBef>
            </a:pPr>
            <a:r>
              <a:rPr lang="en-US" sz="4000" dirty="0"/>
              <a:t>Manifestations </a:t>
            </a:r>
            <a:br>
              <a:rPr lang="en-US" sz="4000" dirty="0"/>
            </a:br>
            <a:r>
              <a:rPr lang="en-US" sz="4000" dirty="0"/>
              <a:t>of Protein-Energy Malnutrition (PEM)</a:t>
            </a:r>
            <a:br>
              <a:rPr lang="en-US" sz="4000" dirty="0">
                <a:solidFill>
                  <a:srgbClr val="FF9933"/>
                </a:solidFill>
              </a:rPr>
            </a:br>
            <a:endParaRPr lang="en-US" sz="4000" dirty="0">
              <a:solidFill>
                <a:srgbClr val="FF9933"/>
              </a:solidFill>
            </a:endParaRPr>
          </a:p>
        </p:txBody>
      </p:sp>
      <p:sp>
        <p:nvSpPr>
          <p:cNvPr id="55299" name="Rectangle 3"/>
          <p:cNvSpPr>
            <a:spLocks noGrp="1" noChangeArrowheads="1"/>
          </p:cNvSpPr>
          <p:nvPr>
            <p:ph type="body" idx="1"/>
          </p:nvPr>
        </p:nvSpPr>
        <p:spPr>
          <a:xfrm>
            <a:off x="2209800" y="1524001"/>
            <a:ext cx="7696200" cy="4525963"/>
          </a:xfrm>
        </p:spPr>
        <p:txBody>
          <a:bodyPr>
            <a:normAutofit fontScale="92500" lnSpcReduction="10000"/>
          </a:bodyPr>
          <a:lstStyle/>
          <a:p>
            <a:pPr>
              <a:lnSpc>
                <a:spcPct val="90000"/>
              </a:lnSpc>
              <a:spcBef>
                <a:spcPct val="30000"/>
              </a:spcBef>
              <a:buClr>
                <a:srgbClr val="FF9933"/>
              </a:buClr>
              <a:buSzPct val="120000"/>
            </a:pPr>
            <a:r>
              <a:rPr lang="en-US" dirty="0"/>
              <a:t>Marasmus: Severe growth failure </a:t>
            </a:r>
          </a:p>
          <a:p>
            <a:pPr lvl="1">
              <a:lnSpc>
                <a:spcPct val="90000"/>
              </a:lnSpc>
              <a:spcBef>
                <a:spcPct val="30000"/>
              </a:spcBef>
            </a:pPr>
            <a:r>
              <a:rPr lang="en-US" sz="2600" dirty="0"/>
              <a:t>Weight &lt; 60% weight for age</a:t>
            </a:r>
          </a:p>
          <a:p>
            <a:pPr lvl="1">
              <a:lnSpc>
                <a:spcPct val="90000"/>
              </a:lnSpc>
              <a:spcBef>
                <a:spcPct val="30000"/>
              </a:spcBef>
            </a:pPr>
            <a:r>
              <a:rPr lang="en-US" sz="2600" dirty="0"/>
              <a:t>Frailty, thinness, wrinkled skin, drawn-in face, possible extreme hunger</a:t>
            </a:r>
          </a:p>
          <a:p>
            <a:pPr>
              <a:lnSpc>
                <a:spcPct val="90000"/>
              </a:lnSpc>
              <a:spcBef>
                <a:spcPct val="30000"/>
              </a:spcBef>
              <a:buClr>
                <a:srgbClr val="FF9933"/>
              </a:buClr>
              <a:buSzPct val="120000"/>
            </a:pPr>
            <a:r>
              <a:rPr lang="en-US" dirty="0"/>
              <a:t>Kwashiorkor: Severe PEM</a:t>
            </a:r>
          </a:p>
          <a:p>
            <a:pPr lvl="1">
              <a:lnSpc>
                <a:spcPct val="90000"/>
              </a:lnSpc>
              <a:spcBef>
                <a:spcPct val="30000"/>
              </a:spcBef>
            </a:pPr>
            <a:r>
              <a:rPr lang="en-US" sz="2600" dirty="0"/>
              <a:t>Weight 60</a:t>
            </a:r>
            <a:r>
              <a:rPr lang="en-US" sz="2600" dirty="0">
                <a:cs typeface="Arial" charset="0"/>
              </a:rPr>
              <a:t>−</a:t>
            </a:r>
            <a:r>
              <a:rPr lang="en-US" sz="2600" dirty="0"/>
              <a:t>80% weight for age</a:t>
            </a:r>
          </a:p>
          <a:p>
            <a:pPr lvl="1">
              <a:lnSpc>
                <a:spcPct val="90000"/>
              </a:lnSpc>
              <a:spcBef>
                <a:spcPct val="30000"/>
              </a:spcBef>
            </a:pPr>
            <a:r>
              <a:rPr lang="en-US" sz="2600" dirty="0"/>
              <a:t>Swelling (edema), dry flaky skin, changes in skin and hair, appetite loss, lethargy</a:t>
            </a:r>
          </a:p>
          <a:p>
            <a:pPr>
              <a:lnSpc>
                <a:spcPct val="90000"/>
              </a:lnSpc>
              <a:spcBef>
                <a:spcPct val="30000"/>
              </a:spcBef>
              <a:buClr>
                <a:srgbClr val="FF9933"/>
              </a:buClr>
              <a:buSzPct val="120000"/>
            </a:pPr>
            <a:r>
              <a:rPr lang="en-US" dirty="0" err="1"/>
              <a:t>Marasmic</a:t>
            </a:r>
            <a:r>
              <a:rPr lang="en-US" dirty="0"/>
              <a:t> kwashiorkor: Most serious form of PEM, combining both conditions above</a:t>
            </a:r>
          </a:p>
          <a:p>
            <a:pPr lvl="1">
              <a:lnSpc>
                <a:spcPct val="90000"/>
              </a:lnSpc>
              <a:spcBef>
                <a:spcPct val="30000"/>
              </a:spcBef>
              <a:buClr>
                <a:srgbClr val="FF9933"/>
              </a:buClr>
              <a:buSzPct val="120000"/>
              <a:buFont typeface="Arial" charset="0"/>
              <a:buChar char="−"/>
            </a:pPr>
            <a:r>
              <a:rPr lang="en-US" sz="2600" dirty="0"/>
              <a:t>Weight &lt; 60% weight for age</a:t>
            </a:r>
          </a:p>
          <a:p>
            <a:pPr lvl="1">
              <a:lnSpc>
                <a:spcPct val="90000"/>
              </a:lnSpc>
              <a:spcBef>
                <a:spcPct val="30000"/>
              </a:spcBef>
            </a:pPr>
            <a:endParaRPr lang="en-US" baseline="30000" dirty="0"/>
          </a:p>
          <a:p>
            <a:pPr>
              <a:lnSpc>
                <a:spcPct val="90000"/>
              </a:lnSpc>
              <a:spcBef>
                <a:spcPct val="30000"/>
              </a:spcBef>
              <a:buFontTx/>
              <a:buNone/>
            </a:pPr>
            <a:endParaRPr lang="en-US" dirty="0">
              <a:solidFill>
                <a:srgbClr val="FF9933"/>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A2003BD8-5671-434A-AEE1-F4BBC8003D87}" type="slidenum">
              <a:rPr lang="en-US"/>
              <a:pPr/>
              <a:t>39</a:t>
            </a:fld>
            <a:endParaRPr lang="en-US"/>
          </a:p>
        </p:txBody>
      </p:sp>
      <p:sp>
        <p:nvSpPr>
          <p:cNvPr id="56322" name="Rectangle 2"/>
          <p:cNvSpPr>
            <a:spLocks noGrp="1" noChangeArrowheads="1"/>
          </p:cNvSpPr>
          <p:nvPr>
            <p:ph type="title"/>
          </p:nvPr>
        </p:nvSpPr>
        <p:spPr>
          <a:xfrm>
            <a:off x="1524000" y="381000"/>
            <a:ext cx="9144000" cy="1143000"/>
          </a:xfrm>
        </p:spPr>
        <p:txBody>
          <a:bodyPr>
            <a:normAutofit fontScale="90000"/>
          </a:bodyPr>
          <a:lstStyle/>
          <a:p>
            <a:pPr>
              <a:spcBef>
                <a:spcPct val="50000"/>
              </a:spcBef>
            </a:pPr>
            <a:r>
              <a:rPr lang="en-US" sz="4000" dirty="0"/>
              <a:t>Strategies to Prevent and Control Undernutrition</a:t>
            </a:r>
          </a:p>
        </p:txBody>
      </p:sp>
      <p:sp>
        <p:nvSpPr>
          <p:cNvPr id="56323" name="Rectangle 3"/>
          <p:cNvSpPr>
            <a:spLocks noGrp="1" noChangeArrowheads="1"/>
          </p:cNvSpPr>
          <p:nvPr>
            <p:ph type="body" idx="1"/>
          </p:nvPr>
        </p:nvSpPr>
        <p:spPr>
          <a:xfrm>
            <a:off x="962025" y="1719262"/>
            <a:ext cx="9382125" cy="4525963"/>
          </a:xfrm>
        </p:spPr>
        <p:txBody>
          <a:bodyPr/>
          <a:lstStyle/>
          <a:p>
            <a:pPr>
              <a:spcBef>
                <a:spcPct val="50000"/>
              </a:spcBef>
              <a:buClr>
                <a:srgbClr val="FF9933"/>
              </a:buClr>
              <a:buSzPct val="120000"/>
            </a:pPr>
            <a:r>
              <a:rPr lang="en-US" dirty="0"/>
              <a:t>Improve household food security.</a:t>
            </a:r>
          </a:p>
          <a:p>
            <a:pPr>
              <a:spcBef>
                <a:spcPct val="50000"/>
              </a:spcBef>
              <a:buClr>
                <a:srgbClr val="FF9933"/>
              </a:buClr>
              <a:buSzPct val="120000"/>
            </a:pPr>
            <a:r>
              <a:rPr lang="en-US" dirty="0"/>
              <a:t>Improve diversity of diet.</a:t>
            </a:r>
          </a:p>
          <a:p>
            <a:pPr>
              <a:spcBef>
                <a:spcPct val="50000"/>
              </a:spcBef>
              <a:buClr>
                <a:srgbClr val="FF9933"/>
              </a:buClr>
              <a:buSzPct val="120000"/>
            </a:pPr>
            <a:r>
              <a:rPr lang="en-US" dirty="0"/>
              <a:t>Improve maternal nutrition and health care.</a:t>
            </a:r>
          </a:p>
          <a:p>
            <a:pPr>
              <a:spcBef>
                <a:spcPct val="50000"/>
              </a:spcBef>
              <a:buClr>
                <a:srgbClr val="FF9933"/>
              </a:buClr>
              <a:buSzPct val="120000"/>
            </a:pPr>
            <a:r>
              <a:rPr lang="en-US" dirty="0"/>
              <a:t>Improve child feeding practices.</a:t>
            </a:r>
          </a:p>
          <a:p>
            <a:pPr>
              <a:spcBef>
                <a:spcPct val="50000"/>
              </a:spcBef>
              <a:buClr>
                <a:srgbClr val="FF9933"/>
              </a:buClr>
              <a:buSzPct val="120000"/>
            </a:pPr>
            <a:r>
              <a:rPr lang="en-US" dirty="0"/>
              <a:t>Ensure child health care (immunization, medical care, growth monitoring).</a:t>
            </a:r>
          </a:p>
          <a:p>
            <a:pPr>
              <a:spcBef>
                <a:spcPct val="50000"/>
              </a:spcBef>
              <a:buClr>
                <a:srgbClr val="FF9933"/>
              </a:buClr>
              <a:buSzPct val="120000"/>
            </a:pPr>
            <a:r>
              <a:rPr lang="en-US" dirty="0"/>
              <a:t>Provide nutrition rehabilitation.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96566" y="244603"/>
            <a:ext cx="2514600" cy="2971800"/>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4590289" y="425196"/>
            <a:ext cx="6059423" cy="6432803"/>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4792979" y="941832"/>
            <a:ext cx="5707380" cy="5501640"/>
          </a:xfrm>
          <a:prstGeom prst="rect">
            <a:avLst/>
          </a:prstGeom>
          <a:blipFill>
            <a:blip r:embed="rId4" cstate="print"/>
            <a:stretch>
              <a:fillRect/>
            </a:stretch>
          </a:blipFill>
        </p:spPr>
        <p:txBody>
          <a:bodyPr wrap="square" lIns="0" tIns="0" rIns="0" bIns="0" rtlCol="0"/>
          <a:lstStyle/>
          <a:p>
            <a:endParaRPr/>
          </a:p>
        </p:txBody>
      </p:sp>
      <p:sp>
        <p:nvSpPr>
          <p:cNvPr id="12" name="object 12"/>
          <p:cNvSpPr/>
          <p:nvPr/>
        </p:nvSpPr>
        <p:spPr>
          <a:xfrm>
            <a:off x="4792979" y="434720"/>
            <a:ext cx="6477003" cy="6400799"/>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4648200" y="457200"/>
            <a:ext cx="5943600" cy="6400800"/>
          </a:xfrm>
          <a:custGeom>
            <a:avLst/>
            <a:gdLst/>
            <a:ahLst/>
            <a:cxnLst/>
            <a:rect l="l" t="t" r="r" b="b"/>
            <a:pathLst>
              <a:path w="5943600" h="6400800">
                <a:moveTo>
                  <a:pt x="0" y="990600"/>
                </a:moveTo>
                <a:lnTo>
                  <a:pt x="1142" y="942602"/>
                </a:lnTo>
                <a:lnTo>
                  <a:pt x="4534" y="895195"/>
                </a:lnTo>
                <a:lnTo>
                  <a:pt x="10124" y="848429"/>
                </a:lnTo>
                <a:lnTo>
                  <a:pt x="17861" y="802356"/>
                </a:lnTo>
                <a:lnTo>
                  <a:pt x="27691" y="757029"/>
                </a:lnTo>
                <a:lnTo>
                  <a:pt x="39565" y="712499"/>
                </a:lnTo>
                <a:lnTo>
                  <a:pt x="53428" y="668819"/>
                </a:lnTo>
                <a:lnTo>
                  <a:pt x="69231" y="626039"/>
                </a:lnTo>
                <a:lnTo>
                  <a:pt x="86920" y="584213"/>
                </a:lnTo>
                <a:lnTo>
                  <a:pt x="106444" y="543391"/>
                </a:lnTo>
                <a:lnTo>
                  <a:pt x="127751" y="503626"/>
                </a:lnTo>
                <a:lnTo>
                  <a:pt x="150789" y="464969"/>
                </a:lnTo>
                <a:lnTo>
                  <a:pt x="175506" y="427473"/>
                </a:lnTo>
                <a:lnTo>
                  <a:pt x="201851" y="391189"/>
                </a:lnTo>
                <a:lnTo>
                  <a:pt x="229771" y="356170"/>
                </a:lnTo>
                <a:lnTo>
                  <a:pt x="259215" y="322466"/>
                </a:lnTo>
                <a:lnTo>
                  <a:pt x="290131" y="290131"/>
                </a:lnTo>
                <a:lnTo>
                  <a:pt x="322466" y="259215"/>
                </a:lnTo>
                <a:lnTo>
                  <a:pt x="356170" y="229771"/>
                </a:lnTo>
                <a:lnTo>
                  <a:pt x="391189" y="201851"/>
                </a:lnTo>
                <a:lnTo>
                  <a:pt x="427473" y="175506"/>
                </a:lnTo>
                <a:lnTo>
                  <a:pt x="464969" y="150789"/>
                </a:lnTo>
                <a:lnTo>
                  <a:pt x="503626" y="127751"/>
                </a:lnTo>
                <a:lnTo>
                  <a:pt x="543391" y="106444"/>
                </a:lnTo>
                <a:lnTo>
                  <a:pt x="584213" y="86920"/>
                </a:lnTo>
                <a:lnTo>
                  <a:pt x="626039" y="69231"/>
                </a:lnTo>
                <a:lnTo>
                  <a:pt x="668819" y="53428"/>
                </a:lnTo>
                <a:lnTo>
                  <a:pt x="712499" y="39565"/>
                </a:lnTo>
                <a:lnTo>
                  <a:pt x="757029" y="27691"/>
                </a:lnTo>
                <a:lnTo>
                  <a:pt x="802356" y="17861"/>
                </a:lnTo>
                <a:lnTo>
                  <a:pt x="848429" y="10124"/>
                </a:lnTo>
                <a:lnTo>
                  <a:pt x="895195" y="4534"/>
                </a:lnTo>
                <a:lnTo>
                  <a:pt x="942602" y="1142"/>
                </a:lnTo>
                <a:lnTo>
                  <a:pt x="990600" y="0"/>
                </a:lnTo>
                <a:lnTo>
                  <a:pt x="4953000" y="0"/>
                </a:lnTo>
                <a:lnTo>
                  <a:pt x="5000997" y="1142"/>
                </a:lnTo>
                <a:lnTo>
                  <a:pt x="5048404" y="4534"/>
                </a:lnTo>
                <a:lnTo>
                  <a:pt x="5095170" y="10124"/>
                </a:lnTo>
                <a:lnTo>
                  <a:pt x="5141243" y="17861"/>
                </a:lnTo>
                <a:lnTo>
                  <a:pt x="5186570" y="27691"/>
                </a:lnTo>
                <a:lnTo>
                  <a:pt x="5231100" y="39565"/>
                </a:lnTo>
                <a:lnTo>
                  <a:pt x="5274780" y="53428"/>
                </a:lnTo>
                <a:lnTo>
                  <a:pt x="5317560" y="69231"/>
                </a:lnTo>
                <a:lnTo>
                  <a:pt x="5359386" y="86920"/>
                </a:lnTo>
                <a:lnTo>
                  <a:pt x="5400208" y="106444"/>
                </a:lnTo>
                <a:lnTo>
                  <a:pt x="5439973" y="127751"/>
                </a:lnTo>
                <a:lnTo>
                  <a:pt x="5478630" y="150789"/>
                </a:lnTo>
                <a:lnTo>
                  <a:pt x="5516126" y="175506"/>
                </a:lnTo>
                <a:lnTo>
                  <a:pt x="5552410" y="201851"/>
                </a:lnTo>
                <a:lnTo>
                  <a:pt x="5587429" y="229771"/>
                </a:lnTo>
                <a:lnTo>
                  <a:pt x="5621133" y="259215"/>
                </a:lnTo>
                <a:lnTo>
                  <a:pt x="5653468" y="290131"/>
                </a:lnTo>
                <a:lnTo>
                  <a:pt x="5684384" y="322466"/>
                </a:lnTo>
                <a:lnTo>
                  <a:pt x="5713828" y="356170"/>
                </a:lnTo>
                <a:lnTo>
                  <a:pt x="5741748" y="391189"/>
                </a:lnTo>
                <a:lnTo>
                  <a:pt x="5768093" y="427473"/>
                </a:lnTo>
                <a:lnTo>
                  <a:pt x="5792810" y="464969"/>
                </a:lnTo>
                <a:lnTo>
                  <a:pt x="5815848" y="503626"/>
                </a:lnTo>
                <a:lnTo>
                  <a:pt x="5837155" y="543391"/>
                </a:lnTo>
                <a:lnTo>
                  <a:pt x="5856679" y="584213"/>
                </a:lnTo>
                <a:lnTo>
                  <a:pt x="5874368" y="626039"/>
                </a:lnTo>
                <a:lnTo>
                  <a:pt x="5890171" y="668819"/>
                </a:lnTo>
                <a:lnTo>
                  <a:pt x="5904034" y="712499"/>
                </a:lnTo>
                <a:lnTo>
                  <a:pt x="5915908" y="757029"/>
                </a:lnTo>
                <a:lnTo>
                  <a:pt x="5925738" y="802356"/>
                </a:lnTo>
                <a:lnTo>
                  <a:pt x="5933475" y="848429"/>
                </a:lnTo>
                <a:lnTo>
                  <a:pt x="5939065" y="895195"/>
                </a:lnTo>
                <a:lnTo>
                  <a:pt x="5942457" y="942602"/>
                </a:lnTo>
                <a:lnTo>
                  <a:pt x="5943600" y="990600"/>
                </a:lnTo>
                <a:lnTo>
                  <a:pt x="5943600" y="5410174"/>
                </a:lnTo>
                <a:lnTo>
                  <a:pt x="5942457" y="5458172"/>
                </a:lnTo>
                <a:lnTo>
                  <a:pt x="5939065" y="5505579"/>
                </a:lnTo>
                <a:lnTo>
                  <a:pt x="5933475" y="5552346"/>
                </a:lnTo>
                <a:lnTo>
                  <a:pt x="5925738" y="5598418"/>
                </a:lnTo>
                <a:lnTo>
                  <a:pt x="5915908" y="5643746"/>
                </a:lnTo>
                <a:lnTo>
                  <a:pt x="5904034" y="5688276"/>
                </a:lnTo>
                <a:lnTo>
                  <a:pt x="5890171" y="5731957"/>
                </a:lnTo>
                <a:lnTo>
                  <a:pt x="5874368" y="5774738"/>
                </a:lnTo>
                <a:lnTo>
                  <a:pt x="5856679" y="5816565"/>
                </a:lnTo>
                <a:lnTo>
                  <a:pt x="5837155" y="5857388"/>
                </a:lnTo>
                <a:lnTo>
                  <a:pt x="5815848" y="5897154"/>
                </a:lnTo>
                <a:lnTo>
                  <a:pt x="5792810" y="5935811"/>
                </a:lnTo>
                <a:lnTo>
                  <a:pt x="5768093" y="5973308"/>
                </a:lnTo>
                <a:lnTo>
                  <a:pt x="5741748" y="6009593"/>
                </a:lnTo>
                <a:lnTo>
                  <a:pt x="5713828" y="6044614"/>
                </a:lnTo>
                <a:lnTo>
                  <a:pt x="5684384" y="6078318"/>
                </a:lnTo>
                <a:lnTo>
                  <a:pt x="5653468" y="6110655"/>
                </a:lnTo>
                <a:lnTo>
                  <a:pt x="5621133" y="6141572"/>
                </a:lnTo>
                <a:lnTo>
                  <a:pt x="5587429" y="6171017"/>
                </a:lnTo>
                <a:lnTo>
                  <a:pt x="5552410" y="6198938"/>
                </a:lnTo>
                <a:lnTo>
                  <a:pt x="5516126" y="6225284"/>
                </a:lnTo>
                <a:lnTo>
                  <a:pt x="5478630" y="6250002"/>
                </a:lnTo>
                <a:lnTo>
                  <a:pt x="5439973" y="6273041"/>
                </a:lnTo>
                <a:lnTo>
                  <a:pt x="5400208" y="6294349"/>
                </a:lnTo>
                <a:lnTo>
                  <a:pt x="5359386" y="6313874"/>
                </a:lnTo>
                <a:lnTo>
                  <a:pt x="5317560" y="6331564"/>
                </a:lnTo>
                <a:lnTo>
                  <a:pt x="5274780" y="6347367"/>
                </a:lnTo>
                <a:lnTo>
                  <a:pt x="5231100" y="6361232"/>
                </a:lnTo>
                <a:lnTo>
                  <a:pt x="5186570" y="6373105"/>
                </a:lnTo>
                <a:lnTo>
                  <a:pt x="5141243" y="6382937"/>
                </a:lnTo>
                <a:lnTo>
                  <a:pt x="5095170" y="6390673"/>
                </a:lnTo>
                <a:lnTo>
                  <a:pt x="5048404" y="6396264"/>
                </a:lnTo>
                <a:lnTo>
                  <a:pt x="5000997" y="6399656"/>
                </a:lnTo>
                <a:lnTo>
                  <a:pt x="4953000" y="6400799"/>
                </a:lnTo>
                <a:lnTo>
                  <a:pt x="990600" y="6400799"/>
                </a:lnTo>
                <a:lnTo>
                  <a:pt x="942602" y="6399656"/>
                </a:lnTo>
                <a:lnTo>
                  <a:pt x="895195" y="6396264"/>
                </a:lnTo>
                <a:lnTo>
                  <a:pt x="848429" y="6390673"/>
                </a:lnTo>
                <a:lnTo>
                  <a:pt x="802356" y="6382937"/>
                </a:lnTo>
                <a:lnTo>
                  <a:pt x="757029" y="6373105"/>
                </a:lnTo>
                <a:lnTo>
                  <a:pt x="712499" y="6361232"/>
                </a:lnTo>
                <a:lnTo>
                  <a:pt x="668819" y="6347367"/>
                </a:lnTo>
                <a:lnTo>
                  <a:pt x="626039" y="6331564"/>
                </a:lnTo>
                <a:lnTo>
                  <a:pt x="584213" y="6313874"/>
                </a:lnTo>
                <a:lnTo>
                  <a:pt x="543391" y="6294349"/>
                </a:lnTo>
                <a:lnTo>
                  <a:pt x="503626" y="6273041"/>
                </a:lnTo>
                <a:lnTo>
                  <a:pt x="464969" y="6250002"/>
                </a:lnTo>
                <a:lnTo>
                  <a:pt x="427473" y="6225284"/>
                </a:lnTo>
                <a:lnTo>
                  <a:pt x="391189" y="6198938"/>
                </a:lnTo>
                <a:lnTo>
                  <a:pt x="356170" y="6171017"/>
                </a:lnTo>
                <a:lnTo>
                  <a:pt x="322466" y="6141572"/>
                </a:lnTo>
                <a:lnTo>
                  <a:pt x="290131" y="6110655"/>
                </a:lnTo>
                <a:lnTo>
                  <a:pt x="259215" y="6078318"/>
                </a:lnTo>
                <a:lnTo>
                  <a:pt x="229771" y="6044614"/>
                </a:lnTo>
                <a:lnTo>
                  <a:pt x="201851" y="6009593"/>
                </a:lnTo>
                <a:lnTo>
                  <a:pt x="175506" y="5973308"/>
                </a:lnTo>
                <a:lnTo>
                  <a:pt x="150789" y="5935811"/>
                </a:lnTo>
                <a:lnTo>
                  <a:pt x="127751" y="5897154"/>
                </a:lnTo>
                <a:lnTo>
                  <a:pt x="106444" y="5857388"/>
                </a:lnTo>
                <a:lnTo>
                  <a:pt x="86920" y="5816565"/>
                </a:lnTo>
                <a:lnTo>
                  <a:pt x="69231" y="5774738"/>
                </a:lnTo>
                <a:lnTo>
                  <a:pt x="53428" y="5731957"/>
                </a:lnTo>
                <a:lnTo>
                  <a:pt x="39565" y="5688276"/>
                </a:lnTo>
                <a:lnTo>
                  <a:pt x="27691" y="5643746"/>
                </a:lnTo>
                <a:lnTo>
                  <a:pt x="17861" y="5598418"/>
                </a:lnTo>
                <a:lnTo>
                  <a:pt x="10124" y="5552346"/>
                </a:lnTo>
                <a:lnTo>
                  <a:pt x="4534" y="5505579"/>
                </a:lnTo>
                <a:lnTo>
                  <a:pt x="1142" y="5458172"/>
                </a:lnTo>
                <a:lnTo>
                  <a:pt x="0" y="5410174"/>
                </a:lnTo>
                <a:lnTo>
                  <a:pt x="0" y="990600"/>
                </a:lnTo>
                <a:close/>
              </a:path>
            </a:pathLst>
          </a:custGeom>
          <a:ln w="9144">
            <a:solidFill>
              <a:srgbClr val="9F4DA2"/>
            </a:solidFill>
          </a:ln>
        </p:spPr>
        <p:txBody>
          <a:bodyPr wrap="square" lIns="0" tIns="0" rIns="0" bIns="0" rtlCol="0"/>
          <a:lstStyle/>
          <a:p>
            <a:endParaRPr/>
          </a:p>
        </p:txBody>
      </p:sp>
      <p:sp>
        <p:nvSpPr>
          <p:cNvPr id="14" name="object 14"/>
          <p:cNvSpPr txBox="1"/>
          <p:nvPr/>
        </p:nvSpPr>
        <p:spPr>
          <a:xfrm>
            <a:off x="2238374" y="246128"/>
            <a:ext cx="7965973" cy="6424836"/>
          </a:xfrm>
          <a:prstGeom prst="rect">
            <a:avLst/>
          </a:prstGeom>
        </p:spPr>
        <p:txBody>
          <a:bodyPr vert="horz" wrap="square" lIns="0" tIns="12700" rIns="0" bIns="0" rtlCol="0">
            <a:spAutoFit/>
          </a:bodyPr>
          <a:lstStyle/>
          <a:p>
            <a:pPr>
              <a:lnSpc>
                <a:spcPct val="100000"/>
              </a:lnSpc>
            </a:pPr>
            <a:endParaRPr sz="2000" dirty="0">
              <a:latin typeface="Times New Roman"/>
              <a:cs typeface="Times New Roman"/>
            </a:endParaRPr>
          </a:p>
          <a:p>
            <a:pPr marL="3150870" marR="5080">
              <a:spcBef>
                <a:spcPts val="1545"/>
              </a:spcBef>
              <a:tabLst>
                <a:tab pos="6824980" algn="l"/>
              </a:tabLst>
            </a:pPr>
            <a:r>
              <a:rPr sz="2400" spc="-285" dirty="0">
                <a:solidFill>
                  <a:srgbClr val="0D0D0D"/>
                </a:solidFill>
                <a:latin typeface="Times New Roman"/>
                <a:cs typeface="Times New Roman"/>
              </a:rPr>
              <a:t>A </a:t>
            </a:r>
            <a:r>
              <a:rPr sz="2400" u="heavy" spc="-295" dirty="0">
                <a:solidFill>
                  <a:srgbClr val="0D0D0D"/>
                </a:solidFill>
                <a:uFill>
                  <a:solidFill>
                    <a:srgbClr val="0D0D0D"/>
                  </a:solidFill>
                </a:uFill>
                <a:cs typeface="Times New Roman"/>
              </a:rPr>
              <a:t>BALANCED </a:t>
            </a:r>
            <a:r>
              <a:rPr sz="2400" u="heavy" spc="-275" dirty="0">
                <a:solidFill>
                  <a:srgbClr val="0D0D0D"/>
                </a:solidFill>
                <a:uFill>
                  <a:solidFill>
                    <a:srgbClr val="0D0D0D"/>
                  </a:solidFill>
                </a:uFill>
                <a:cs typeface="Times New Roman"/>
              </a:rPr>
              <a:t>DIET</a:t>
            </a:r>
            <a:r>
              <a:rPr sz="2400" spc="-275" dirty="0">
                <a:solidFill>
                  <a:srgbClr val="0D0D0D"/>
                </a:solidFill>
                <a:cs typeface="Times New Roman"/>
              </a:rPr>
              <a:t> </a:t>
            </a:r>
            <a:r>
              <a:rPr sz="2400" spc="-40" dirty="0">
                <a:solidFill>
                  <a:srgbClr val="0D0D0D"/>
                </a:solidFill>
                <a:cs typeface="Times New Roman"/>
              </a:rPr>
              <a:t>is </a:t>
            </a:r>
            <a:r>
              <a:rPr sz="2400" spc="15" dirty="0">
                <a:solidFill>
                  <a:srgbClr val="0D0D0D"/>
                </a:solidFill>
                <a:cs typeface="Times New Roman"/>
              </a:rPr>
              <a:t>defined </a:t>
            </a:r>
            <a:r>
              <a:rPr sz="2400" dirty="0">
                <a:solidFill>
                  <a:srgbClr val="0D0D0D"/>
                </a:solidFill>
                <a:cs typeface="Times New Roman"/>
              </a:rPr>
              <a:t>as </a:t>
            </a:r>
            <a:r>
              <a:rPr sz="2400" spc="25" dirty="0">
                <a:solidFill>
                  <a:srgbClr val="0D0D0D"/>
                </a:solidFill>
                <a:cs typeface="Times New Roman"/>
              </a:rPr>
              <a:t>one  </a:t>
            </a:r>
            <a:r>
              <a:rPr sz="2400" spc="60" dirty="0">
                <a:solidFill>
                  <a:srgbClr val="0D0D0D"/>
                </a:solidFill>
                <a:cs typeface="Times New Roman"/>
              </a:rPr>
              <a:t>which </a:t>
            </a:r>
            <a:r>
              <a:rPr sz="2400" spc="30" dirty="0">
                <a:solidFill>
                  <a:srgbClr val="0D0D0D"/>
                </a:solidFill>
                <a:cs typeface="Times New Roman"/>
              </a:rPr>
              <a:t>contains </a:t>
            </a:r>
            <a:r>
              <a:rPr sz="2400" spc="55" dirty="0">
                <a:solidFill>
                  <a:srgbClr val="0D0D0D"/>
                </a:solidFill>
                <a:cs typeface="Times New Roman"/>
              </a:rPr>
              <a:t>a </a:t>
            </a:r>
            <a:r>
              <a:rPr sz="2400" spc="10" dirty="0">
                <a:solidFill>
                  <a:srgbClr val="0D0D0D"/>
                </a:solidFill>
                <a:cs typeface="Times New Roman"/>
              </a:rPr>
              <a:t>variety </a:t>
            </a:r>
            <a:r>
              <a:rPr sz="2400" spc="-40" dirty="0">
                <a:solidFill>
                  <a:srgbClr val="0D0D0D"/>
                </a:solidFill>
                <a:cs typeface="Times New Roman"/>
              </a:rPr>
              <a:t>of </a:t>
            </a:r>
            <a:r>
              <a:rPr sz="2400" spc="-25" dirty="0">
                <a:solidFill>
                  <a:srgbClr val="0D0D0D"/>
                </a:solidFill>
                <a:cs typeface="Times New Roman"/>
              </a:rPr>
              <a:t>foods </a:t>
            </a:r>
            <a:r>
              <a:rPr sz="2400" spc="50" dirty="0">
                <a:solidFill>
                  <a:srgbClr val="0D0D0D"/>
                </a:solidFill>
                <a:cs typeface="Times New Roman"/>
              </a:rPr>
              <a:t>in </a:t>
            </a:r>
            <a:r>
              <a:rPr sz="2400" spc="45" dirty="0">
                <a:solidFill>
                  <a:srgbClr val="0D0D0D"/>
                </a:solidFill>
                <a:cs typeface="Times New Roman"/>
              </a:rPr>
              <a:t>such  </a:t>
            </a:r>
            <a:r>
              <a:rPr sz="2400" spc="30" dirty="0">
                <a:solidFill>
                  <a:srgbClr val="0D0D0D"/>
                </a:solidFill>
                <a:cs typeface="Times New Roman"/>
              </a:rPr>
              <a:t>quantities </a:t>
            </a:r>
            <a:r>
              <a:rPr sz="2400" spc="75" dirty="0">
                <a:solidFill>
                  <a:srgbClr val="0D0D0D"/>
                </a:solidFill>
                <a:cs typeface="Times New Roman"/>
              </a:rPr>
              <a:t>and </a:t>
            </a:r>
            <a:r>
              <a:rPr sz="2400" spc="35" dirty="0">
                <a:solidFill>
                  <a:srgbClr val="0D0D0D"/>
                </a:solidFill>
                <a:cs typeface="Times New Roman"/>
              </a:rPr>
              <a:t>proportions </a:t>
            </a:r>
            <a:r>
              <a:rPr sz="2400" spc="55" dirty="0">
                <a:solidFill>
                  <a:srgbClr val="0D0D0D"/>
                </a:solidFill>
                <a:cs typeface="Times New Roman"/>
              </a:rPr>
              <a:t>that </a:t>
            </a:r>
            <a:r>
              <a:rPr sz="2400" spc="40" dirty="0">
                <a:solidFill>
                  <a:srgbClr val="0D0D0D"/>
                </a:solidFill>
                <a:cs typeface="Times New Roman"/>
              </a:rPr>
              <a:t>the </a:t>
            </a:r>
            <a:r>
              <a:rPr sz="2400" spc="30" dirty="0">
                <a:solidFill>
                  <a:srgbClr val="0D0D0D"/>
                </a:solidFill>
                <a:cs typeface="Times New Roman"/>
              </a:rPr>
              <a:t>need  </a:t>
            </a:r>
            <a:r>
              <a:rPr sz="2400" spc="25" dirty="0">
                <a:solidFill>
                  <a:srgbClr val="0D0D0D"/>
                </a:solidFill>
                <a:cs typeface="Times New Roman"/>
              </a:rPr>
              <a:t>for </a:t>
            </a:r>
            <a:r>
              <a:rPr sz="2400" spc="5" dirty="0">
                <a:solidFill>
                  <a:srgbClr val="0D0D0D"/>
                </a:solidFill>
                <a:cs typeface="Times New Roman"/>
              </a:rPr>
              <a:t>energy, </a:t>
            </a:r>
            <a:r>
              <a:rPr sz="2400" spc="35" dirty="0">
                <a:solidFill>
                  <a:srgbClr val="0D0D0D"/>
                </a:solidFill>
                <a:cs typeface="Times New Roman"/>
              </a:rPr>
              <a:t>amino </a:t>
            </a:r>
            <a:r>
              <a:rPr sz="2400" spc="-15" dirty="0">
                <a:solidFill>
                  <a:srgbClr val="0D0D0D"/>
                </a:solidFill>
                <a:cs typeface="Times New Roman"/>
              </a:rPr>
              <a:t>acids, </a:t>
            </a:r>
            <a:r>
              <a:rPr sz="2400" dirty="0">
                <a:solidFill>
                  <a:srgbClr val="0D0D0D"/>
                </a:solidFill>
                <a:cs typeface="Times New Roman"/>
              </a:rPr>
              <a:t>vitamins,  </a:t>
            </a:r>
            <a:r>
              <a:rPr sz="2400" spc="15" dirty="0">
                <a:solidFill>
                  <a:srgbClr val="0D0D0D"/>
                </a:solidFill>
                <a:cs typeface="Times New Roman"/>
              </a:rPr>
              <a:t>minerals, </a:t>
            </a:r>
            <a:r>
              <a:rPr sz="2400" spc="-25" dirty="0">
                <a:solidFill>
                  <a:srgbClr val="0D0D0D"/>
                </a:solidFill>
                <a:cs typeface="Times New Roman"/>
              </a:rPr>
              <a:t>fats, </a:t>
            </a:r>
            <a:r>
              <a:rPr sz="2400" spc="35" dirty="0">
                <a:solidFill>
                  <a:srgbClr val="0D0D0D"/>
                </a:solidFill>
                <a:cs typeface="Times New Roman"/>
              </a:rPr>
              <a:t>carbohydrates </a:t>
            </a:r>
            <a:r>
              <a:rPr sz="2400" spc="75" dirty="0">
                <a:solidFill>
                  <a:srgbClr val="0D0D0D"/>
                </a:solidFill>
                <a:cs typeface="Times New Roman"/>
              </a:rPr>
              <a:t>and </a:t>
            </a:r>
            <a:r>
              <a:rPr sz="2400" spc="50" dirty="0">
                <a:solidFill>
                  <a:srgbClr val="0D0D0D"/>
                </a:solidFill>
                <a:cs typeface="Times New Roman"/>
              </a:rPr>
              <a:t>other  nutrients </a:t>
            </a:r>
            <a:r>
              <a:rPr sz="2400" spc="-40" dirty="0">
                <a:solidFill>
                  <a:srgbClr val="0D0D0D"/>
                </a:solidFill>
                <a:cs typeface="Times New Roman"/>
              </a:rPr>
              <a:t>is </a:t>
            </a:r>
            <a:r>
              <a:rPr sz="2400" spc="25" dirty="0">
                <a:solidFill>
                  <a:srgbClr val="0D0D0D"/>
                </a:solidFill>
                <a:cs typeface="Times New Roman"/>
              </a:rPr>
              <a:t>adequately </a:t>
            </a:r>
            <a:r>
              <a:rPr sz="2400" spc="20" dirty="0">
                <a:solidFill>
                  <a:srgbClr val="0D0D0D"/>
                </a:solidFill>
                <a:cs typeface="Times New Roman"/>
              </a:rPr>
              <a:t>met </a:t>
            </a:r>
            <a:r>
              <a:rPr sz="2400" spc="25" dirty="0">
                <a:solidFill>
                  <a:srgbClr val="0D0D0D"/>
                </a:solidFill>
                <a:cs typeface="Times New Roman"/>
              </a:rPr>
              <a:t>for  </a:t>
            </a:r>
            <a:r>
              <a:rPr sz="2400" spc="45" dirty="0">
                <a:solidFill>
                  <a:srgbClr val="0D0D0D"/>
                </a:solidFill>
                <a:cs typeface="Times New Roman"/>
              </a:rPr>
              <a:t>maintaining </a:t>
            </a:r>
            <a:r>
              <a:rPr sz="2400" spc="20" dirty="0">
                <a:solidFill>
                  <a:srgbClr val="0D0D0D"/>
                </a:solidFill>
                <a:cs typeface="Times New Roman"/>
              </a:rPr>
              <a:t>health, </a:t>
            </a:r>
            <a:r>
              <a:rPr sz="2400" spc="-10" dirty="0">
                <a:solidFill>
                  <a:srgbClr val="0D0D0D"/>
                </a:solidFill>
                <a:cs typeface="Times New Roman"/>
              </a:rPr>
              <a:t>vitality </a:t>
            </a:r>
            <a:r>
              <a:rPr sz="2400" spc="75" dirty="0">
                <a:solidFill>
                  <a:srgbClr val="0D0D0D"/>
                </a:solidFill>
                <a:cs typeface="Times New Roman"/>
              </a:rPr>
              <a:t>and </a:t>
            </a:r>
            <a:r>
              <a:rPr sz="2400" spc="40" dirty="0">
                <a:solidFill>
                  <a:srgbClr val="0D0D0D"/>
                </a:solidFill>
                <a:cs typeface="Times New Roman"/>
              </a:rPr>
              <a:t>general  </a:t>
            </a:r>
            <a:r>
              <a:rPr sz="2400" dirty="0">
                <a:solidFill>
                  <a:srgbClr val="0D0D0D"/>
                </a:solidFill>
                <a:cs typeface="Times New Roman"/>
              </a:rPr>
              <a:t>well </a:t>
            </a:r>
            <a:r>
              <a:rPr sz="2400" spc="20" dirty="0">
                <a:solidFill>
                  <a:srgbClr val="0D0D0D"/>
                </a:solidFill>
                <a:cs typeface="Times New Roman"/>
              </a:rPr>
              <a:t>being </a:t>
            </a:r>
            <a:r>
              <a:rPr sz="2400" spc="75" dirty="0">
                <a:solidFill>
                  <a:srgbClr val="0D0D0D"/>
                </a:solidFill>
                <a:cs typeface="Times New Roman"/>
              </a:rPr>
              <a:t>and </a:t>
            </a:r>
            <a:r>
              <a:rPr sz="2400" spc="-10" dirty="0">
                <a:solidFill>
                  <a:srgbClr val="0D0D0D"/>
                </a:solidFill>
                <a:cs typeface="Times New Roman"/>
              </a:rPr>
              <a:t>also </a:t>
            </a:r>
            <a:r>
              <a:rPr sz="2400" dirty="0">
                <a:solidFill>
                  <a:srgbClr val="0D0D0D"/>
                </a:solidFill>
                <a:cs typeface="Times New Roman"/>
              </a:rPr>
              <a:t>makes </a:t>
            </a:r>
            <a:r>
              <a:rPr sz="2400" spc="55" dirty="0">
                <a:solidFill>
                  <a:srgbClr val="0D0D0D"/>
                </a:solidFill>
                <a:cs typeface="Times New Roman"/>
              </a:rPr>
              <a:t>a </a:t>
            </a:r>
            <a:r>
              <a:rPr sz="2400" spc="5" dirty="0">
                <a:solidFill>
                  <a:srgbClr val="0D0D0D"/>
                </a:solidFill>
                <a:cs typeface="Times New Roman"/>
              </a:rPr>
              <a:t>small  </a:t>
            </a:r>
            <a:r>
              <a:rPr sz="2400" spc="10" dirty="0">
                <a:solidFill>
                  <a:srgbClr val="0D0D0D"/>
                </a:solidFill>
                <a:cs typeface="Times New Roman"/>
              </a:rPr>
              <a:t>provision </a:t>
            </a:r>
            <a:r>
              <a:rPr sz="2400" spc="25" dirty="0">
                <a:solidFill>
                  <a:srgbClr val="0D0D0D"/>
                </a:solidFill>
                <a:cs typeface="Times New Roman"/>
              </a:rPr>
              <a:t>for </a:t>
            </a:r>
            <a:r>
              <a:rPr sz="2400" spc="55" dirty="0">
                <a:solidFill>
                  <a:srgbClr val="0D0D0D"/>
                </a:solidFill>
                <a:cs typeface="Times New Roman"/>
              </a:rPr>
              <a:t>extra </a:t>
            </a:r>
            <a:r>
              <a:rPr sz="2400" spc="50" dirty="0">
                <a:solidFill>
                  <a:srgbClr val="0D0D0D"/>
                </a:solidFill>
                <a:cs typeface="Times New Roman"/>
              </a:rPr>
              <a:t>nutrients </a:t>
            </a:r>
            <a:r>
              <a:rPr sz="2400" dirty="0">
                <a:solidFill>
                  <a:srgbClr val="0D0D0D"/>
                </a:solidFill>
                <a:cs typeface="Times New Roman"/>
              </a:rPr>
              <a:t>to</a:t>
            </a:r>
            <a:r>
              <a:rPr sz="2400" spc="-210" dirty="0">
                <a:solidFill>
                  <a:srgbClr val="0D0D0D"/>
                </a:solidFill>
                <a:cs typeface="Times New Roman"/>
              </a:rPr>
              <a:t> </a:t>
            </a:r>
            <a:r>
              <a:rPr sz="2400" spc="40" dirty="0">
                <a:solidFill>
                  <a:srgbClr val="0D0D0D"/>
                </a:solidFill>
                <a:cs typeface="Times New Roman"/>
              </a:rPr>
              <a:t>withstand  short </a:t>
            </a:r>
            <a:r>
              <a:rPr sz="2400" spc="60" dirty="0">
                <a:solidFill>
                  <a:srgbClr val="0D0D0D"/>
                </a:solidFill>
                <a:cs typeface="Times New Roman"/>
              </a:rPr>
              <a:t>duration </a:t>
            </a:r>
            <a:r>
              <a:rPr sz="2400" spc="-40" dirty="0">
                <a:solidFill>
                  <a:srgbClr val="0D0D0D"/>
                </a:solidFill>
                <a:cs typeface="Times New Roman"/>
              </a:rPr>
              <a:t>of</a:t>
            </a:r>
            <a:r>
              <a:rPr sz="2400" spc="-110" dirty="0">
                <a:solidFill>
                  <a:srgbClr val="0D0D0D"/>
                </a:solidFill>
                <a:cs typeface="Times New Roman"/>
              </a:rPr>
              <a:t> </a:t>
            </a:r>
            <a:r>
              <a:rPr sz="2400" dirty="0">
                <a:solidFill>
                  <a:srgbClr val="0D0D0D"/>
                </a:solidFill>
                <a:cs typeface="Times New Roman"/>
              </a:rPr>
              <a:t>leanness. </a:t>
            </a:r>
            <a:r>
              <a:rPr sz="2400" spc="-135" dirty="0">
                <a:solidFill>
                  <a:srgbClr val="0D0D0D"/>
                </a:solidFill>
                <a:cs typeface="Arial"/>
              </a:rPr>
              <a:t>–	</a:t>
            </a:r>
            <a:r>
              <a:rPr sz="2400" spc="-20" dirty="0">
                <a:solidFill>
                  <a:srgbClr val="FF0000"/>
                </a:solidFill>
                <a:cs typeface="Times New Roman"/>
              </a:rPr>
              <a:t>Park.</a:t>
            </a:r>
            <a:endParaRPr sz="2400" dirty="0">
              <a:cs typeface="Times New Roman"/>
            </a:endParaRPr>
          </a:p>
          <a:p>
            <a:pPr marL="3150870" marR="173355">
              <a:spcBef>
                <a:spcPts val="2885"/>
              </a:spcBef>
            </a:pPr>
            <a:r>
              <a:rPr sz="2400" spc="-285" dirty="0">
                <a:solidFill>
                  <a:srgbClr val="0D0D0D"/>
                </a:solidFill>
                <a:cs typeface="Times New Roman"/>
              </a:rPr>
              <a:t>A </a:t>
            </a:r>
            <a:r>
              <a:rPr sz="2400" spc="30" dirty="0">
                <a:solidFill>
                  <a:srgbClr val="0D0D0D"/>
                </a:solidFill>
                <a:cs typeface="Times New Roman"/>
              </a:rPr>
              <a:t>balanced </a:t>
            </a:r>
            <a:r>
              <a:rPr sz="2400" spc="10" dirty="0">
                <a:solidFill>
                  <a:srgbClr val="0D0D0D"/>
                </a:solidFill>
                <a:cs typeface="Times New Roman"/>
              </a:rPr>
              <a:t>diet </a:t>
            </a:r>
            <a:r>
              <a:rPr sz="2400" spc="40" dirty="0">
                <a:solidFill>
                  <a:srgbClr val="0D0D0D"/>
                </a:solidFill>
                <a:cs typeface="Times New Roman"/>
              </a:rPr>
              <a:t>has </a:t>
            </a:r>
            <a:r>
              <a:rPr sz="2400" dirty="0">
                <a:solidFill>
                  <a:srgbClr val="0D0D0D"/>
                </a:solidFill>
                <a:cs typeface="Times New Roman"/>
              </a:rPr>
              <a:t>become </a:t>
            </a:r>
            <a:r>
              <a:rPr sz="2400" spc="90" dirty="0">
                <a:solidFill>
                  <a:srgbClr val="0D0D0D"/>
                </a:solidFill>
                <a:cs typeface="Times New Roman"/>
              </a:rPr>
              <a:t>an </a:t>
            </a:r>
            <a:r>
              <a:rPr sz="2400" spc="25" dirty="0">
                <a:solidFill>
                  <a:srgbClr val="0D0D0D"/>
                </a:solidFill>
                <a:cs typeface="Times New Roman"/>
              </a:rPr>
              <a:t>accepted  </a:t>
            </a:r>
            <a:r>
              <a:rPr sz="2400" spc="30" dirty="0">
                <a:solidFill>
                  <a:srgbClr val="0D0D0D"/>
                </a:solidFill>
                <a:cs typeface="Times New Roman"/>
              </a:rPr>
              <a:t>means </a:t>
            </a:r>
            <a:r>
              <a:rPr sz="2400" dirty="0">
                <a:solidFill>
                  <a:srgbClr val="0D0D0D"/>
                </a:solidFill>
                <a:cs typeface="Times New Roman"/>
              </a:rPr>
              <a:t>to </a:t>
            </a:r>
            <a:r>
              <a:rPr sz="2400" spc="35" dirty="0">
                <a:solidFill>
                  <a:srgbClr val="0D0D0D"/>
                </a:solidFill>
                <a:cs typeface="Times New Roman"/>
              </a:rPr>
              <a:t>safeguard </a:t>
            </a:r>
            <a:r>
              <a:rPr sz="2400" spc="55" dirty="0">
                <a:solidFill>
                  <a:srgbClr val="0D0D0D"/>
                </a:solidFill>
                <a:cs typeface="Times New Roman"/>
              </a:rPr>
              <a:t>a </a:t>
            </a:r>
            <a:r>
              <a:rPr sz="2400" spc="35" dirty="0">
                <a:solidFill>
                  <a:srgbClr val="0D0D0D"/>
                </a:solidFill>
                <a:cs typeface="Times New Roman"/>
              </a:rPr>
              <a:t>population </a:t>
            </a:r>
            <a:r>
              <a:rPr sz="2400" spc="30" dirty="0">
                <a:solidFill>
                  <a:srgbClr val="0D0D0D"/>
                </a:solidFill>
                <a:cs typeface="Times New Roman"/>
              </a:rPr>
              <a:t>from  </a:t>
            </a:r>
            <a:r>
              <a:rPr sz="2400" spc="45" dirty="0">
                <a:solidFill>
                  <a:srgbClr val="0D0D0D"/>
                </a:solidFill>
                <a:cs typeface="Times New Roman"/>
              </a:rPr>
              <a:t>nutritional</a:t>
            </a:r>
            <a:r>
              <a:rPr sz="2400" dirty="0">
                <a:solidFill>
                  <a:srgbClr val="0D0D0D"/>
                </a:solidFill>
                <a:cs typeface="Times New Roman"/>
              </a:rPr>
              <a:t> </a:t>
            </a:r>
            <a:r>
              <a:rPr sz="2400" spc="-10" dirty="0">
                <a:solidFill>
                  <a:srgbClr val="0D0D0D"/>
                </a:solidFill>
                <a:cs typeface="Times New Roman"/>
              </a:rPr>
              <a:t>deficiencies.</a:t>
            </a:r>
            <a:endParaRPr sz="2400" dirty="0">
              <a:cs typeface="Times New Roman"/>
            </a:endParaRPr>
          </a:p>
        </p:txBody>
      </p:sp>
      <p:pic>
        <p:nvPicPr>
          <p:cNvPr id="15" name="Picture 14">
            <a:extLst>
              <a:ext uri="{FF2B5EF4-FFF2-40B4-BE49-F238E27FC236}">
                <a16:creationId xmlns:a16="http://schemas.microsoft.com/office/drawing/2014/main" id="{A33741D4-F0CF-B248-BE41-1726A1565C2F}"/>
              </a:ext>
            </a:extLst>
          </p:cNvPr>
          <p:cNvPicPr>
            <a:picLocks noChangeAspect="1"/>
          </p:cNvPicPr>
          <p:nvPr/>
        </p:nvPicPr>
        <p:blipFill>
          <a:blip r:embed="rId6"/>
          <a:stretch>
            <a:fillRect/>
          </a:stretch>
        </p:blipFill>
        <p:spPr>
          <a:xfrm>
            <a:off x="1116925" y="3360341"/>
            <a:ext cx="2614231" cy="325153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60A6980D-E024-44D5-B3E2-B22E3CD9FFB2}" type="slidenum">
              <a:rPr lang="en-US"/>
              <a:pPr/>
              <a:t>40</a:t>
            </a:fld>
            <a:endParaRPr lang="en-US"/>
          </a:p>
        </p:txBody>
      </p:sp>
      <p:sp>
        <p:nvSpPr>
          <p:cNvPr id="57346" name="Rectangle 2"/>
          <p:cNvSpPr>
            <a:spLocks noGrp="1" noChangeArrowheads="1"/>
          </p:cNvSpPr>
          <p:nvPr>
            <p:ph type="title"/>
          </p:nvPr>
        </p:nvSpPr>
        <p:spPr>
          <a:xfrm>
            <a:off x="1524000" y="457200"/>
            <a:ext cx="9144000" cy="1143000"/>
          </a:xfrm>
        </p:spPr>
        <p:txBody>
          <a:bodyPr/>
          <a:lstStyle/>
          <a:p>
            <a:pPr>
              <a:spcBef>
                <a:spcPct val="50000"/>
              </a:spcBef>
            </a:pPr>
            <a:r>
              <a:rPr lang="en-US" sz="4000" dirty="0"/>
              <a:t>Nutritional Anemia</a:t>
            </a:r>
          </a:p>
        </p:txBody>
      </p:sp>
      <p:sp>
        <p:nvSpPr>
          <p:cNvPr id="57347" name="Rectangle 3"/>
          <p:cNvSpPr>
            <a:spLocks noGrp="1" noChangeArrowheads="1"/>
          </p:cNvSpPr>
          <p:nvPr>
            <p:ph type="body" idx="1"/>
          </p:nvPr>
        </p:nvSpPr>
        <p:spPr>
          <a:xfrm>
            <a:off x="771525" y="1600201"/>
            <a:ext cx="9210675" cy="4525963"/>
          </a:xfrm>
        </p:spPr>
        <p:txBody>
          <a:bodyPr/>
          <a:lstStyle/>
          <a:p>
            <a:pPr>
              <a:spcBef>
                <a:spcPct val="50000"/>
              </a:spcBef>
              <a:buClr>
                <a:srgbClr val="FF9933"/>
              </a:buClr>
              <a:buSzPct val="120000"/>
            </a:pPr>
            <a:r>
              <a:rPr lang="en-US" dirty="0"/>
              <a:t>Most common type of anemia</a:t>
            </a:r>
          </a:p>
          <a:p>
            <a:pPr>
              <a:spcBef>
                <a:spcPct val="50000"/>
              </a:spcBef>
              <a:buClr>
                <a:srgbClr val="FF9933"/>
              </a:buClr>
              <a:buSzPct val="120000"/>
            </a:pPr>
            <a:r>
              <a:rPr lang="en-US" dirty="0"/>
              <a:t>Caused by malaria, hookworm, and inadequate iron and vitamin intake resulting in low hemoglobin levels</a:t>
            </a:r>
          </a:p>
          <a:p>
            <a:pPr>
              <a:spcBef>
                <a:spcPct val="50000"/>
              </a:spcBef>
              <a:buClr>
                <a:srgbClr val="FF9933"/>
              </a:buClr>
              <a:buSzPct val="120000"/>
            </a:pPr>
            <a:r>
              <a:rPr lang="en-US" dirty="0"/>
              <a:t>Affects mainly children &lt; 5 years old and pregnant women</a:t>
            </a:r>
          </a:p>
          <a:p>
            <a:pPr>
              <a:spcBef>
                <a:spcPct val="50000"/>
              </a:spcBef>
              <a:buClr>
                <a:srgbClr val="FF9933"/>
              </a:buClr>
              <a:buSzPct val="120000"/>
            </a:pPr>
            <a:r>
              <a:rPr lang="en-US" dirty="0"/>
              <a:t>Detected by measuring blood hemoglobin levels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3F0E57AF-0A5A-45B4-991A-125F2B7C3218}" type="slidenum">
              <a:rPr lang="en-US"/>
              <a:pPr/>
              <a:t>41</a:t>
            </a:fld>
            <a:endParaRPr lang="en-US"/>
          </a:p>
        </p:txBody>
      </p:sp>
      <p:sp>
        <p:nvSpPr>
          <p:cNvPr id="58370" name="Rectangle 2"/>
          <p:cNvSpPr>
            <a:spLocks noGrp="1" noChangeArrowheads="1"/>
          </p:cNvSpPr>
          <p:nvPr>
            <p:ph type="title"/>
          </p:nvPr>
        </p:nvSpPr>
        <p:spPr>
          <a:xfrm>
            <a:off x="1524000" y="381000"/>
            <a:ext cx="9144000" cy="1143000"/>
          </a:xfrm>
        </p:spPr>
        <p:txBody>
          <a:bodyPr/>
          <a:lstStyle/>
          <a:p>
            <a:pPr>
              <a:spcBef>
                <a:spcPct val="50000"/>
              </a:spcBef>
            </a:pPr>
            <a:r>
              <a:rPr lang="en-US" sz="4000" dirty="0"/>
              <a:t>Effects of Anemia</a:t>
            </a:r>
          </a:p>
        </p:txBody>
      </p:sp>
      <p:sp>
        <p:nvSpPr>
          <p:cNvPr id="58371" name="Rectangle 3"/>
          <p:cNvSpPr>
            <a:spLocks noGrp="1" noChangeArrowheads="1"/>
          </p:cNvSpPr>
          <p:nvPr>
            <p:ph type="body" idx="1"/>
          </p:nvPr>
        </p:nvSpPr>
        <p:spPr>
          <a:xfrm>
            <a:off x="2209800" y="1168401"/>
            <a:ext cx="7696200" cy="4525963"/>
          </a:xfrm>
        </p:spPr>
        <p:txBody>
          <a:bodyPr>
            <a:normAutofit fontScale="92500" lnSpcReduction="10000"/>
          </a:bodyPr>
          <a:lstStyle/>
          <a:p>
            <a:pPr>
              <a:spcBef>
                <a:spcPct val="60000"/>
              </a:spcBef>
              <a:buClr>
                <a:srgbClr val="FF9933"/>
              </a:buClr>
              <a:buSzPct val="120000"/>
            </a:pPr>
            <a:r>
              <a:rPr lang="en-US" dirty="0">
                <a:solidFill>
                  <a:srgbClr val="FF9933"/>
                </a:solidFill>
              </a:rPr>
              <a:t>Adults</a:t>
            </a:r>
          </a:p>
          <a:p>
            <a:pPr lvl="1">
              <a:spcBef>
                <a:spcPct val="35000"/>
              </a:spcBef>
            </a:pPr>
            <a:r>
              <a:rPr lang="en-US" sz="2600" dirty="0"/>
              <a:t>Reduced work capacity</a:t>
            </a:r>
          </a:p>
          <a:p>
            <a:pPr lvl="1">
              <a:spcBef>
                <a:spcPct val="35000"/>
              </a:spcBef>
            </a:pPr>
            <a:r>
              <a:rPr lang="en-US" sz="2600" dirty="0"/>
              <a:t>Reduced mental capacity</a:t>
            </a:r>
          </a:p>
          <a:p>
            <a:pPr lvl="1">
              <a:spcBef>
                <a:spcPct val="35000"/>
              </a:spcBef>
            </a:pPr>
            <a:r>
              <a:rPr lang="en-US" sz="2600" dirty="0"/>
              <a:t>Reduced immune competence</a:t>
            </a:r>
          </a:p>
          <a:p>
            <a:pPr lvl="1">
              <a:spcBef>
                <a:spcPct val="35000"/>
              </a:spcBef>
            </a:pPr>
            <a:r>
              <a:rPr lang="en-US" sz="2600" dirty="0"/>
              <a:t>Poor pregnancy outcomes</a:t>
            </a:r>
          </a:p>
          <a:p>
            <a:pPr lvl="1">
              <a:spcBef>
                <a:spcPct val="35000"/>
              </a:spcBef>
            </a:pPr>
            <a:r>
              <a:rPr lang="en-US" sz="2600" dirty="0"/>
              <a:t>Increased risk of maternal death</a:t>
            </a:r>
          </a:p>
          <a:p>
            <a:pPr>
              <a:spcBef>
                <a:spcPct val="60000"/>
              </a:spcBef>
              <a:buClr>
                <a:srgbClr val="FF9933"/>
              </a:buClr>
              <a:buSzPct val="120000"/>
            </a:pPr>
            <a:r>
              <a:rPr lang="en-US" dirty="0">
                <a:solidFill>
                  <a:srgbClr val="FF9933"/>
                </a:solidFill>
              </a:rPr>
              <a:t>Infants and children</a:t>
            </a:r>
          </a:p>
          <a:p>
            <a:pPr lvl="1">
              <a:spcBef>
                <a:spcPct val="35000"/>
              </a:spcBef>
            </a:pPr>
            <a:r>
              <a:rPr lang="en-US" sz="2600" dirty="0"/>
              <a:t>Reduced cognitive development</a:t>
            </a:r>
          </a:p>
          <a:p>
            <a:pPr lvl="1">
              <a:spcBef>
                <a:spcPct val="35000"/>
              </a:spcBef>
            </a:pPr>
            <a:r>
              <a:rPr lang="en-US" sz="2600" dirty="0"/>
              <a:t>Reduced immune competence</a:t>
            </a:r>
          </a:p>
          <a:p>
            <a:pPr lvl="1">
              <a:spcBef>
                <a:spcPct val="35000"/>
              </a:spcBef>
            </a:pPr>
            <a:r>
              <a:rPr lang="en-US" sz="2600" dirty="0"/>
              <a:t>Reduced work capacity</a:t>
            </a:r>
          </a:p>
          <a:p>
            <a:pPr>
              <a:lnSpc>
                <a:spcPct val="80000"/>
              </a:lnSpc>
            </a:pPr>
            <a:endParaRPr lang="en-US" sz="2400" dirty="0">
              <a:latin typeface="Trebuchet MS"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02CDD208-2A4A-4DDB-95FD-D039E6E046E9}" type="slidenum">
              <a:rPr lang="en-US"/>
              <a:pPr/>
              <a:t>42</a:t>
            </a:fld>
            <a:endParaRPr lang="en-US"/>
          </a:p>
        </p:txBody>
      </p:sp>
      <p:sp>
        <p:nvSpPr>
          <p:cNvPr id="59394" name="Rectangle 2"/>
          <p:cNvSpPr>
            <a:spLocks noGrp="1" noChangeArrowheads="1"/>
          </p:cNvSpPr>
          <p:nvPr>
            <p:ph type="title"/>
          </p:nvPr>
        </p:nvSpPr>
        <p:spPr>
          <a:xfrm>
            <a:off x="904875" y="533400"/>
            <a:ext cx="9763125" cy="1143000"/>
          </a:xfrm>
        </p:spPr>
        <p:txBody>
          <a:bodyPr>
            <a:normAutofit/>
          </a:bodyPr>
          <a:lstStyle/>
          <a:p>
            <a:pPr>
              <a:spcBef>
                <a:spcPct val="50000"/>
              </a:spcBef>
            </a:pPr>
            <a:r>
              <a:rPr lang="en-US" sz="4000" dirty="0"/>
              <a:t>Strategies to Prevent and Control Anemia</a:t>
            </a:r>
          </a:p>
        </p:txBody>
      </p:sp>
      <p:sp>
        <p:nvSpPr>
          <p:cNvPr id="59395" name="Rectangle 3"/>
          <p:cNvSpPr>
            <a:spLocks noGrp="1" noChangeArrowheads="1"/>
          </p:cNvSpPr>
          <p:nvPr>
            <p:ph type="body" idx="1"/>
          </p:nvPr>
        </p:nvSpPr>
        <p:spPr>
          <a:xfrm>
            <a:off x="2209800" y="1600201"/>
            <a:ext cx="8001000" cy="4525963"/>
          </a:xfrm>
        </p:spPr>
        <p:txBody>
          <a:bodyPr/>
          <a:lstStyle/>
          <a:p>
            <a:pPr>
              <a:spcBef>
                <a:spcPct val="50000"/>
              </a:spcBef>
              <a:buClr>
                <a:srgbClr val="FF9933"/>
              </a:buClr>
              <a:buSzPct val="120000"/>
            </a:pPr>
            <a:r>
              <a:rPr lang="en-US"/>
              <a:t>Promote iron, folic acid, and B12-rich foods.</a:t>
            </a:r>
          </a:p>
          <a:p>
            <a:pPr>
              <a:spcBef>
                <a:spcPct val="50000"/>
              </a:spcBef>
              <a:buClr>
                <a:srgbClr val="FF9933"/>
              </a:buClr>
              <a:buSzPct val="120000"/>
            </a:pPr>
            <a:r>
              <a:rPr lang="en-US"/>
              <a:t>Treat and prevent anemia-related diseases (malaria and worms).</a:t>
            </a:r>
          </a:p>
          <a:p>
            <a:pPr>
              <a:spcBef>
                <a:spcPct val="50000"/>
              </a:spcBef>
              <a:buClr>
                <a:srgbClr val="FF9933"/>
              </a:buClr>
              <a:buSzPct val="120000"/>
            </a:pPr>
            <a:r>
              <a:rPr lang="en-US"/>
              <a:t>Provide iron and folic acid supplements to infants and pregnant and lactating women.</a:t>
            </a:r>
          </a:p>
          <a:p>
            <a:pPr>
              <a:spcBef>
                <a:spcPct val="50000"/>
              </a:spcBef>
              <a:buClr>
                <a:srgbClr val="FF9933"/>
              </a:buClr>
              <a:buSzPct val="120000"/>
            </a:pPr>
            <a:r>
              <a:rPr lang="en-US"/>
              <a:t>Fortify foods.</a:t>
            </a:r>
          </a:p>
          <a:p>
            <a:pPr>
              <a:spcBef>
                <a:spcPct val="50000"/>
              </a:spcBef>
              <a:buClr>
                <a:srgbClr val="FF9933"/>
              </a:buClr>
              <a:buSzPct val="120000"/>
            </a:pPr>
            <a:r>
              <a:rPr lang="en-US"/>
              <a:t>Promote vitamin C-rich foods with meals.</a:t>
            </a:r>
          </a:p>
          <a:p>
            <a:pPr>
              <a:spcBef>
                <a:spcPct val="50000"/>
              </a:spcBef>
              <a:buClr>
                <a:srgbClr val="FF9933"/>
              </a:buClr>
              <a:buSzPct val="120000"/>
            </a:pPr>
            <a:r>
              <a:rPr lang="en-US"/>
              <a:t>Discourage drinking coffee or tea with meals.</a:t>
            </a:r>
          </a:p>
          <a:p>
            <a:pPr>
              <a:spcBef>
                <a:spcPct val="50000"/>
              </a:spcBef>
              <a:buClr>
                <a:srgbClr val="FF9933"/>
              </a:buClr>
              <a:buSzPct val="120000"/>
            </a:pPr>
            <a:endParaRPr lang="en-US"/>
          </a:p>
          <a:p>
            <a:pPr>
              <a:spcBef>
                <a:spcPct val="50000"/>
              </a:spcBef>
              <a:buClr>
                <a:srgbClr val="FF9933"/>
              </a:buClr>
              <a:buSzPct val="120000"/>
            </a:pPr>
            <a:endParaRPr lang="en-US">
              <a:solidFill>
                <a:srgbClr val="FF9933"/>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059419B1-F2FE-4486-82F7-B62EF239972E}" type="slidenum">
              <a:rPr lang="en-US"/>
              <a:pPr/>
              <a:t>43</a:t>
            </a:fld>
            <a:endParaRPr lang="en-US"/>
          </a:p>
        </p:txBody>
      </p:sp>
      <p:sp>
        <p:nvSpPr>
          <p:cNvPr id="61442" name="Rectangle 2"/>
          <p:cNvSpPr>
            <a:spLocks noGrp="1" noChangeArrowheads="1"/>
          </p:cNvSpPr>
          <p:nvPr>
            <p:ph type="title"/>
          </p:nvPr>
        </p:nvSpPr>
        <p:spPr>
          <a:xfrm>
            <a:off x="1524000" y="533400"/>
            <a:ext cx="9144000" cy="1143000"/>
          </a:xfrm>
        </p:spPr>
        <p:txBody>
          <a:bodyPr/>
          <a:lstStyle/>
          <a:p>
            <a:pPr>
              <a:spcBef>
                <a:spcPct val="50000"/>
              </a:spcBef>
            </a:pPr>
            <a:r>
              <a:rPr lang="en-US" sz="4000" dirty="0"/>
              <a:t>Iodine Deficiency Disorders (IDD)</a:t>
            </a:r>
          </a:p>
        </p:txBody>
      </p:sp>
      <p:sp>
        <p:nvSpPr>
          <p:cNvPr id="61443" name="Rectangle 3"/>
          <p:cNvSpPr>
            <a:spLocks noGrp="1" noChangeArrowheads="1"/>
          </p:cNvSpPr>
          <p:nvPr>
            <p:ph type="body" idx="1"/>
          </p:nvPr>
        </p:nvSpPr>
        <p:spPr>
          <a:xfrm>
            <a:off x="2362200" y="1828801"/>
            <a:ext cx="8305800" cy="4525963"/>
          </a:xfrm>
        </p:spPr>
        <p:txBody>
          <a:bodyPr/>
          <a:lstStyle/>
          <a:p>
            <a:pPr>
              <a:spcBef>
                <a:spcPct val="65000"/>
              </a:spcBef>
              <a:buClr>
                <a:srgbClr val="FF9933"/>
              </a:buClr>
              <a:buSzPct val="120000"/>
            </a:pPr>
            <a:r>
              <a:rPr lang="en-US" dirty="0"/>
              <a:t>Caused by inadequate intake of iodine</a:t>
            </a:r>
          </a:p>
          <a:p>
            <a:pPr>
              <a:spcBef>
                <a:spcPct val="65000"/>
              </a:spcBef>
              <a:buClr>
                <a:srgbClr val="FF9933"/>
              </a:buClr>
              <a:buSzPct val="120000"/>
            </a:pPr>
            <a:r>
              <a:rPr lang="en-US" dirty="0"/>
              <a:t>Only 1 tsp. needed over entire lifetime</a:t>
            </a:r>
          </a:p>
          <a:p>
            <a:pPr>
              <a:spcBef>
                <a:spcPct val="65000"/>
              </a:spcBef>
              <a:buClr>
                <a:srgbClr val="FF9933"/>
              </a:buClr>
              <a:buSzPct val="120000"/>
            </a:pPr>
            <a:r>
              <a:rPr lang="en-US" dirty="0"/>
              <a:t>Iodine in food sources varies by geography. </a:t>
            </a:r>
            <a:endParaRPr lang="en-US" sz="3000" dirty="0">
              <a:solidFill>
                <a:srgbClr val="FF9933"/>
              </a:solidFill>
            </a:endParaRPr>
          </a:p>
          <a:p>
            <a:pPr lvl="1">
              <a:spcBef>
                <a:spcPct val="40000"/>
              </a:spcBef>
            </a:pPr>
            <a:r>
              <a:rPr lang="en-US" sz="2600" dirty="0"/>
              <a:t>Less in highlands and mountain regions</a:t>
            </a:r>
          </a:p>
          <a:p>
            <a:pPr lvl="1">
              <a:spcBef>
                <a:spcPct val="40000"/>
              </a:spcBef>
            </a:pPr>
            <a:r>
              <a:rPr lang="en-US" sz="2600" dirty="0"/>
              <a:t>Leached from soil and carried to lowlands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36AEB583-157B-4990-B71A-189F078A7548}" type="slidenum">
              <a:rPr lang="en-US"/>
              <a:pPr/>
              <a:t>44</a:t>
            </a:fld>
            <a:endParaRPr lang="en-US"/>
          </a:p>
        </p:txBody>
      </p:sp>
      <p:sp>
        <p:nvSpPr>
          <p:cNvPr id="62466" name="Rectangle 2"/>
          <p:cNvSpPr>
            <a:spLocks noGrp="1" noChangeArrowheads="1"/>
          </p:cNvSpPr>
          <p:nvPr>
            <p:ph type="title"/>
          </p:nvPr>
        </p:nvSpPr>
        <p:spPr>
          <a:xfrm>
            <a:off x="1524000" y="381000"/>
            <a:ext cx="9144000" cy="1143000"/>
          </a:xfrm>
        </p:spPr>
        <p:txBody>
          <a:bodyPr/>
          <a:lstStyle/>
          <a:p>
            <a:pPr>
              <a:spcBef>
                <a:spcPct val="50000"/>
              </a:spcBef>
            </a:pPr>
            <a:r>
              <a:rPr lang="en-US" sz="4000" dirty="0"/>
              <a:t>Manifestations of IDD</a:t>
            </a:r>
          </a:p>
        </p:txBody>
      </p:sp>
      <p:sp>
        <p:nvSpPr>
          <p:cNvPr id="62467" name="Rectangle 3"/>
          <p:cNvSpPr>
            <a:spLocks noGrp="1" noChangeArrowheads="1"/>
          </p:cNvSpPr>
          <p:nvPr>
            <p:ph type="body" idx="1"/>
          </p:nvPr>
        </p:nvSpPr>
        <p:spPr>
          <a:xfrm>
            <a:off x="847725" y="1562101"/>
            <a:ext cx="9820275" cy="4525963"/>
          </a:xfrm>
        </p:spPr>
        <p:txBody>
          <a:bodyPr/>
          <a:lstStyle/>
          <a:p>
            <a:pPr>
              <a:spcBef>
                <a:spcPct val="65000"/>
              </a:spcBef>
              <a:buClr>
                <a:srgbClr val="FF9933"/>
              </a:buClr>
              <a:buSzPct val="120000"/>
            </a:pPr>
            <a:r>
              <a:rPr lang="en-US" dirty="0">
                <a:solidFill>
                  <a:srgbClr val="FF9933"/>
                </a:solidFill>
              </a:rPr>
              <a:t>Goiter:</a:t>
            </a:r>
            <a:r>
              <a:rPr lang="en-US" dirty="0"/>
              <a:t> Enlarged neck region from overactive thyroid gland</a:t>
            </a:r>
          </a:p>
          <a:p>
            <a:pPr>
              <a:spcBef>
                <a:spcPct val="65000"/>
              </a:spcBef>
              <a:buClr>
                <a:srgbClr val="FF9933"/>
              </a:buClr>
              <a:buSzPct val="120000"/>
            </a:pPr>
            <a:r>
              <a:rPr lang="en-US" dirty="0">
                <a:solidFill>
                  <a:srgbClr val="FF9933"/>
                </a:solidFill>
              </a:rPr>
              <a:t>Hypothyroidism:</a:t>
            </a:r>
            <a:r>
              <a:rPr lang="en-US" dirty="0"/>
              <a:t> Dry skin, weight gain, puffy face, lethargy from underactive thyroid </a:t>
            </a:r>
          </a:p>
          <a:p>
            <a:pPr>
              <a:spcBef>
                <a:spcPct val="65000"/>
              </a:spcBef>
              <a:buClr>
                <a:srgbClr val="FF9933"/>
              </a:buClr>
              <a:buSzPct val="120000"/>
            </a:pPr>
            <a:r>
              <a:rPr lang="en-US" dirty="0">
                <a:solidFill>
                  <a:srgbClr val="FF9933"/>
                </a:solidFill>
              </a:rPr>
              <a:t>Hyperthyroidism:</a:t>
            </a:r>
            <a:r>
              <a:rPr lang="en-US" dirty="0"/>
              <a:t> Rapid pulse and weight loss from overactive thyroid</a:t>
            </a:r>
          </a:p>
          <a:p>
            <a:pPr>
              <a:spcBef>
                <a:spcPct val="65000"/>
              </a:spcBef>
              <a:buClr>
                <a:srgbClr val="FF9933"/>
              </a:buClr>
              <a:buSzPct val="120000"/>
            </a:pPr>
            <a:r>
              <a:rPr lang="en-US" dirty="0">
                <a:solidFill>
                  <a:srgbClr val="FF9933"/>
                </a:solidFill>
              </a:rPr>
              <a:t>Cretinism:</a:t>
            </a:r>
            <a:r>
              <a:rPr lang="en-US" dirty="0"/>
              <a:t> Mental retardation, physical development problems, spasticity from IDD in mother during pregnancy</a:t>
            </a:r>
          </a:p>
          <a:p>
            <a:pPr>
              <a:spcBef>
                <a:spcPct val="65000"/>
              </a:spcBef>
              <a:buClr>
                <a:srgbClr val="FF9933"/>
              </a:buClr>
              <a:buSzPct val="120000"/>
            </a:pPr>
            <a:endParaRPr lang="en-US" dirty="0">
              <a:solidFill>
                <a:srgbClr val="FF9933"/>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02F63EB0-E4A8-4C33-B7FE-A523BD519E2E}" type="slidenum">
              <a:rPr lang="en-US"/>
              <a:pPr/>
              <a:t>45</a:t>
            </a:fld>
            <a:endParaRPr lang="en-US"/>
          </a:p>
        </p:txBody>
      </p:sp>
      <p:sp>
        <p:nvSpPr>
          <p:cNvPr id="63490" name="Rectangle 2"/>
          <p:cNvSpPr>
            <a:spLocks noGrp="1" noChangeArrowheads="1"/>
          </p:cNvSpPr>
          <p:nvPr>
            <p:ph type="title"/>
          </p:nvPr>
        </p:nvSpPr>
        <p:spPr>
          <a:xfrm>
            <a:off x="1524000" y="457200"/>
            <a:ext cx="9144000" cy="1143000"/>
          </a:xfrm>
        </p:spPr>
        <p:txBody>
          <a:bodyPr/>
          <a:lstStyle/>
          <a:p>
            <a:pPr>
              <a:spcBef>
                <a:spcPct val="50000"/>
              </a:spcBef>
            </a:pPr>
            <a:r>
              <a:rPr lang="en-US" sz="4000" dirty="0"/>
              <a:t>Strategies to Control IDD</a:t>
            </a:r>
          </a:p>
        </p:txBody>
      </p:sp>
      <p:sp>
        <p:nvSpPr>
          <p:cNvPr id="63491" name="Rectangle 3"/>
          <p:cNvSpPr>
            <a:spLocks noGrp="1" noChangeArrowheads="1"/>
          </p:cNvSpPr>
          <p:nvPr>
            <p:ph type="body" idx="1"/>
          </p:nvPr>
        </p:nvSpPr>
        <p:spPr>
          <a:xfrm>
            <a:off x="2362200" y="1905001"/>
            <a:ext cx="8305800" cy="4525963"/>
          </a:xfrm>
        </p:spPr>
        <p:txBody>
          <a:bodyPr/>
          <a:lstStyle/>
          <a:p>
            <a:pPr>
              <a:spcBef>
                <a:spcPct val="65000"/>
              </a:spcBef>
              <a:buClr>
                <a:srgbClr val="FF9933"/>
              </a:buClr>
              <a:buSzPct val="120000"/>
            </a:pPr>
            <a:r>
              <a:rPr lang="en-US"/>
              <a:t>Iodize salt, dairy products, and bread where where iodine is deficient in local foods.</a:t>
            </a:r>
          </a:p>
          <a:p>
            <a:pPr>
              <a:spcBef>
                <a:spcPct val="65000"/>
              </a:spcBef>
              <a:buClr>
                <a:srgbClr val="FF9933"/>
              </a:buClr>
              <a:buSzPct val="120000"/>
            </a:pPr>
            <a:r>
              <a:rPr lang="en-US"/>
              <a:t>Provide iodine drops.</a:t>
            </a:r>
          </a:p>
          <a:p>
            <a:pPr>
              <a:spcBef>
                <a:spcPct val="65000"/>
              </a:spcBef>
              <a:buClr>
                <a:srgbClr val="FF9933"/>
              </a:buClr>
              <a:buSzPct val="120000"/>
            </a:pPr>
            <a:r>
              <a:rPr lang="en-US"/>
              <a:t>Inject people with iodized oil (expensive).</a:t>
            </a:r>
          </a:p>
          <a:p>
            <a:pPr>
              <a:spcBef>
                <a:spcPct val="65000"/>
              </a:spcBef>
              <a:buClr>
                <a:srgbClr val="FF9933"/>
              </a:buClr>
              <a:buSzPct val="120000"/>
            </a:pP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4CEF7F91-6FEC-446A-8CD0-2373BDB6100C}" type="slidenum">
              <a:rPr lang="en-US"/>
              <a:pPr/>
              <a:t>46</a:t>
            </a:fld>
            <a:endParaRPr lang="en-US"/>
          </a:p>
        </p:txBody>
      </p:sp>
      <p:sp>
        <p:nvSpPr>
          <p:cNvPr id="64514" name="Rectangle 2"/>
          <p:cNvSpPr>
            <a:spLocks noGrp="1" noChangeArrowheads="1"/>
          </p:cNvSpPr>
          <p:nvPr>
            <p:ph type="title"/>
          </p:nvPr>
        </p:nvSpPr>
        <p:spPr>
          <a:xfrm>
            <a:off x="1524000" y="609600"/>
            <a:ext cx="9144000" cy="1143000"/>
          </a:xfrm>
        </p:spPr>
        <p:txBody>
          <a:bodyPr/>
          <a:lstStyle/>
          <a:p>
            <a:pPr>
              <a:spcBef>
                <a:spcPct val="50000"/>
              </a:spcBef>
            </a:pPr>
            <a:r>
              <a:rPr lang="en-US" sz="4000" dirty="0"/>
              <a:t>Causes of Vitamin A Deficiency (VAD)</a:t>
            </a:r>
          </a:p>
        </p:txBody>
      </p:sp>
      <p:sp>
        <p:nvSpPr>
          <p:cNvPr id="64515" name="Rectangle 3"/>
          <p:cNvSpPr>
            <a:spLocks noGrp="1" noChangeArrowheads="1"/>
          </p:cNvSpPr>
          <p:nvPr>
            <p:ph type="body" idx="1"/>
          </p:nvPr>
        </p:nvSpPr>
        <p:spPr>
          <a:xfrm>
            <a:off x="1524000" y="1905001"/>
            <a:ext cx="9144000" cy="4525963"/>
          </a:xfrm>
        </p:spPr>
        <p:txBody>
          <a:bodyPr/>
          <a:lstStyle/>
          <a:p>
            <a:pPr>
              <a:spcBef>
                <a:spcPct val="65000"/>
              </a:spcBef>
              <a:buClr>
                <a:srgbClr val="FF9933"/>
              </a:buClr>
              <a:buSzPct val="120000"/>
            </a:pPr>
            <a:r>
              <a:rPr lang="en-US" dirty="0"/>
              <a:t>Low consumption of vitamin A-rich foods.</a:t>
            </a:r>
          </a:p>
          <a:p>
            <a:pPr>
              <a:spcBef>
                <a:spcPct val="65000"/>
              </a:spcBef>
              <a:buClr>
                <a:srgbClr val="FF9933"/>
              </a:buClr>
              <a:buSzPct val="120000"/>
            </a:pPr>
            <a:r>
              <a:rPr lang="en-US" dirty="0"/>
              <a:t>Dietary deficiency due to food processing</a:t>
            </a:r>
          </a:p>
          <a:p>
            <a:pPr>
              <a:spcBef>
                <a:spcPct val="65000"/>
              </a:spcBef>
              <a:buClr>
                <a:srgbClr val="FF9933"/>
              </a:buClr>
              <a:buSzPct val="120000"/>
            </a:pPr>
            <a:r>
              <a:rPr lang="en-US" dirty="0"/>
              <a:t>Limited consumption of fats and oils</a:t>
            </a:r>
          </a:p>
          <a:p>
            <a:pPr>
              <a:spcBef>
                <a:spcPct val="65000"/>
              </a:spcBef>
              <a:buClr>
                <a:srgbClr val="FF9933"/>
              </a:buClr>
              <a:buSzPct val="120000"/>
            </a:pPr>
            <a:r>
              <a:rPr lang="en-US" dirty="0"/>
              <a:t>Poor breastfeeding (no colostrum, insufficient breastfeeding)</a:t>
            </a:r>
          </a:p>
          <a:p>
            <a:pPr>
              <a:spcBef>
                <a:spcPct val="65000"/>
              </a:spcBef>
              <a:buClr>
                <a:srgbClr val="FF9933"/>
              </a:buClr>
              <a:buSzPct val="120000"/>
            </a:pPr>
            <a:r>
              <a:rPr lang="en-US" dirty="0"/>
              <a:t>Diseases affecting absorption (e.g., worms, chronic diarrhea)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9154B7A5-6A86-4645-957A-90E6651A0D63}" type="slidenum">
              <a:rPr lang="en-US"/>
              <a:pPr/>
              <a:t>47</a:t>
            </a:fld>
            <a:endParaRPr lang="en-US"/>
          </a:p>
        </p:txBody>
      </p:sp>
      <p:sp>
        <p:nvSpPr>
          <p:cNvPr id="65538" name="Rectangle 2"/>
          <p:cNvSpPr>
            <a:spLocks noGrp="1" noChangeArrowheads="1"/>
          </p:cNvSpPr>
          <p:nvPr>
            <p:ph type="title"/>
          </p:nvPr>
        </p:nvSpPr>
        <p:spPr>
          <a:xfrm>
            <a:off x="1524000" y="457200"/>
            <a:ext cx="9144000" cy="1143000"/>
          </a:xfrm>
        </p:spPr>
        <p:txBody>
          <a:bodyPr/>
          <a:lstStyle/>
          <a:p>
            <a:pPr>
              <a:spcBef>
                <a:spcPct val="50000"/>
              </a:spcBef>
            </a:pPr>
            <a:r>
              <a:rPr lang="en-US" sz="4000" dirty="0"/>
              <a:t>Manifestations of VAD</a:t>
            </a:r>
          </a:p>
        </p:txBody>
      </p:sp>
      <p:sp>
        <p:nvSpPr>
          <p:cNvPr id="65539" name="Rectangle 3"/>
          <p:cNvSpPr>
            <a:spLocks noGrp="1" noChangeArrowheads="1"/>
          </p:cNvSpPr>
          <p:nvPr>
            <p:ph type="body" idx="1"/>
          </p:nvPr>
        </p:nvSpPr>
        <p:spPr>
          <a:xfrm>
            <a:off x="923925" y="1524001"/>
            <a:ext cx="9744075" cy="4525963"/>
          </a:xfrm>
        </p:spPr>
        <p:txBody>
          <a:bodyPr/>
          <a:lstStyle/>
          <a:p>
            <a:pPr>
              <a:spcBef>
                <a:spcPct val="65000"/>
              </a:spcBef>
              <a:buClr>
                <a:srgbClr val="FF9933"/>
              </a:buClr>
              <a:buSzPct val="120000"/>
            </a:pPr>
            <a:r>
              <a:rPr lang="en-US" dirty="0"/>
              <a:t>Xerophthalmia (eye conditions)</a:t>
            </a:r>
            <a:endParaRPr lang="en-US" sz="3000" dirty="0">
              <a:solidFill>
                <a:srgbClr val="FF9933"/>
              </a:solidFill>
            </a:endParaRPr>
          </a:p>
          <a:p>
            <a:pPr lvl="1">
              <a:spcBef>
                <a:spcPct val="40000"/>
              </a:spcBef>
            </a:pPr>
            <a:r>
              <a:rPr lang="en-US" sz="2600" dirty="0"/>
              <a:t>Blindness (VAD is the leading cause of blindness in children &lt; 5 years old)</a:t>
            </a:r>
          </a:p>
          <a:p>
            <a:pPr lvl="1">
              <a:spcBef>
                <a:spcPct val="40000"/>
              </a:spcBef>
            </a:pPr>
            <a:r>
              <a:rPr lang="en-US" sz="2600" dirty="0" err="1"/>
              <a:t>Bitot’s</a:t>
            </a:r>
            <a:r>
              <a:rPr lang="en-US" sz="2600" dirty="0"/>
              <a:t> spots</a:t>
            </a:r>
          </a:p>
          <a:p>
            <a:pPr lvl="1">
              <a:spcBef>
                <a:spcPct val="40000"/>
              </a:spcBef>
            </a:pPr>
            <a:r>
              <a:rPr lang="en-US" sz="2600" dirty="0"/>
              <a:t>Damage to the cornea</a:t>
            </a:r>
          </a:p>
          <a:p>
            <a:pPr>
              <a:spcBef>
                <a:spcPct val="65000"/>
              </a:spcBef>
              <a:buClr>
                <a:srgbClr val="FF9933"/>
              </a:buClr>
              <a:buSzPct val="120000"/>
            </a:pPr>
            <a:r>
              <a:rPr lang="en-US" dirty="0"/>
              <a:t>Slowed growth and development</a:t>
            </a:r>
          </a:p>
          <a:p>
            <a:pPr>
              <a:spcBef>
                <a:spcPct val="65000"/>
              </a:spcBef>
              <a:buClr>
                <a:srgbClr val="FF9933"/>
              </a:buClr>
              <a:buSzPct val="120000"/>
            </a:pPr>
            <a:r>
              <a:rPr lang="en-US" dirty="0"/>
              <a:t>Reduced reproductive health</a:t>
            </a:r>
          </a:p>
          <a:p>
            <a:pPr>
              <a:spcBef>
                <a:spcPct val="65000"/>
              </a:spcBef>
              <a:buClr>
                <a:srgbClr val="FF9933"/>
              </a:buClr>
              <a:buSzPct val="120000"/>
            </a:pPr>
            <a:r>
              <a:rPr lang="en-US" dirty="0"/>
              <a:t>Increased risk of anemia</a:t>
            </a:r>
          </a:p>
          <a:p>
            <a:pPr>
              <a:lnSpc>
                <a:spcPct val="80000"/>
              </a:lnSpc>
            </a:pPr>
            <a:endParaRPr lang="en-US" sz="2400" dirty="0">
              <a:solidFill>
                <a:schemeClr val="accent2"/>
              </a:solidFill>
              <a:latin typeface="Trebuchet MS" pitchFamily="34" charset="0"/>
            </a:endParaRPr>
          </a:p>
          <a:p>
            <a:pPr>
              <a:lnSpc>
                <a:spcPct val="80000"/>
              </a:lnSpc>
            </a:pPr>
            <a:endParaRPr lang="en-US" sz="2400" dirty="0">
              <a:solidFill>
                <a:schemeClr val="accent2"/>
              </a:solidFill>
              <a:latin typeface="Trebuchet MS"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077200" y="6245225"/>
            <a:ext cx="2133600" cy="476250"/>
          </a:xfrm>
          <a:prstGeom prst="rect">
            <a:avLst/>
          </a:prstGeom>
        </p:spPr>
        <p:txBody>
          <a:bodyPr/>
          <a:lstStyle/>
          <a:p>
            <a:fld id="{6A86E2A1-F005-48E5-8DE1-FA8BAB35D60A}" type="slidenum">
              <a:rPr lang="en-US"/>
              <a:pPr/>
              <a:t>48</a:t>
            </a:fld>
            <a:endParaRPr lang="en-US"/>
          </a:p>
        </p:txBody>
      </p:sp>
      <p:sp>
        <p:nvSpPr>
          <p:cNvPr id="66562" name="Rectangle 2"/>
          <p:cNvSpPr>
            <a:spLocks noGrp="1" noChangeArrowheads="1"/>
          </p:cNvSpPr>
          <p:nvPr>
            <p:ph type="title"/>
          </p:nvPr>
        </p:nvSpPr>
        <p:spPr>
          <a:xfrm>
            <a:off x="1524000" y="457200"/>
            <a:ext cx="9144000" cy="1143000"/>
          </a:xfrm>
        </p:spPr>
        <p:txBody>
          <a:bodyPr/>
          <a:lstStyle/>
          <a:p>
            <a:pPr>
              <a:spcBef>
                <a:spcPct val="50000"/>
              </a:spcBef>
            </a:pPr>
            <a:r>
              <a:rPr lang="en-US" sz="4000" dirty="0"/>
              <a:t>Strategies to Control VAD</a:t>
            </a:r>
          </a:p>
        </p:txBody>
      </p:sp>
      <p:sp>
        <p:nvSpPr>
          <p:cNvPr id="66563" name="Rectangle 3"/>
          <p:cNvSpPr>
            <a:spLocks noGrp="1" noChangeArrowheads="1"/>
          </p:cNvSpPr>
          <p:nvPr>
            <p:ph type="body" idx="1"/>
          </p:nvPr>
        </p:nvSpPr>
        <p:spPr>
          <a:xfrm>
            <a:off x="1371600" y="1447801"/>
            <a:ext cx="9144000" cy="4525963"/>
          </a:xfrm>
        </p:spPr>
        <p:txBody>
          <a:bodyPr/>
          <a:lstStyle/>
          <a:p>
            <a:pPr>
              <a:spcBef>
                <a:spcPct val="55000"/>
              </a:spcBef>
              <a:buClr>
                <a:srgbClr val="FF9933"/>
              </a:buClr>
              <a:buSzPct val="120000"/>
            </a:pPr>
            <a:r>
              <a:rPr lang="en-US" dirty="0"/>
              <a:t>Promote vitamin A-rich foods (fruits, vegetables, red palm oil).</a:t>
            </a:r>
          </a:p>
          <a:p>
            <a:pPr>
              <a:spcBef>
                <a:spcPct val="55000"/>
              </a:spcBef>
              <a:buClr>
                <a:srgbClr val="FF9933"/>
              </a:buClr>
              <a:buSzPct val="120000"/>
            </a:pPr>
            <a:r>
              <a:rPr lang="en-US" dirty="0"/>
              <a:t>Give infants and women low-dose iron supplements according to WHO protocols.</a:t>
            </a:r>
          </a:p>
          <a:p>
            <a:pPr>
              <a:spcBef>
                <a:spcPct val="55000"/>
              </a:spcBef>
              <a:buClr>
                <a:srgbClr val="FF9933"/>
              </a:buClr>
              <a:buSzPct val="120000"/>
            </a:pPr>
            <a:r>
              <a:rPr lang="en-US" dirty="0"/>
              <a:t>Improve food security.</a:t>
            </a:r>
          </a:p>
          <a:p>
            <a:pPr>
              <a:spcBef>
                <a:spcPct val="55000"/>
              </a:spcBef>
              <a:buClr>
                <a:srgbClr val="FF9933"/>
              </a:buClr>
              <a:buSzPct val="120000"/>
            </a:pPr>
            <a:r>
              <a:rPr lang="en-US" dirty="0"/>
              <a:t>Feed children properly.</a:t>
            </a:r>
          </a:p>
          <a:p>
            <a:pPr>
              <a:spcBef>
                <a:spcPct val="55000"/>
              </a:spcBef>
              <a:buClr>
                <a:srgbClr val="FF9933"/>
              </a:buClr>
              <a:buSzPct val="120000"/>
            </a:pPr>
            <a:r>
              <a:rPr lang="en-US" dirty="0"/>
              <a:t>Prevent disease and treat disease early.</a:t>
            </a:r>
          </a:p>
          <a:p>
            <a:pPr>
              <a:spcBef>
                <a:spcPct val="55000"/>
              </a:spcBef>
              <a:buClr>
                <a:srgbClr val="FF9933"/>
              </a:buClr>
              <a:buSzPct val="120000"/>
            </a:pPr>
            <a:r>
              <a:rPr lang="en-US" dirty="0"/>
              <a:t>Fortify foods.</a:t>
            </a:r>
            <a:endParaRPr lang="en-US" sz="3000" dirty="0">
              <a:solidFill>
                <a:srgbClr val="FF9933"/>
              </a:solidFill>
            </a:endParaRPr>
          </a:p>
          <a:p>
            <a:pPr>
              <a:spcBef>
                <a:spcPct val="55000"/>
              </a:spcBef>
            </a:pPr>
            <a:endParaRPr lang="en-US" sz="2400" dirty="0">
              <a:solidFill>
                <a:schemeClr val="accent2"/>
              </a:solidFill>
              <a:latin typeface="Trebuchet MS"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17268" y="1670051"/>
            <a:ext cx="8267700" cy="2305759"/>
          </a:xfrm>
          <a:prstGeom prst="rect">
            <a:avLst/>
          </a:prstGeom>
        </p:spPr>
        <p:txBody>
          <a:bodyPr vert="horz" wrap="square" lIns="0" tIns="12700" rIns="0" bIns="0" rtlCol="0">
            <a:spAutoFit/>
          </a:bodyPr>
          <a:lstStyle/>
          <a:p>
            <a:pPr marL="268605" marR="5080" indent="-255904">
              <a:spcBef>
                <a:spcPts val="100"/>
              </a:spcBef>
              <a:buClr>
                <a:srgbClr val="9F4DA2"/>
              </a:buClr>
              <a:buFont typeface="Georgia"/>
              <a:buChar char="•"/>
              <a:tabLst>
                <a:tab pos="268605" algn="l"/>
                <a:tab pos="269240" algn="l"/>
                <a:tab pos="668020" algn="l"/>
                <a:tab pos="2379345" algn="l"/>
                <a:tab pos="3642995" algn="l"/>
                <a:tab pos="4309110" algn="l"/>
                <a:tab pos="5640070" algn="l"/>
                <a:tab pos="7023734" algn="l"/>
                <a:tab pos="7586345" algn="l"/>
                <a:tab pos="7966075" algn="l"/>
              </a:tabLst>
            </a:pPr>
            <a:r>
              <a:rPr sz="2400" spc="10" dirty="0">
                <a:solidFill>
                  <a:srgbClr val="0D0D0D"/>
                </a:solidFill>
                <a:latin typeface="Times New Roman"/>
                <a:cs typeface="Times New Roman"/>
              </a:rPr>
              <a:t>I</a:t>
            </a:r>
            <a:r>
              <a:rPr sz="2400" spc="30" dirty="0">
                <a:solidFill>
                  <a:srgbClr val="0D0D0D"/>
                </a:solidFill>
                <a:latin typeface="Times New Roman"/>
                <a:cs typeface="Times New Roman"/>
              </a:rPr>
              <a:t>n</a:t>
            </a:r>
            <a:r>
              <a:rPr sz="2400" dirty="0">
                <a:solidFill>
                  <a:srgbClr val="0D0D0D"/>
                </a:solidFill>
                <a:latin typeface="Times New Roman"/>
                <a:cs typeface="Times New Roman"/>
              </a:rPr>
              <a:t>	</a:t>
            </a:r>
            <a:r>
              <a:rPr sz="2400" spc="40" dirty="0">
                <a:solidFill>
                  <a:srgbClr val="0D0D0D"/>
                </a:solidFill>
                <a:latin typeface="Times New Roman"/>
                <a:cs typeface="Times New Roman"/>
              </a:rPr>
              <a:t>constructing</a:t>
            </a:r>
            <a:r>
              <a:rPr sz="2400" dirty="0">
                <a:solidFill>
                  <a:srgbClr val="0D0D0D"/>
                </a:solidFill>
                <a:latin typeface="Times New Roman"/>
                <a:cs typeface="Times New Roman"/>
              </a:rPr>
              <a:t>	</a:t>
            </a:r>
            <a:r>
              <a:rPr sz="2400" spc="35" dirty="0">
                <a:solidFill>
                  <a:srgbClr val="0D0D0D"/>
                </a:solidFill>
                <a:latin typeface="Times New Roman"/>
                <a:cs typeface="Times New Roman"/>
              </a:rPr>
              <a:t>balan</a:t>
            </a:r>
            <a:r>
              <a:rPr sz="2400" spc="50" dirty="0">
                <a:solidFill>
                  <a:srgbClr val="0D0D0D"/>
                </a:solidFill>
                <a:latin typeface="Times New Roman"/>
                <a:cs typeface="Times New Roman"/>
              </a:rPr>
              <a:t>c</a:t>
            </a:r>
            <a:r>
              <a:rPr sz="2400" spc="15" dirty="0">
                <a:solidFill>
                  <a:srgbClr val="0D0D0D"/>
                </a:solidFill>
                <a:latin typeface="Times New Roman"/>
                <a:cs typeface="Times New Roman"/>
              </a:rPr>
              <a:t>ed</a:t>
            </a:r>
            <a:r>
              <a:rPr sz="2400" dirty="0">
                <a:solidFill>
                  <a:srgbClr val="0D0D0D"/>
                </a:solidFill>
                <a:latin typeface="Times New Roman"/>
                <a:cs typeface="Times New Roman"/>
              </a:rPr>
              <a:t>	</a:t>
            </a:r>
            <a:r>
              <a:rPr sz="2400" spc="-15" dirty="0">
                <a:solidFill>
                  <a:srgbClr val="0D0D0D"/>
                </a:solidFill>
                <a:latin typeface="Times New Roman"/>
                <a:cs typeface="Times New Roman"/>
              </a:rPr>
              <a:t>diet,</a:t>
            </a:r>
            <a:r>
              <a:rPr sz="2400" dirty="0">
                <a:solidFill>
                  <a:srgbClr val="0D0D0D"/>
                </a:solidFill>
                <a:latin typeface="Times New Roman"/>
                <a:cs typeface="Times New Roman"/>
              </a:rPr>
              <a:t>	</a:t>
            </a:r>
            <a:r>
              <a:rPr sz="2400" spc="5" dirty="0">
                <a:solidFill>
                  <a:srgbClr val="0D0D0D"/>
                </a:solidFill>
                <a:latin typeface="Times New Roman"/>
                <a:cs typeface="Times New Roman"/>
              </a:rPr>
              <a:t>followi</a:t>
            </a:r>
            <a:r>
              <a:rPr sz="2400" spc="-5" dirty="0">
                <a:solidFill>
                  <a:srgbClr val="0D0D0D"/>
                </a:solidFill>
                <a:latin typeface="Times New Roman"/>
                <a:cs typeface="Times New Roman"/>
              </a:rPr>
              <a:t>n</a:t>
            </a:r>
            <a:r>
              <a:rPr sz="2400" dirty="0">
                <a:solidFill>
                  <a:srgbClr val="0D0D0D"/>
                </a:solidFill>
                <a:latin typeface="Times New Roman"/>
                <a:cs typeface="Times New Roman"/>
              </a:rPr>
              <a:t>g	</a:t>
            </a:r>
            <a:r>
              <a:rPr sz="2400" spc="70" dirty="0">
                <a:solidFill>
                  <a:srgbClr val="0D0D0D"/>
                </a:solidFill>
                <a:latin typeface="Times New Roman"/>
                <a:cs typeface="Times New Roman"/>
              </a:rPr>
              <a:t>pri</a:t>
            </a:r>
            <a:r>
              <a:rPr sz="2400" spc="105" dirty="0">
                <a:solidFill>
                  <a:srgbClr val="0D0D0D"/>
                </a:solidFill>
                <a:latin typeface="Times New Roman"/>
                <a:cs typeface="Times New Roman"/>
              </a:rPr>
              <a:t>n</a:t>
            </a:r>
            <a:r>
              <a:rPr sz="2400" spc="-5" dirty="0">
                <a:solidFill>
                  <a:srgbClr val="0D0D0D"/>
                </a:solidFill>
                <a:latin typeface="Times New Roman"/>
                <a:cs typeface="Times New Roman"/>
              </a:rPr>
              <a:t>ciples</a:t>
            </a:r>
            <a:r>
              <a:rPr sz="2400" dirty="0">
                <a:solidFill>
                  <a:srgbClr val="0D0D0D"/>
                </a:solidFill>
                <a:latin typeface="Times New Roman"/>
                <a:cs typeface="Times New Roman"/>
              </a:rPr>
              <a:t>	</a:t>
            </a:r>
            <a:r>
              <a:rPr sz="2400" spc="35" dirty="0">
                <a:solidFill>
                  <a:srgbClr val="0D0D0D"/>
                </a:solidFill>
                <a:latin typeface="Times New Roman"/>
                <a:cs typeface="Times New Roman"/>
              </a:rPr>
              <a:t>has</a:t>
            </a:r>
            <a:r>
              <a:rPr sz="2400" dirty="0">
                <a:solidFill>
                  <a:srgbClr val="0D0D0D"/>
                </a:solidFill>
                <a:latin typeface="Times New Roman"/>
                <a:cs typeface="Times New Roman"/>
              </a:rPr>
              <a:t>	</a:t>
            </a:r>
            <a:r>
              <a:rPr sz="2400" spc="5" dirty="0">
                <a:solidFill>
                  <a:srgbClr val="0D0D0D"/>
                </a:solidFill>
                <a:latin typeface="Times New Roman"/>
                <a:cs typeface="Times New Roman"/>
              </a:rPr>
              <a:t>to</a:t>
            </a:r>
            <a:r>
              <a:rPr sz="2400" dirty="0">
                <a:solidFill>
                  <a:srgbClr val="0D0D0D"/>
                </a:solidFill>
                <a:latin typeface="Times New Roman"/>
                <a:cs typeface="Times New Roman"/>
              </a:rPr>
              <a:t>	</a:t>
            </a:r>
            <a:r>
              <a:rPr sz="2400" spc="-5" dirty="0">
                <a:solidFill>
                  <a:srgbClr val="0D0D0D"/>
                </a:solidFill>
                <a:latin typeface="Times New Roman"/>
                <a:cs typeface="Times New Roman"/>
              </a:rPr>
              <a:t>be  </a:t>
            </a:r>
            <a:r>
              <a:rPr sz="2400" spc="75" dirty="0">
                <a:solidFill>
                  <a:srgbClr val="0D0D0D"/>
                </a:solidFill>
                <a:latin typeface="Times New Roman"/>
                <a:cs typeface="Times New Roman"/>
              </a:rPr>
              <a:t>followed---</a:t>
            </a:r>
            <a:endParaRPr sz="2400" dirty="0">
              <a:latin typeface="Times New Roman"/>
              <a:cs typeface="Times New Roman"/>
            </a:endParaRPr>
          </a:p>
          <a:p>
            <a:pPr marL="268605" marR="5715" indent="-255904">
              <a:spcBef>
                <a:spcPts val="300"/>
              </a:spcBef>
              <a:buClr>
                <a:srgbClr val="9F4DA2"/>
              </a:buClr>
              <a:buFont typeface="Arial"/>
              <a:buChar char="•"/>
              <a:tabLst>
                <a:tab pos="268605" algn="l"/>
                <a:tab pos="269240" algn="l"/>
              </a:tabLst>
            </a:pPr>
            <a:r>
              <a:rPr sz="2400" spc="-20" dirty="0">
                <a:solidFill>
                  <a:srgbClr val="0D0D0D"/>
                </a:solidFill>
                <a:latin typeface="Times New Roman"/>
                <a:cs typeface="Times New Roman"/>
              </a:rPr>
              <a:t>Daily </a:t>
            </a:r>
            <a:r>
              <a:rPr sz="2400" spc="55" dirty="0">
                <a:solidFill>
                  <a:srgbClr val="0D0D0D"/>
                </a:solidFill>
                <a:latin typeface="Times New Roman"/>
                <a:cs typeface="Times New Roman"/>
              </a:rPr>
              <a:t>requirement </a:t>
            </a:r>
            <a:r>
              <a:rPr sz="2400" spc="-40" dirty="0">
                <a:solidFill>
                  <a:srgbClr val="0D0D0D"/>
                </a:solidFill>
                <a:latin typeface="Times New Roman"/>
                <a:cs typeface="Times New Roman"/>
              </a:rPr>
              <a:t>of </a:t>
            </a:r>
            <a:r>
              <a:rPr sz="2400" spc="40" dirty="0">
                <a:solidFill>
                  <a:srgbClr val="0D0D0D"/>
                </a:solidFill>
                <a:latin typeface="Times New Roman"/>
                <a:cs typeface="Times New Roman"/>
              </a:rPr>
              <a:t>protein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 </a:t>
            </a:r>
            <a:r>
              <a:rPr sz="2400" spc="155" dirty="0">
                <a:solidFill>
                  <a:srgbClr val="0D0D0D"/>
                </a:solidFill>
                <a:latin typeface="Times New Roman"/>
                <a:cs typeface="Times New Roman"/>
              </a:rPr>
              <a:t>15-20 </a:t>
            </a:r>
            <a:r>
              <a:rPr sz="2400" spc="-275" dirty="0">
                <a:solidFill>
                  <a:srgbClr val="0D0D0D"/>
                </a:solidFill>
                <a:latin typeface="Times New Roman"/>
                <a:cs typeface="Times New Roman"/>
              </a:rPr>
              <a:t>% </a:t>
            </a:r>
            <a:r>
              <a:rPr sz="2400" spc="-40" dirty="0">
                <a:solidFill>
                  <a:srgbClr val="0D0D0D"/>
                </a:solidFill>
                <a:latin typeface="Times New Roman"/>
                <a:cs typeface="Times New Roman"/>
              </a:rPr>
              <a:t>of </a:t>
            </a:r>
            <a:r>
              <a:rPr sz="2400" dirty="0">
                <a:solidFill>
                  <a:srgbClr val="0D0D0D"/>
                </a:solidFill>
                <a:latin typeface="Times New Roman"/>
                <a:cs typeface="Times New Roman"/>
              </a:rPr>
              <a:t>daily </a:t>
            </a:r>
            <a:r>
              <a:rPr sz="2400" spc="25" dirty="0">
                <a:solidFill>
                  <a:srgbClr val="0D0D0D"/>
                </a:solidFill>
                <a:latin typeface="Times New Roman"/>
                <a:cs typeface="Times New Roman"/>
              </a:rPr>
              <a:t>energy  </a:t>
            </a:r>
            <a:r>
              <a:rPr sz="2400" spc="5" dirty="0">
                <a:solidFill>
                  <a:srgbClr val="0D0D0D"/>
                </a:solidFill>
                <a:latin typeface="Times New Roman"/>
                <a:cs typeface="Times New Roman"/>
              </a:rPr>
              <a:t>intake.</a:t>
            </a:r>
            <a:endParaRPr sz="2400" dirty="0">
              <a:latin typeface="Times New Roman"/>
              <a:cs typeface="Times New Roman"/>
            </a:endParaRPr>
          </a:p>
          <a:p>
            <a:pPr marL="268605" marR="5715" indent="-255904">
              <a:spcBef>
                <a:spcPts val="300"/>
              </a:spcBef>
              <a:buClr>
                <a:srgbClr val="9F4DA2"/>
              </a:buClr>
              <a:buFont typeface="Arial"/>
              <a:buChar char="•"/>
              <a:tabLst>
                <a:tab pos="268605" algn="l"/>
                <a:tab pos="269240" algn="l"/>
              </a:tabLst>
            </a:pPr>
            <a:r>
              <a:rPr sz="2400" spc="-80" dirty="0">
                <a:solidFill>
                  <a:srgbClr val="0D0D0D"/>
                </a:solidFill>
                <a:latin typeface="Times New Roman"/>
                <a:cs typeface="Times New Roman"/>
              </a:rPr>
              <a:t>Fat </a:t>
            </a:r>
            <a:r>
              <a:rPr sz="2400" spc="55" dirty="0">
                <a:solidFill>
                  <a:srgbClr val="0D0D0D"/>
                </a:solidFill>
                <a:latin typeface="Times New Roman"/>
                <a:cs typeface="Times New Roman"/>
              </a:rPr>
              <a:t>requirement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 </a:t>
            </a:r>
            <a:r>
              <a:rPr sz="2400" spc="5" dirty="0">
                <a:solidFill>
                  <a:srgbClr val="0D0D0D"/>
                </a:solidFill>
                <a:latin typeface="Times New Roman"/>
                <a:cs typeface="Times New Roman"/>
              </a:rPr>
              <a:t>limited </a:t>
            </a:r>
            <a:r>
              <a:rPr sz="2400" dirty="0">
                <a:solidFill>
                  <a:srgbClr val="0D0D0D"/>
                </a:solidFill>
                <a:latin typeface="Times New Roman"/>
                <a:cs typeface="Times New Roman"/>
              </a:rPr>
              <a:t>to </a:t>
            </a:r>
            <a:r>
              <a:rPr sz="2400" spc="155" dirty="0">
                <a:solidFill>
                  <a:srgbClr val="0D0D0D"/>
                </a:solidFill>
                <a:latin typeface="Times New Roman"/>
                <a:cs typeface="Times New Roman"/>
              </a:rPr>
              <a:t>20-30 </a:t>
            </a:r>
            <a:r>
              <a:rPr sz="2400" spc="-275" dirty="0">
                <a:solidFill>
                  <a:srgbClr val="0D0D0D"/>
                </a:solidFill>
                <a:latin typeface="Times New Roman"/>
                <a:cs typeface="Times New Roman"/>
              </a:rPr>
              <a:t>% </a:t>
            </a:r>
            <a:r>
              <a:rPr sz="2400" spc="-40" dirty="0">
                <a:solidFill>
                  <a:srgbClr val="0D0D0D"/>
                </a:solidFill>
                <a:latin typeface="Times New Roman"/>
                <a:cs typeface="Times New Roman"/>
              </a:rPr>
              <a:t>of </a:t>
            </a:r>
            <a:r>
              <a:rPr sz="2400" dirty="0">
                <a:solidFill>
                  <a:srgbClr val="0D0D0D"/>
                </a:solidFill>
                <a:latin typeface="Times New Roman"/>
                <a:cs typeface="Times New Roman"/>
              </a:rPr>
              <a:t>daily </a:t>
            </a:r>
            <a:r>
              <a:rPr sz="2400" spc="20" dirty="0">
                <a:solidFill>
                  <a:srgbClr val="0D0D0D"/>
                </a:solidFill>
                <a:latin typeface="Times New Roman"/>
                <a:cs typeface="Times New Roman"/>
              </a:rPr>
              <a:t>energy  </a:t>
            </a:r>
            <a:r>
              <a:rPr sz="2400" spc="5" dirty="0">
                <a:solidFill>
                  <a:srgbClr val="0D0D0D"/>
                </a:solidFill>
                <a:latin typeface="Times New Roman"/>
                <a:cs typeface="Times New Roman"/>
              </a:rPr>
              <a:t>intake.</a:t>
            </a:r>
            <a:endParaRPr sz="2400" dirty="0">
              <a:latin typeface="Times New Roman"/>
              <a:cs typeface="Times New Roman"/>
            </a:endParaRPr>
          </a:p>
        </p:txBody>
      </p:sp>
      <p:sp>
        <p:nvSpPr>
          <p:cNvPr id="3" name="object 3"/>
          <p:cNvSpPr txBox="1"/>
          <p:nvPr/>
        </p:nvSpPr>
        <p:spPr>
          <a:xfrm>
            <a:off x="9041131" y="3979545"/>
            <a:ext cx="1241425" cy="391160"/>
          </a:xfrm>
          <a:prstGeom prst="rect">
            <a:avLst/>
          </a:prstGeom>
        </p:spPr>
        <p:txBody>
          <a:bodyPr vert="horz" wrap="square" lIns="0" tIns="12700" rIns="0" bIns="0" rtlCol="0">
            <a:spAutoFit/>
          </a:bodyPr>
          <a:lstStyle/>
          <a:p>
            <a:pPr marL="12700">
              <a:spcBef>
                <a:spcPts val="100"/>
              </a:spcBef>
            </a:pPr>
            <a:r>
              <a:rPr sz="2400" spc="20" dirty="0">
                <a:solidFill>
                  <a:srgbClr val="0D0D0D"/>
                </a:solidFill>
                <a:latin typeface="Times New Roman"/>
                <a:cs typeface="Times New Roman"/>
              </a:rPr>
              <a:t>constitute</a:t>
            </a:r>
            <a:endParaRPr sz="2400" dirty="0">
              <a:latin typeface="Times New Roman"/>
              <a:cs typeface="Times New Roman"/>
            </a:endParaRPr>
          </a:p>
        </p:txBody>
      </p:sp>
      <p:sp>
        <p:nvSpPr>
          <p:cNvPr id="4" name="object 4"/>
          <p:cNvSpPr txBox="1"/>
          <p:nvPr/>
        </p:nvSpPr>
        <p:spPr>
          <a:xfrm>
            <a:off x="2017269" y="3979545"/>
            <a:ext cx="6760209" cy="1160780"/>
          </a:xfrm>
          <a:prstGeom prst="rect">
            <a:avLst/>
          </a:prstGeom>
        </p:spPr>
        <p:txBody>
          <a:bodyPr vert="horz" wrap="square" lIns="0" tIns="12700" rIns="0" bIns="0" rtlCol="0">
            <a:spAutoFit/>
          </a:bodyPr>
          <a:lstStyle/>
          <a:p>
            <a:pPr marL="268605" marR="5080" indent="-255904">
              <a:spcBef>
                <a:spcPts val="100"/>
              </a:spcBef>
              <a:buClr>
                <a:srgbClr val="9F4DA2"/>
              </a:buClr>
              <a:buFont typeface="Arial"/>
              <a:buChar char="•"/>
              <a:tabLst>
                <a:tab pos="268605" algn="l"/>
                <a:tab pos="269240" algn="l"/>
                <a:tab pos="2380615" algn="l"/>
                <a:tab pos="3178175" algn="l"/>
                <a:tab pos="3717925" algn="l"/>
                <a:tab pos="4921885" algn="l"/>
                <a:tab pos="5911215" algn="l"/>
              </a:tabLst>
            </a:pPr>
            <a:r>
              <a:rPr sz="2400" spc="35" dirty="0">
                <a:solidFill>
                  <a:srgbClr val="0D0D0D"/>
                </a:solidFill>
                <a:latin typeface="Times New Roman"/>
                <a:cs typeface="Times New Roman"/>
              </a:rPr>
              <a:t>Carbohyd</a:t>
            </a:r>
            <a:r>
              <a:rPr sz="2400" spc="15" dirty="0">
                <a:solidFill>
                  <a:srgbClr val="0D0D0D"/>
                </a:solidFill>
                <a:latin typeface="Times New Roman"/>
                <a:cs typeface="Times New Roman"/>
              </a:rPr>
              <a:t>r</a:t>
            </a:r>
            <a:r>
              <a:rPr sz="2400" dirty="0">
                <a:solidFill>
                  <a:srgbClr val="0D0D0D"/>
                </a:solidFill>
                <a:latin typeface="Times New Roman"/>
                <a:cs typeface="Times New Roman"/>
              </a:rPr>
              <a:t>ates	</a:t>
            </a:r>
            <a:r>
              <a:rPr sz="2400" spc="65" dirty="0">
                <a:solidFill>
                  <a:srgbClr val="0D0D0D"/>
                </a:solidFill>
                <a:latin typeface="Times New Roman"/>
                <a:cs typeface="Times New Roman"/>
              </a:rPr>
              <a:t>rich</a:t>
            </a:r>
            <a:r>
              <a:rPr sz="2400" dirty="0">
                <a:solidFill>
                  <a:srgbClr val="0D0D0D"/>
                </a:solidFill>
                <a:latin typeface="Times New Roman"/>
                <a:cs typeface="Times New Roman"/>
              </a:rPr>
              <a:t>	</a:t>
            </a:r>
            <a:r>
              <a:rPr sz="2400" spc="30" dirty="0">
                <a:solidFill>
                  <a:srgbClr val="0D0D0D"/>
                </a:solidFill>
                <a:latin typeface="Times New Roman"/>
                <a:cs typeface="Times New Roman"/>
              </a:rPr>
              <a:t>i</a:t>
            </a:r>
            <a:r>
              <a:rPr sz="2400" spc="70" dirty="0">
                <a:solidFill>
                  <a:srgbClr val="0D0D0D"/>
                </a:solidFill>
                <a:latin typeface="Times New Roman"/>
                <a:cs typeface="Times New Roman"/>
              </a:rPr>
              <a:t>n</a:t>
            </a:r>
            <a:r>
              <a:rPr sz="2400" dirty="0">
                <a:solidFill>
                  <a:srgbClr val="0D0D0D"/>
                </a:solidFill>
                <a:latin typeface="Times New Roman"/>
                <a:cs typeface="Times New Roman"/>
              </a:rPr>
              <a:t>	</a:t>
            </a:r>
            <a:r>
              <a:rPr sz="2400" spc="75" dirty="0">
                <a:solidFill>
                  <a:srgbClr val="0D0D0D"/>
                </a:solidFill>
                <a:latin typeface="Times New Roman"/>
                <a:cs typeface="Times New Roman"/>
              </a:rPr>
              <a:t>na</a:t>
            </a:r>
            <a:r>
              <a:rPr sz="2400" spc="35" dirty="0">
                <a:solidFill>
                  <a:srgbClr val="0D0D0D"/>
                </a:solidFill>
                <a:latin typeface="Times New Roman"/>
                <a:cs typeface="Times New Roman"/>
              </a:rPr>
              <a:t>t</a:t>
            </a:r>
            <a:r>
              <a:rPr sz="2400" spc="80" dirty="0">
                <a:solidFill>
                  <a:srgbClr val="0D0D0D"/>
                </a:solidFill>
                <a:latin typeface="Times New Roman"/>
                <a:cs typeface="Times New Roman"/>
              </a:rPr>
              <a:t>ura</a:t>
            </a:r>
            <a:r>
              <a:rPr sz="2400" spc="55" dirty="0">
                <a:solidFill>
                  <a:srgbClr val="0D0D0D"/>
                </a:solidFill>
                <a:latin typeface="Times New Roman"/>
                <a:cs typeface="Times New Roman"/>
              </a:rPr>
              <a:t>l</a:t>
            </a:r>
            <a:r>
              <a:rPr sz="2400" dirty="0">
                <a:solidFill>
                  <a:srgbClr val="0D0D0D"/>
                </a:solidFill>
                <a:latin typeface="Times New Roman"/>
                <a:cs typeface="Times New Roman"/>
              </a:rPr>
              <a:t>	</a:t>
            </a:r>
            <a:r>
              <a:rPr sz="2400" spc="-15" dirty="0">
                <a:solidFill>
                  <a:srgbClr val="0D0D0D"/>
                </a:solidFill>
                <a:latin typeface="Times New Roman"/>
                <a:cs typeface="Times New Roman"/>
              </a:rPr>
              <a:t>fibe</a:t>
            </a:r>
            <a:r>
              <a:rPr sz="2400" spc="45" dirty="0">
                <a:solidFill>
                  <a:srgbClr val="0D0D0D"/>
                </a:solidFill>
                <a:latin typeface="Times New Roman"/>
                <a:cs typeface="Times New Roman"/>
              </a:rPr>
              <a:t>rs</a:t>
            </a:r>
            <a:r>
              <a:rPr sz="2400" dirty="0">
                <a:solidFill>
                  <a:srgbClr val="0D0D0D"/>
                </a:solidFill>
                <a:latin typeface="Times New Roman"/>
                <a:cs typeface="Times New Roman"/>
              </a:rPr>
              <a:t>	</a:t>
            </a:r>
            <a:r>
              <a:rPr sz="2400" spc="25" dirty="0">
                <a:solidFill>
                  <a:srgbClr val="0D0D0D"/>
                </a:solidFill>
                <a:latin typeface="Times New Roman"/>
                <a:cs typeface="Times New Roman"/>
              </a:rPr>
              <a:t>s</a:t>
            </a:r>
            <a:r>
              <a:rPr sz="2400" spc="15" dirty="0">
                <a:solidFill>
                  <a:srgbClr val="0D0D0D"/>
                </a:solidFill>
                <a:latin typeface="Times New Roman"/>
                <a:cs typeface="Times New Roman"/>
              </a:rPr>
              <a:t>h</a:t>
            </a:r>
            <a:r>
              <a:rPr sz="2400" spc="30" dirty="0">
                <a:solidFill>
                  <a:srgbClr val="0D0D0D"/>
                </a:solidFill>
                <a:latin typeface="Times New Roman"/>
                <a:cs typeface="Times New Roman"/>
              </a:rPr>
              <a:t>ou</a:t>
            </a:r>
            <a:r>
              <a:rPr sz="2400" spc="5" dirty="0">
                <a:solidFill>
                  <a:srgbClr val="0D0D0D"/>
                </a:solidFill>
                <a:latin typeface="Times New Roman"/>
                <a:cs typeface="Times New Roman"/>
              </a:rPr>
              <a:t>l</a:t>
            </a:r>
            <a:r>
              <a:rPr sz="2400" spc="30" dirty="0">
                <a:solidFill>
                  <a:srgbClr val="0D0D0D"/>
                </a:solidFill>
                <a:latin typeface="Times New Roman"/>
                <a:cs typeface="Times New Roman"/>
              </a:rPr>
              <a:t>d  </a:t>
            </a:r>
            <a:r>
              <a:rPr sz="2400" spc="50" dirty="0">
                <a:solidFill>
                  <a:srgbClr val="0D0D0D"/>
                </a:solidFill>
                <a:latin typeface="Times New Roman"/>
                <a:cs typeface="Times New Roman"/>
              </a:rPr>
              <a:t>remaining </a:t>
            </a:r>
            <a:r>
              <a:rPr sz="2400" spc="25" dirty="0">
                <a:solidFill>
                  <a:srgbClr val="0D0D0D"/>
                </a:solidFill>
                <a:latin typeface="Times New Roman"/>
                <a:cs typeface="Times New Roman"/>
              </a:rPr>
              <a:t>energy</a:t>
            </a:r>
            <a:r>
              <a:rPr sz="2400" spc="-85" dirty="0">
                <a:solidFill>
                  <a:srgbClr val="0D0D0D"/>
                </a:solidFill>
                <a:latin typeface="Times New Roman"/>
                <a:cs typeface="Times New Roman"/>
              </a:rPr>
              <a:t> </a:t>
            </a:r>
            <a:r>
              <a:rPr sz="2400" spc="5" dirty="0">
                <a:solidFill>
                  <a:srgbClr val="0D0D0D"/>
                </a:solidFill>
                <a:latin typeface="Times New Roman"/>
                <a:cs typeface="Times New Roman"/>
              </a:rPr>
              <a:t>intake.</a:t>
            </a:r>
            <a:endParaRPr sz="2400" dirty="0">
              <a:latin typeface="Times New Roman"/>
              <a:cs typeface="Times New Roman"/>
            </a:endParaRPr>
          </a:p>
          <a:p>
            <a:pPr marL="268605" indent="-255904">
              <a:spcBef>
                <a:spcPts val="300"/>
              </a:spcBef>
              <a:buClr>
                <a:srgbClr val="9F4DA2"/>
              </a:buClr>
              <a:buFont typeface="Arial"/>
              <a:buChar char="•"/>
              <a:tabLst>
                <a:tab pos="268605" algn="l"/>
                <a:tab pos="269240" algn="l"/>
              </a:tabLst>
            </a:pPr>
            <a:r>
              <a:rPr sz="2400" spc="5" dirty="0">
                <a:solidFill>
                  <a:srgbClr val="0D0D0D"/>
                </a:solidFill>
                <a:latin typeface="Times New Roman"/>
                <a:cs typeface="Times New Roman"/>
              </a:rPr>
              <a:t>Requirements </a:t>
            </a:r>
            <a:r>
              <a:rPr sz="2400" spc="-40" dirty="0">
                <a:solidFill>
                  <a:srgbClr val="0D0D0D"/>
                </a:solidFill>
                <a:latin typeface="Times New Roman"/>
                <a:cs typeface="Times New Roman"/>
              </a:rPr>
              <a:t>of </a:t>
            </a:r>
            <a:r>
              <a:rPr sz="2400" spc="40" dirty="0">
                <a:solidFill>
                  <a:srgbClr val="0D0D0D"/>
                </a:solidFill>
                <a:latin typeface="Times New Roman"/>
                <a:cs typeface="Times New Roman"/>
              </a:rPr>
              <a:t>micronutrients </a:t>
            </a:r>
            <a:r>
              <a:rPr sz="2400" spc="30" dirty="0">
                <a:solidFill>
                  <a:srgbClr val="0D0D0D"/>
                </a:solidFill>
                <a:latin typeface="Times New Roman"/>
                <a:cs typeface="Times New Roman"/>
              </a:rPr>
              <a:t>should </a:t>
            </a:r>
            <a:r>
              <a:rPr sz="2400" dirty="0">
                <a:solidFill>
                  <a:srgbClr val="0D0D0D"/>
                </a:solidFill>
                <a:latin typeface="Times New Roman"/>
                <a:cs typeface="Times New Roman"/>
              </a:rPr>
              <a:t>be</a:t>
            </a:r>
            <a:r>
              <a:rPr sz="2400" spc="-50" dirty="0">
                <a:solidFill>
                  <a:srgbClr val="0D0D0D"/>
                </a:solidFill>
                <a:latin typeface="Times New Roman"/>
                <a:cs typeface="Times New Roman"/>
              </a:rPr>
              <a:t> </a:t>
            </a:r>
            <a:r>
              <a:rPr sz="2400" spc="-15" dirty="0">
                <a:solidFill>
                  <a:srgbClr val="0D0D0D"/>
                </a:solidFill>
                <a:latin typeface="Times New Roman"/>
                <a:cs typeface="Times New Roman"/>
              </a:rPr>
              <a:t>met.</a:t>
            </a:r>
            <a:endParaRPr sz="2400" dirty="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6553200" y="274638"/>
            <a:ext cx="3657600" cy="792162"/>
          </a:xfrm>
        </p:spPr>
        <p:txBody>
          <a:bodyPr/>
          <a:lstStyle/>
          <a:p>
            <a:pPr eaLnBrk="1" hangingPunct="1">
              <a:defRPr/>
            </a:pPr>
            <a:r>
              <a:rPr lang="en-US" sz="4800" b="1" dirty="0">
                <a:solidFill>
                  <a:srgbClr val="008000"/>
                </a:solidFill>
                <a:latin typeface="Comic Sans MS"/>
                <a:cs typeface="Comic Sans MS"/>
              </a:rPr>
              <a:t>Digestion</a:t>
            </a:r>
            <a:endParaRPr lang="en-US" sz="4800" dirty="0">
              <a:solidFill>
                <a:srgbClr val="008000"/>
              </a:solidFill>
              <a:latin typeface="Comic Sans MS"/>
              <a:cs typeface="Comic Sans MS"/>
            </a:endParaRPr>
          </a:p>
        </p:txBody>
      </p:sp>
      <p:sp>
        <p:nvSpPr>
          <p:cNvPr id="6" name="Rectangle 3"/>
          <p:cNvSpPr>
            <a:spLocks noGrp="1" noChangeArrowheads="1"/>
          </p:cNvSpPr>
          <p:nvPr>
            <p:ph type="body" sz="half" idx="4294967295"/>
          </p:nvPr>
        </p:nvSpPr>
        <p:spPr>
          <a:xfrm>
            <a:off x="6553199" y="1600200"/>
            <a:ext cx="4724399" cy="4648200"/>
          </a:xfrm>
        </p:spPr>
        <p:txBody>
          <a:bodyPr/>
          <a:lstStyle/>
          <a:p>
            <a:pPr eaLnBrk="1" hangingPunct="1"/>
            <a:r>
              <a:rPr lang="en-US" sz="2000" b="1" dirty="0">
                <a:latin typeface="Calibri" panose="020F0502020204030204" pitchFamily="34" charset="0"/>
                <a:cs typeface="Calibri" panose="020F0502020204030204" pitchFamily="34" charset="0"/>
              </a:rPr>
              <a:t>Compartmentalized breakdown of foods</a:t>
            </a:r>
          </a:p>
          <a:p>
            <a:pPr lvl="1" eaLnBrk="1" hangingPunct="1"/>
            <a:r>
              <a:rPr lang="en-US" sz="1800" dirty="0">
                <a:latin typeface="Calibri" panose="020F0502020204030204" pitchFamily="34" charset="0"/>
                <a:cs typeface="Calibri" panose="020F0502020204030204" pitchFamily="34" charset="0"/>
              </a:rPr>
              <a:t>Enzymes</a:t>
            </a:r>
          </a:p>
          <a:p>
            <a:pPr lvl="1" eaLnBrk="1" hangingPunct="1"/>
            <a:r>
              <a:rPr lang="en-US" sz="1800" dirty="0">
                <a:latin typeface="Calibri" panose="020F0502020204030204" pitchFamily="34" charset="0"/>
                <a:cs typeface="Calibri" panose="020F0502020204030204" pitchFamily="34" charset="0"/>
              </a:rPr>
              <a:t>Stomach acid</a:t>
            </a:r>
          </a:p>
          <a:p>
            <a:pPr marL="457200" lvl="1" indent="0">
              <a:buNone/>
            </a:pPr>
            <a:endParaRPr lang="en-US" sz="2000" b="1" dirty="0">
              <a:latin typeface="Calibri" panose="020F0502020204030204" pitchFamily="34" charset="0"/>
              <a:cs typeface="Calibri" panose="020F0502020204030204" pitchFamily="34" charset="0"/>
            </a:endParaRPr>
          </a:p>
          <a:p>
            <a:pPr eaLnBrk="1" hangingPunct="1"/>
            <a:r>
              <a:rPr lang="en-US" sz="2000" b="1" dirty="0">
                <a:latin typeface="Calibri" panose="020F0502020204030204" pitchFamily="34" charset="0"/>
                <a:cs typeface="Calibri" panose="020F0502020204030204" pitchFamily="34" charset="0"/>
              </a:rPr>
              <a:t>How we get nutrients from the outside to the inside. </a:t>
            </a:r>
          </a:p>
          <a:p>
            <a:pPr marL="0" indent="0">
              <a:buNone/>
            </a:pPr>
            <a:endParaRPr lang="en-US" sz="2000" b="1" dirty="0">
              <a:latin typeface="Calibri" panose="020F0502020204030204" pitchFamily="34" charset="0"/>
              <a:cs typeface="Calibri" panose="020F0502020204030204" pitchFamily="34" charset="0"/>
            </a:endParaRPr>
          </a:p>
          <a:p>
            <a:pPr eaLnBrk="1" hangingPunct="1"/>
            <a:r>
              <a:rPr lang="en-US" sz="2000" b="1" dirty="0">
                <a:latin typeface="Calibri" panose="020F0502020204030204" pitchFamily="34" charset="0"/>
                <a:cs typeface="Calibri" panose="020F0502020204030204" pitchFamily="34" charset="0"/>
              </a:rPr>
              <a:t>Smaller units are absorbed and carried by the bloodstream to the cells of our body.</a:t>
            </a:r>
          </a:p>
          <a:p>
            <a:pPr eaLnBrk="1" hangingPunct="1"/>
            <a:endParaRPr lang="en-US" sz="2000" b="1" dirty="0">
              <a:latin typeface="Comic Sans MS"/>
              <a:cs typeface="Comic Sans MS"/>
            </a:endParaRPr>
          </a:p>
        </p:txBody>
      </p:sp>
      <p:pic>
        <p:nvPicPr>
          <p:cNvPr id="8" name="Picture 7" descr="Digestive_system_diagram_edit.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457200"/>
            <a:ext cx="4724400" cy="5715000"/>
          </a:xfrm>
          <a:prstGeom prst="rect">
            <a:avLst/>
          </a:prstGeom>
        </p:spPr>
      </p:pic>
      <p:sp>
        <p:nvSpPr>
          <p:cNvPr id="10" name="Text Box 14"/>
          <p:cNvSpPr txBox="1">
            <a:spLocks noChangeArrowheads="1"/>
          </p:cNvSpPr>
          <p:nvPr/>
        </p:nvSpPr>
        <p:spPr bwMode="auto">
          <a:xfrm>
            <a:off x="8156162" y="6611780"/>
            <a:ext cx="2511838" cy="2462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sz="1000" dirty="0">
                <a:latin typeface="Comic Sans MS" charset="0"/>
              </a:rPr>
              <a:t>Image: </a:t>
            </a:r>
            <a:r>
              <a:rPr lang="en-US" sz="1000" dirty="0">
                <a:latin typeface="Comic Sans MS" charset="0"/>
                <a:hlinkClick r:id="rId3"/>
              </a:rPr>
              <a:t>Digestive system diagram</a:t>
            </a:r>
            <a:r>
              <a:rPr lang="en-US" sz="1000" dirty="0">
                <a:latin typeface="Comic Sans MS" charset="0"/>
              </a:rPr>
              <a:t>, Wiki</a:t>
            </a:r>
          </a:p>
        </p:txBody>
      </p:sp>
      <p:sp>
        <p:nvSpPr>
          <p:cNvPr id="13" name="Rectangle 6"/>
          <p:cNvSpPr>
            <a:spLocks noChangeArrowheads="1"/>
          </p:cNvSpPr>
          <p:nvPr/>
        </p:nvSpPr>
        <p:spPr bwMode="auto">
          <a:xfrm>
            <a:off x="1524000" y="6613526"/>
            <a:ext cx="441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a:latin typeface="Comic Sans MS" charset="0"/>
              </a:rPr>
              <a:t>From the </a:t>
            </a:r>
            <a:r>
              <a:rPr lang="en-US" sz="1000" dirty="0">
                <a:latin typeface="Comic Sans MS" charset="0"/>
                <a:hlinkClick r:id="rId4"/>
              </a:rPr>
              <a:t>Virtual Biology Classroom </a:t>
            </a:r>
            <a:r>
              <a:rPr lang="en-US" sz="1000" dirty="0">
                <a:latin typeface="Comic Sans MS" charset="0"/>
              </a:rPr>
              <a:t>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144770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sz="2800" dirty="0">
                <a:latin typeface="Comic Sans MS"/>
                <a:cs typeface="Comic Sans MS"/>
              </a:rPr>
              <a:t>Digestive System  </a:t>
            </a:r>
            <a:r>
              <a:rPr lang="en-US" sz="2000" dirty="0">
                <a:solidFill>
                  <a:srgbClr val="E4E4E4"/>
                </a:solidFill>
                <a:latin typeface="Comic Sans MS"/>
                <a:cs typeface="Comic Sans MS"/>
              </a:rPr>
              <a:t>(a.k.a. gastrointestinal tract &amp; GI tract)</a:t>
            </a:r>
            <a:endParaRPr lang="en-US" sz="2800" dirty="0">
              <a:solidFill>
                <a:srgbClr val="E4E4E4"/>
              </a:solidFill>
              <a:latin typeface="Comic Sans MS"/>
              <a:cs typeface="Comic Sans MS"/>
            </a:endParaRPr>
          </a:p>
        </p:txBody>
      </p:sp>
      <p:sp>
        <p:nvSpPr>
          <p:cNvPr id="15" name="Rectangle 9"/>
          <p:cNvSpPr>
            <a:spLocks noChangeArrowheads="1"/>
          </p:cNvSpPr>
          <p:nvPr/>
        </p:nvSpPr>
        <p:spPr bwMode="auto">
          <a:xfrm>
            <a:off x="8624456" y="6627168"/>
            <a:ext cx="204354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en-US" sz="900" dirty="0">
                <a:solidFill>
                  <a:srgbClr val="000002"/>
                </a:solidFill>
                <a:latin typeface="Comic Sans MS"/>
                <a:cs typeface="Comic Sans MS"/>
              </a:rPr>
              <a:t>Image: </a:t>
            </a:r>
            <a:r>
              <a:rPr lang="en-US" sz="900" dirty="0">
                <a:solidFill>
                  <a:srgbClr val="000002"/>
                </a:solidFill>
                <a:latin typeface="Comic Sans MS"/>
                <a:cs typeface="Comic Sans MS"/>
                <a:hlinkClick r:id="rId2" action="ppaction://hlinkfile"/>
              </a:rPr>
              <a:t>Digestive System</a:t>
            </a:r>
            <a:r>
              <a:rPr lang="en-US" sz="900" dirty="0">
                <a:solidFill>
                  <a:srgbClr val="000002"/>
                </a:solidFill>
                <a:latin typeface="Comic Sans MS"/>
                <a:cs typeface="Comic Sans MS"/>
              </a:rPr>
              <a:t>, Wiki </a:t>
            </a:r>
          </a:p>
        </p:txBody>
      </p:sp>
      <p:sp>
        <p:nvSpPr>
          <p:cNvPr id="3" name="TextBox 2"/>
          <p:cNvSpPr txBox="1"/>
          <p:nvPr/>
        </p:nvSpPr>
        <p:spPr>
          <a:xfrm>
            <a:off x="704851" y="671694"/>
            <a:ext cx="5695950" cy="5139869"/>
          </a:xfrm>
          <a:prstGeom prst="rect">
            <a:avLst/>
          </a:prstGeom>
          <a:noFill/>
        </p:spPr>
        <p:txBody>
          <a:bodyPr wrap="square" rtlCol="0">
            <a:spAutoFit/>
          </a:bodyPr>
          <a:lstStyle/>
          <a:p>
            <a:r>
              <a:rPr lang="en-US" sz="1400" dirty="0">
                <a:latin typeface="Calibri" panose="020F0502020204030204" pitchFamily="34" charset="0"/>
                <a:cs typeface="Calibri" panose="020F0502020204030204" pitchFamily="34" charset="0"/>
              </a:rPr>
              <a:t>Digestion involves the breakdown of food into smaller components that can be absorbed by the body. </a:t>
            </a:r>
          </a:p>
          <a:p>
            <a:endParaRPr lang="en-US" sz="1400" dirty="0">
              <a:latin typeface="Calibri" panose="020F0502020204030204" pitchFamily="34" charset="0"/>
              <a:cs typeface="Calibri" panose="020F0502020204030204" pitchFamily="34" charset="0"/>
            </a:endParaRPr>
          </a:p>
          <a:p>
            <a:r>
              <a:rPr lang="en-US" sz="1400" dirty="0">
                <a:latin typeface="Calibri" panose="020F0502020204030204" pitchFamily="34" charset="0"/>
                <a:cs typeface="Calibri" panose="020F0502020204030204" pitchFamily="34" charset="0"/>
              </a:rPr>
              <a:t>Process of digestion has many stages::</a:t>
            </a:r>
          </a:p>
          <a:p>
            <a:endParaRPr lang="en-US" sz="14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Oral cavity: </a:t>
            </a:r>
            <a:r>
              <a:rPr lang="en-US" sz="1200" dirty="0">
                <a:latin typeface="Calibri" panose="020F0502020204030204" pitchFamily="34" charset="0"/>
                <a:cs typeface="Calibri" panose="020F0502020204030204" pitchFamily="34" charset="0"/>
              </a:rPr>
              <a:t>Secretion of saliva</a:t>
            </a:r>
            <a:r>
              <a:rPr lang="en-US" sz="1100" dirty="0">
                <a:latin typeface="Calibri" panose="020F0502020204030204" pitchFamily="34" charset="0"/>
                <a:cs typeface="Calibri" panose="020F0502020204030204" pitchFamily="34" charset="0"/>
              </a:rPr>
              <a:t> (which contains digestive enzyme </a:t>
            </a:r>
            <a:r>
              <a:rPr lang="en-US" sz="1100" dirty="0" err="1">
                <a:latin typeface="Calibri" panose="020F0502020204030204" pitchFamily="34" charset="0"/>
                <a:cs typeface="Calibri" panose="020F0502020204030204" pitchFamily="34" charset="0"/>
              </a:rPr>
              <a:t>amaylase</a:t>
            </a:r>
            <a:r>
              <a:rPr lang="en-US" sz="1100" dirty="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helps produce a soft, moist bolus of food that can pass down the esophagus.</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Esophagus</a:t>
            </a:r>
            <a:r>
              <a:rPr lang="en-US" sz="1200" dirty="0">
                <a:latin typeface="Calibri" panose="020F0502020204030204" pitchFamily="34" charset="0"/>
                <a:cs typeface="Calibri" panose="020F0502020204030204" pitchFamily="34" charset="0"/>
              </a:rPr>
              <a:t>: Passageway from oral cavity to stomach.</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Stomach: </a:t>
            </a:r>
            <a:r>
              <a:rPr lang="en-US" sz="1200" dirty="0">
                <a:latin typeface="Calibri" panose="020F0502020204030204" pitchFamily="34" charset="0"/>
                <a:cs typeface="Calibri" panose="020F0502020204030204" pitchFamily="34" charset="0"/>
              </a:rPr>
              <a:t>Gastric juice and enzymes help break down food.</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Small Intestine</a:t>
            </a:r>
            <a:r>
              <a:rPr lang="en-US" sz="1200" dirty="0">
                <a:latin typeface="Calibri" panose="020F0502020204030204" pitchFamily="34" charset="0"/>
                <a:cs typeface="Calibri" panose="020F0502020204030204" pitchFamily="34" charset="0"/>
              </a:rPr>
              <a:t>: Most digestion takes place in the small intestine where nutrients are absorbed. </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628650" lvl="1" indent="-171450">
              <a:buFont typeface="Arial"/>
              <a:buChar char="•"/>
            </a:pPr>
            <a:r>
              <a:rPr lang="en-US" sz="1100" i="1" dirty="0">
                <a:latin typeface="Calibri" panose="020F0502020204030204" pitchFamily="34" charset="0"/>
                <a:cs typeface="Calibri" panose="020F0502020204030204" pitchFamily="34" charset="0"/>
              </a:rPr>
              <a:t>Gallbladder:  </a:t>
            </a:r>
            <a:r>
              <a:rPr lang="en-US" sz="1100" dirty="0">
                <a:latin typeface="Calibri" panose="020F0502020204030204" pitchFamily="34" charset="0"/>
                <a:cs typeface="Calibri" panose="020F0502020204030204" pitchFamily="34" charset="0"/>
              </a:rPr>
              <a:t>Where bile </a:t>
            </a:r>
            <a:r>
              <a:rPr lang="en-US" sz="1050" dirty="0">
                <a:latin typeface="Calibri" panose="020F0502020204030204" pitchFamily="34" charset="0"/>
                <a:cs typeface="Calibri" panose="020F0502020204030204" pitchFamily="34" charset="0"/>
              </a:rPr>
              <a:t>(a fluid produced by the liver) </a:t>
            </a:r>
            <a:r>
              <a:rPr lang="en-US" sz="1100" dirty="0">
                <a:latin typeface="Calibri" panose="020F0502020204030204" pitchFamily="34" charset="0"/>
                <a:cs typeface="Calibri" panose="020F0502020204030204" pitchFamily="34" charset="0"/>
              </a:rPr>
              <a:t>is stored before release into small intestine to emulsify fats. </a:t>
            </a:r>
          </a:p>
          <a:p>
            <a:pPr marL="171450" indent="-171450">
              <a:buFont typeface="Arial"/>
              <a:buChar char="•"/>
            </a:pPr>
            <a:endParaRPr lang="en-US" sz="1100" dirty="0">
              <a:latin typeface="Calibri" panose="020F0502020204030204" pitchFamily="34" charset="0"/>
              <a:cs typeface="Calibri" panose="020F0502020204030204" pitchFamily="34" charset="0"/>
            </a:endParaRPr>
          </a:p>
          <a:p>
            <a:pPr marL="628650" lvl="1" indent="-171450">
              <a:buFont typeface="Arial"/>
              <a:buChar char="•"/>
            </a:pPr>
            <a:r>
              <a:rPr lang="en-US" sz="1100" i="1" dirty="0">
                <a:latin typeface="Calibri" panose="020F0502020204030204" pitchFamily="34" charset="0"/>
                <a:cs typeface="Calibri" panose="020F0502020204030204" pitchFamily="34" charset="0"/>
              </a:rPr>
              <a:t>Pancreas: </a:t>
            </a:r>
            <a:r>
              <a:rPr lang="en-US" sz="1100" dirty="0">
                <a:latin typeface="Calibri" panose="020F0502020204030204" pitchFamily="34" charset="0"/>
                <a:cs typeface="Calibri" panose="020F0502020204030204" pitchFamily="34" charset="0"/>
              </a:rPr>
              <a:t>Both an endocrine </a:t>
            </a:r>
            <a:r>
              <a:rPr lang="en-US" sz="1050" dirty="0">
                <a:latin typeface="Calibri" panose="020F0502020204030204" pitchFamily="34" charset="0"/>
                <a:cs typeface="Calibri" panose="020F0502020204030204" pitchFamily="34" charset="0"/>
              </a:rPr>
              <a:t>(hormone secreting)</a:t>
            </a:r>
            <a:r>
              <a:rPr lang="en-US" sz="1100" dirty="0">
                <a:latin typeface="Calibri" panose="020F0502020204030204" pitchFamily="34" charset="0"/>
                <a:cs typeface="Calibri" panose="020F0502020204030204" pitchFamily="34" charset="0"/>
              </a:rPr>
              <a:t> and a digestive organ. Secretes pancreatic juice with enzymes that help with digestion and absorption of nutrients in small intestine.</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Large Intestine/Colon</a:t>
            </a:r>
            <a:r>
              <a:rPr lang="en-US" sz="1200" dirty="0">
                <a:latin typeface="Calibri" panose="020F0502020204030204" pitchFamily="34" charset="0"/>
                <a:cs typeface="Calibri" panose="020F0502020204030204" pitchFamily="34" charset="0"/>
              </a:rPr>
              <a:t>: Water and some minerals are reabsorbed back into the blood. Colon is where most of the bacteria in the GI tract live.</a:t>
            </a:r>
          </a:p>
          <a:p>
            <a:pPr marL="171450" indent="-171450">
              <a:buFont typeface="Arial"/>
              <a:buChar char="•"/>
            </a:pPr>
            <a:endParaRPr lang="en-US" sz="1200" dirty="0">
              <a:latin typeface="Calibri" panose="020F0502020204030204" pitchFamily="34" charset="0"/>
              <a:cs typeface="Calibri" panose="020F0502020204030204" pitchFamily="34" charset="0"/>
            </a:endParaRPr>
          </a:p>
          <a:p>
            <a:pPr marL="171450" indent="-171450">
              <a:buFont typeface="Arial"/>
              <a:buChar char="•"/>
            </a:pPr>
            <a:r>
              <a:rPr lang="en-US" sz="1200" i="1" dirty="0">
                <a:latin typeface="Calibri" panose="020F0502020204030204" pitchFamily="34" charset="0"/>
                <a:cs typeface="Calibri" panose="020F0502020204030204" pitchFamily="34" charset="0"/>
              </a:rPr>
              <a:t>Rectum &amp; Anus: </a:t>
            </a:r>
            <a:r>
              <a:rPr lang="en-US" sz="1200" dirty="0">
                <a:latin typeface="Calibri" panose="020F0502020204030204" pitchFamily="34" charset="0"/>
                <a:cs typeface="Calibri" panose="020F0502020204030204" pitchFamily="34" charset="0"/>
              </a:rPr>
              <a:t>Waste products of digestion are defecated</a:t>
            </a:r>
          </a:p>
          <a:p>
            <a:pPr marL="171450" indent="-171450">
              <a:buFont typeface="Arial"/>
              <a:buChar char="•"/>
            </a:pPr>
            <a:endParaRPr lang="en-US" sz="1200" dirty="0">
              <a:latin typeface="Comic Sans MS"/>
              <a:cs typeface="Comic Sans MS"/>
            </a:endParaRPr>
          </a:p>
        </p:txBody>
      </p:sp>
      <p:pic>
        <p:nvPicPr>
          <p:cNvPr id="9" name="Picture 8" descr="Digestive_system_diagram_e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273" y="785091"/>
            <a:ext cx="3752271" cy="5715000"/>
          </a:xfrm>
          <a:prstGeom prst="rect">
            <a:avLst/>
          </a:prstGeom>
        </p:spPr>
      </p:pic>
      <p:sp>
        <p:nvSpPr>
          <p:cNvPr id="8" name="Rectangle 6"/>
          <p:cNvSpPr>
            <a:spLocks noChangeArrowheads="1"/>
          </p:cNvSpPr>
          <p:nvPr/>
        </p:nvSpPr>
        <p:spPr bwMode="auto">
          <a:xfrm>
            <a:off x="1524000" y="6613526"/>
            <a:ext cx="4419600"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US" sz="1000" dirty="0">
                <a:latin typeface="Comic Sans MS" charset="0"/>
              </a:rPr>
              <a:t>From the </a:t>
            </a:r>
            <a:r>
              <a:rPr lang="en-US" sz="1000" dirty="0">
                <a:latin typeface="Comic Sans MS" charset="0"/>
                <a:hlinkClick r:id="rId4"/>
              </a:rPr>
              <a:t>Virtual Biology Classroom </a:t>
            </a:r>
            <a:r>
              <a:rPr lang="en-US" sz="1000" dirty="0">
                <a:latin typeface="Comic Sans MS" charset="0"/>
              </a:rPr>
              <a:t>on </a:t>
            </a:r>
            <a:r>
              <a:rPr lang="en-US" sz="1000" dirty="0">
                <a:latin typeface="Comic Sans MS" charset="0"/>
                <a:hlinkClick r:id="rId5"/>
              </a:rPr>
              <a:t>ScienceProfOnline.com</a:t>
            </a:r>
            <a:endParaRPr lang="en-US" sz="1000" dirty="0">
              <a:latin typeface="Comic Sans MS" charset="0"/>
            </a:endParaRPr>
          </a:p>
        </p:txBody>
      </p:sp>
    </p:spTree>
    <p:extLst>
      <p:ext uri="{BB962C8B-B14F-4D97-AF65-F5344CB8AC3E}">
        <p14:creationId xmlns:p14="http://schemas.microsoft.com/office/powerpoint/2010/main" val="378992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F43774-91EE-EA7B-ACFC-98E7A9D16E8B}"/>
              </a:ext>
            </a:extLst>
          </p:cNvPr>
          <p:cNvSpPr>
            <a:spLocks noGrp="1" noChangeArrowheads="1"/>
          </p:cNvSpPr>
          <p:nvPr>
            <p:ph type="title"/>
          </p:nvPr>
        </p:nvSpPr>
        <p:spPr/>
        <p:txBody>
          <a:bodyPr/>
          <a:lstStyle/>
          <a:p>
            <a:r>
              <a:rPr lang="en-US" altLang="en-US"/>
              <a:t>Nutrition and Nutrients</a:t>
            </a:r>
          </a:p>
        </p:txBody>
      </p:sp>
      <p:sp>
        <p:nvSpPr>
          <p:cNvPr id="6148" name="Rectangle 4">
            <a:extLst>
              <a:ext uri="{FF2B5EF4-FFF2-40B4-BE49-F238E27FC236}">
                <a16:creationId xmlns:a16="http://schemas.microsoft.com/office/drawing/2014/main" id="{8162CEC3-E912-B48B-BDA0-83842DF044A8}"/>
              </a:ext>
            </a:extLst>
          </p:cNvPr>
          <p:cNvSpPr>
            <a:spLocks noGrp="1" noChangeArrowheads="1"/>
          </p:cNvSpPr>
          <p:nvPr>
            <p:ph type="body" sz="half" idx="1"/>
          </p:nvPr>
        </p:nvSpPr>
        <p:spPr/>
        <p:txBody>
          <a:bodyPr/>
          <a:lstStyle/>
          <a:p>
            <a:pPr marL="533400" indent="-533400">
              <a:buNone/>
            </a:pPr>
            <a:r>
              <a:rPr lang="en-US" altLang="en-US" sz="2400"/>
              <a:t>	There are six types of nutrients:</a:t>
            </a:r>
          </a:p>
          <a:p>
            <a:pPr marL="533400" indent="-533400">
              <a:buNone/>
            </a:pPr>
            <a:endParaRPr lang="en-US" altLang="en-US" sz="2400"/>
          </a:p>
          <a:p>
            <a:pPr marL="533400" indent="-533400">
              <a:buClr>
                <a:schemeClr val="tx1"/>
              </a:buClr>
              <a:buFont typeface="Wingdings" panose="05000000000000000000" pitchFamily="2" charset="2"/>
              <a:buChar char="v"/>
            </a:pPr>
            <a:r>
              <a:rPr lang="en-US" altLang="en-US">
                <a:solidFill>
                  <a:schemeClr val="accent2"/>
                </a:solidFill>
              </a:rPr>
              <a:t>Carbohydrates</a:t>
            </a:r>
          </a:p>
          <a:p>
            <a:pPr marL="533400" indent="-533400">
              <a:buClr>
                <a:schemeClr val="tx1"/>
              </a:buClr>
              <a:buFont typeface="Wingdings" panose="05000000000000000000" pitchFamily="2" charset="2"/>
              <a:buChar char="v"/>
            </a:pPr>
            <a:r>
              <a:rPr lang="en-US" altLang="en-US">
                <a:solidFill>
                  <a:schemeClr val="accent2"/>
                </a:solidFill>
              </a:rPr>
              <a:t>Fats</a:t>
            </a:r>
          </a:p>
          <a:p>
            <a:pPr marL="533400" indent="-533400">
              <a:buClr>
                <a:schemeClr val="tx1"/>
              </a:buClr>
              <a:buFont typeface="Wingdings" panose="05000000000000000000" pitchFamily="2" charset="2"/>
              <a:buChar char="v"/>
            </a:pPr>
            <a:r>
              <a:rPr lang="en-US" altLang="en-US">
                <a:solidFill>
                  <a:schemeClr val="accent2"/>
                </a:solidFill>
              </a:rPr>
              <a:t>Proteins</a:t>
            </a:r>
          </a:p>
          <a:p>
            <a:pPr marL="533400" indent="-533400">
              <a:buClr>
                <a:schemeClr val="tx1"/>
              </a:buClr>
              <a:buFont typeface="Wingdings" panose="05000000000000000000" pitchFamily="2" charset="2"/>
              <a:buChar char="v"/>
            </a:pPr>
            <a:r>
              <a:rPr lang="en-US" altLang="en-US">
                <a:solidFill>
                  <a:schemeClr val="accent2"/>
                </a:solidFill>
              </a:rPr>
              <a:t>Vitamins</a:t>
            </a:r>
          </a:p>
          <a:p>
            <a:pPr marL="533400" indent="-533400">
              <a:buClr>
                <a:schemeClr val="tx1"/>
              </a:buClr>
              <a:buFont typeface="Wingdings" panose="05000000000000000000" pitchFamily="2" charset="2"/>
              <a:buChar char="v"/>
            </a:pPr>
            <a:r>
              <a:rPr lang="en-US" altLang="en-US">
                <a:solidFill>
                  <a:schemeClr val="accent2"/>
                </a:solidFill>
              </a:rPr>
              <a:t>Minerals </a:t>
            </a:r>
          </a:p>
          <a:p>
            <a:pPr marL="533400" indent="-533400">
              <a:buClr>
                <a:schemeClr val="tx1"/>
              </a:buClr>
              <a:buFont typeface="Wingdings" panose="05000000000000000000" pitchFamily="2" charset="2"/>
              <a:buChar char="v"/>
            </a:pPr>
            <a:r>
              <a:rPr lang="en-US" altLang="en-US">
                <a:solidFill>
                  <a:schemeClr val="accent2"/>
                </a:solidFill>
              </a:rPr>
              <a:t>Water</a:t>
            </a:r>
          </a:p>
          <a:p>
            <a:pPr marL="533400" indent="-533400">
              <a:buNone/>
            </a:pPr>
            <a:endParaRPr lang="en-US" altLang="en-US" sz="2400">
              <a:solidFill>
                <a:schemeClr val="accent2"/>
              </a:solidFill>
            </a:endParaRPr>
          </a:p>
        </p:txBody>
      </p:sp>
      <p:pic>
        <p:nvPicPr>
          <p:cNvPr id="6150" name="Picture 6">
            <a:extLst>
              <a:ext uri="{FF2B5EF4-FFF2-40B4-BE49-F238E27FC236}">
                <a16:creationId xmlns:a16="http://schemas.microsoft.com/office/drawing/2014/main" id="{F4DE9CDD-6951-2831-499A-DB668B0E4A70}"/>
              </a:ext>
            </a:extLst>
          </p:cNvPr>
          <p:cNvPicPr>
            <a:picLocks noGrp="1" noChangeAspect="1" noChangeArrowheads="1" noCrop="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7467601" y="4191000"/>
            <a:ext cx="2614613" cy="1866900"/>
          </a:xfrm>
        </p:spPr>
      </p:pic>
      <p:pic>
        <p:nvPicPr>
          <p:cNvPr id="6154" name="Picture 10">
            <a:extLst>
              <a:ext uri="{FF2B5EF4-FFF2-40B4-BE49-F238E27FC236}">
                <a16:creationId xmlns:a16="http://schemas.microsoft.com/office/drawing/2014/main" id="{B0C81372-9691-B9AC-02BC-1BFE850300DD}"/>
              </a:ext>
            </a:extLst>
          </p:cNvPr>
          <p:cNvPicPr>
            <a:picLocks noGrp="1" noChangeAspect="1" noChangeArrowheads="1" noCrop="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9067801" y="2667001"/>
            <a:ext cx="931863" cy="12604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1000" fill="hold"/>
                                        <p:tgtEl>
                                          <p:spTgt spid="6146"/>
                                        </p:tgtEl>
                                        <p:attrNameLst>
                                          <p:attrName>ppt_x</p:attrName>
                                        </p:attrNameLst>
                                      </p:cBhvr>
                                      <p:tavLst>
                                        <p:tav tm="0">
                                          <p:val>
                                            <p:strVal val="#ppt_x"/>
                                          </p:val>
                                        </p:tav>
                                        <p:tav tm="100000">
                                          <p:val>
                                            <p:strVal val="#ppt_x"/>
                                          </p:val>
                                        </p:tav>
                                      </p:tavLst>
                                    </p:anim>
                                    <p:anim calcmode="lin" valueType="num">
                                      <p:cBhvr additive="base">
                                        <p:cTn id="8" dur="1000" fill="hold"/>
                                        <p:tgtEl>
                                          <p:spTgt spid="61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6154"/>
                                        </p:tgtEl>
                                        <p:attrNameLst>
                                          <p:attrName>style.visibility</p:attrName>
                                        </p:attrNameLst>
                                      </p:cBhvr>
                                      <p:to>
                                        <p:strVal val="visible"/>
                                      </p:to>
                                    </p:set>
                                    <p:anim calcmode="lin" valueType="num">
                                      <p:cBhvr>
                                        <p:cTn id="12" dur="1000" fill="hold"/>
                                        <p:tgtEl>
                                          <p:spTgt spid="6154"/>
                                        </p:tgtEl>
                                        <p:attrNameLst>
                                          <p:attrName>ppt_w</p:attrName>
                                        </p:attrNameLst>
                                      </p:cBhvr>
                                      <p:tavLst>
                                        <p:tav tm="0">
                                          <p:val>
                                            <p:fltVal val="0"/>
                                          </p:val>
                                        </p:tav>
                                        <p:tav tm="100000">
                                          <p:val>
                                            <p:strVal val="#ppt_w"/>
                                          </p:val>
                                        </p:tav>
                                      </p:tavLst>
                                    </p:anim>
                                    <p:anim calcmode="lin" valueType="num">
                                      <p:cBhvr>
                                        <p:cTn id="13" dur="1000" fill="hold"/>
                                        <p:tgtEl>
                                          <p:spTgt spid="6154"/>
                                        </p:tgtEl>
                                        <p:attrNameLst>
                                          <p:attrName>ppt_h</p:attrName>
                                        </p:attrNameLst>
                                      </p:cBhvr>
                                      <p:tavLst>
                                        <p:tav tm="0">
                                          <p:val>
                                            <p:fltVal val="0"/>
                                          </p:val>
                                        </p:tav>
                                        <p:tav tm="100000">
                                          <p:val>
                                            <p:strVal val="#ppt_h"/>
                                          </p:val>
                                        </p:tav>
                                      </p:tavLst>
                                    </p:anim>
                                    <p:anim calcmode="lin" valueType="num">
                                      <p:cBhvr>
                                        <p:cTn id="14" dur="1000" fill="hold"/>
                                        <p:tgtEl>
                                          <p:spTgt spid="6154"/>
                                        </p:tgtEl>
                                        <p:attrNameLst>
                                          <p:attrName>style.rotation</p:attrName>
                                        </p:attrNameLst>
                                      </p:cBhvr>
                                      <p:tavLst>
                                        <p:tav tm="0">
                                          <p:val>
                                            <p:fltVal val="90"/>
                                          </p:val>
                                        </p:tav>
                                        <p:tav tm="100000">
                                          <p:val>
                                            <p:fltVal val="0"/>
                                          </p:val>
                                        </p:tav>
                                      </p:tavLst>
                                    </p:anim>
                                    <p:animEffect transition="in" filter="fade">
                                      <p:cBhvr>
                                        <p:cTn id="15" dur="1000"/>
                                        <p:tgtEl>
                                          <p:spTgt spid="6154"/>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6150"/>
                                        </p:tgtEl>
                                        <p:attrNameLst>
                                          <p:attrName>style.visibility</p:attrName>
                                        </p:attrNameLst>
                                      </p:cBhvr>
                                      <p:to>
                                        <p:strVal val="visible"/>
                                      </p:to>
                                    </p:set>
                                    <p:anim calcmode="lin" valueType="num">
                                      <p:cBhvr>
                                        <p:cTn id="18" dur="1000" fill="hold"/>
                                        <p:tgtEl>
                                          <p:spTgt spid="6150"/>
                                        </p:tgtEl>
                                        <p:attrNameLst>
                                          <p:attrName>ppt_w</p:attrName>
                                        </p:attrNameLst>
                                      </p:cBhvr>
                                      <p:tavLst>
                                        <p:tav tm="0">
                                          <p:val>
                                            <p:fltVal val="0"/>
                                          </p:val>
                                        </p:tav>
                                        <p:tav tm="100000">
                                          <p:val>
                                            <p:strVal val="#ppt_w"/>
                                          </p:val>
                                        </p:tav>
                                      </p:tavLst>
                                    </p:anim>
                                    <p:anim calcmode="lin" valueType="num">
                                      <p:cBhvr>
                                        <p:cTn id="19" dur="1000" fill="hold"/>
                                        <p:tgtEl>
                                          <p:spTgt spid="6150"/>
                                        </p:tgtEl>
                                        <p:attrNameLst>
                                          <p:attrName>ppt_h</p:attrName>
                                        </p:attrNameLst>
                                      </p:cBhvr>
                                      <p:tavLst>
                                        <p:tav tm="0">
                                          <p:val>
                                            <p:fltVal val="0"/>
                                          </p:val>
                                        </p:tav>
                                        <p:tav tm="100000">
                                          <p:val>
                                            <p:strVal val="#ppt_h"/>
                                          </p:val>
                                        </p:tav>
                                      </p:tavLst>
                                    </p:anim>
                                    <p:anim calcmode="lin" valueType="num">
                                      <p:cBhvr>
                                        <p:cTn id="20" dur="1000" fill="hold"/>
                                        <p:tgtEl>
                                          <p:spTgt spid="6150"/>
                                        </p:tgtEl>
                                        <p:attrNameLst>
                                          <p:attrName>style.rotation</p:attrName>
                                        </p:attrNameLst>
                                      </p:cBhvr>
                                      <p:tavLst>
                                        <p:tav tm="0">
                                          <p:val>
                                            <p:fltVal val="90"/>
                                          </p:val>
                                        </p:tav>
                                        <p:tav tm="100000">
                                          <p:val>
                                            <p:fltVal val="0"/>
                                          </p:val>
                                        </p:tav>
                                      </p:tavLst>
                                    </p:anim>
                                    <p:animEffect transition="in" filter="fade">
                                      <p:cBhvr>
                                        <p:cTn id="21" dur="1000"/>
                                        <p:tgtEl>
                                          <p:spTgt spid="6150"/>
                                        </p:tgtEl>
                                      </p:cBhvr>
                                    </p:animEffect>
                                  </p:childTnLst>
                                </p:cTn>
                              </p:par>
                            </p:childTnLst>
                          </p:cTn>
                        </p:par>
                        <p:par>
                          <p:cTn id="22" fill="hold" nodeType="afterGroup">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6148">
                                            <p:txEl>
                                              <p:pRg st="0" end="0"/>
                                            </p:txEl>
                                          </p:spTgt>
                                        </p:tgtEl>
                                        <p:attrNameLst>
                                          <p:attrName>style.visibility</p:attrName>
                                        </p:attrNameLst>
                                      </p:cBhvr>
                                      <p:to>
                                        <p:strVal val="visible"/>
                                      </p:to>
                                    </p:set>
                                    <p:anim calcmode="lin" valueType="num">
                                      <p:cBhvr>
                                        <p:cTn id="25" dur="1000" fill="hold"/>
                                        <p:tgtEl>
                                          <p:spTgt spid="6148">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61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148">
                                            <p:txEl>
                                              <p:pRg st="0" end="0"/>
                                            </p:txEl>
                                          </p:spTgt>
                                        </p:tgtEl>
                                      </p:cBhvr>
                                    </p:animEffect>
                                  </p:childTnLst>
                                </p:cTn>
                              </p:par>
                            </p:childTnLst>
                          </p:cTn>
                        </p:par>
                        <p:par>
                          <p:cTn id="28" fill="hold" nodeType="afterGroup">
                            <p:stCondLst>
                              <p:cond delay="3000"/>
                            </p:stCondLst>
                            <p:childTnLst>
                              <p:par>
                                <p:cTn id="29" presetID="29" presetClass="entr" presetSubtype="0" fill="hold" grpId="0" nodeType="afterEffect">
                                  <p:stCondLst>
                                    <p:cond delay="0"/>
                                  </p:stCondLst>
                                  <p:childTnLst>
                                    <p:set>
                                      <p:cBhvr>
                                        <p:cTn id="30" dur="1" fill="hold">
                                          <p:stCondLst>
                                            <p:cond delay="0"/>
                                          </p:stCondLst>
                                        </p:cTn>
                                        <p:tgtEl>
                                          <p:spTgt spid="6148">
                                            <p:txEl>
                                              <p:pRg st="2" end="2"/>
                                            </p:txEl>
                                          </p:spTgt>
                                        </p:tgtEl>
                                        <p:attrNameLst>
                                          <p:attrName>style.visibility</p:attrName>
                                        </p:attrNameLst>
                                      </p:cBhvr>
                                      <p:to>
                                        <p:strVal val="visible"/>
                                      </p:to>
                                    </p:set>
                                    <p:anim calcmode="lin" valueType="num">
                                      <p:cBhvr>
                                        <p:cTn id="31" dur="1000" fill="hold"/>
                                        <p:tgtEl>
                                          <p:spTgt spid="6148">
                                            <p:txEl>
                                              <p:pRg st="2" end="2"/>
                                            </p:txEl>
                                          </p:spTgt>
                                        </p:tgtEl>
                                        <p:attrNameLst>
                                          <p:attrName>ppt_x</p:attrName>
                                        </p:attrNameLst>
                                      </p:cBhvr>
                                      <p:tavLst>
                                        <p:tav tm="0">
                                          <p:val>
                                            <p:strVal val="#ppt_x-.2"/>
                                          </p:val>
                                        </p:tav>
                                        <p:tav tm="100000">
                                          <p:val>
                                            <p:strVal val="#ppt_x"/>
                                          </p:val>
                                        </p:tav>
                                      </p:tavLst>
                                    </p:anim>
                                    <p:anim calcmode="lin" valueType="num">
                                      <p:cBhvr>
                                        <p:cTn id="32" dur="1000" fill="hold"/>
                                        <p:tgtEl>
                                          <p:spTgt spid="614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148">
                                            <p:txEl>
                                              <p:pRg st="2" end="2"/>
                                            </p:txEl>
                                          </p:spTgt>
                                        </p:tgtEl>
                                      </p:cBhvr>
                                    </p:animEffect>
                                  </p:childTnLst>
                                </p:cTn>
                              </p:par>
                            </p:childTnLst>
                          </p:cTn>
                        </p:par>
                        <p:par>
                          <p:cTn id="34" fill="hold" nodeType="afterGroup">
                            <p:stCondLst>
                              <p:cond delay="4000"/>
                            </p:stCondLst>
                            <p:childTnLst>
                              <p:par>
                                <p:cTn id="35" presetID="29" presetClass="entr" presetSubtype="0" fill="hold" grpId="0" nodeType="afterEffect">
                                  <p:stCondLst>
                                    <p:cond delay="0"/>
                                  </p:stCondLst>
                                  <p:childTnLst>
                                    <p:set>
                                      <p:cBhvr>
                                        <p:cTn id="36" dur="1" fill="hold">
                                          <p:stCondLst>
                                            <p:cond delay="0"/>
                                          </p:stCondLst>
                                        </p:cTn>
                                        <p:tgtEl>
                                          <p:spTgt spid="6148">
                                            <p:txEl>
                                              <p:pRg st="3" end="3"/>
                                            </p:txEl>
                                          </p:spTgt>
                                        </p:tgtEl>
                                        <p:attrNameLst>
                                          <p:attrName>style.visibility</p:attrName>
                                        </p:attrNameLst>
                                      </p:cBhvr>
                                      <p:to>
                                        <p:strVal val="visible"/>
                                      </p:to>
                                    </p:set>
                                    <p:anim calcmode="lin" valueType="num">
                                      <p:cBhvr>
                                        <p:cTn id="37" dur="1000" fill="hold"/>
                                        <p:tgtEl>
                                          <p:spTgt spid="6148">
                                            <p:txEl>
                                              <p:pRg st="3" end="3"/>
                                            </p:txEl>
                                          </p:spTgt>
                                        </p:tgtEl>
                                        <p:attrNameLst>
                                          <p:attrName>ppt_x</p:attrName>
                                        </p:attrNameLst>
                                      </p:cBhvr>
                                      <p:tavLst>
                                        <p:tav tm="0">
                                          <p:val>
                                            <p:strVal val="#ppt_x-.2"/>
                                          </p:val>
                                        </p:tav>
                                        <p:tav tm="100000">
                                          <p:val>
                                            <p:strVal val="#ppt_x"/>
                                          </p:val>
                                        </p:tav>
                                      </p:tavLst>
                                    </p:anim>
                                    <p:anim calcmode="lin" valueType="num">
                                      <p:cBhvr>
                                        <p:cTn id="38" dur="1000" fill="hold"/>
                                        <p:tgtEl>
                                          <p:spTgt spid="614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6148">
                                            <p:txEl>
                                              <p:pRg st="3" end="3"/>
                                            </p:txEl>
                                          </p:spTgt>
                                        </p:tgtEl>
                                      </p:cBhvr>
                                    </p:animEffect>
                                  </p:childTnLst>
                                </p:cTn>
                              </p:par>
                            </p:childTnLst>
                          </p:cTn>
                        </p:par>
                        <p:par>
                          <p:cTn id="40" fill="hold" nodeType="afterGroup">
                            <p:stCondLst>
                              <p:cond delay="5000"/>
                            </p:stCondLst>
                            <p:childTnLst>
                              <p:par>
                                <p:cTn id="41" presetID="29" presetClass="entr" presetSubtype="0" fill="hold" grpId="0" nodeType="afterEffect">
                                  <p:stCondLst>
                                    <p:cond delay="0"/>
                                  </p:stCondLst>
                                  <p:childTnLst>
                                    <p:set>
                                      <p:cBhvr>
                                        <p:cTn id="42" dur="1" fill="hold">
                                          <p:stCondLst>
                                            <p:cond delay="0"/>
                                          </p:stCondLst>
                                        </p:cTn>
                                        <p:tgtEl>
                                          <p:spTgt spid="6148">
                                            <p:txEl>
                                              <p:pRg st="4" end="4"/>
                                            </p:txEl>
                                          </p:spTgt>
                                        </p:tgtEl>
                                        <p:attrNameLst>
                                          <p:attrName>style.visibility</p:attrName>
                                        </p:attrNameLst>
                                      </p:cBhvr>
                                      <p:to>
                                        <p:strVal val="visible"/>
                                      </p:to>
                                    </p:set>
                                    <p:anim calcmode="lin" valueType="num">
                                      <p:cBhvr>
                                        <p:cTn id="43" dur="1000" fill="hold"/>
                                        <p:tgtEl>
                                          <p:spTgt spid="6148">
                                            <p:txEl>
                                              <p:pRg st="4" end="4"/>
                                            </p:txEl>
                                          </p:spTgt>
                                        </p:tgtEl>
                                        <p:attrNameLst>
                                          <p:attrName>ppt_x</p:attrName>
                                        </p:attrNameLst>
                                      </p:cBhvr>
                                      <p:tavLst>
                                        <p:tav tm="0">
                                          <p:val>
                                            <p:strVal val="#ppt_x-.2"/>
                                          </p:val>
                                        </p:tav>
                                        <p:tav tm="100000">
                                          <p:val>
                                            <p:strVal val="#ppt_x"/>
                                          </p:val>
                                        </p:tav>
                                      </p:tavLst>
                                    </p:anim>
                                    <p:anim calcmode="lin" valueType="num">
                                      <p:cBhvr>
                                        <p:cTn id="44" dur="1000" fill="hold"/>
                                        <p:tgtEl>
                                          <p:spTgt spid="614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6148">
                                            <p:txEl>
                                              <p:pRg st="4" end="4"/>
                                            </p:txEl>
                                          </p:spTgt>
                                        </p:tgtEl>
                                      </p:cBhvr>
                                    </p:animEffect>
                                  </p:childTnLst>
                                </p:cTn>
                              </p:par>
                            </p:childTnLst>
                          </p:cTn>
                        </p:par>
                        <p:par>
                          <p:cTn id="46" fill="hold" nodeType="afterGroup">
                            <p:stCondLst>
                              <p:cond delay="6000"/>
                            </p:stCondLst>
                            <p:childTnLst>
                              <p:par>
                                <p:cTn id="47" presetID="29" presetClass="entr" presetSubtype="0" fill="hold" grpId="0" nodeType="afterEffect">
                                  <p:stCondLst>
                                    <p:cond delay="0"/>
                                  </p:stCondLst>
                                  <p:childTnLst>
                                    <p:set>
                                      <p:cBhvr>
                                        <p:cTn id="48" dur="1" fill="hold">
                                          <p:stCondLst>
                                            <p:cond delay="0"/>
                                          </p:stCondLst>
                                        </p:cTn>
                                        <p:tgtEl>
                                          <p:spTgt spid="6148">
                                            <p:txEl>
                                              <p:pRg st="5" end="5"/>
                                            </p:txEl>
                                          </p:spTgt>
                                        </p:tgtEl>
                                        <p:attrNameLst>
                                          <p:attrName>style.visibility</p:attrName>
                                        </p:attrNameLst>
                                      </p:cBhvr>
                                      <p:to>
                                        <p:strVal val="visible"/>
                                      </p:to>
                                    </p:set>
                                    <p:anim calcmode="lin" valueType="num">
                                      <p:cBhvr>
                                        <p:cTn id="49" dur="1000" fill="hold"/>
                                        <p:tgtEl>
                                          <p:spTgt spid="6148">
                                            <p:txEl>
                                              <p:pRg st="5" end="5"/>
                                            </p:txEl>
                                          </p:spTgt>
                                        </p:tgtEl>
                                        <p:attrNameLst>
                                          <p:attrName>ppt_x</p:attrName>
                                        </p:attrNameLst>
                                      </p:cBhvr>
                                      <p:tavLst>
                                        <p:tav tm="0">
                                          <p:val>
                                            <p:strVal val="#ppt_x-.2"/>
                                          </p:val>
                                        </p:tav>
                                        <p:tav tm="100000">
                                          <p:val>
                                            <p:strVal val="#ppt_x"/>
                                          </p:val>
                                        </p:tav>
                                      </p:tavLst>
                                    </p:anim>
                                    <p:anim calcmode="lin" valueType="num">
                                      <p:cBhvr>
                                        <p:cTn id="50" dur="1000" fill="hold"/>
                                        <p:tgtEl>
                                          <p:spTgt spid="614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6148">
                                            <p:txEl>
                                              <p:pRg st="5" end="5"/>
                                            </p:txEl>
                                          </p:spTgt>
                                        </p:tgtEl>
                                      </p:cBhvr>
                                    </p:animEffect>
                                  </p:childTnLst>
                                </p:cTn>
                              </p:par>
                            </p:childTnLst>
                          </p:cTn>
                        </p:par>
                        <p:par>
                          <p:cTn id="52" fill="hold" nodeType="afterGroup">
                            <p:stCondLst>
                              <p:cond delay="7000"/>
                            </p:stCondLst>
                            <p:childTnLst>
                              <p:par>
                                <p:cTn id="53" presetID="29" presetClass="entr" presetSubtype="0" fill="hold" grpId="0" nodeType="afterEffect">
                                  <p:stCondLst>
                                    <p:cond delay="0"/>
                                  </p:stCondLst>
                                  <p:childTnLst>
                                    <p:set>
                                      <p:cBhvr>
                                        <p:cTn id="54" dur="1" fill="hold">
                                          <p:stCondLst>
                                            <p:cond delay="0"/>
                                          </p:stCondLst>
                                        </p:cTn>
                                        <p:tgtEl>
                                          <p:spTgt spid="6148">
                                            <p:txEl>
                                              <p:pRg st="6" end="6"/>
                                            </p:txEl>
                                          </p:spTgt>
                                        </p:tgtEl>
                                        <p:attrNameLst>
                                          <p:attrName>style.visibility</p:attrName>
                                        </p:attrNameLst>
                                      </p:cBhvr>
                                      <p:to>
                                        <p:strVal val="visible"/>
                                      </p:to>
                                    </p:set>
                                    <p:anim calcmode="lin" valueType="num">
                                      <p:cBhvr>
                                        <p:cTn id="55" dur="1000" fill="hold"/>
                                        <p:tgtEl>
                                          <p:spTgt spid="6148">
                                            <p:txEl>
                                              <p:pRg st="6" end="6"/>
                                            </p:txEl>
                                          </p:spTgt>
                                        </p:tgtEl>
                                        <p:attrNameLst>
                                          <p:attrName>ppt_x</p:attrName>
                                        </p:attrNameLst>
                                      </p:cBhvr>
                                      <p:tavLst>
                                        <p:tav tm="0">
                                          <p:val>
                                            <p:strVal val="#ppt_x-.2"/>
                                          </p:val>
                                        </p:tav>
                                        <p:tav tm="100000">
                                          <p:val>
                                            <p:strVal val="#ppt_x"/>
                                          </p:val>
                                        </p:tav>
                                      </p:tavLst>
                                    </p:anim>
                                    <p:anim calcmode="lin" valueType="num">
                                      <p:cBhvr>
                                        <p:cTn id="56" dur="1000" fill="hold"/>
                                        <p:tgtEl>
                                          <p:spTgt spid="614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6148">
                                            <p:txEl>
                                              <p:pRg st="6" end="6"/>
                                            </p:txEl>
                                          </p:spTgt>
                                        </p:tgtEl>
                                      </p:cBhvr>
                                    </p:animEffect>
                                  </p:childTnLst>
                                </p:cTn>
                              </p:par>
                            </p:childTnLst>
                          </p:cTn>
                        </p:par>
                        <p:par>
                          <p:cTn id="58" fill="hold" nodeType="afterGroup">
                            <p:stCondLst>
                              <p:cond delay="8000"/>
                            </p:stCondLst>
                            <p:childTnLst>
                              <p:par>
                                <p:cTn id="59" presetID="29" presetClass="entr" presetSubtype="0" fill="hold" grpId="0" nodeType="afterEffect">
                                  <p:stCondLst>
                                    <p:cond delay="0"/>
                                  </p:stCondLst>
                                  <p:childTnLst>
                                    <p:set>
                                      <p:cBhvr>
                                        <p:cTn id="60" dur="1" fill="hold">
                                          <p:stCondLst>
                                            <p:cond delay="0"/>
                                          </p:stCondLst>
                                        </p:cTn>
                                        <p:tgtEl>
                                          <p:spTgt spid="6148">
                                            <p:txEl>
                                              <p:pRg st="7" end="7"/>
                                            </p:txEl>
                                          </p:spTgt>
                                        </p:tgtEl>
                                        <p:attrNameLst>
                                          <p:attrName>style.visibility</p:attrName>
                                        </p:attrNameLst>
                                      </p:cBhvr>
                                      <p:to>
                                        <p:strVal val="visible"/>
                                      </p:to>
                                    </p:set>
                                    <p:anim calcmode="lin" valueType="num">
                                      <p:cBhvr>
                                        <p:cTn id="61" dur="1000" fill="hold"/>
                                        <p:tgtEl>
                                          <p:spTgt spid="6148">
                                            <p:txEl>
                                              <p:pRg st="7" end="7"/>
                                            </p:txEl>
                                          </p:spTgt>
                                        </p:tgtEl>
                                        <p:attrNameLst>
                                          <p:attrName>ppt_x</p:attrName>
                                        </p:attrNameLst>
                                      </p:cBhvr>
                                      <p:tavLst>
                                        <p:tav tm="0">
                                          <p:val>
                                            <p:strVal val="#ppt_x-.2"/>
                                          </p:val>
                                        </p:tav>
                                        <p:tav tm="100000">
                                          <p:val>
                                            <p:strVal val="#ppt_x"/>
                                          </p:val>
                                        </p:tav>
                                      </p:tavLst>
                                    </p:anim>
                                    <p:anim calcmode="lin" valueType="num">
                                      <p:cBhvr>
                                        <p:cTn id="62" dur="1000" fill="hold"/>
                                        <p:tgtEl>
                                          <p:spTgt spid="614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614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a:extLst>
              <a:ext uri="{FF2B5EF4-FFF2-40B4-BE49-F238E27FC236}">
                <a16:creationId xmlns:a16="http://schemas.microsoft.com/office/drawing/2014/main" id="{2C095EB9-C2BF-395D-CCD7-A6EDEE6684B1}"/>
              </a:ext>
            </a:extLst>
          </p:cNvPr>
          <p:cNvSpPr txBox="1">
            <a:spLocks noChangeArrowheads="1"/>
          </p:cNvSpPr>
          <p:nvPr/>
        </p:nvSpPr>
        <p:spPr bwMode="auto">
          <a:xfrm>
            <a:off x="1905000" y="533400"/>
            <a:ext cx="8382000"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4400" b="1">
                <a:latin typeface="DJ Finch Stick" pitchFamily="2" charset="0"/>
              </a:rPr>
              <a:t>Variables which affect nutrient needs:</a:t>
            </a:r>
          </a:p>
          <a:p>
            <a:pPr>
              <a:spcBef>
                <a:spcPct val="50000"/>
              </a:spcBef>
            </a:pPr>
            <a:r>
              <a:rPr lang="en-US" altLang="en-US" sz="3200" b="1">
                <a:latin typeface="DJ Finch Stick" pitchFamily="2" charset="0"/>
              </a:rPr>
              <a:t>1. Age </a:t>
            </a:r>
          </a:p>
          <a:p>
            <a:pPr>
              <a:spcBef>
                <a:spcPct val="50000"/>
              </a:spcBef>
            </a:pPr>
            <a:r>
              <a:rPr lang="en-US" altLang="en-US" sz="3200" b="1">
                <a:latin typeface="DJ Finch Stick" pitchFamily="2" charset="0"/>
              </a:rPr>
              <a:t>2. Gender </a:t>
            </a:r>
          </a:p>
          <a:p>
            <a:pPr>
              <a:spcBef>
                <a:spcPct val="50000"/>
              </a:spcBef>
            </a:pPr>
            <a:r>
              <a:rPr lang="en-US" altLang="en-US" sz="3200" b="1">
                <a:latin typeface="DJ Finch Stick" pitchFamily="2" charset="0"/>
              </a:rPr>
              <a:t>3. Activity Level </a:t>
            </a:r>
          </a:p>
          <a:p>
            <a:pPr>
              <a:spcBef>
                <a:spcPct val="50000"/>
              </a:spcBef>
            </a:pPr>
            <a:r>
              <a:rPr lang="en-US" altLang="en-US" sz="3200" b="1">
                <a:latin typeface="DJ Finch Stick" pitchFamily="2" charset="0"/>
              </a:rPr>
              <a:t>4. Climate </a:t>
            </a:r>
          </a:p>
          <a:p>
            <a:pPr>
              <a:spcBef>
                <a:spcPct val="50000"/>
              </a:spcBef>
            </a:pPr>
            <a:r>
              <a:rPr lang="en-US" altLang="en-US" sz="3200" b="1">
                <a:latin typeface="DJ Finch Stick" pitchFamily="2" charset="0"/>
              </a:rPr>
              <a:t>5. Health </a:t>
            </a:r>
          </a:p>
          <a:p>
            <a:pPr>
              <a:spcBef>
                <a:spcPct val="50000"/>
              </a:spcBef>
            </a:pPr>
            <a:r>
              <a:rPr lang="en-US" altLang="en-US" sz="3200" b="1">
                <a:latin typeface="DJ Finch Stick" pitchFamily="2" charset="0"/>
              </a:rPr>
              <a:t>6. State of nutrition</a:t>
            </a:r>
          </a:p>
        </p:txBody>
      </p:sp>
      <p:pic>
        <p:nvPicPr>
          <p:cNvPr id="9221" name="Picture 5">
            <a:extLst>
              <a:ext uri="{FF2B5EF4-FFF2-40B4-BE49-F238E27FC236}">
                <a16:creationId xmlns:a16="http://schemas.microsoft.com/office/drawing/2014/main" id="{7171B682-F5ED-B12C-B53B-E1DD37472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447800"/>
            <a:ext cx="1524000" cy="1524000"/>
          </a:xfrm>
          <a:prstGeom prst="rect">
            <a:avLst/>
          </a:prstGeom>
          <a:solidFill>
            <a:srgbClr val="00CCFF"/>
          </a:solidFill>
        </p:spPr>
      </p:pic>
      <p:pic>
        <p:nvPicPr>
          <p:cNvPr id="9222" name="Picture 6">
            <a:extLst>
              <a:ext uri="{FF2B5EF4-FFF2-40B4-BE49-F238E27FC236}">
                <a16:creationId xmlns:a16="http://schemas.microsoft.com/office/drawing/2014/main" id="{E6DDF53F-23AD-6072-1F60-B1F301C298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981201"/>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a:extLst>
              <a:ext uri="{FF2B5EF4-FFF2-40B4-BE49-F238E27FC236}">
                <a16:creationId xmlns:a16="http://schemas.microsoft.com/office/drawing/2014/main" id="{DCC18A50-0BC1-FA34-306C-828B219A7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1" y="2590801"/>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a:extLst>
              <a:ext uri="{FF2B5EF4-FFF2-40B4-BE49-F238E27FC236}">
                <a16:creationId xmlns:a16="http://schemas.microsoft.com/office/drawing/2014/main" id="{131B4143-8256-B937-C431-C6ED015871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1" y="3124201"/>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a:extLst>
              <a:ext uri="{FF2B5EF4-FFF2-40B4-BE49-F238E27FC236}">
                <a16:creationId xmlns:a16="http://schemas.microsoft.com/office/drawing/2014/main" id="{3860C885-4E46-D9ED-78D2-1C03B7A54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1" y="4038601"/>
            <a:ext cx="1463675" cy="1463675"/>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a:extLst>
              <a:ext uri="{FF2B5EF4-FFF2-40B4-BE49-F238E27FC236}">
                <a16:creationId xmlns:a16="http://schemas.microsoft.com/office/drawing/2014/main" id="{05D38081-9B24-0932-1F3E-7A35695CFF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15401" y="5029201"/>
            <a:ext cx="1463675" cy="1463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2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2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0" fill="hold" nodeType="clickEffect">
                                  <p:stCondLst>
                                    <p:cond delay="0"/>
                                  </p:stCondLst>
                                  <p:childTnLst>
                                    <p:set>
                                      <p:cBhvr>
                                        <p:cTn id="14" dur="1" fill="hold">
                                          <p:stCondLst>
                                            <p:cond delay="0"/>
                                          </p:stCondLst>
                                        </p:cTn>
                                        <p:tgtEl>
                                          <p:spTgt spid="9223"/>
                                        </p:tgtEl>
                                        <p:attrNameLst>
                                          <p:attrName>style.visibility</p:attrName>
                                        </p:attrNameLst>
                                      </p:cBhvr>
                                      <p:to>
                                        <p:strVal val="visible"/>
                                      </p:to>
                                    </p:set>
                                    <p:anim calcmode="lin" valueType="num">
                                      <p:cBhvr>
                                        <p:cTn id="15" dur="500" fill="hold"/>
                                        <p:tgtEl>
                                          <p:spTgt spid="9223"/>
                                        </p:tgtEl>
                                        <p:attrNameLst>
                                          <p:attrName>ppt_w</p:attrName>
                                        </p:attrNameLst>
                                      </p:cBhvr>
                                      <p:tavLst>
                                        <p:tav tm="0">
                                          <p:val>
                                            <p:fltVal val="0"/>
                                          </p:val>
                                        </p:tav>
                                        <p:tav tm="100000">
                                          <p:val>
                                            <p:strVal val="#ppt_w"/>
                                          </p:val>
                                        </p:tav>
                                      </p:tavLst>
                                    </p:anim>
                                    <p:anim calcmode="lin" valueType="num">
                                      <p:cBhvr>
                                        <p:cTn id="16" dur="500" fill="hold"/>
                                        <p:tgtEl>
                                          <p:spTgt spid="9223"/>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922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922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499"/>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3919</Words>
  <Application>Microsoft Office PowerPoint</Application>
  <PresentationFormat>Widescreen</PresentationFormat>
  <Paragraphs>367</Paragraphs>
  <Slides>48</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Calibri</vt:lpstr>
      <vt:lpstr>Calibri Light</vt:lpstr>
      <vt:lpstr>Comic Sans MS</vt:lpstr>
      <vt:lpstr>DJ Finch Stick</vt:lpstr>
      <vt:lpstr>Georgia</vt:lpstr>
      <vt:lpstr>Times New Roman</vt:lpstr>
      <vt:lpstr>Trebuchet MS</vt:lpstr>
      <vt:lpstr>Verdana</vt:lpstr>
      <vt:lpstr>Wingdings</vt:lpstr>
      <vt:lpstr>Office Theme</vt:lpstr>
      <vt:lpstr>Nutritional Biochemistry</vt:lpstr>
      <vt:lpstr>Course Outline</vt:lpstr>
      <vt:lpstr>Our Need for Food</vt:lpstr>
      <vt:lpstr>PowerPoint Presentation</vt:lpstr>
      <vt:lpstr>PowerPoint Presentation</vt:lpstr>
      <vt:lpstr>Digestion</vt:lpstr>
      <vt:lpstr>PowerPoint Presentation</vt:lpstr>
      <vt:lpstr>Nutrition and Nutrients</vt:lpstr>
      <vt:lpstr>PowerPoint Presentation</vt:lpstr>
      <vt:lpstr>Nutrients that Provide Energy</vt:lpstr>
      <vt:lpstr>Carbohydrates</vt:lpstr>
      <vt:lpstr>Simple Carbohydrates</vt:lpstr>
      <vt:lpstr>Complex Carbohydrates</vt:lpstr>
      <vt:lpstr>FUNCTIONS</vt:lpstr>
      <vt:lpstr>Fats (Lipids)</vt:lpstr>
      <vt:lpstr>Types of Fats</vt:lpstr>
      <vt:lpstr>Cholesterol</vt:lpstr>
      <vt:lpstr>Two Forms of Cholesterol</vt:lpstr>
      <vt:lpstr>Function</vt:lpstr>
      <vt:lpstr>Protein</vt:lpstr>
      <vt:lpstr>PowerPoint Presentation</vt:lpstr>
      <vt:lpstr>Protein Deficiency &amp; Periodontal Disease</vt:lpstr>
      <vt:lpstr>Nutrients that Regulate</vt:lpstr>
      <vt:lpstr>Vitamins</vt:lpstr>
      <vt:lpstr>Fat-soluble Vitamins - dissolve fat and can be stored in the body.  </vt:lpstr>
      <vt:lpstr>Water-soluble Vitamins</vt:lpstr>
      <vt:lpstr>VITAMIN - B12</vt:lpstr>
      <vt:lpstr>Minerals</vt:lpstr>
      <vt:lpstr>Major Minerals: calcium, phosphorus, magnesium, potassium, sulfur, sodium, and chlorine</vt:lpstr>
      <vt:lpstr>EXAMPLE: Magnesium </vt:lpstr>
      <vt:lpstr>Trace Minerals: iron, iodine, manganese, zinc, copper, and fluorine</vt:lpstr>
      <vt:lpstr>Water</vt:lpstr>
      <vt:lpstr>Under-nutrition</vt:lpstr>
      <vt:lpstr>Conditions Associated with Under- and Overnutrition</vt:lpstr>
      <vt:lpstr>Causes of Under-nutrition</vt:lpstr>
      <vt:lpstr>Nutritional Status Determined by Anthropometry</vt:lpstr>
      <vt:lpstr>Other Anthropometric Measurements</vt:lpstr>
      <vt:lpstr>Manifestations  of Protein-Energy Malnutrition (PEM) </vt:lpstr>
      <vt:lpstr>Strategies to Prevent and Control Undernutrition</vt:lpstr>
      <vt:lpstr>Nutritional Anemia</vt:lpstr>
      <vt:lpstr>Effects of Anemia</vt:lpstr>
      <vt:lpstr>Strategies to Prevent and Control Anemia</vt:lpstr>
      <vt:lpstr>Iodine Deficiency Disorders (IDD)</vt:lpstr>
      <vt:lpstr>Manifestations of IDD</vt:lpstr>
      <vt:lpstr>Strategies to Control IDD</vt:lpstr>
      <vt:lpstr>Causes of Vitamin A Deficiency (VAD)</vt:lpstr>
      <vt:lpstr>Manifestations of VAD</vt:lpstr>
      <vt:lpstr>Strategies to Control VAD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Nutritional Biochemistry</dc:title>
  <dc:creator>Katayi  Kazimbaya</dc:creator>
  <cp:lastModifiedBy>Katayi  Kazimbaya</cp:lastModifiedBy>
  <cp:revision>1</cp:revision>
  <dcterms:created xsi:type="dcterms:W3CDTF">2022-10-10T10:15:32Z</dcterms:created>
  <dcterms:modified xsi:type="dcterms:W3CDTF">2022-10-10T13:30:34Z</dcterms:modified>
</cp:coreProperties>
</file>