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9" r:id="rId2"/>
    <p:sldId id="295" r:id="rId3"/>
    <p:sldId id="282" r:id="rId4"/>
    <p:sldId id="296" r:id="rId5"/>
    <p:sldId id="284" r:id="rId6"/>
    <p:sldId id="285" r:id="rId7"/>
    <p:sldId id="286" r:id="rId8"/>
    <p:sldId id="287" r:id="rId9"/>
    <p:sldId id="289" r:id="rId10"/>
    <p:sldId id="290" r:id="rId11"/>
    <p:sldId id="297" r:id="rId12"/>
    <p:sldId id="293" r:id="rId13"/>
    <p:sldId id="294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</p:sldIdLst>
  <p:sldSz cx="9144000" cy="6858000" type="screen4x3"/>
  <p:notesSz cx="6858000" cy="9144000"/>
  <p:defaultTextStyle>
    <a:defPPr>
      <a:defRPr lang="af-Z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FF09E-CA86-4822-872F-CFFAF4AD501E}" type="datetimeFigureOut">
              <a:rPr lang="af-ZA" smtClean="0"/>
              <a:pPr/>
              <a:t>2017/08/08</a:t>
            </a:fld>
            <a:endParaRPr lang="af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f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B195F-5E5D-44CE-AE53-F8E60A6CBBBD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15125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2A86FD-9E36-433A-BE69-00C3325ED337}" type="slidenum">
              <a:rPr lang="ar-SA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60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02AFA-9901-46C2-84E8-5426EB0394D2}" type="slidenum">
              <a:rPr lang="ar-SA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96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DA519-2809-4FC2-86AB-8246F79EBD62}" type="slidenum">
              <a:rPr lang="ar-SA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4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58A41-37A0-46A3-B9E6-319AA4706F7A}" type="slidenum">
              <a:rPr lang="ar-SA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66A34E65-74B5-4E91-ABF2-2533BD2A2179}" type="slidenum">
              <a:rPr lang="ar-SA" sz="1200">
                <a:effectLst/>
              </a:rPr>
              <a:pPr/>
              <a:t>4</a:t>
            </a:fld>
            <a:endParaRPr lang="en-US" sz="1200">
              <a:effectLst/>
            </a:endParaRPr>
          </a:p>
        </p:txBody>
      </p:sp>
      <p:sp>
        <p:nvSpPr>
          <p:cNvPr id="10240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38447E80-FBFB-4316-AC75-68515F972C6E}" type="slidenum">
              <a:rPr lang="ar-SA" sz="1200">
                <a:effectLst/>
              </a:rPr>
              <a:pPr/>
              <a:t>4</a:t>
            </a:fld>
            <a:endParaRPr lang="en-US" sz="1200">
              <a:effectLst/>
            </a:endParaRPr>
          </a:p>
        </p:txBody>
      </p:sp>
      <p:sp>
        <p:nvSpPr>
          <p:cNvPr id="102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6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58A41-37A0-46A3-B9E6-319AA4706F7A}" type="slidenum">
              <a:rPr lang="ar-SA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66A34E65-74B5-4E91-ABF2-2533BD2A2179}" type="slidenum">
              <a:rPr lang="ar-SA" sz="1200">
                <a:effectLst/>
              </a:rPr>
              <a:pPr/>
              <a:t>5</a:t>
            </a:fld>
            <a:endParaRPr lang="en-US" sz="1200">
              <a:effectLst/>
            </a:endParaRPr>
          </a:p>
        </p:txBody>
      </p:sp>
      <p:sp>
        <p:nvSpPr>
          <p:cNvPr id="10240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38447E80-FBFB-4316-AC75-68515F972C6E}" type="slidenum">
              <a:rPr lang="ar-SA" sz="1200">
                <a:effectLst/>
              </a:rPr>
              <a:pPr/>
              <a:t>5</a:t>
            </a:fld>
            <a:endParaRPr lang="en-US" sz="1200">
              <a:effectLst/>
            </a:endParaRPr>
          </a:p>
        </p:txBody>
      </p:sp>
      <p:sp>
        <p:nvSpPr>
          <p:cNvPr id="102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7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076ED-9E0E-4DD0-9303-3DA04D2D5220}" type="slidenum">
              <a:rPr lang="ar-SA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2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4E35B-B65C-4FD7-B026-32BEE13A12D7}" type="slidenum">
              <a:rPr lang="ar-SA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29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75E82-7BB0-48D7-93AA-47AD91D45962}" type="slidenum">
              <a:rPr lang="ar-SA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0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8B89A-DD3B-48C8-A451-8390EEC5E509}" type="slidenum">
              <a:rPr lang="ar-SA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6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1376B-1677-4A2A-A7B9-AE89159657C9}" type="slidenum">
              <a:rPr lang="ar-SA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6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3C09-8B61-4F6D-ABC0-D72D5FFC2D93}" type="datetime1">
              <a:rPr lang="af-ZA" smtClean="0"/>
              <a:pPr/>
              <a:t>2017/08/08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3A36-DE7E-42C3-B263-F65B61A90A48}" type="datetime1">
              <a:rPr lang="af-ZA" smtClean="0"/>
              <a:pPr/>
              <a:t>2017/08/08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3489-E029-4117-9D58-B7899AECE67F}" type="datetime1">
              <a:rPr lang="af-ZA" smtClean="0"/>
              <a:pPr/>
              <a:t>2017/08/08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562B-0464-4461-86E0-E9727D4041E6}" type="datetime1">
              <a:rPr lang="af-ZA" smtClean="0"/>
              <a:pPr/>
              <a:t>2017/08/08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DB8D-2007-4A51-8F26-6CA5BA81A47B}" type="datetime1">
              <a:rPr lang="af-ZA" smtClean="0"/>
              <a:pPr/>
              <a:t>2017/08/08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CF-5C58-4CF8-ADFD-2523EAF36FC8}" type="datetime1">
              <a:rPr lang="af-ZA" smtClean="0"/>
              <a:pPr/>
              <a:t>2017/08/08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ED8E-8279-4C5D-B37B-69EA20AE734E}" type="datetime1">
              <a:rPr lang="af-ZA" smtClean="0"/>
              <a:pPr/>
              <a:t>2017/08/08</a:t>
            </a:fld>
            <a:endParaRPr lang="af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73BF-2EB0-47B0-BC30-91EBDF522FD8}" type="datetime1">
              <a:rPr lang="af-ZA" smtClean="0"/>
              <a:pPr/>
              <a:t>2017/08/08</a:t>
            </a:fld>
            <a:endParaRPr lang="af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563E-1A47-4EA6-A3EB-C159A465959F}" type="datetime1">
              <a:rPr lang="af-ZA" smtClean="0"/>
              <a:pPr/>
              <a:t>2017/08/08</a:t>
            </a:fld>
            <a:endParaRPr lang="af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3748-90B3-454D-8EFC-D3B31A17DB6A}" type="datetime1">
              <a:rPr lang="af-ZA" smtClean="0"/>
              <a:pPr/>
              <a:t>2017/08/08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5CA-223A-4ECE-8DDE-8E5F1B494278}" type="datetime1">
              <a:rPr lang="af-ZA" smtClean="0"/>
              <a:pPr/>
              <a:t>2017/08/08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16F0-A9E6-4FE2-8CCB-DB488506622F}" type="datetime1">
              <a:rPr lang="af-ZA" smtClean="0"/>
              <a:pPr/>
              <a:t>2017/08/08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35DC-F74A-4882-8C67-373DA7033F0A}" type="slidenum">
              <a:rPr lang="af-ZA" smtClean="0"/>
              <a:pPr/>
              <a:t>‹#›</a:t>
            </a:fld>
            <a:endParaRPr lang="af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f-Z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60648"/>
            <a:ext cx="9144000" cy="6336704"/>
          </a:xfrm>
        </p:spPr>
        <p:txBody>
          <a:bodyPr>
            <a:normAutofit/>
          </a:bodyPr>
          <a:lstStyle/>
          <a:p>
            <a:pPr algn="l" rtl="0" eaLnBrk="1" hangingPunct="1">
              <a:buFontTx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Bioenergetics  describes the </a:t>
            </a:r>
            <a:r>
              <a:rPr lang="en-US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transfer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utilization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 energy in biologic systems.</a:t>
            </a:r>
          </a:p>
          <a:p>
            <a:pPr algn="l" rtl="0" eaLnBrk="1" hangingPunct="1">
              <a:buFontTx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concerns only the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initial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final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energy states of reaction components, neither the mechanism nor how much time is needed for the chemical change to take place.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800" b="1" dirty="0" smtClean="0"/>
              <a:t>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                                            B            </a:t>
            </a:r>
            <a:endParaRPr lang="ar-EG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predicts if a chemical reaction is possible.</a:t>
            </a:r>
          </a:p>
          <a:p>
            <a:pPr algn="l" rtl="0" eaLnBrk="1" hangingPunct="1">
              <a:buFontTx/>
              <a:buChar char="•"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Gibbs Free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Enegy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(G)</a:t>
            </a:r>
          </a:p>
          <a:p>
            <a:pPr>
              <a:buFontTx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is the energy available to do work.</a:t>
            </a:r>
          </a:p>
          <a:p>
            <a:pPr>
              <a:buFontTx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predicts the direction in which a chemical reaction will spontaneously proceed.    </a:t>
            </a:r>
          </a:p>
          <a:p>
            <a:pPr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Free Energy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  <a:defRPr/>
            </a:pPr>
            <a:r>
              <a:rPr lang="en-US" sz="18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                     A                    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1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>
              <a:buNone/>
              <a:defRPr/>
            </a:pPr>
            <a:r>
              <a:rPr lang="en-US" sz="1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  <a:defRPr/>
            </a:pPr>
            <a:r>
              <a:rPr lang="en-US" sz="1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direction of the reaction: from</a:t>
            </a:r>
            <a:r>
              <a:rPr lang="en-US" sz="1800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1800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>
              <a:buFontTx/>
              <a:buChar char="•"/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  <a:defRPr/>
            </a:pP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18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A               </a:t>
            </a:r>
            <a:r>
              <a:rPr lang="en-US" sz="1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1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Free Energy</a:t>
            </a:r>
          </a:p>
          <a:p>
            <a:pPr>
              <a:buNone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direction of the reaction: from</a:t>
            </a:r>
            <a:r>
              <a:rPr lang="en-US" sz="1800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8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2123728" y="1484784"/>
            <a:ext cx="338437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1618555" y="3861941"/>
            <a:ext cx="2665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      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1618555" y="4004816"/>
            <a:ext cx="2663825" cy="0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3418780" y="3573016"/>
            <a:ext cx="504825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 flipV="1">
            <a:off x="1603084" y="5373911"/>
            <a:ext cx="2663825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1676109" y="5229448"/>
            <a:ext cx="2665412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1963446" y="5373911"/>
            <a:ext cx="360363" cy="287337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l">
              <a:defRPr/>
            </a:pPr>
            <a:r>
              <a:rPr lang="en-US" dirty="0" smtClean="0"/>
              <a:t>    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Gs of a Pathway are Additive            </a:t>
            </a:r>
          </a:p>
          <a:p>
            <a:pPr algn="l" rtl="0" eaLnBrk="1" hangingPunct="1">
              <a:defRPr/>
            </a:pPr>
            <a:r>
              <a:rPr lang="en-US" dirty="0" smtClean="0"/>
              <a:t>                  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           B            C            D            E</a:t>
            </a:r>
          </a:p>
          <a:p>
            <a:pPr algn="l" rtl="0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       </a:t>
            </a: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              +3             -2           -5            +2</a:t>
            </a:r>
          </a:p>
          <a:p>
            <a:pPr algn="l" rtl="0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Net </a:t>
            </a: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 = -7+5 = -2 (negative).</a:t>
            </a:r>
          </a:p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overall pathway is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exergonic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so it can proceed   spontaneously.</a:t>
            </a:r>
          </a:p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In the pathway A→B→ C →D,  as long as the sum  of the </a:t>
            </a:r>
            <a:r>
              <a:rPr lang="el-G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Gs of the individual reactions is</a:t>
            </a:r>
          </a:p>
          <a:p>
            <a:pPr algn="l"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negative,  the pathway can proceed even if some individual  reactions of the pathway</a:t>
            </a:r>
            <a:endParaRPr lang="ar-EG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have a positive AG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pPr algn="l"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               </a:t>
            </a:r>
            <a:r>
              <a:rPr lang="en-US" sz="1800" b="1" dirty="0" err="1" smtClean="0">
                <a:solidFill>
                  <a:schemeClr val="tx1"/>
                </a:solidFill>
              </a:rPr>
              <a:t>eg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Glucose + ATP → </a:t>
            </a:r>
            <a:r>
              <a:rPr lang="en-US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Glucose 6-P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+ ADP      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G° = - 4 Kcal/mol</a:t>
            </a:r>
          </a:p>
          <a:p>
            <a:r>
              <a:rPr lang="en-US" sz="1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Glucose 6-P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      → Fructose 6-P                </a:t>
            </a:r>
            <a:r>
              <a:rPr lang="el-GR" sz="1800" b="1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G° = +0. 4 Kcal/mol</a:t>
            </a: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Glucose + ATP → Fructose 6-P + ADP    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G° = - 3.6 Kcal/mol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98341" name="Line 5"/>
          <p:cNvSpPr>
            <a:spLocks noChangeShapeType="1"/>
          </p:cNvSpPr>
          <p:nvPr/>
        </p:nvSpPr>
        <p:spPr bwMode="auto">
          <a:xfrm>
            <a:off x="2123728" y="908720"/>
            <a:ext cx="792435" cy="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398342" name="Line 6"/>
          <p:cNvSpPr>
            <a:spLocks noChangeShapeType="1"/>
          </p:cNvSpPr>
          <p:nvPr/>
        </p:nvSpPr>
        <p:spPr bwMode="auto">
          <a:xfrm>
            <a:off x="3491880" y="908720"/>
            <a:ext cx="792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398343" name="Line 7"/>
          <p:cNvSpPr>
            <a:spLocks noChangeShapeType="1"/>
          </p:cNvSpPr>
          <p:nvPr/>
        </p:nvSpPr>
        <p:spPr bwMode="auto">
          <a:xfrm>
            <a:off x="4860032" y="908720"/>
            <a:ext cx="720005" cy="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398344" name="Line 8"/>
          <p:cNvSpPr>
            <a:spLocks noChangeShapeType="1"/>
          </p:cNvSpPr>
          <p:nvPr/>
        </p:nvSpPr>
        <p:spPr bwMode="auto">
          <a:xfrm>
            <a:off x="6228184" y="908720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192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Coupling of an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Endergonic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Reaction with an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Exergonic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Reaction</a:t>
            </a:r>
          </a:p>
          <a:p>
            <a:pPr>
              <a:defRPr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Endergonic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reactions (with positive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G) can not   exist independently</a:t>
            </a:r>
          </a:p>
          <a:p>
            <a:pP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However, they are made  possible by coupling them with a second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exergonic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reaction (with a large negative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G) such as the  hydrolysis of adenosine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triphosphate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(ATP).</a:t>
            </a:r>
          </a:p>
          <a:p>
            <a:pP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So, the  overall net change is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exergonic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en-US" sz="1800" b="1" dirty="0" smtClean="0"/>
          </a:p>
          <a:p>
            <a:pPr>
              <a:buNone/>
              <a:defRPr/>
            </a:pPr>
            <a:r>
              <a:rPr lang="en-US" sz="1800" b="1" dirty="0" smtClean="0"/>
              <a:t>                 </a:t>
            </a:r>
          </a:p>
          <a:p>
            <a:pPr>
              <a:buNone/>
              <a:defRPr/>
            </a:pPr>
            <a:endParaRPr lang="af-Z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11</a:t>
            </a:fld>
            <a:endParaRPr lang="af-ZA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196951" y="5444753"/>
            <a:ext cx="3455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4933801" y="5012953"/>
            <a:ext cx="5746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700189" y="3212728"/>
            <a:ext cx="3455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60551" y="2780928"/>
            <a:ext cx="2735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r>
              <a:rPr lang="en-US" sz="24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Endergonic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reacion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12851" y="4868490"/>
            <a:ext cx="25923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Exergonic reacion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4213076" y="3357190"/>
            <a:ext cx="1871663" cy="11525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52292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ATP</a:t>
            </a:r>
            <a:endParaRPr lang="af-Z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53012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ADP +Pi</a:t>
            </a:r>
            <a:endParaRPr lang="af-Z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29969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af-Z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29969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af-Z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32849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2000 cal/mol</a:t>
            </a:r>
            <a:endParaRPr lang="af-Z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32849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9000 cal/mol</a:t>
            </a:r>
            <a:endParaRPr lang="af-Z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68148" y="3284984"/>
            <a:ext cx="2175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11111"/>
                </a:solidFill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b="1" dirty="0" smtClean="0">
                <a:solidFill>
                  <a:srgbClr val="111111"/>
                </a:solidFill>
              </a:rPr>
              <a:t>+ 7000 cal/mol)</a:t>
            </a:r>
            <a:r>
              <a:rPr lang="en-US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af-ZA" dirty="0"/>
          </a:p>
        </p:txBody>
      </p:sp>
      <p:sp>
        <p:nvSpPr>
          <p:cNvPr id="18" name="Rectangle 17"/>
          <p:cNvSpPr/>
          <p:nvPr/>
        </p:nvSpPr>
        <p:spPr>
          <a:xfrm>
            <a:off x="5292080" y="4653136"/>
            <a:ext cx="2915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Free energy = -7300 cal/mol</a:t>
            </a:r>
            <a:endParaRPr lang="af-ZA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60649"/>
            <a:ext cx="9144000" cy="6337002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dirty="0" smtClean="0"/>
              <a:t>   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Glucose                                          Glucose-6-Phosphate</a:t>
            </a:r>
          </a:p>
        </p:txBody>
      </p:sp>
      <p:sp>
        <p:nvSpPr>
          <p:cNvPr id="22532" name="Freeform 23"/>
          <p:cNvSpPr>
            <a:spLocks/>
          </p:cNvSpPr>
          <p:nvPr/>
        </p:nvSpPr>
        <p:spPr bwMode="auto">
          <a:xfrm flipV="1">
            <a:off x="1979613" y="3357563"/>
            <a:ext cx="3167062" cy="1223962"/>
          </a:xfrm>
          <a:custGeom>
            <a:avLst/>
            <a:gdLst>
              <a:gd name="T0" fmla="*/ 0 w 768"/>
              <a:gd name="T1" fmla="*/ 0 h 248"/>
              <a:gd name="T2" fmla="*/ 2147483647 w 768"/>
              <a:gd name="T3" fmla="*/ 2147483647 h 248"/>
              <a:gd name="T4" fmla="*/ 2147483647 w 768"/>
              <a:gd name="T5" fmla="*/ 2147483647 h 248"/>
              <a:gd name="T6" fmla="*/ 2147483647 w 768"/>
              <a:gd name="T7" fmla="*/ 2147483647 h 248"/>
              <a:gd name="T8" fmla="*/ 2147483647 w 768"/>
              <a:gd name="T9" fmla="*/ 0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248"/>
              <a:gd name="T17" fmla="*/ 768 w 768"/>
              <a:gd name="T18" fmla="*/ 248 h 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248">
                <a:moveTo>
                  <a:pt x="0" y="0"/>
                </a:moveTo>
                <a:cubicBezTo>
                  <a:pt x="64" y="76"/>
                  <a:pt x="128" y="152"/>
                  <a:pt x="192" y="192"/>
                </a:cubicBezTo>
                <a:cubicBezTo>
                  <a:pt x="256" y="232"/>
                  <a:pt x="312" y="248"/>
                  <a:pt x="384" y="240"/>
                </a:cubicBezTo>
                <a:cubicBezTo>
                  <a:pt x="456" y="232"/>
                  <a:pt x="560" y="184"/>
                  <a:pt x="624" y="144"/>
                </a:cubicBezTo>
                <a:cubicBezTo>
                  <a:pt x="688" y="104"/>
                  <a:pt x="728" y="52"/>
                  <a:pt x="768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rot="10800000"/>
          <a:lstStyle/>
          <a:p>
            <a:endParaRPr lang="af-ZA"/>
          </a:p>
        </p:txBody>
      </p:sp>
      <p:sp>
        <p:nvSpPr>
          <p:cNvPr id="332806" name="Line 4"/>
          <p:cNvSpPr>
            <a:spLocks noChangeShapeType="1"/>
          </p:cNvSpPr>
          <p:nvPr/>
        </p:nvSpPr>
        <p:spPr bwMode="auto">
          <a:xfrm>
            <a:off x="2195513" y="3357563"/>
            <a:ext cx="28813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1403350" y="4652963"/>
            <a:ext cx="935038" cy="360362"/>
          </a:xfrm>
          <a:prstGeom prst="rect">
            <a:avLst/>
          </a:prstGeom>
          <a:solidFill>
            <a:srgbClr val="00A8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6500"/>
            </a:prstShdw>
          </a:effectLst>
        </p:spPr>
        <p:txBody>
          <a:bodyPr wrap="none" anchor="ctr"/>
          <a:lstStyle/>
          <a:p>
            <a:pPr algn="ctr"/>
            <a:r>
              <a:rPr lang="en-US" sz="2000" b="1" dirty="0">
                <a:effectLst/>
                <a:latin typeface="Times New Roman" pitchFamily="18" charset="0"/>
                <a:cs typeface="Times New Roman" pitchFamily="18" charset="0"/>
              </a:rPr>
              <a:t>ATP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4787900" y="4652963"/>
            <a:ext cx="935038" cy="360362"/>
          </a:xfrm>
          <a:prstGeom prst="rect">
            <a:avLst/>
          </a:prstGeom>
          <a:solidFill>
            <a:srgbClr val="00A8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6500"/>
            </a:prstShdw>
          </a:effectLst>
        </p:spPr>
        <p:txBody>
          <a:bodyPr wrap="none" anchor="ctr"/>
          <a:lstStyle/>
          <a:p>
            <a:pPr algn="ctr"/>
            <a:r>
              <a:rPr lang="en-US" sz="2000" b="1" dirty="0">
                <a:effectLst/>
                <a:latin typeface="Times New Roman" pitchFamily="18" charset="0"/>
                <a:cs typeface="Times New Roman" pitchFamily="18" charset="0"/>
              </a:rPr>
              <a:t>ADP</a:t>
            </a:r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2339975" y="2924175"/>
            <a:ext cx="2592388" cy="360363"/>
          </a:xfrm>
          <a:prstGeom prst="rect">
            <a:avLst/>
          </a:prstGeom>
          <a:solidFill>
            <a:srgbClr val="009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Glucokinase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810" name="Line 10"/>
          <p:cNvSpPr>
            <a:spLocks noChangeShapeType="1"/>
          </p:cNvSpPr>
          <p:nvPr/>
        </p:nvSpPr>
        <p:spPr bwMode="auto">
          <a:xfrm>
            <a:off x="2555776" y="1268760"/>
            <a:ext cx="99" cy="20157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332811" name="Line 11"/>
          <p:cNvSpPr>
            <a:spLocks noChangeShapeType="1"/>
          </p:cNvSpPr>
          <p:nvPr/>
        </p:nvSpPr>
        <p:spPr bwMode="auto">
          <a:xfrm flipV="1">
            <a:off x="2555875" y="3933825"/>
            <a:ext cx="0" cy="1366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332812" name="Rectangle 12"/>
          <p:cNvSpPr>
            <a:spLocks noChangeArrowheads="1"/>
          </p:cNvSpPr>
          <p:nvPr/>
        </p:nvSpPr>
        <p:spPr bwMode="auto">
          <a:xfrm>
            <a:off x="1187624" y="692696"/>
            <a:ext cx="576064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Endergonic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reaction,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it can not proceed spontaneously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813" name="Rectangle 13"/>
          <p:cNvSpPr>
            <a:spLocks noChangeArrowheads="1"/>
          </p:cNvSpPr>
          <p:nvPr/>
        </p:nvSpPr>
        <p:spPr bwMode="auto">
          <a:xfrm>
            <a:off x="1043608" y="5373216"/>
            <a:ext cx="3240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Exergonic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357982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High energy compounds</a:t>
            </a:r>
            <a:endParaRPr lang="af-Z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High energy compounds  have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G’</a:t>
            </a:r>
            <a:r>
              <a:rPr lang="en-GB" sz="1800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1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of hydrolysis more negative than – 25 kJ/mol; and ‘’low-energy’’ compounds have a less negative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G’</a:t>
            </a:r>
            <a:r>
              <a:rPr lang="en-GB" sz="1800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Factors that Contribute to a Large Negative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'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Destabilization of reactants by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Electrostatic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repulsion.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Result from like charges in close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proximity.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Lack of resonance stabilization.</a:t>
            </a:r>
            <a:r>
              <a:rPr lang="en-US" sz="1800" b="1" dirty="0"/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more unstable a compound is, the higher its Gibbs free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energy.</a:t>
            </a:r>
            <a:endParaRPr lang="af-Z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Stabilization of products by</a:t>
            </a:r>
          </a:p>
          <a:p>
            <a:pPr marL="1257300" lvl="2" indent="-457200">
              <a:buFont typeface="+mj-lt"/>
              <a:buAutoNum type="arabicPeriod"/>
            </a:pPr>
            <a:endParaRPr lang="af-ZA" sz="600" dirty="0" smtClean="0"/>
          </a:p>
          <a:p>
            <a:pPr lvl="1">
              <a:buFont typeface="Wingdings" pitchFamily="2" charset="2"/>
              <a:buChar char="§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Ionization</a:t>
            </a:r>
            <a:endParaRPr lang="af-ZA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Isomerization</a:t>
            </a:r>
            <a:endParaRPr lang="af-ZA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Resonance</a:t>
            </a:r>
          </a:p>
          <a:p>
            <a:pPr lvl="1">
              <a:buNone/>
            </a:pPr>
            <a:endParaRPr lang="af-ZA" sz="2600" dirty="0" smtClean="0"/>
          </a:p>
          <a:p>
            <a:pPr lvl="4">
              <a:buFont typeface="Wingdings" pitchFamily="2" charset="2"/>
              <a:buChar char="§"/>
            </a:pPr>
            <a:endParaRPr lang="pt-PT" sz="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af-Z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f-Z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f-Z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13</a:t>
            </a:fld>
            <a:endParaRPr lang="af-Z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928662" y="428604"/>
          <a:ext cx="7572428" cy="5679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lide" r:id="rId3" imgW="4571941" imgH="3428887" progId="PowerPoint.Slide.8">
                  <p:embed/>
                </p:oleObj>
              </mc:Choice>
              <mc:Fallback>
                <p:oleObj name="Slide" r:id="rId3" imgW="4571941" imgH="3428887" progId="PowerPoint.Slide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428604"/>
                        <a:ext cx="7572428" cy="5679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14</a:t>
            </a:fld>
            <a:endParaRPr lang="af-Z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071538" y="803653"/>
          <a:ext cx="7358114" cy="5518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Slide" r:id="rId3" imgW="3762862" imgH="2820913" progId="PowerPoint.Slide.8">
                  <p:embed/>
                </p:oleObj>
              </mc:Choice>
              <mc:Fallback>
                <p:oleObj name="Slide" r:id="rId3" imgW="3762862" imgH="2820913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803653"/>
                        <a:ext cx="7358114" cy="5518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857225" y="375026"/>
          <a:ext cx="7786740" cy="584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Slide" r:id="rId3" imgW="3759623" imgH="2819475" progId="PowerPoint.Slide.8">
                  <p:embed/>
                </p:oleObj>
              </mc:Choice>
              <mc:Fallback>
                <p:oleObj name="Slide" r:id="rId3" imgW="3759623" imgH="2819475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5" y="375026"/>
                        <a:ext cx="7786740" cy="5840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16</a:t>
            </a:fld>
            <a:endParaRPr lang="af-Z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642911" y="571480"/>
          <a:ext cx="7739114" cy="585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Slide" r:id="rId3" imgW="4146887" imgH="3108901" progId="PowerPoint.Slide.8">
                  <p:embed/>
                </p:oleObj>
              </mc:Choice>
              <mc:Fallback>
                <p:oleObj name="Slide" r:id="rId3" imgW="4146887" imgH="3108901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1" y="571480"/>
                        <a:ext cx="7739114" cy="5857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17</a:t>
            </a:fld>
            <a:endParaRPr lang="af-Z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785787" y="785794"/>
          <a:ext cx="7572428" cy="5500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Slide" r:id="rId3" imgW="4047765" imgH="3035906" progId="PowerPoint.Slide.8">
                  <p:embed/>
                </p:oleObj>
              </mc:Choice>
              <mc:Fallback>
                <p:oleObj name="Slide" r:id="rId3" imgW="4047765" imgH="3035906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7" y="785794"/>
                        <a:ext cx="7572428" cy="5500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18</a:t>
            </a:fld>
            <a:endParaRPr lang="af-Z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14348" y="571480"/>
          <a:ext cx="8001055" cy="5786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Slide" r:id="rId3" imgW="3951815" imgH="2964008" progId="PowerPoint.Slide.8">
                  <p:embed/>
                </p:oleObj>
              </mc:Choice>
              <mc:Fallback>
                <p:oleObj name="Slide" r:id="rId3" imgW="3951815" imgH="2964008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571480"/>
                        <a:ext cx="8001055" cy="5786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19</a:t>
            </a:fld>
            <a:endParaRPr lang="af-Z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59766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Free Energy Change (</a:t>
            </a:r>
            <a:r>
              <a:rPr lang="el-GR" sz="1800" b="1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G) :</a:t>
            </a:r>
          </a:p>
          <a:p>
            <a:pPr>
              <a:lnSpc>
                <a:spcPct val="80000"/>
              </a:lnSpc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It is the change in free energy when reactants and  products are present at any specified concentration. </a:t>
            </a:r>
          </a:p>
          <a:p>
            <a:pPr>
              <a:lnSpc>
                <a:spcPct val="80000"/>
              </a:lnSpc>
              <a:defRPr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G = free energy of products - free energy of  reactants.</a:t>
            </a:r>
          </a:p>
          <a:p>
            <a:pPr>
              <a:lnSpc>
                <a:spcPct val="80000"/>
              </a:lnSpc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It predicts the direction of a reaction at any  specified concentration of reactants and products  (according to the sign of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G).</a:t>
            </a:r>
            <a:r>
              <a:rPr lang="en-US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1900" b="1" u="sng" dirty="0" smtClean="0">
                <a:latin typeface="Times New Roman" pitchFamily="18" charset="0"/>
                <a:cs typeface="Times New Roman" pitchFamily="18" charset="0"/>
              </a:rPr>
              <a:t>Standard Free Energy Change (</a:t>
            </a:r>
            <a:r>
              <a:rPr lang="el-GR" sz="1900" b="1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900" b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900" b="1" u="sng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900" b="1" u="sng" dirty="0" smtClean="0">
                <a:latin typeface="Times New Roman" pitchFamily="18" charset="0"/>
                <a:cs typeface="Times New Roman" pitchFamily="18" charset="0"/>
              </a:rPr>
              <a:t>) :</a:t>
            </a:r>
          </a:p>
          <a:p>
            <a:pPr>
              <a:lnSpc>
                <a:spcPct val="80000"/>
              </a:lnSpc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It is the change in free energy when reactants and products are present at </a:t>
            </a:r>
            <a:r>
              <a:rPr lang="en-US" sz="19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concentration of 1 mol/L.</a:t>
            </a:r>
          </a:p>
          <a:p>
            <a:pPr>
              <a:lnSpc>
                <a:spcPct val="80000"/>
              </a:lnSpc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It is useful in comparing the energy changes of different reactions.  </a:t>
            </a:r>
          </a:p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2</a:t>
            </a:fld>
            <a:endParaRPr lang="af-Z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00034" y="500042"/>
          <a:ext cx="7858180" cy="5929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Slide" r:id="rId3" imgW="3735149" imgH="2802577" progId="PowerPoint.Slide.8">
                  <p:embed/>
                </p:oleObj>
              </mc:Choice>
              <mc:Fallback>
                <p:oleObj name="Slide" r:id="rId3" imgW="3735149" imgH="2802577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500042"/>
                        <a:ext cx="7858180" cy="5929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20</a:t>
            </a:fld>
            <a:endParaRPr lang="af-Z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468313" y="333375"/>
            <a:ext cx="8229600" cy="583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thioesters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the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sulfur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atom replaces the usual oxygen in the ester bond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Thioesters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have large, negative, standard free energy of hydrolysis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Eg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Acetyl-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CoA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where the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acyl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group is activated for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transacylation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condensation, or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redox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reactions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Thioesters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undergo much less resonance stabilization than do oxygen esters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 difference in free energy between the reactant and its hydrolysis products, which are resonance stabilized, is greater for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thioesters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than comparable oxygen esters</a:t>
            </a:r>
            <a:endParaRPr kumimoji="0" lang="af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21</a:t>
            </a:fld>
            <a:endParaRPr lang="af-Z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22</a:t>
            </a:fld>
            <a:endParaRPr lang="af-ZA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714348" y="357166"/>
          <a:ext cx="7929618" cy="585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Slide" r:id="rId3" imgW="4571941" imgH="3428887" progId="PowerPoint.Slide.8">
                  <p:embed/>
                </p:oleObj>
              </mc:Choice>
              <mc:Fallback>
                <p:oleObj name="Slide" r:id="rId3" imgW="4571941" imgH="3428887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357166"/>
                        <a:ext cx="7929618" cy="585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23</a:t>
            </a:fld>
            <a:endParaRPr lang="af-ZA"/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395288" y="188913"/>
            <a:ext cx="8229600" cy="5976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 hydrolysis reactions with large, negative, standard-free energy changes, the products are more stable than the reactants for one or more of the following reasons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 bond strain in reactants due to electrostatic repulsion is relieved by charge separation as for ATP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 products are stabilized by ionization as for ATP,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acyl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phosphates, and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thioesters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 products are stabilized by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isomerization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tautomerization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), as for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phosphoenolpyruvate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 products are stabilized by resonance, as for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creatine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released from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phosphocreatine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carboxylate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ion released from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acyl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phosphates and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thioesters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and phosphate (Pi) released from anhydride or ester linkages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af-Z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24</a:t>
            </a:fld>
            <a:endParaRPr lang="af-ZA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14348" y="285728"/>
          <a:ext cx="7929618" cy="628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Slide" r:id="rId3" imgW="4125292" imgH="3093800" progId="PowerPoint.Slide.8">
                  <p:embed/>
                </p:oleObj>
              </mc:Choice>
              <mc:Fallback>
                <p:oleObj name="Slide" r:id="rId3" imgW="4125292" imgH="309380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285728"/>
                        <a:ext cx="7929618" cy="6286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25</a:t>
            </a:fld>
            <a:endParaRPr lang="af-ZA"/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395288" y="333375"/>
            <a:ext cx="8229600" cy="604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ATP provides energy by group transfers not by simple hydrolysis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ATP hydrolysis per se usually accomplishes nothing but liberation of heat, which can not drive chemical processes in isothermal system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Some processes however depend on ATP (GTP) hydrolysis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•"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Noncovalent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binding of ATP or GTP followed by its hydrolysis can provide energy to cycle between two protein conformations, providing mechanical motion  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Muscles contraction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Movement of enzymes along DNA or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ribosomes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along mRNA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Energy dependent reactions catalyzed by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helicases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some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topoisomerases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Etc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Most of the chemical processes involve transfer of a part of ATP molecule (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phosphoryl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pyrophosphoryl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or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adenylyl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group)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to a substrate molecule or an amino acid residue of an enzyme, becoming covalently attached and rising the free-energy of substrate or enzyme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af-Z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26</a:t>
            </a:fld>
            <a:endParaRPr lang="af-ZA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785786" y="428604"/>
          <a:ext cx="7858179" cy="571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Slide" r:id="rId3" imgW="4571941" imgH="3428887" progId="PowerPoint.Slide.8">
                  <p:embed/>
                </p:oleObj>
              </mc:Choice>
              <mc:Fallback>
                <p:oleObj name="Slide" r:id="rId3" imgW="4571941" imgH="3428887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428604"/>
                        <a:ext cx="7858179" cy="5715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27</a:t>
            </a:fld>
            <a:endParaRPr lang="af-ZA"/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95288" y="260350"/>
            <a:ext cx="8229600" cy="590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 the example above the reaction is always a two step process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Step 1, a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phosphoryl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group is first transferred from ATP to glutamate and then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Step 2, the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phosphoryl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group is replaced by NH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and released as Pi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ATP participates covalently in enzyme-catalyzed reactions to which it contributes free energy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Phosphate compounds can be divided into two groups based on their free energy of hydrolysis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‘’High-energy’’ compounds have  a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Δ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G’</a:t>
            </a:r>
            <a:r>
              <a:rPr kumimoji="0" lang="en-GB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of hydrolysis more negative than – 25 kJ/mol; and ‘’low-energy’’ compounds have a less negative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Δ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G’</a:t>
            </a:r>
            <a:r>
              <a:rPr kumimoji="0" lang="en-GB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Can be described as having a high or low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phosphoryl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transfer potential respectively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ATP with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Δ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G’</a:t>
            </a:r>
            <a:r>
              <a:rPr kumimoji="0" lang="en-GB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of hydrolysis of – 30.8 kJ/mol is a ‘’high-energy’’ compound and glucose 6- phosphate with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Δ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G’</a:t>
            </a:r>
            <a:r>
              <a:rPr kumimoji="0" lang="en-GB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of hydrolysis less negative than – 25 kJ/mol is a ‘’low-energy’’ compound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phosphorylated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compound can be synthesized by coupling its synthesis to the breakdown of another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phosphorylated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compound with a more negative free-energy of hydrolysis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Eg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because the cleavage of Pi from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phosphoenolpyruvate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(PEP) releases more energy than is required for the condensation of Pi with ADP, the direct donation of a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phosphoryl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group from PEP to ADP is thermodynamically feasible</a:t>
            </a:r>
            <a:endParaRPr kumimoji="0" lang="af-Z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28</a:t>
            </a:fld>
            <a:endParaRPr lang="af-ZA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00034" y="285728"/>
          <a:ext cx="8286808" cy="6143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Slide" r:id="rId3" imgW="3698798" imgH="2773814" progId="PowerPoint.Slide.8">
                  <p:embed/>
                </p:oleObj>
              </mc:Choice>
              <mc:Fallback>
                <p:oleObj name="Slide" r:id="rId3" imgW="3698798" imgH="2773814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285728"/>
                        <a:ext cx="8286808" cy="6143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29</a:t>
            </a:fld>
            <a:endParaRPr lang="af-ZA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42910" y="428604"/>
          <a:ext cx="8120135" cy="6090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Slide" r:id="rId3" imgW="4114854" imgH="3086250" progId="PowerPoint.Slide.8">
                  <p:embed/>
                </p:oleObj>
              </mc:Choice>
              <mc:Fallback>
                <p:oleObj name="Slide" r:id="rId3" imgW="4114854" imgH="308625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428604"/>
                        <a:ext cx="8120135" cy="6090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88640"/>
            <a:ext cx="9144000" cy="616585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Sign of 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 algn="l" rtl="0" eaLnBrk="1" hangingPunct="1"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predicts the direction of a reaction at constant temperature and pressure, thus for the following reaction;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A                                         B                        </a:t>
            </a:r>
          </a:p>
          <a:p>
            <a:pPr>
              <a:defRPr/>
            </a:pPr>
            <a:r>
              <a:rPr lang="en-US" sz="1800" dirty="0" smtClean="0"/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 is a negative number i.e. there is a net loss of free energy, the reaction goes spontaneously from A to B. The reaction is said to be </a:t>
            </a:r>
            <a:r>
              <a:rPr lang="en-US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exergonic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If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 is a positive number i.e. there is a net gain of free energy, the reaction does not go spontaneously from A to B. The reaction is said to be </a:t>
            </a:r>
            <a:r>
              <a:rPr lang="en-US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endergonic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So energy must be added to the system to make the reaction go from A to B. </a:t>
            </a:r>
          </a:p>
          <a:p>
            <a:pP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If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 is zero (0);</a:t>
            </a:r>
            <a:r>
              <a:rPr lang="ar-EG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reactants are in equilibrium.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       A            B   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G (Energy of products   -   Energy of reactants) 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      10           3      - 7  (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exergonic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). There is a net loss of free energy.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The reaction goes spontaneously from A to B.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      10         17      +7  (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endergonic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). There is a net gain of free energy.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The reaction does occur spontaneously                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from A to B. So energy must be added to the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system to make the reaction go from A to B.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       10        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0   The reactants are in equilibrium state  i.e. A is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being converted to B as fast as B being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converted to A. The ratio of [B] to [A] is constant regard-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less of the actual concentrations of the two compounds.</a:t>
            </a:r>
          </a:p>
          <a:p>
            <a:pPr algn="l" rtl="0" eaLnBrk="1" hangingPunct="1">
              <a:defRPr/>
            </a:pPr>
            <a:endParaRPr lang="en-US" sz="2800" b="1" dirty="0" smtClean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021087" y="1155187"/>
            <a:ext cx="2665413" cy="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 flipV="1">
            <a:off x="1962934" y="1213340"/>
            <a:ext cx="2663825" cy="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30</a:t>
            </a:fld>
            <a:endParaRPr lang="af-ZA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571472" y="357166"/>
          <a:ext cx="7929618" cy="607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Slide" r:id="rId3" imgW="4571941" imgH="3428887" progId="PowerPoint.Slide.8">
                  <p:embed/>
                </p:oleObj>
              </mc:Choice>
              <mc:Fallback>
                <p:oleObj name="Slide" r:id="rId3" imgW="4571941" imgH="3428887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357166"/>
                        <a:ext cx="7929618" cy="6072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31</a:t>
            </a:fld>
            <a:endParaRPr lang="af-ZA"/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95288" y="260350"/>
            <a:ext cx="8229600" cy="5976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a).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Nucleophilic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attack by an alcohol on the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γ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phosphate forms  a new phosphate ester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 bridge oxygen of the new compound is derived from oxygen, not from ATP; the group transferred from ATP is a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phosphoryl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(–PO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2–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), not a phosphate         (–OPO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2–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Eg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phosphoryl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group transfer from ATP to glucose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b). Attack at the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β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phosphate displaces AMP and transfers a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pyrophosphoryl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not (pyrophosphate) group to the attacking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nucleophile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Eg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formation of 5’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phosphoribose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1- pyrophosphate an intermediate in nucleotide synthesis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c).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Nucleophilic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attack at the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α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position of ATP displaces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PPi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and transfers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adenylate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(5’-AMP) as an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adenylyl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group; called an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adenylylation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reaction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Hydrolysis of the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α–β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phosphoanhydride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bond releases more energy (~ 46kJ/mol) than hydrolysis of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β–γ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(~ 30kJ/mol)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PPi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formed as a result of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adenylylation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is hydrolyzed to two Pi by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inorganic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pyrophosphatase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releasing 19 kJ/mol giving a further ‘’push’’ for the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adenylylation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reaction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 effect both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phosphoanhydride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bonds are split in the overall reaction in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adenylylation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Tx/>
              <a:buChar char="–"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Therefore when energy of ATP is required to drive a particularly unfavourable metabolic reaction,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adenylylation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is often the mechanism of energy coupling  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eg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the first step in fatty acid activation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af-Z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32</a:t>
            </a:fld>
            <a:endParaRPr lang="af-ZA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857224" y="428604"/>
          <a:ext cx="7643866" cy="5786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Slide" r:id="rId3" imgW="4571941" imgH="3428887" progId="PowerPoint.Slide.8">
                  <p:embed/>
                </p:oleObj>
              </mc:Choice>
              <mc:Fallback>
                <p:oleObj name="Slide" r:id="rId3" imgW="4571941" imgH="3428887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28604"/>
                        <a:ext cx="7643866" cy="5786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33</a:t>
            </a:fld>
            <a:endParaRPr lang="af-ZA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42910" y="357166"/>
          <a:ext cx="8001056" cy="628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Slide" r:id="rId3" imgW="4571941" imgH="3428887" progId="PowerPoint.Slide.8">
                  <p:embed/>
                </p:oleObj>
              </mc:Choice>
              <mc:Fallback>
                <p:oleObj name="Slide" r:id="rId3" imgW="4571941" imgH="3428887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57166"/>
                        <a:ext cx="8001056" cy="6286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35DC-F74A-4882-8C67-373DA7033F0A}" type="slidenum">
              <a:rPr lang="af-ZA" smtClean="0"/>
              <a:pPr/>
              <a:t>34</a:t>
            </a:fld>
            <a:endParaRPr lang="af-ZA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928662" y="214290"/>
          <a:ext cx="7715304" cy="628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Slide" r:id="rId3" imgW="4571941" imgH="3428887" progId="PowerPoint.Slide.8">
                  <p:embed/>
                </p:oleObj>
              </mc:Choice>
              <mc:Fallback>
                <p:oleObj name="Slide" r:id="rId3" imgW="4571941" imgH="3428887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14290"/>
                        <a:ext cx="7715304" cy="6286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Enzyme-catalyzed Reaction</a:t>
            </a:r>
            <a:r>
              <a:rPr lang="en-US" sz="3200" dirty="0" smtClean="0">
                <a:latin typeface="Arial" pitchFamily="34" charset="0"/>
              </a:rPr>
              <a:t>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9144000" cy="6308725"/>
          </a:xfrm>
          <a:solidFill>
            <a:schemeClr val="bg1"/>
          </a:solidFill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substrate                                                                    Product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    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100 mol                                                                       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90 mol                                                                     10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80 mol                                                                     20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70 mol                                                                     30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60 mol                                                                     40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50 mol                                                                     50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40 mol                                                                     60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30 mol                                                                     70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20 mol                                                                     80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10 mol                                                                     90 mol </a:t>
            </a:r>
            <a:endParaRPr lang="ar-S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ar-SA" sz="2400" b="1" dirty="0" smtClean="0"/>
              <a:t>         </a:t>
            </a:r>
            <a:endParaRPr lang="en-US" sz="2400" b="1" dirty="0" smtClean="0"/>
          </a:p>
        </p:txBody>
      </p:sp>
      <p:sp>
        <p:nvSpPr>
          <p:cNvPr id="406532" name="Line 4"/>
          <p:cNvSpPr>
            <a:spLocks noChangeShapeType="1"/>
          </p:cNvSpPr>
          <p:nvPr/>
        </p:nvSpPr>
        <p:spPr bwMode="auto">
          <a:xfrm>
            <a:off x="1691680" y="1341438"/>
            <a:ext cx="4464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406533" name="Line 5"/>
          <p:cNvSpPr>
            <a:spLocks noChangeShapeType="1"/>
          </p:cNvSpPr>
          <p:nvPr/>
        </p:nvSpPr>
        <p:spPr bwMode="auto">
          <a:xfrm>
            <a:off x="1691680" y="6165304"/>
            <a:ext cx="4465513" cy="5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699792" y="6237312"/>
            <a:ext cx="360045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rtl="0">
              <a:spcBef>
                <a:spcPct val="20000"/>
              </a:spcBef>
              <a:buClr>
                <a:schemeClr val="tx2"/>
              </a:buClr>
            </a:pP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Equilibrium point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908175" y="4868863"/>
            <a:ext cx="2735263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>
              <a:spcBef>
                <a:spcPct val="20000"/>
              </a:spcBef>
              <a:buClr>
                <a:schemeClr val="tx2"/>
              </a:buClr>
            </a:pPr>
            <a:endParaRPr lang="ar-SA" sz="3200">
              <a:effectLst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411413" y="5589588"/>
            <a:ext cx="417671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rtl="0">
              <a:spcBef>
                <a:spcPct val="20000"/>
              </a:spcBef>
              <a:buClr>
                <a:schemeClr val="tx2"/>
              </a:buClr>
            </a:pP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Minutes or even seconds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916238" y="836613"/>
            <a:ext cx="2663825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rtl="0">
              <a:spcBef>
                <a:spcPct val="20000"/>
              </a:spcBef>
              <a:buClr>
                <a:schemeClr val="tx2"/>
              </a:buClr>
            </a:pPr>
            <a:r>
              <a:rPr lang="en-US" sz="2400" b="1">
                <a:effectLst/>
              </a:rPr>
              <a:t>Enzyme</a:t>
            </a:r>
          </a:p>
        </p:txBody>
      </p:sp>
      <p:sp>
        <p:nvSpPr>
          <p:cNvPr id="406538" name="Line 10"/>
          <p:cNvSpPr>
            <a:spLocks noChangeShapeType="1"/>
          </p:cNvSpPr>
          <p:nvPr/>
        </p:nvSpPr>
        <p:spPr bwMode="auto">
          <a:xfrm flipH="1">
            <a:off x="1763687" y="6308724"/>
            <a:ext cx="4320480" cy="5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406539" name="Line 4"/>
          <p:cNvSpPr>
            <a:spLocks noChangeShapeType="1"/>
          </p:cNvSpPr>
          <p:nvPr/>
        </p:nvSpPr>
        <p:spPr bwMode="auto">
          <a:xfrm flipH="1" flipV="1">
            <a:off x="1619672" y="1412776"/>
            <a:ext cx="4464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Enzyme-catalyzed Reactions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9144000" cy="6308725"/>
          </a:xfrm>
          <a:solidFill>
            <a:schemeClr val="bg1"/>
          </a:solidFill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substrate                                                                        Product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100 mol                                                                       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90 mol                                                                     10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80 mol                                                                     20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70 mol                                                                     30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60 mol                                                                     40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50 mol                                                                     50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40 mol                                                                     60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30 mol                                                                     70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20 mol                                                                     80 mol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10 mol                                                                     90 mol </a:t>
            </a:r>
            <a:endParaRPr lang="ar-S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6532" name="Line 4"/>
          <p:cNvSpPr>
            <a:spLocks noChangeShapeType="1"/>
          </p:cNvSpPr>
          <p:nvPr/>
        </p:nvSpPr>
        <p:spPr bwMode="auto">
          <a:xfrm>
            <a:off x="1907704" y="1313058"/>
            <a:ext cx="4464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406533" name="Line 5"/>
          <p:cNvSpPr>
            <a:spLocks noChangeShapeType="1"/>
          </p:cNvSpPr>
          <p:nvPr/>
        </p:nvSpPr>
        <p:spPr bwMode="auto">
          <a:xfrm>
            <a:off x="1907705" y="6148245"/>
            <a:ext cx="4680520" cy="47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627784" y="6237312"/>
            <a:ext cx="360045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rtl="0">
              <a:spcBef>
                <a:spcPct val="20000"/>
              </a:spcBef>
              <a:buClr>
                <a:schemeClr val="tx2"/>
              </a:buClr>
            </a:pP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Equilibrium point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908175" y="4868863"/>
            <a:ext cx="2735263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>
              <a:spcBef>
                <a:spcPct val="20000"/>
              </a:spcBef>
              <a:buClr>
                <a:schemeClr val="tx2"/>
              </a:buClr>
            </a:pPr>
            <a:endParaRPr lang="ar-SA" sz="3200">
              <a:effectLst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411413" y="5589588"/>
            <a:ext cx="417671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rtl="0">
              <a:spcBef>
                <a:spcPct val="20000"/>
              </a:spcBef>
              <a:buClr>
                <a:schemeClr val="tx2"/>
              </a:buClr>
            </a:pP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Minutes or even seconds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916238" y="836613"/>
            <a:ext cx="2663825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rtl="0">
              <a:spcBef>
                <a:spcPct val="20000"/>
              </a:spcBef>
              <a:buClr>
                <a:schemeClr val="tx2"/>
              </a:buClr>
            </a:pP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Enzyme</a:t>
            </a:r>
          </a:p>
        </p:txBody>
      </p:sp>
      <p:sp>
        <p:nvSpPr>
          <p:cNvPr id="406538" name="Line 10"/>
          <p:cNvSpPr>
            <a:spLocks noChangeShapeType="1"/>
          </p:cNvSpPr>
          <p:nvPr/>
        </p:nvSpPr>
        <p:spPr bwMode="auto">
          <a:xfrm flipH="1" flipV="1">
            <a:off x="1907703" y="6237288"/>
            <a:ext cx="4536504" cy="24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406539" name="Line 4"/>
          <p:cNvSpPr>
            <a:spLocks noChangeShapeType="1"/>
          </p:cNvSpPr>
          <p:nvPr/>
        </p:nvSpPr>
        <p:spPr bwMode="auto">
          <a:xfrm flipH="1" flipV="1">
            <a:off x="1907704" y="1387799"/>
            <a:ext cx="4464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27088" y="1147763"/>
            <a:ext cx="7710487" cy="5714515"/>
            <a:chOff x="2448" y="240"/>
            <a:chExt cx="2976" cy="4007"/>
          </a:xfrm>
        </p:grpSpPr>
        <p:sp>
          <p:nvSpPr>
            <p:cNvPr id="20484" name="Freeform 4"/>
            <p:cNvSpPr>
              <a:spLocks/>
            </p:cNvSpPr>
            <p:nvPr/>
          </p:nvSpPr>
          <p:spPr bwMode="auto">
            <a:xfrm>
              <a:off x="2688" y="240"/>
              <a:ext cx="2544" cy="37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44"/>
                </a:cxn>
                <a:cxn ang="0">
                  <a:pos x="2544" y="3744"/>
                </a:cxn>
              </a:cxnLst>
              <a:rect l="0" t="0" r="r" b="b"/>
              <a:pathLst>
                <a:path w="2544" h="3744">
                  <a:moveTo>
                    <a:pt x="0" y="0"/>
                  </a:moveTo>
                  <a:lnTo>
                    <a:pt x="0" y="3744"/>
                  </a:lnTo>
                  <a:lnTo>
                    <a:pt x="2544" y="374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auto">
            <a:xfrm>
              <a:off x="2832" y="1343"/>
              <a:ext cx="2208" cy="2207"/>
            </a:xfrm>
            <a:custGeom>
              <a:avLst/>
              <a:gdLst/>
              <a:ahLst/>
              <a:cxnLst>
                <a:cxn ang="0">
                  <a:pos x="0" y="1297"/>
                </a:cxn>
                <a:cxn ang="0">
                  <a:pos x="240" y="1153"/>
                </a:cxn>
                <a:cxn ang="0">
                  <a:pos x="491" y="580"/>
                </a:cxn>
                <a:cxn ang="0">
                  <a:pos x="730" y="128"/>
                </a:cxn>
                <a:cxn ang="0">
                  <a:pos x="912" y="1"/>
                </a:cxn>
                <a:cxn ang="0">
                  <a:pos x="1209" y="137"/>
                </a:cxn>
                <a:cxn ang="0">
                  <a:pos x="1392" y="721"/>
                </a:cxn>
                <a:cxn ang="0">
                  <a:pos x="1584" y="1489"/>
                </a:cxn>
                <a:cxn ang="0">
                  <a:pos x="1927" y="2069"/>
                </a:cxn>
                <a:cxn ang="0">
                  <a:pos x="2208" y="2209"/>
                </a:cxn>
              </a:cxnLst>
              <a:rect l="0" t="0" r="r" b="b"/>
              <a:pathLst>
                <a:path w="2208" h="2209">
                  <a:moveTo>
                    <a:pt x="0" y="1297"/>
                  </a:moveTo>
                  <a:cubicBezTo>
                    <a:pt x="76" y="1285"/>
                    <a:pt x="158" y="1273"/>
                    <a:pt x="240" y="1153"/>
                  </a:cubicBezTo>
                  <a:cubicBezTo>
                    <a:pt x="322" y="1033"/>
                    <a:pt x="409" y="751"/>
                    <a:pt x="491" y="580"/>
                  </a:cubicBezTo>
                  <a:cubicBezTo>
                    <a:pt x="573" y="409"/>
                    <a:pt x="660" y="224"/>
                    <a:pt x="730" y="128"/>
                  </a:cubicBezTo>
                  <a:cubicBezTo>
                    <a:pt x="800" y="32"/>
                    <a:pt x="832" y="0"/>
                    <a:pt x="912" y="1"/>
                  </a:cubicBezTo>
                  <a:cubicBezTo>
                    <a:pt x="992" y="2"/>
                    <a:pt x="1129" y="17"/>
                    <a:pt x="1209" y="137"/>
                  </a:cubicBezTo>
                  <a:cubicBezTo>
                    <a:pt x="1289" y="257"/>
                    <a:pt x="1330" y="496"/>
                    <a:pt x="1392" y="721"/>
                  </a:cubicBezTo>
                  <a:cubicBezTo>
                    <a:pt x="1454" y="946"/>
                    <a:pt x="1495" y="1264"/>
                    <a:pt x="1584" y="1489"/>
                  </a:cubicBezTo>
                  <a:cubicBezTo>
                    <a:pt x="1673" y="1714"/>
                    <a:pt x="1823" y="1949"/>
                    <a:pt x="1927" y="2069"/>
                  </a:cubicBezTo>
                  <a:cubicBezTo>
                    <a:pt x="2031" y="2189"/>
                    <a:pt x="2150" y="2180"/>
                    <a:pt x="2208" y="2209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2688" y="3552"/>
              <a:ext cx="249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2688" y="2688"/>
              <a:ext cx="240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>
              <a:off x="3456" y="480"/>
              <a:ext cx="1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auto">
            <a:xfrm>
              <a:off x="4271" y="2694"/>
              <a:ext cx="1" cy="234"/>
            </a:xfrm>
            <a:custGeom>
              <a:avLst/>
              <a:gdLst/>
              <a:ahLst/>
              <a:cxnLst>
                <a:cxn ang="0">
                  <a:pos x="1" y="234"/>
                </a:cxn>
                <a:cxn ang="0">
                  <a:pos x="0" y="0"/>
                </a:cxn>
              </a:cxnLst>
              <a:rect l="0" t="0" r="r" b="b"/>
              <a:pathLst>
                <a:path w="1" h="234">
                  <a:moveTo>
                    <a:pt x="1" y="23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4272" y="31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1" name="Freeform 11"/>
            <p:cNvSpPr>
              <a:spLocks/>
            </p:cNvSpPr>
            <p:nvPr/>
          </p:nvSpPr>
          <p:spPr bwMode="auto">
            <a:xfrm>
              <a:off x="3552" y="2824"/>
              <a:ext cx="672" cy="154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192" y="56"/>
                </a:cxn>
                <a:cxn ang="0">
                  <a:pos x="432" y="8"/>
                </a:cxn>
                <a:cxn ang="0">
                  <a:pos x="672" y="8"/>
                </a:cxn>
              </a:cxnLst>
              <a:rect l="0" t="0" r="r" b="b"/>
              <a:pathLst>
                <a:path w="672" h="152">
                  <a:moveTo>
                    <a:pt x="0" y="152"/>
                  </a:moveTo>
                  <a:cubicBezTo>
                    <a:pt x="60" y="116"/>
                    <a:pt x="120" y="80"/>
                    <a:pt x="192" y="56"/>
                  </a:cubicBezTo>
                  <a:cubicBezTo>
                    <a:pt x="264" y="32"/>
                    <a:pt x="352" y="16"/>
                    <a:pt x="432" y="8"/>
                  </a:cubicBezTo>
                  <a:cubicBezTo>
                    <a:pt x="512" y="0"/>
                    <a:pt x="592" y="4"/>
                    <a:pt x="672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4176" y="2928"/>
              <a:ext cx="1248" cy="3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>
                <a:defRPr/>
              </a:pPr>
              <a:r>
                <a:rPr lang="el-GR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G is negative</a:t>
              </a:r>
              <a:endParaRPr lang="el-G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4560" y="4128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1" name="Rectangle 14"/>
            <p:cNvSpPr>
              <a:spLocks noChangeArrowheads="1"/>
            </p:cNvSpPr>
            <p:nvPr/>
          </p:nvSpPr>
          <p:spPr bwMode="auto">
            <a:xfrm>
              <a:off x="3219" y="272"/>
              <a:ext cx="157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/>
              <a:r>
                <a:rPr lang="en-US" sz="2400" b="1" dirty="0"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4352" name="Rectangle 15"/>
            <p:cNvSpPr>
              <a:spLocks noChangeArrowheads="1"/>
            </p:cNvSpPr>
            <p:nvPr/>
          </p:nvSpPr>
          <p:spPr bwMode="auto">
            <a:xfrm>
              <a:off x="4906" y="272"/>
              <a:ext cx="15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/>
              <a:r>
                <a:rPr lang="en-US" sz="2400" b="1" dirty="0">
                  <a:effectLst/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4353" name="Rectangle 16"/>
            <p:cNvSpPr>
              <a:spLocks noChangeArrowheads="1"/>
            </p:cNvSpPr>
            <p:nvPr/>
          </p:nvSpPr>
          <p:spPr bwMode="auto">
            <a:xfrm>
              <a:off x="3102" y="562"/>
              <a:ext cx="47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/>
              <a:r>
                <a:rPr lang="en-US" b="1">
                  <a:effectLst/>
                  <a:latin typeface="Times New Roman" pitchFamily="18" charset="0"/>
                  <a:cs typeface="Times New Roman" pitchFamily="18" charset="0"/>
                </a:rPr>
                <a:t>(Reactant)</a:t>
              </a:r>
            </a:p>
          </p:txBody>
        </p:sp>
        <p:sp>
          <p:nvSpPr>
            <p:cNvPr id="14354" name="Rectangle 17"/>
            <p:cNvSpPr>
              <a:spLocks noChangeArrowheads="1"/>
            </p:cNvSpPr>
            <p:nvPr/>
          </p:nvSpPr>
          <p:spPr bwMode="auto">
            <a:xfrm>
              <a:off x="4857" y="513"/>
              <a:ext cx="43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b="1">
                  <a:effectLst/>
                  <a:latin typeface="Times New Roman" pitchFamily="18" charset="0"/>
                  <a:cs typeface="Times New Roman" pitchFamily="18" charset="0"/>
                </a:rPr>
                <a:t>(Product)</a:t>
              </a:r>
            </a:p>
          </p:txBody>
        </p:sp>
        <p:sp>
          <p:nvSpPr>
            <p:cNvPr id="14355" name="Rectangle 18"/>
            <p:cNvSpPr>
              <a:spLocks noChangeArrowheads="1"/>
            </p:cNvSpPr>
            <p:nvPr/>
          </p:nvSpPr>
          <p:spPr bwMode="auto">
            <a:xfrm>
              <a:off x="3620" y="1090"/>
              <a:ext cx="66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b="1">
                  <a:effectLst/>
                  <a:latin typeface="Times New Roman" pitchFamily="18" charset="0"/>
                  <a:cs typeface="Times New Roman" pitchFamily="18" charset="0"/>
                </a:rPr>
                <a:t>Transition state</a:t>
              </a:r>
            </a:p>
          </p:txBody>
        </p:sp>
        <p:sp>
          <p:nvSpPr>
            <p:cNvPr id="14356" name="Rectangle 19"/>
            <p:cNvSpPr>
              <a:spLocks noChangeArrowheads="1"/>
            </p:cNvSpPr>
            <p:nvPr/>
          </p:nvSpPr>
          <p:spPr bwMode="auto">
            <a:xfrm>
              <a:off x="2739" y="2336"/>
              <a:ext cx="157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/>
              <a:r>
                <a:rPr lang="en-US" sz="2400" b="1"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4357" name="Rectangle 20"/>
            <p:cNvSpPr>
              <a:spLocks noChangeArrowheads="1"/>
            </p:cNvSpPr>
            <p:nvPr/>
          </p:nvSpPr>
          <p:spPr bwMode="auto">
            <a:xfrm rot="-5400000">
              <a:off x="2019" y="2397"/>
              <a:ext cx="112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en-US" sz="2000" b="1">
                  <a:effectLst/>
                  <a:latin typeface="Times New Roman" pitchFamily="18" charset="0"/>
                  <a:cs typeface="Times New Roman" pitchFamily="18" charset="0"/>
                </a:rPr>
                <a:t>Fre energy     (G)   </a:t>
              </a:r>
            </a:p>
          </p:txBody>
        </p:sp>
        <p:sp>
          <p:nvSpPr>
            <p:cNvPr id="14358" name="Rectangle 21"/>
            <p:cNvSpPr>
              <a:spLocks noChangeArrowheads="1"/>
            </p:cNvSpPr>
            <p:nvPr/>
          </p:nvSpPr>
          <p:spPr bwMode="auto">
            <a:xfrm>
              <a:off x="3019" y="2674"/>
              <a:ext cx="5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/>
              <a:r>
                <a:rPr lang="en-US" b="1">
                  <a:effectLst/>
                  <a:latin typeface="Times New Roman" pitchFamily="18" charset="0"/>
                  <a:cs typeface="Times New Roman" pitchFamily="18" charset="0"/>
                </a:rPr>
                <a:t>Initial state</a:t>
              </a:r>
            </a:p>
          </p:txBody>
        </p:sp>
        <p:sp>
          <p:nvSpPr>
            <p:cNvPr id="14359" name="Rectangle 22"/>
            <p:cNvSpPr>
              <a:spLocks noChangeArrowheads="1"/>
            </p:cNvSpPr>
            <p:nvPr/>
          </p:nvSpPr>
          <p:spPr bwMode="auto">
            <a:xfrm>
              <a:off x="3072" y="2976"/>
              <a:ext cx="857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effectLst/>
                  <a:latin typeface="Times New Roman" pitchFamily="18" charset="0"/>
                  <a:cs typeface="Times New Roman" pitchFamily="18" charset="0"/>
                </a:rPr>
                <a:t>Change in free energy of reaction</a:t>
              </a:r>
            </a:p>
          </p:txBody>
        </p:sp>
        <p:sp>
          <p:nvSpPr>
            <p:cNvPr id="14360" name="Rectangle 23"/>
            <p:cNvSpPr>
              <a:spLocks noChangeArrowheads="1"/>
            </p:cNvSpPr>
            <p:nvPr/>
          </p:nvSpPr>
          <p:spPr bwMode="auto">
            <a:xfrm>
              <a:off x="3257" y="3923"/>
              <a:ext cx="108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 b="1">
                  <a:effectLst/>
                  <a:latin typeface="Times New Roman" pitchFamily="18" charset="0"/>
                  <a:cs typeface="Times New Roman" pitchFamily="18" charset="0"/>
                </a:rPr>
                <a:t>Progress of reaction</a:t>
              </a:r>
            </a:p>
          </p:txBody>
        </p:sp>
        <p:sp>
          <p:nvSpPr>
            <p:cNvPr id="14361" name="Rectangle 24"/>
            <p:cNvSpPr>
              <a:spLocks noChangeArrowheads="1"/>
            </p:cNvSpPr>
            <p:nvPr/>
          </p:nvSpPr>
          <p:spPr bwMode="auto">
            <a:xfrm>
              <a:off x="4888" y="3585"/>
              <a:ext cx="47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b="1">
                  <a:effectLst/>
                  <a:latin typeface="Times New Roman" pitchFamily="18" charset="0"/>
                  <a:cs typeface="Times New Roman" pitchFamily="18" charset="0"/>
                </a:rPr>
                <a:t>Final state</a:t>
              </a:r>
            </a:p>
          </p:txBody>
        </p:sp>
        <p:sp>
          <p:nvSpPr>
            <p:cNvPr id="14362" name="Rectangle 25"/>
            <p:cNvSpPr>
              <a:spLocks noChangeArrowheads="1"/>
            </p:cNvSpPr>
            <p:nvPr/>
          </p:nvSpPr>
          <p:spPr bwMode="auto">
            <a:xfrm>
              <a:off x="4992" y="3312"/>
              <a:ext cx="20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0"/>
              <a:r>
                <a:rPr lang="en-US" sz="2400" b="1" dirty="0">
                  <a:effectLst/>
                </a:rPr>
                <a:t>B</a:t>
              </a:r>
            </a:p>
          </p:txBody>
        </p:sp>
      </p:grpSp>
      <p:sp>
        <p:nvSpPr>
          <p:cNvPr id="2051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0" y="260648"/>
            <a:ext cx="9144000" cy="5492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folHlink"/>
                </a:solidFill>
                <a:latin typeface="Arial" pitchFamily="34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Negative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Exergonic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Reactions) </a:t>
            </a:r>
          </a:p>
        </p:txBody>
      </p:sp>
      <p:sp>
        <p:nvSpPr>
          <p:cNvPr id="20507" name="Rectangle 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58888" y="981075"/>
            <a:ext cx="7578725" cy="5881346"/>
            <a:chOff x="2687" y="288"/>
            <a:chExt cx="2833" cy="3991"/>
          </a:xfrm>
        </p:grpSpPr>
        <p:sp>
          <p:nvSpPr>
            <p:cNvPr id="21508" name="Freeform 4"/>
            <p:cNvSpPr>
              <a:spLocks/>
            </p:cNvSpPr>
            <p:nvPr/>
          </p:nvSpPr>
          <p:spPr bwMode="auto">
            <a:xfrm>
              <a:off x="2976" y="288"/>
              <a:ext cx="2544" cy="36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96"/>
                </a:cxn>
                <a:cxn ang="0">
                  <a:pos x="2544" y="3696"/>
                </a:cxn>
              </a:cxnLst>
              <a:rect l="0" t="0" r="r" b="b"/>
              <a:pathLst>
                <a:path w="2544" h="3696">
                  <a:moveTo>
                    <a:pt x="0" y="0"/>
                  </a:moveTo>
                  <a:lnTo>
                    <a:pt x="0" y="3696"/>
                  </a:lnTo>
                  <a:lnTo>
                    <a:pt x="2544" y="36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>
              <a:off x="3504" y="624"/>
              <a:ext cx="1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2976" y="2640"/>
              <a:ext cx="240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2976" y="3552"/>
              <a:ext cx="249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 flipV="1">
              <a:off x="4368" y="2784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4368" y="3216"/>
              <a:ext cx="1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4848" y="4080"/>
              <a:ext cx="67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auto">
            <a:xfrm>
              <a:off x="3168" y="1216"/>
              <a:ext cx="2121" cy="2338"/>
            </a:xfrm>
            <a:custGeom>
              <a:avLst/>
              <a:gdLst/>
              <a:ahLst/>
              <a:cxnLst>
                <a:cxn ang="0">
                  <a:pos x="0" y="2337"/>
                </a:cxn>
                <a:cxn ang="0">
                  <a:pos x="359" y="2037"/>
                </a:cxn>
                <a:cxn ang="0">
                  <a:pos x="616" y="912"/>
                </a:cxn>
                <a:cxn ang="0">
                  <a:pos x="775" y="212"/>
                </a:cxn>
                <a:cxn ang="0">
                  <a:pos x="1077" y="26"/>
                </a:cxn>
                <a:cxn ang="0">
                  <a:pos x="1296" y="369"/>
                </a:cxn>
                <a:cxn ang="0">
                  <a:pos x="1536" y="1137"/>
                </a:cxn>
                <a:cxn ang="0">
                  <a:pos x="1824" y="1377"/>
                </a:cxn>
                <a:cxn ang="0">
                  <a:pos x="2122" y="1470"/>
                </a:cxn>
              </a:cxnLst>
              <a:rect l="0" t="0" r="r" b="b"/>
              <a:pathLst>
                <a:path w="2122" h="2337">
                  <a:moveTo>
                    <a:pt x="0" y="2337"/>
                  </a:moveTo>
                  <a:cubicBezTo>
                    <a:pt x="60" y="2287"/>
                    <a:pt x="256" y="2275"/>
                    <a:pt x="359" y="2037"/>
                  </a:cubicBezTo>
                  <a:cubicBezTo>
                    <a:pt x="462" y="1799"/>
                    <a:pt x="547" y="1216"/>
                    <a:pt x="616" y="912"/>
                  </a:cubicBezTo>
                  <a:cubicBezTo>
                    <a:pt x="685" y="608"/>
                    <a:pt x="698" y="360"/>
                    <a:pt x="775" y="212"/>
                  </a:cubicBezTo>
                  <a:cubicBezTo>
                    <a:pt x="852" y="64"/>
                    <a:pt x="990" y="0"/>
                    <a:pt x="1077" y="26"/>
                  </a:cubicBezTo>
                  <a:cubicBezTo>
                    <a:pt x="1164" y="52"/>
                    <a:pt x="1220" y="184"/>
                    <a:pt x="1296" y="369"/>
                  </a:cubicBezTo>
                  <a:cubicBezTo>
                    <a:pt x="1372" y="554"/>
                    <a:pt x="1448" y="969"/>
                    <a:pt x="1536" y="1137"/>
                  </a:cubicBezTo>
                  <a:cubicBezTo>
                    <a:pt x="1624" y="1305"/>
                    <a:pt x="1726" y="1322"/>
                    <a:pt x="1824" y="1377"/>
                  </a:cubicBezTo>
                  <a:cubicBezTo>
                    <a:pt x="1922" y="1432"/>
                    <a:pt x="2060" y="1451"/>
                    <a:pt x="2122" y="1470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4128" y="2976"/>
              <a:ext cx="1248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>
                <a:defRPr/>
              </a:pPr>
              <a:r>
                <a:rPr lang="el-GR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G is positive</a:t>
              </a:r>
              <a:endParaRPr lang="el-G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75" name="Rectangle 13"/>
            <p:cNvSpPr>
              <a:spLocks noChangeArrowheads="1"/>
            </p:cNvSpPr>
            <p:nvPr/>
          </p:nvSpPr>
          <p:spPr bwMode="auto">
            <a:xfrm>
              <a:off x="4910" y="532"/>
              <a:ext cx="146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/>
              <a:r>
                <a:rPr lang="en-US" sz="2400" b="1" dirty="0">
                  <a:effectLst/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5376" name="Rectangle 14"/>
            <p:cNvSpPr>
              <a:spLocks noChangeArrowheads="1"/>
            </p:cNvSpPr>
            <p:nvPr/>
          </p:nvSpPr>
          <p:spPr bwMode="auto">
            <a:xfrm>
              <a:off x="3320" y="483"/>
              <a:ext cx="15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/>
              <a:r>
                <a:rPr lang="en-US" sz="2400" b="1" dirty="0"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5377" name="Rectangle 15"/>
            <p:cNvSpPr>
              <a:spLocks noChangeArrowheads="1"/>
            </p:cNvSpPr>
            <p:nvPr/>
          </p:nvSpPr>
          <p:spPr bwMode="auto">
            <a:xfrm>
              <a:off x="4025" y="991"/>
              <a:ext cx="645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effectLst/>
                  <a:latin typeface="Times New Roman" pitchFamily="18" charset="0"/>
                  <a:cs typeface="Times New Roman" pitchFamily="18" charset="0"/>
                </a:rPr>
                <a:t>Transition state</a:t>
              </a:r>
            </a:p>
          </p:txBody>
        </p:sp>
        <p:sp>
          <p:nvSpPr>
            <p:cNvPr id="15378" name="Rectangle 16"/>
            <p:cNvSpPr>
              <a:spLocks noChangeArrowheads="1"/>
            </p:cNvSpPr>
            <p:nvPr/>
          </p:nvSpPr>
          <p:spPr bwMode="auto">
            <a:xfrm>
              <a:off x="5246" y="2335"/>
              <a:ext cx="146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/>
              <a:r>
                <a:rPr lang="en-US" sz="2400" b="1" dirty="0">
                  <a:effectLst/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5379" name="Rectangle 17"/>
            <p:cNvSpPr>
              <a:spLocks noChangeArrowheads="1"/>
            </p:cNvSpPr>
            <p:nvPr/>
          </p:nvSpPr>
          <p:spPr bwMode="auto">
            <a:xfrm rot="-5400000">
              <a:off x="2255" y="2401"/>
              <a:ext cx="112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1C1C1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Free energy        </a:t>
              </a:r>
              <a:r>
                <a:rPr lang="en-US" sz="2000" b="1" dirty="0">
                  <a:solidFill>
                    <a:srgbClr val="1C1C1C"/>
                  </a:solidFill>
                  <a:effectLst/>
                </a:rPr>
                <a:t>(G)</a:t>
              </a:r>
            </a:p>
          </p:txBody>
        </p:sp>
        <p:sp>
          <p:nvSpPr>
            <p:cNvPr id="15380" name="Rectangle 18"/>
            <p:cNvSpPr>
              <a:spLocks noChangeArrowheads="1"/>
            </p:cNvSpPr>
            <p:nvPr/>
          </p:nvSpPr>
          <p:spPr bwMode="auto">
            <a:xfrm>
              <a:off x="3323" y="3583"/>
              <a:ext cx="488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/>
              <a:r>
                <a:rPr lang="en-US" b="1" dirty="0">
                  <a:effectLst/>
                  <a:latin typeface="Times New Roman" pitchFamily="18" charset="0"/>
                  <a:cs typeface="Times New Roman" pitchFamily="18" charset="0"/>
                </a:rPr>
                <a:t>Initial state</a:t>
              </a:r>
            </a:p>
          </p:txBody>
        </p:sp>
        <p:sp>
          <p:nvSpPr>
            <p:cNvPr id="15381" name="Rectangle 19"/>
            <p:cNvSpPr>
              <a:spLocks noChangeArrowheads="1"/>
            </p:cNvSpPr>
            <p:nvPr/>
          </p:nvSpPr>
          <p:spPr bwMode="auto">
            <a:xfrm>
              <a:off x="3723" y="3966"/>
              <a:ext cx="1046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 b="1" dirty="0">
                  <a:effectLst/>
                  <a:latin typeface="Times New Roman" pitchFamily="18" charset="0"/>
                  <a:cs typeface="Times New Roman" pitchFamily="18" charset="0"/>
                </a:rPr>
                <a:t>Progress of reaction</a:t>
              </a:r>
            </a:p>
          </p:txBody>
        </p:sp>
        <p:sp>
          <p:nvSpPr>
            <p:cNvPr id="15382" name="Rectangle 20"/>
            <p:cNvSpPr>
              <a:spLocks noChangeArrowheads="1"/>
            </p:cNvSpPr>
            <p:nvPr/>
          </p:nvSpPr>
          <p:spPr bwMode="auto">
            <a:xfrm>
              <a:off x="3024" y="3312"/>
              <a:ext cx="208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0"/>
              <a:r>
                <a:rPr lang="en-US" sz="2400" b="1" dirty="0"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21552" name="Rectangle 48"/>
          <p:cNvSpPr>
            <a:spLocks noGrp="1" noChangeArrowheads="1"/>
          </p:cNvSpPr>
          <p:nvPr>
            <p:ph type="ctrTitle"/>
          </p:nvPr>
        </p:nvSpPr>
        <p:spPr>
          <a:xfrm>
            <a:off x="0" y="260648"/>
            <a:ext cx="9144000" cy="476250"/>
          </a:xfrm>
        </p:spPr>
        <p:txBody>
          <a:bodyPr>
            <a:normAutofit fontScale="90000"/>
          </a:bodyPr>
          <a:lstStyle/>
          <a:p>
            <a:pPr algn="ctr" rtl="0" eaLnBrk="1" hangingPunct="1">
              <a:defRPr/>
            </a:pPr>
            <a:r>
              <a:rPr lang="en-US" sz="3200" dirty="0" smtClean="0">
                <a:solidFill>
                  <a:schemeClr val="folHlink"/>
                </a:solidFill>
                <a:latin typeface="Arial" pitchFamily="34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Positive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Endergonic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Reactions)</a:t>
            </a:r>
          </a:p>
        </p:txBody>
      </p:sp>
      <p:sp>
        <p:nvSpPr>
          <p:cNvPr id="21526" name="Rectangle 2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5" name="Rectangle 47"/>
          <p:cNvSpPr>
            <a:spLocks noChangeArrowheads="1"/>
          </p:cNvSpPr>
          <p:nvPr/>
        </p:nvSpPr>
        <p:spPr bwMode="auto">
          <a:xfrm>
            <a:off x="7740650" y="4437063"/>
            <a:ext cx="11525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Final</a:t>
            </a:r>
            <a:r>
              <a:rPr lang="en-US" b="1" dirty="0">
                <a:solidFill>
                  <a:srgbClr val="FFFF00"/>
                </a:solidFill>
                <a:effectLst/>
              </a:rPr>
              <a:t> 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88640"/>
            <a:ext cx="9144000" cy="626469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 rtl="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l" rtl="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If </a:t>
            </a:r>
            <a:r>
              <a:rPr lang="el-G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 is zero (0);</a:t>
            </a:r>
            <a:r>
              <a:rPr lang="ar-EG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reactants are in equilibrium</a:t>
            </a:r>
            <a:r>
              <a:rPr lang="ar-EG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is being converted to B as fast as B</a:t>
            </a:r>
          </a:p>
          <a:p>
            <a:pPr algn="l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being converted to A.</a:t>
            </a:r>
          </a:p>
          <a:p>
            <a:pPr algn="l" rtl="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In this state, the ratio of [B] to [A] is constant regardless of the actual concentrations of the</a:t>
            </a:r>
          </a:p>
          <a:p>
            <a:pPr algn="l">
              <a:spcBef>
                <a:spcPts val="0"/>
              </a:spcBef>
              <a:defRPr/>
            </a:pPr>
            <a:r>
              <a:rPr lang="en-US" sz="1800" b="1" dirty="0" smtClean="0"/>
              <a:t>       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 compounds.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pt-P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 of the forward reaction (A        B) is equal in  magnitude but opposite in sign to that of the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backward reaction (B        A). </a:t>
            </a:r>
          </a:p>
          <a:p>
            <a:pPr algn="l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For example, if </a:t>
            </a:r>
            <a:r>
              <a:rPr lang="el-G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 of  the forward reaction is - 70 cal/mol, then </a:t>
            </a:r>
            <a:r>
              <a:rPr lang="el-G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 of  the backward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reaction is + 70 cal/mol.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400" b="1" dirty="0" smtClean="0"/>
          </a:p>
          <a:p>
            <a:pPr algn="l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        </a:t>
            </a:r>
            <a:r>
              <a:rPr lang="en-US" sz="2000" b="1" dirty="0" smtClean="0">
                <a:solidFill>
                  <a:schemeClr val="tx1"/>
                </a:solidFill>
              </a:rPr>
              <a:t>               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                                                                     B                      </a:t>
            </a:r>
            <a:r>
              <a:rPr lang="el-G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        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(100 cal/mol)                                                                    (30 cal/mol)               -70 cal/mol</a:t>
            </a:r>
          </a:p>
          <a:p>
            <a:pPr algn="l">
              <a:lnSpc>
                <a:spcPct val="80000"/>
              </a:lnSpc>
              <a:defRPr/>
            </a:pPr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  <a:defRPr/>
            </a:pPr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                                                                      A                      </a:t>
            </a:r>
            <a:r>
              <a:rPr lang="el-G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 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(30 cal/mol)                                                                  (100 cal/mol)       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70 cal/mol 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algn="l">
              <a:spcBef>
                <a:spcPts val="0"/>
              </a:spcBef>
              <a:defRPr/>
            </a:pP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defRPr/>
            </a:pPr>
            <a:endParaRPr lang="en-US" sz="1800" b="1" dirty="0" smtClean="0"/>
          </a:p>
          <a:p>
            <a:pPr algn="l" rtl="0" eaLnBrk="1" hangingPunct="1">
              <a:defRPr/>
            </a:pPr>
            <a:endParaRPr lang="en-US" sz="2800" b="1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76672"/>
            <a:ext cx="9144000" cy="765175"/>
          </a:xfrm>
        </p:spPr>
        <p:txBody>
          <a:bodyPr>
            <a:normAutofit fontScale="90000"/>
          </a:bodyPr>
          <a:lstStyle/>
          <a:p>
            <a:pPr algn="ctr" rtl="0"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Zero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(Equilibrium Reactions)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051720" y="4077072"/>
            <a:ext cx="3816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    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644008" y="3717032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2051348" y="5372968"/>
            <a:ext cx="3960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2699048" y="494116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788024" y="3284984"/>
            <a:ext cx="1439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Free energy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51720" y="4509120"/>
            <a:ext cx="1439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Free energy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339752" y="3789040"/>
            <a:ext cx="22320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Forward reaction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635896" y="5013176"/>
            <a:ext cx="22320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Backward reaction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75856" y="2348880"/>
            <a:ext cx="36004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86219" y="2606469"/>
            <a:ext cx="36004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latin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free energy of the forward reaction (A→B) is equal in magnitude but opposite in sign to that of back reaction (B        A)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3200" dirty="0" smtClean="0">
              <a:solidFill>
                <a:srgbClr val="FFFF00"/>
              </a:solidFill>
            </a:endParaRPr>
          </a:p>
        </p:txBody>
      </p:sp>
      <p:pic>
        <p:nvPicPr>
          <p:cNvPr id="18435" name="Picture 3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16113"/>
            <a:ext cx="3803650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44675"/>
            <a:ext cx="3598863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804248" y="90872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ar-SA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1978</Words>
  <Application>Microsoft Office PowerPoint</Application>
  <PresentationFormat>On-screen Show (4:3)</PresentationFormat>
  <Paragraphs>269</Paragraphs>
  <Slides>34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Office Theme</vt:lpstr>
      <vt:lpstr>Slide</vt:lpstr>
      <vt:lpstr>PowerPoint Presentation</vt:lpstr>
      <vt:lpstr>PowerPoint Presentation</vt:lpstr>
      <vt:lpstr>PowerPoint Presentation</vt:lpstr>
      <vt:lpstr>Enzyme-catalyzed Reactions</vt:lpstr>
      <vt:lpstr>Enzyme-catalyzed Reactions</vt:lpstr>
      <vt:lpstr> 1. Negative ΔG  (Exergonic Reactions) </vt:lpstr>
      <vt:lpstr> 2. Positive ΔG  (Endergonic Reactions)</vt:lpstr>
      <vt:lpstr>3. Zero ΔG (Equilibrium Reactions) </vt:lpstr>
      <vt:lpstr> The free energy of the forward reaction (A→B) is equal in magnitude but opposite in sign to that of back reaction (B        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user_2</dc:creator>
  <cp:lastModifiedBy>LENOVO USER</cp:lastModifiedBy>
  <cp:revision>28</cp:revision>
  <dcterms:created xsi:type="dcterms:W3CDTF">2009-11-19T10:12:51Z</dcterms:created>
  <dcterms:modified xsi:type="dcterms:W3CDTF">2017-08-08T20:58:56Z</dcterms:modified>
</cp:coreProperties>
</file>