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media/image1.svg" ContentType="image/svg+xml"/>
  <Override PartName="/ppt/media/image2.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313" r:id="rId4"/>
    <p:sldId id="312" r:id="rId5"/>
    <p:sldId id="304" r:id="rId6"/>
    <p:sldId id="301" r:id="rId7"/>
    <p:sldId id="257" r:id="rId8"/>
    <p:sldId id="302" r:id="rId9"/>
    <p:sldId id="258"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311" r:id="rId32"/>
    <p:sldId id="286" r:id="rId33"/>
    <p:sldId id="306" r:id="rId34"/>
    <p:sldId id="305" r:id="rId35"/>
    <p:sldId id="287" r:id="rId36"/>
    <p:sldId id="288" r:id="rId37"/>
    <p:sldId id="307" r:id="rId38"/>
    <p:sldId id="308" r:id="rId39"/>
    <p:sldId id="310" r:id="rId40"/>
    <p:sldId id="259" r:id="rId41"/>
    <p:sldId id="261" r:id="rId42"/>
    <p:sldId id="262" r:id="rId43"/>
    <p:sldId id="263" r:id="rId44"/>
    <p:sldId id="264"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414" y="90"/>
      </p:cViewPr>
      <p:guideLst>
        <p:guide orient="horz" pos="2159"/>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839855F4-B221-4553-B0B5-222911DCC1C3}"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4858FE8B-9B75-462E-8D65-A65B9EB37A87}">
      <dgm:prSet/>
      <dgm:spPr/>
      <dgm:t>
        <a:bodyPr/>
        <a:lstStyle/>
        <a:p>
          <a:r>
            <a:rPr lang="en-ZA"/>
            <a:t>The remedy of judicial review is a discretionary remedy</a:t>
          </a:r>
          <a:endParaRPr lang="en-US"/>
        </a:p>
      </dgm:t>
    </dgm:pt>
    <dgm:pt modelId="{301AF0A6-BB1B-47F3-8E36-2FCA13F904C4}" cxnId="{49C0BC7C-25CC-46F8-B065-063320406FA4}" type="parTrans">
      <dgm:prSet/>
      <dgm:spPr/>
      <dgm:t>
        <a:bodyPr/>
        <a:lstStyle/>
        <a:p>
          <a:endParaRPr lang="en-US"/>
        </a:p>
      </dgm:t>
    </dgm:pt>
    <dgm:pt modelId="{3FCFB036-261C-4D20-8C7B-F68A484DDDEE}" cxnId="{49C0BC7C-25CC-46F8-B065-063320406FA4}" type="sibTrans">
      <dgm:prSet/>
      <dgm:spPr/>
      <dgm:t>
        <a:bodyPr/>
        <a:lstStyle/>
        <a:p>
          <a:endParaRPr lang="en-US"/>
        </a:p>
      </dgm:t>
    </dgm:pt>
    <dgm:pt modelId="{B41A0A8D-D819-4579-9664-804F91DFE44D}">
      <dgm:prSet/>
      <dgm:spPr/>
      <dgm:t>
        <a:bodyPr/>
        <a:lstStyle/>
        <a:p>
          <a:r>
            <a:rPr lang="en-ZA"/>
            <a:t>This means that just because a claimant establishes that a public body has erred in law, he is not automatically entitled to the remedy he seeks, or indeed any remedy at all</a:t>
          </a:r>
          <a:endParaRPr lang="en-US"/>
        </a:p>
      </dgm:t>
    </dgm:pt>
    <dgm:pt modelId="{4525996B-DB35-4434-A2F5-613791B5B423}" cxnId="{E1126E13-365B-48B3-951E-8439BCD13A66}" type="parTrans">
      <dgm:prSet/>
      <dgm:spPr/>
      <dgm:t>
        <a:bodyPr/>
        <a:lstStyle/>
        <a:p>
          <a:endParaRPr lang="en-US"/>
        </a:p>
      </dgm:t>
    </dgm:pt>
    <dgm:pt modelId="{1175FB3A-0971-4D47-81A6-DD25BB8F9D6C}" cxnId="{E1126E13-365B-48B3-951E-8439BCD13A66}" type="sibTrans">
      <dgm:prSet/>
      <dgm:spPr/>
      <dgm:t>
        <a:bodyPr/>
        <a:lstStyle/>
        <a:p>
          <a:endParaRPr lang="en-US"/>
        </a:p>
      </dgm:t>
    </dgm:pt>
    <dgm:pt modelId="{E55F91D3-A865-4014-8EBB-33A352D85632}">
      <dgm:prSet/>
      <dgm:spPr/>
      <dgm:t>
        <a:bodyPr/>
        <a:lstStyle/>
        <a:p>
          <a:r>
            <a:rPr lang="en-ZA" dirty="0"/>
            <a:t>The court can consider wide considerations such as the needs of good administration, delay, effect on third parties, etc</a:t>
          </a:r>
          <a:endParaRPr lang="en-US" dirty="0"/>
        </a:p>
      </dgm:t>
    </dgm:pt>
    <dgm:pt modelId="{335C4836-50B1-4E52-80B2-70FBF845293C}" cxnId="{839D33B2-CBCE-4C57-BDDE-20176DCC7A54}" type="parTrans">
      <dgm:prSet/>
      <dgm:spPr/>
      <dgm:t>
        <a:bodyPr/>
        <a:lstStyle/>
        <a:p>
          <a:endParaRPr lang="en-US"/>
        </a:p>
      </dgm:t>
    </dgm:pt>
    <dgm:pt modelId="{584EDD52-C9C6-445C-BFE0-8014A4529CE9}" cxnId="{839D33B2-CBCE-4C57-BDDE-20176DCC7A54}" type="sibTrans">
      <dgm:prSet/>
      <dgm:spPr/>
      <dgm:t>
        <a:bodyPr/>
        <a:lstStyle/>
        <a:p>
          <a:endParaRPr lang="en-US"/>
        </a:p>
      </dgm:t>
    </dgm:pt>
    <dgm:pt modelId="{22BE1B8C-8959-4E79-B712-8DF207A2B483}" type="pres">
      <dgm:prSet presAssocID="{839855F4-B221-4553-B0B5-222911DCC1C3}" presName="Name0" presStyleCnt="0">
        <dgm:presLayoutVars>
          <dgm:dir/>
          <dgm:animLvl val="lvl"/>
          <dgm:resizeHandles val="exact"/>
        </dgm:presLayoutVars>
      </dgm:prSet>
      <dgm:spPr/>
    </dgm:pt>
    <dgm:pt modelId="{6FCB93A6-9CD0-425E-992E-D0CCB13F1C7F}" type="pres">
      <dgm:prSet presAssocID="{E55F91D3-A865-4014-8EBB-33A352D85632}" presName="boxAndChildren" presStyleCnt="0"/>
      <dgm:spPr/>
    </dgm:pt>
    <dgm:pt modelId="{E7CC4A13-DC09-4561-A6DF-D0E80B59DF71}" type="pres">
      <dgm:prSet presAssocID="{E55F91D3-A865-4014-8EBB-33A352D85632}" presName="parentTextBox" presStyleLbl="node1" presStyleIdx="0" presStyleCnt="3"/>
      <dgm:spPr/>
    </dgm:pt>
    <dgm:pt modelId="{2DE1A26A-80CE-492E-93AC-A55EF05EF803}" type="pres">
      <dgm:prSet presAssocID="{1175FB3A-0971-4D47-81A6-DD25BB8F9D6C}" presName="sp" presStyleCnt="0"/>
      <dgm:spPr/>
    </dgm:pt>
    <dgm:pt modelId="{040136B5-AE20-404E-91BC-6EED63F1761D}" type="pres">
      <dgm:prSet presAssocID="{B41A0A8D-D819-4579-9664-804F91DFE44D}" presName="arrowAndChildren" presStyleCnt="0"/>
      <dgm:spPr/>
    </dgm:pt>
    <dgm:pt modelId="{2A2CC5CA-C214-460B-948E-70A90D90D08F}" type="pres">
      <dgm:prSet presAssocID="{B41A0A8D-D819-4579-9664-804F91DFE44D}" presName="parentTextArrow" presStyleLbl="node1" presStyleIdx="1" presStyleCnt="3"/>
      <dgm:spPr/>
    </dgm:pt>
    <dgm:pt modelId="{C696022E-F67A-4990-8505-B25EC2164495}" type="pres">
      <dgm:prSet presAssocID="{3FCFB036-261C-4D20-8C7B-F68A484DDDEE}" presName="sp" presStyleCnt="0"/>
      <dgm:spPr/>
    </dgm:pt>
    <dgm:pt modelId="{A9EEA01C-39AC-4A27-96B2-816D4617A5A7}" type="pres">
      <dgm:prSet presAssocID="{4858FE8B-9B75-462E-8D65-A65B9EB37A87}" presName="arrowAndChildren" presStyleCnt="0"/>
      <dgm:spPr/>
    </dgm:pt>
    <dgm:pt modelId="{7089BD68-CD51-4806-B7C3-781B66D5AA16}" type="pres">
      <dgm:prSet presAssocID="{4858FE8B-9B75-462E-8D65-A65B9EB37A87}" presName="parentTextArrow" presStyleLbl="node1" presStyleIdx="2" presStyleCnt="3"/>
      <dgm:spPr/>
    </dgm:pt>
  </dgm:ptLst>
  <dgm:cxnLst>
    <dgm:cxn modelId="{E1126E13-365B-48B3-951E-8439BCD13A66}" srcId="{839855F4-B221-4553-B0B5-222911DCC1C3}" destId="{B41A0A8D-D819-4579-9664-804F91DFE44D}" srcOrd="1" destOrd="0" parTransId="{4525996B-DB35-4434-A2F5-613791B5B423}" sibTransId="{1175FB3A-0971-4D47-81A6-DD25BB8F9D6C}"/>
    <dgm:cxn modelId="{0506F737-9D3C-4888-B3CE-145526FBAA3A}" type="presOf" srcId="{4858FE8B-9B75-462E-8D65-A65B9EB37A87}" destId="{7089BD68-CD51-4806-B7C3-781B66D5AA16}" srcOrd="0" destOrd="0" presId="urn:microsoft.com/office/officeart/2005/8/layout/process4"/>
    <dgm:cxn modelId="{1A051D4F-83CF-4239-A68E-FC091AFAFC17}" type="presOf" srcId="{839855F4-B221-4553-B0B5-222911DCC1C3}" destId="{22BE1B8C-8959-4E79-B712-8DF207A2B483}" srcOrd="0" destOrd="0" presId="urn:microsoft.com/office/officeart/2005/8/layout/process4"/>
    <dgm:cxn modelId="{D5F6E14F-7013-4B40-B9B3-14F1F3727553}" type="presOf" srcId="{B41A0A8D-D819-4579-9664-804F91DFE44D}" destId="{2A2CC5CA-C214-460B-948E-70A90D90D08F}" srcOrd="0" destOrd="0" presId="urn:microsoft.com/office/officeart/2005/8/layout/process4"/>
    <dgm:cxn modelId="{49C0BC7C-25CC-46F8-B065-063320406FA4}" srcId="{839855F4-B221-4553-B0B5-222911DCC1C3}" destId="{4858FE8B-9B75-462E-8D65-A65B9EB37A87}" srcOrd="0" destOrd="0" parTransId="{301AF0A6-BB1B-47F3-8E36-2FCA13F904C4}" sibTransId="{3FCFB036-261C-4D20-8C7B-F68A484DDDEE}"/>
    <dgm:cxn modelId="{839D33B2-CBCE-4C57-BDDE-20176DCC7A54}" srcId="{839855F4-B221-4553-B0B5-222911DCC1C3}" destId="{E55F91D3-A865-4014-8EBB-33A352D85632}" srcOrd="2" destOrd="0" parTransId="{335C4836-50B1-4E52-80B2-70FBF845293C}" sibTransId="{584EDD52-C9C6-445C-BFE0-8014A4529CE9}"/>
    <dgm:cxn modelId="{4D587FE3-7C2E-4659-8F78-B31E621A1776}" type="presOf" srcId="{E55F91D3-A865-4014-8EBB-33A352D85632}" destId="{E7CC4A13-DC09-4561-A6DF-D0E80B59DF71}" srcOrd="0" destOrd="0" presId="urn:microsoft.com/office/officeart/2005/8/layout/process4"/>
    <dgm:cxn modelId="{701C8BD5-65EA-45DB-8A74-F419D461EF82}" type="presParOf" srcId="{22BE1B8C-8959-4E79-B712-8DF207A2B483}" destId="{6FCB93A6-9CD0-425E-992E-D0CCB13F1C7F}" srcOrd="0" destOrd="0" presId="urn:microsoft.com/office/officeart/2005/8/layout/process4"/>
    <dgm:cxn modelId="{A8250CC4-B64B-4162-8301-BE9A497A4F10}" type="presParOf" srcId="{6FCB93A6-9CD0-425E-992E-D0CCB13F1C7F}" destId="{E7CC4A13-DC09-4561-A6DF-D0E80B59DF71}" srcOrd="0" destOrd="0" presId="urn:microsoft.com/office/officeart/2005/8/layout/process4"/>
    <dgm:cxn modelId="{3132C2EC-B9D6-4965-B854-E7D779E884E5}" type="presParOf" srcId="{22BE1B8C-8959-4E79-B712-8DF207A2B483}" destId="{2DE1A26A-80CE-492E-93AC-A55EF05EF803}" srcOrd="1" destOrd="0" presId="urn:microsoft.com/office/officeart/2005/8/layout/process4"/>
    <dgm:cxn modelId="{C54CD536-CDF3-445E-A52C-94879CCC4383}" type="presParOf" srcId="{22BE1B8C-8959-4E79-B712-8DF207A2B483}" destId="{040136B5-AE20-404E-91BC-6EED63F1761D}" srcOrd="2" destOrd="0" presId="urn:microsoft.com/office/officeart/2005/8/layout/process4"/>
    <dgm:cxn modelId="{3786096C-3001-42B7-B16F-8DF0965072F1}" type="presParOf" srcId="{040136B5-AE20-404E-91BC-6EED63F1761D}" destId="{2A2CC5CA-C214-460B-948E-70A90D90D08F}" srcOrd="0" destOrd="0" presId="urn:microsoft.com/office/officeart/2005/8/layout/process4"/>
    <dgm:cxn modelId="{5D8B6262-0A4F-48D1-9735-42A49AC94812}" type="presParOf" srcId="{22BE1B8C-8959-4E79-B712-8DF207A2B483}" destId="{C696022E-F67A-4990-8505-B25EC2164495}" srcOrd="3" destOrd="0" presId="urn:microsoft.com/office/officeart/2005/8/layout/process4"/>
    <dgm:cxn modelId="{4D2F4A87-2475-4243-9D7B-77747295A3EE}" type="presParOf" srcId="{22BE1B8C-8959-4E79-B712-8DF207A2B483}" destId="{A9EEA01C-39AC-4A27-96B2-816D4617A5A7}" srcOrd="4" destOrd="0" presId="urn:microsoft.com/office/officeart/2005/8/layout/process4"/>
    <dgm:cxn modelId="{0C023CC1-D5D0-49D0-ABE0-43CE439B77D7}" type="presParOf" srcId="{A9EEA01C-39AC-4A27-96B2-816D4617A5A7}" destId="{7089BD68-CD51-4806-B7C3-781B66D5AA16}" srcOrd="0" destOrd="0" presId="urn:microsoft.com/office/officeart/2005/8/layout/process4"/>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BF234C-B6DF-4E3B-B769-F9C8444657D6}" type="doc">
      <dgm:prSet loTypeId="process" loCatId="process" qsTypeId="urn:microsoft.com/office/officeart/2005/8/quickstyle/simple1" qsCatId="simple" csTypeId="urn:microsoft.com/office/officeart/2005/8/colors/colorful2" csCatId="colorful" phldr="1"/>
      <dgm:spPr/>
      <dgm:t>
        <a:bodyPr/>
        <a:lstStyle/>
        <a:p>
          <a:endParaRPr lang="en-US"/>
        </a:p>
      </dgm:t>
    </dgm:pt>
    <dgm:pt modelId="{D093A348-D387-4552-BF14-6163269F4FB0}">
      <dgm:prSet phldr="0" custT="1"/>
      <dgm:spPr/>
      <dgm:t>
        <a:bodyPr vert="horz" wrap="square"/>
        <a:p>
          <a:pPr>
            <a:lnSpc>
              <a:spcPct val="150000"/>
            </a:lnSpc>
            <a:spcBef>
              <a:spcPct val="0"/>
            </a:spcBef>
            <a:spcAft>
              <a:spcPct val="35000"/>
            </a:spcAft>
          </a:pPr>
          <a:r>
            <a:rPr lang="en-US" sz="1200"/>
            <a:t>An order of certiorari will lie to quash:</a:t>
          </a:r>
          <a:r>
            <a:rPr lang="en-US" sz="1200"/>
            <a:t/>
          </a:r>
          <a:endParaRPr lang="en-US" sz="1200"/>
        </a:p>
      </dgm:t>
    </dgm:pt>
    <dgm:pt modelId="{C687547A-E192-4E0A-A60B-D28BA180B2BE}" cxnId="{772E8EBB-73DA-4169-9620-EE359AC89E25}" type="parTrans">
      <dgm:prSet/>
      <dgm:spPr/>
      <dgm:t>
        <a:bodyPr/>
        <a:lstStyle/>
        <a:p>
          <a:endParaRPr lang="en-US"/>
        </a:p>
      </dgm:t>
    </dgm:pt>
    <dgm:pt modelId="{508193B4-C855-4B4F-8871-27E75D8E75F5}" cxnId="{772E8EBB-73DA-4169-9620-EE359AC89E25}" type="sibTrans">
      <dgm:prSet/>
      <dgm:spPr/>
      <dgm:t>
        <a:bodyPr/>
        <a:lstStyle/>
        <a:p>
          <a:endParaRPr lang="en-US"/>
        </a:p>
      </dgm:t>
    </dgm:pt>
    <dgm:pt modelId="{EA932058-1735-424E-A7A0-54A15AFADA2D}">
      <dgm:prSet phldr="0" custT="1"/>
      <dgm:spPr/>
      <dgm:t>
        <a:bodyPr vert="horz" wrap="square"/>
        <a:p>
          <a:pPr>
            <a:lnSpc>
              <a:spcPct val="150000"/>
            </a:lnSpc>
            <a:spcBef>
              <a:spcPct val="0"/>
            </a:spcBef>
            <a:spcAft>
              <a:spcPct val="15000"/>
            </a:spcAft>
          </a:pPr>
          <a:r>
            <a:rPr lang="en-US" sz="1200" dirty="0"/>
            <a:t>the decisions of all inferior courts both civil and criminal, and all statutory tribunals. This would include the Industrial Relations court.</a:t>
          </a:r>
          <a:r>
            <a:rPr lang="en-US" sz="1200" dirty="0"/>
            <a:t/>
          </a:r>
          <a:endParaRPr lang="en-US" sz="1200" dirty="0"/>
        </a:p>
      </dgm:t>
    </dgm:pt>
    <dgm:pt modelId="{530B150E-48E0-409C-BDD8-4807941056D8}" cxnId="{7674B277-F360-41D1-A6D6-1F12D8E1063E}" type="parTrans">
      <dgm:prSet/>
      <dgm:spPr/>
    </dgm:pt>
    <dgm:pt modelId="{062F5422-2A56-40FE-89B6-521EFB120B3F}" cxnId="{7674B277-F360-41D1-A6D6-1F12D8E1063E}" type="sibTrans">
      <dgm:prSet/>
      <dgm:spPr/>
    </dgm:pt>
    <dgm:pt modelId="{DD82E9E5-DDD5-4F9A-A1FF-D430FDA30456}">
      <dgm:prSet phldr="0" custT="1"/>
      <dgm:spPr/>
      <dgm:t>
        <a:bodyPr vert="horz" wrap="square"/>
        <a:p>
          <a:pPr>
            <a:lnSpc>
              <a:spcPct val="150000"/>
            </a:lnSpc>
            <a:spcBef>
              <a:spcPct val="0"/>
            </a:spcBef>
            <a:spcAft>
              <a:spcPct val="15000"/>
            </a:spcAft>
          </a:pPr>
          <a:r>
            <a:rPr lang="en-US" sz="1200"/>
            <a:t>the administrative determinations of statutory bodies, for example local authorities;</a:t>
          </a:r>
          <a:r>
            <a:rPr lang="en-US" sz="1200"/>
            <a:t/>
          </a:r>
          <a:endParaRPr lang="en-US" sz="1200"/>
        </a:p>
      </dgm:t>
    </dgm:pt>
    <dgm:pt modelId="{DF7791E5-B245-48B4-933F-6932EC60CFAA}" cxnId="{1A85D5CF-B01F-4357-900B-8998C6B66210}" type="parTrans">
      <dgm:prSet/>
      <dgm:spPr/>
    </dgm:pt>
    <dgm:pt modelId="{FFFC6F46-115F-47D3-BDEF-4FC3BC5FEB7B}" cxnId="{1A85D5CF-B01F-4357-900B-8998C6B66210}" type="sibTrans">
      <dgm:prSet/>
      <dgm:spPr/>
    </dgm:pt>
    <dgm:pt modelId="{BF6CF60B-36BE-485B-BEFB-3F5AE5CFD006}">
      <dgm:prSet phldr="0" custT="1"/>
      <dgm:spPr/>
      <dgm:t>
        <a:bodyPr vert="horz" wrap="square"/>
        <a:p>
          <a:pPr>
            <a:lnSpc>
              <a:spcPct val="150000"/>
            </a:lnSpc>
            <a:spcBef>
              <a:spcPct val="0"/>
            </a:spcBef>
            <a:spcAft>
              <a:spcPct val="15000"/>
            </a:spcAft>
          </a:pPr>
          <a:r>
            <a:rPr lang="en-US" sz="1200"/>
            <a:t>guidance circulars and codes issued for advisory purposes without the statutory authority</a:t>
          </a:r>
          <a:r>
            <a:rPr lang="en-US" sz="1200"/>
            <a:t/>
          </a:r>
          <a:endParaRPr lang="en-US" sz="1200"/>
        </a:p>
      </dgm:t>
    </dgm:pt>
    <dgm:pt modelId="{39A72436-3CD1-4C25-8CE6-243E89AC6CA4}" cxnId="{AAFD1E80-7827-4B77-A16C-E0ED8B7C7370}" type="parTrans">
      <dgm:prSet/>
      <dgm:spPr/>
    </dgm:pt>
    <dgm:pt modelId="{1688C877-3969-4BCD-964B-BD7AFAA398E6}" cxnId="{AAFD1E80-7827-4B77-A16C-E0ED8B7C7370}" type="sibTrans">
      <dgm:prSet/>
      <dgm:spPr/>
    </dgm:pt>
    <dgm:pt modelId="{9358709E-8698-4B67-AE79-DF7EABC1EA7B}">
      <dgm:prSet phldr="0" custT="1"/>
      <dgm:spPr/>
      <dgm:t>
        <a:bodyPr vert="horz" wrap="square"/>
        <a:p>
          <a:pPr>
            <a:lnSpc>
              <a:spcPct val="150000"/>
            </a:lnSpc>
            <a:spcBef>
              <a:spcPct val="0"/>
            </a:spcBef>
            <a:spcAft>
              <a:spcPct val="15000"/>
            </a:spcAft>
          </a:pPr>
          <a:r>
            <a:rPr lang="en-US" sz="1200"/>
            <a:t>The decisions of public and quasi-public bodies such as Zambia Privatization Agency, or the Environmental Council of Zambia</a:t>
          </a:r>
          <a:r>
            <a:rPr lang="en-US" sz="1200"/>
            <a:t/>
          </a:r>
          <a:endParaRPr lang="en-US" sz="1200"/>
        </a:p>
      </dgm:t>
    </dgm:pt>
    <dgm:pt modelId="{F59FCAB2-8D74-4BDB-B46F-74651D930F49}" cxnId="{D4EA3A5F-BB3A-4D01-855F-0B0CBEB83B4B}" type="parTrans">
      <dgm:prSet/>
      <dgm:spPr/>
    </dgm:pt>
    <dgm:pt modelId="{39D80A23-90AA-4C9D-AA7E-DCB4CBD8B044}" cxnId="{D4EA3A5F-BB3A-4D01-855F-0B0CBEB83B4B}" type="sibTrans">
      <dgm:prSet/>
      <dgm:spPr/>
    </dgm:pt>
    <dgm:pt modelId="{0CEC7AFB-DAAF-4926-8A43-8A74E23B6AC1}" type="pres">
      <dgm:prSet presAssocID="{DDBF234C-B6DF-4E3B-B769-F9C8444657D6}" presName="outerComposite" presStyleCnt="0">
        <dgm:presLayoutVars>
          <dgm:chMax val="5"/>
          <dgm:dir/>
          <dgm:resizeHandles val="exact"/>
        </dgm:presLayoutVars>
      </dgm:prSet>
      <dgm:spPr/>
    </dgm:pt>
    <dgm:pt modelId="{4CE8F4A1-D13A-43F0-9E55-39999B5CF310}" type="pres">
      <dgm:prSet presAssocID="{DDBF234C-B6DF-4E3B-B769-F9C8444657D6}" presName="dummyMaxCanvas" presStyleCnt="0">
        <dgm:presLayoutVars/>
      </dgm:prSet>
      <dgm:spPr/>
    </dgm:pt>
    <dgm:pt modelId="{A3775A86-6AAE-4970-8D51-748BAF1F9B8C}" type="pres">
      <dgm:prSet presAssocID="{DDBF234C-B6DF-4E3B-B769-F9C8444657D6}" presName="OneNode_1" presStyleLbl="node1" presStyleIdx="0" presStyleCnt="1" custScaleY="196982">
        <dgm:presLayoutVars>
          <dgm:bulletEnabled val="1"/>
        </dgm:presLayoutVars>
      </dgm:prSet>
      <dgm:spPr/>
    </dgm:pt>
  </dgm:ptLst>
  <dgm:cxnLst>
    <dgm:cxn modelId="{772E8EBB-73DA-4169-9620-EE359AC89E25}" srcId="{DDBF234C-B6DF-4E3B-B769-F9C8444657D6}" destId="{D093A348-D387-4552-BF14-6163269F4FB0}" srcOrd="0" destOrd="0" parTransId="{C687547A-E192-4E0A-A60B-D28BA180B2BE}" sibTransId="{508193B4-C855-4B4F-8871-27E75D8E75F5}"/>
    <dgm:cxn modelId="{7674B277-F360-41D1-A6D6-1F12D8E1063E}" srcId="{D093A348-D387-4552-BF14-6163269F4FB0}" destId="{EA932058-1735-424E-A7A0-54A15AFADA2D}" srcOrd="0" destOrd="0" parTransId="{530B150E-48E0-409C-BDD8-4807941056D8}" sibTransId="{062F5422-2A56-40FE-89B6-521EFB120B3F}"/>
    <dgm:cxn modelId="{1A85D5CF-B01F-4357-900B-8998C6B66210}" srcId="{D093A348-D387-4552-BF14-6163269F4FB0}" destId="{DD82E9E5-DDD5-4F9A-A1FF-D430FDA30456}" srcOrd="1" destOrd="0" parTransId="{DF7791E5-B245-48B4-933F-6932EC60CFAA}" sibTransId="{FFFC6F46-115F-47D3-BDEF-4FC3BC5FEB7B}"/>
    <dgm:cxn modelId="{AAFD1E80-7827-4B77-A16C-E0ED8B7C7370}" srcId="{D093A348-D387-4552-BF14-6163269F4FB0}" destId="{BF6CF60B-36BE-485B-BEFB-3F5AE5CFD006}" srcOrd="2" destOrd="0" parTransId="{39A72436-3CD1-4C25-8CE6-243E89AC6CA4}" sibTransId="{1688C877-3969-4BCD-964B-BD7AFAA398E6}"/>
    <dgm:cxn modelId="{D4EA3A5F-BB3A-4D01-855F-0B0CBEB83B4B}" srcId="{D093A348-D387-4552-BF14-6163269F4FB0}" destId="{9358709E-8698-4B67-AE79-DF7EABC1EA7B}" srcOrd="3" destOrd="0" parTransId="{F59FCAB2-8D74-4BDB-B46F-74651D930F49}" sibTransId="{39D80A23-90AA-4C9D-AA7E-DCB4CBD8B044}"/>
    <dgm:cxn modelId="{7F2FA989-3811-4202-9E56-D2524FC045B1}" type="presOf" srcId="{DDBF234C-B6DF-4E3B-B769-F9C8444657D6}" destId="{0CEC7AFB-DAAF-4926-8A43-8A74E23B6AC1}" srcOrd="0" destOrd="0" presId="urn:microsoft.com/office/officeart/2005/8/layout/vProcess5"/>
    <dgm:cxn modelId="{A1FE293B-36FE-4E48-95B9-7E114790AABF}" type="presParOf" srcId="{0CEC7AFB-DAAF-4926-8A43-8A74E23B6AC1}" destId="{4CE8F4A1-D13A-43F0-9E55-39999B5CF310}" srcOrd="0" destOrd="0" presId="urn:microsoft.com/office/officeart/2005/8/layout/vProcess5"/>
    <dgm:cxn modelId="{8140B180-8428-480E-90D0-0280B82733EC}" type="presParOf" srcId="{0CEC7AFB-DAAF-4926-8A43-8A74E23B6AC1}" destId="{A3775A86-6AAE-4970-8D51-748BAF1F9B8C}" srcOrd="1" destOrd="0" presId="urn:microsoft.com/office/officeart/2005/8/layout/vProcess5"/>
    <dgm:cxn modelId="{9B0A943A-5308-4DBF-9158-550EBB16F02A}" type="presOf" srcId="{D093A348-D387-4552-BF14-6163269F4FB0}" destId="{A3775A86-6AAE-4970-8D51-748BAF1F9B8C}" srcOrd="0" destOrd="0" presId="urn:microsoft.com/office/officeart/2005/8/layout/vProcess5"/>
    <dgm:cxn modelId="{BDF1A9E0-D3E5-44C3-81B1-EF0B8DE7FBCD}" type="presOf" srcId="{EA932058-1735-424E-A7A0-54A15AFADA2D}" destId="{A3775A86-6AAE-4970-8D51-748BAF1F9B8C}" srcOrd="0" destOrd="1" presId="urn:microsoft.com/office/officeart/2005/8/layout/vProcess5"/>
    <dgm:cxn modelId="{281F9406-BEAD-40D0-94EA-3B0C063C1479}" type="presOf" srcId="{DD82E9E5-DDD5-4F9A-A1FF-D430FDA30456}" destId="{A3775A86-6AAE-4970-8D51-748BAF1F9B8C}" srcOrd="0" destOrd="2" presId="urn:microsoft.com/office/officeart/2005/8/layout/vProcess5"/>
    <dgm:cxn modelId="{DB534369-DF79-4914-95B5-D9AE02BBA2C0}" type="presOf" srcId="{BF6CF60B-36BE-485B-BEFB-3F5AE5CFD006}" destId="{A3775A86-6AAE-4970-8D51-748BAF1F9B8C}" srcOrd="0" destOrd="3" presId="urn:microsoft.com/office/officeart/2005/8/layout/vProcess5"/>
    <dgm:cxn modelId="{2B1596E3-E05F-4397-9CAE-DD3432BEB193}" type="presOf" srcId="{9358709E-8698-4B67-AE79-DF7EABC1EA7B}" destId="{A3775A86-6AAE-4970-8D51-748BAF1F9B8C}" srcOrd="0" destOrd="4" presId="urn:microsoft.com/office/officeart/2005/8/layout/vProcess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CC4A13-DC09-4561-A6DF-D0E80B59DF71}">
      <dsp:nvSpPr>
        <dsp:cNvPr id="0" name=""/>
        <dsp:cNvSpPr/>
      </dsp:nvSpPr>
      <dsp:spPr>
        <a:xfrm>
          <a:off x="0" y="2997048"/>
          <a:ext cx="7460894" cy="983698"/>
        </a:xfrm>
        <a:prstGeom prst="rect">
          <a:avLst/>
        </a:prstGeom>
        <a:solidFill>
          <a:schemeClr val="accent2">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ZA" sz="1700" kern="1200" dirty="0"/>
            <a:t>The court can consider wide considerations such as the needs of good administration, delay, effect on third parties, etc</a:t>
          </a:r>
          <a:endParaRPr lang="en-US" sz="1700" kern="1200" dirty="0"/>
        </a:p>
      </dsp:txBody>
      <dsp:txXfrm>
        <a:off x="0" y="2997048"/>
        <a:ext cx="7460894" cy="983698"/>
      </dsp:txXfrm>
    </dsp:sp>
    <dsp:sp modelId="{2A2CC5CA-C214-460B-948E-70A90D90D08F}">
      <dsp:nvSpPr>
        <dsp:cNvPr id="0" name=""/>
        <dsp:cNvSpPr/>
      </dsp:nvSpPr>
      <dsp:spPr>
        <a:xfrm rot="10800000">
          <a:off x="0" y="1498875"/>
          <a:ext cx="7460894" cy="1512927"/>
        </a:xfrm>
        <a:prstGeom prst="upArrowCallout">
          <a:avLst/>
        </a:prstGeom>
        <a:solidFill>
          <a:schemeClr val="accent2">
            <a:hueOff val="-4533602"/>
            <a:satOff val="2618"/>
            <a:lumOff val="-4804"/>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ZA" sz="1700" kern="1200"/>
            <a:t>This means that just because a claimant establishes that a public body has erred in law, he is not automatically entitled to the remedy he seeks, or indeed any remedy at all</a:t>
          </a:r>
          <a:endParaRPr lang="en-US" sz="1700" kern="1200"/>
        </a:p>
      </dsp:txBody>
      <dsp:txXfrm rot="10800000">
        <a:off x="0" y="1498875"/>
        <a:ext cx="7460894" cy="983055"/>
      </dsp:txXfrm>
    </dsp:sp>
    <dsp:sp modelId="{7089BD68-CD51-4806-B7C3-781B66D5AA16}">
      <dsp:nvSpPr>
        <dsp:cNvPr id="0" name=""/>
        <dsp:cNvSpPr/>
      </dsp:nvSpPr>
      <dsp:spPr>
        <a:xfrm rot="10800000">
          <a:off x="0" y="703"/>
          <a:ext cx="7460894" cy="1512927"/>
        </a:xfrm>
        <a:prstGeom prst="upArrowCallout">
          <a:avLst/>
        </a:prstGeom>
        <a:solidFill>
          <a:schemeClr val="accent2">
            <a:hueOff val="-9067203"/>
            <a:satOff val="5236"/>
            <a:lumOff val="-9607"/>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ZA" sz="1700" kern="1200"/>
            <a:t>The remedy of judicial review is a discretionary remedy</a:t>
          </a:r>
          <a:endParaRPr lang="en-US" sz="1700" kern="1200"/>
        </a:p>
      </dsp:txBody>
      <dsp:txXfrm rot="10800000">
        <a:off x="0" y="703"/>
        <a:ext cx="7460894" cy="9830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775A86-6AAE-4970-8D51-748BAF1F9B8C}">
      <dsp:nvSpPr>
        <dsp:cNvPr id="0" name=""/>
        <dsp:cNvSpPr/>
      </dsp:nvSpPr>
      <dsp:spPr>
        <a:xfrm>
          <a:off x="0" y="30098"/>
          <a:ext cx="7674653" cy="3928999"/>
        </a:xfrm>
        <a:prstGeom prst="roundRect">
          <a:avLst>
            <a:gd name="adj" fmla="val 10000"/>
          </a:avLst>
        </a:prstGeom>
        <a:solidFill>
          <a:schemeClr val="accent2">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kern="1200"/>
            <a:t>An order of certiorari will lie to quash:</a:t>
          </a:r>
        </a:p>
        <a:p>
          <a:pPr marL="228600" lvl="1" indent="-228600" algn="l" defTabSz="889000">
            <a:lnSpc>
              <a:spcPct val="90000"/>
            </a:lnSpc>
            <a:spcBef>
              <a:spcPct val="0"/>
            </a:spcBef>
            <a:spcAft>
              <a:spcPct val="15000"/>
            </a:spcAft>
            <a:buChar char="•"/>
          </a:pPr>
          <a:r>
            <a:rPr lang="en-US" sz="2000" kern="1200" dirty="0"/>
            <a:t>the decisions of all inferior courts both civil and criminal, and all statutory tribunals. This would include the Industrial Relations court.</a:t>
          </a:r>
        </a:p>
        <a:p>
          <a:pPr marL="228600" lvl="1" indent="-228600" algn="l" defTabSz="889000">
            <a:lnSpc>
              <a:spcPct val="90000"/>
            </a:lnSpc>
            <a:spcBef>
              <a:spcPct val="0"/>
            </a:spcBef>
            <a:spcAft>
              <a:spcPct val="15000"/>
            </a:spcAft>
            <a:buChar char="•"/>
          </a:pPr>
          <a:r>
            <a:rPr lang="en-US" sz="2000" kern="1200"/>
            <a:t>the administrative determinations of statutory bodies, for example local authorities;</a:t>
          </a:r>
        </a:p>
        <a:p>
          <a:pPr marL="228600" lvl="1" indent="-228600" algn="l" defTabSz="889000">
            <a:lnSpc>
              <a:spcPct val="90000"/>
            </a:lnSpc>
            <a:spcBef>
              <a:spcPct val="0"/>
            </a:spcBef>
            <a:spcAft>
              <a:spcPct val="15000"/>
            </a:spcAft>
            <a:buChar char="•"/>
          </a:pPr>
          <a:r>
            <a:rPr lang="en-US" sz="2000" kern="1200"/>
            <a:t>guidance circulars and codes issued for advisory purposes without the statutory authority</a:t>
          </a:r>
        </a:p>
        <a:p>
          <a:pPr marL="228600" lvl="1" indent="-228600" algn="l" defTabSz="889000">
            <a:lnSpc>
              <a:spcPct val="90000"/>
            </a:lnSpc>
            <a:spcBef>
              <a:spcPct val="0"/>
            </a:spcBef>
            <a:spcAft>
              <a:spcPct val="15000"/>
            </a:spcAft>
            <a:buChar char="•"/>
          </a:pPr>
          <a:r>
            <a:rPr lang="en-US" sz="2000" kern="1200"/>
            <a:t>The decisions of public and quasi-public bodies such as Zambia Privatization Agency, or the Environmental Council of Zambia</a:t>
          </a:r>
        </a:p>
      </dsp:txBody>
      <dsp:txXfrm>
        <a:off x="115076" y="145174"/>
        <a:ext cx="7444501" cy="369884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type="upArrowCallout" r:blip="" rot="180">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type="upArrowCallout" r:blip="" rot="180">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15" name="Rounded Rectangle 14"/>
          <p:cNvSpPr/>
          <p:nvPr/>
        </p:nvSpPr>
        <p:spPr>
          <a:xfrm>
            <a:off x="304802" y="329185"/>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7"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kumimoji="0" lang="en-US"/>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830"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19" name="Date Placeholder 18"/>
          <p:cNvSpPr>
            <a:spLocks noGrp="1"/>
          </p:cNvSpPr>
          <p:nvPr>
            <p:ph type="dt" sz="half" idx="10"/>
          </p:nvPr>
        </p:nvSpPr>
        <p:spPr/>
        <p:txBody>
          <a:bodyPr/>
          <a:lstStyle/>
          <a:p>
            <a:fld id="{CA2AFE6C-27BB-41E2-B51D-A83CAEB0D1DF}"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A2AFE6C-27BB-41E2-B51D-A83CAEB0D1DF}"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5"/>
            <a:ext cx="1981200" cy="5257799"/>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533400" y="533403"/>
            <a:ext cx="5943600" cy="5257801"/>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A2AFE6C-27BB-41E2-B51D-A83CAEB0D1DF}"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A2AFE6C-27BB-41E2-B51D-A83CAEB0D1DF}"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14" name="Rounded Rectangle 13"/>
          <p:cNvSpPr/>
          <p:nvPr/>
        </p:nvSpPr>
        <p:spPr>
          <a:xfrm>
            <a:off x="304802" y="329185"/>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7" y="434163"/>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830"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p:txBody>
          <a:bodyPr/>
          <a:lstStyle/>
          <a:p>
            <a:fld id="{CA2AFE6C-27BB-41E2-B51D-A83CAEB0D1DF}"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A2AFE6C-27BB-41E2-B51D-A83CAEB0D1DF}"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lstStyle>
          <a:p>
            <a:r>
              <a:rPr kumimoji="0" lang="en-US"/>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A2AFE6C-27BB-41E2-B51D-A83CAEB0D1DF}"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Date Placeholder 2"/>
          <p:cNvSpPr>
            <a:spLocks noGrp="1"/>
          </p:cNvSpPr>
          <p:nvPr>
            <p:ph type="dt" sz="half" idx="10"/>
          </p:nvPr>
        </p:nvSpPr>
        <p:spPr/>
        <p:txBody>
          <a:bodyPr/>
          <a:lstStyle/>
          <a:p>
            <a:fld id="{CA2AFE6C-27BB-41E2-B51D-A83CAEB0D1DF}"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7" name="Rounded Rectangle 6"/>
          <p:cNvSpPr/>
          <p:nvPr/>
        </p:nvSpPr>
        <p:spPr>
          <a:xfrm>
            <a:off x="304802" y="329185"/>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CA2AFE6C-27BB-41E2-B51D-A83CAEB0D1DF}"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lstStyle>
          <a:p>
            <a:r>
              <a:rPr kumimoji="0" lang="en-US"/>
              <a:t>Click to edit Master title style</a:t>
            </a:r>
            <a:endParaRPr kumimoji="0" lang="en-US"/>
          </a:p>
        </p:txBody>
      </p:sp>
      <p:sp>
        <p:nvSpPr>
          <p:cNvPr id="3" name="Text Placeholder 2"/>
          <p:cNvSpPr>
            <a:spLocks noGrp="1"/>
          </p:cNvSpPr>
          <p:nvPr>
            <p:ph type="body" idx="2"/>
          </p:nvPr>
        </p:nvSpPr>
        <p:spPr>
          <a:xfrm>
            <a:off x="5538847" y="1447803"/>
            <a:ext cx="2971800" cy="4206112"/>
          </a:xfrm>
        </p:spPr>
        <p:txBody>
          <a:bodyPr lIns="91440"/>
          <a:lstStyle>
            <a:lvl1pPr marL="18415" marR="18415"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1"/>
          </p:nvPr>
        </p:nvSpPr>
        <p:spPr>
          <a:xfrm>
            <a:off x="761374" y="930145"/>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A2AFE6C-27BB-41E2-B51D-A83CAEB0D1DF}"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DAD6D-AD7B-41F2-B0B5-91AA474BFE76}"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5" name="Rounded Rectangle 14"/>
          <p:cNvSpPr/>
          <p:nvPr/>
        </p:nvSpPr>
        <p:spPr>
          <a:xfrm>
            <a:off x="304802" y="329185"/>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kumimoji="0" lang="en-US"/>
              <a:t>Click to edit Master title style</a:t>
            </a:r>
            <a:endParaRPr kumimoji="0" lang="en-US"/>
          </a:p>
        </p:txBody>
      </p:sp>
      <p:sp>
        <p:nvSpPr>
          <p:cNvPr id="4" name="Text Placeholder 3"/>
          <p:cNvSpPr>
            <a:spLocks noGrp="1"/>
          </p:cNvSpPr>
          <p:nvPr>
            <p:ph type="body" sz="half" idx="2"/>
          </p:nvPr>
        </p:nvSpPr>
        <p:spPr bwMode="grayWhite">
          <a:xfrm>
            <a:off x="6462712" y="533401"/>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A2AFE6C-27BB-41E2-B51D-A83CAEB0D1DF}"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CDAD6D-AD7B-41F2-B0B5-91AA474BFE76}" type="slidenum">
              <a:rPr lang="en-US" smtClean="0"/>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lstStyle>
          <a:p>
            <a:r>
              <a:rPr kumimoji="0" lang="en-US"/>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2" y="329185"/>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7"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25" name="Date Placeholder 24"/>
          <p:cNvSpPr>
            <a:spLocks noGrp="1"/>
          </p:cNvSpPr>
          <p:nvPr>
            <p:ph type="dt" sz="half" idx="2"/>
          </p:nvPr>
        </p:nvSpPr>
        <p:spPr>
          <a:xfrm>
            <a:off x="3776328" y="6111876"/>
            <a:ext cx="22860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CA2AFE6C-27BB-41E2-B51D-A83CAEB0D1DF}" type="datetimeFigureOut">
              <a:rPr lang="en-US" smtClean="0"/>
            </a:fld>
            <a:endParaRPr lang="en-US"/>
          </a:p>
        </p:txBody>
      </p:sp>
      <p:sp>
        <p:nvSpPr>
          <p:cNvPr id="18" name="Footer Placeholder 17"/>
          <p:cNvSpPr>
            <a:spLocks noGrp="1"/>
          </p:cNvSpPr>
          <p:nvPr>
            <p:ph type="ftr" sz="quarter" idx="3"/>
          </p:nvPr>
        </p:nvSpPr>
        <p:spPr>
          <a:xfrm>
            <a:off x="6062328" y="6111876"/>
            <a:ext cx="2286000" cy="365125"/>
          </a:xfrm>
          <a:prstGeom prst="rect">
            <a:avLst/>
          </a:prstGeom>
        </p:spPr>
        <p:txBody>
          <a:bodyPr vert="horz" anchor="b"/>
          <a:lstStyle>
            <a:lvl1pPr algn="l" eaLnBrk="1" latinLnBrk="0" hangingPunct="1">
              <a:defRPr kumimoji="0" sz="1000">
                <a:solidFill>
                  <a:schemeClr val="bg2">
                    <a:shade val="50000"/>
                  </a:schemeClr>
                </a:solidFill>
              </a:defRPr>
            </a:lvl1pPr>
          </a:lstStyle>
          <a:p>
            <a:endParaRPr lang="en-US"/>
          </a:p>
        </p:txBody>
      </p:sp>
      <p:sp>
        <p:nvSpPr>
          <p:cNvPr id="5" name="Slide Number Placeholder 4"/>
          <p:cNvSpPr>
            <a:spLocks noGrp="1"/>
          </p:cNvSpPr>
          <p:nvPr>
            <p:ph type="sldNum" sz="quarter" idx="4"/>
          </p:nvPr>
        </p:nvSpPr>
        <p:spPr>
          <a:xfrm>
            <a:off x="8348328" y="6111876"/>
            <a:ext cx="4572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1CCDAD6D-AD7B-41F2-B0B5-91AA474BFE76}"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p:titleStyle>
    <p:bodyStyle>
      <a:lvl1pPr marL="265430" indent="-265430" algn="l" rtl="0" eaLnBrk="1" latinLnBrk="0" hangingPunct="1">
        <a:spcBef>
          <a:spcPts val="250"/>
        </a:spcBef>
        <a:buClr>
          <a:schemeClr val="accent1"/>
        </a:buClr>
        <a:buSzPct val="80000"/>
        <a:buFont typeface="Wingdings 2" panose="05020102010507070707"/>
        <a:buChar char=""/>
        <a:defRPr kumimoji="0" sz="2800" kern="1200">
          <a:solidFill>
            <a:schemeClr val="tx1"/>
          </a:solidFill>
          <a:effectLst/>
          <a:latin typeface="+mn-lt"/>
          <a:ea typeface="+mn-ea"/>
          <a:cs typeface="+mn-cs"/>
        </a:defRPr>
      </a:lvl1pPr>
      <a:lvl2pPr marL="548640" indent="-201295" algn="l" rtl="0" eaLnBrk="1" latinLnBrk="0" hangingPunct="1">
        <a:spcBef>
          <a:spcPts val="250"/>
        </a:spcBef>
        <a:buClr>
          <a:schemeClr val="accent1"/>
        </a:buClr>
        <a:buSzPct val="100000"/>
        <a:buFont typeface="Verdana" panose="020B0604030504040204"/>
        <a:buChar char="◦"/>
        <a:defRPr kumimoji="0" sz="2400" kern="1200">
          <a:solidFill>
            <a:schemeClr val="tx1"/>
          </a:solidFill>
          <a:latin typeface="+mn-lt"/>
          <a:ea typeface="+mn-ea"/>
          <a:cs typeface="+mn-cs"/>
        </a:defRPr>
      </a:lvl2pPr>
      <a:lvl3pPr marL="786130" indent="-182880" algn="l" rtl="0" eaLnBrk="1" latinLnBrk="0" hangingPunct="1">
        <a:spcBef>
          <a:spcPts val="250"/>
        </a:spcBef>
        <a:buClr>
          <a:schemeClr val="accent2">
            <a:tint val="85000"/>
            <a:satMod val="285000"/>
          </a:schemeClr>
        </a:buClr>
        <a:buSzPct val="100000"/>
        <a:buFont typeface="Wingdings 2" panose="05020102010507070707"/>
        <a:buChar char=""/>
        <a:defRPr kumimoji="0" sz="2200" kern="1200">
          <a:solidFill>
            <a:schemeClr val="tx1"/>
          </a:solidFill>
          <a:latin typeface="+mn-lt"/>
          <a:ea typeface="+mn-ea"/>
          <a:cs typeface="+mn-cs"/>
        </a:defRPr>
      </a:lvl3pPr>
      <a:lvl4pPr marL="1024255" indent="-182880" algn="l" rtl="0" eaLnBrk="1" latinLnBrk="0" hangingPunct="1">
        <a:spcBef>
          <a:spcPts val="230"/>
        </a:spcBef>
        <a:buClr>
          <a:schemeClr val="accent2">
            <a:tint val="85000"/>
            <a:satMod val="285000"/>
          </a:schemeClr>
        </a:buClr>
        <a:buSzPct val="112000"/>
        <a:buFont typeface="Verdana" panose="020B0604030504040204"/>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panose="05020102010507070707"/>
        <a:buChar char=""/>
        <a:defRPr kumimoji="0" sz="1800" kern="1200">
          <a:solidFill>
            <a:schemeClr val="tx1"/>
          </a:solidFill>
          <a:latin typeface="+mn-lt"/>
          <a:ea typeface="+mn-ea"/>
          <a:cs typeface="+mn-cs"/>
        </a:defRPr>
      </a:lvl5pPr>
      <a:lvl6pPr marL="1490345" indent="-182880" algn="l" rtl="0" eaLnBrk="1" latinLnBrk="0" hangingPunct="1">
        <a:spcBef>
          <a:spcPts val="250"/>
        </a:spcBef>
        <a:buClr>
          <a:schemeClr val="accent3">
            <a:tint val="85000"/>
            <a:satMod val="275000"/>
          </a:schemeClr>
        </a:buClr>
        <a:buSzPct val="100000"/>
        <a:buFont typeface="Verdana" panose="020B0604030504040204"/>
        <a:buChar char="◦"/>
        <a:defRPr kumimoji="0" sz="1700" kern="1200" baseline="0">
          <a:solidFill>
            <a:schemeClr val="tx1"/>
          </a:solidFill>
          <a:latin typeface="+mn-lt"/>
          <a:ea typeface="+mn-ea"/>
          <a:cs typeface="+mn-cs"/>
        </a:defRPr>
      </a:lvl6pPr>
      <a:lvl7pPr marL="1700530" indent="-182880" algn="l" rtl="0" eaLnBrk="1" latinLnBrk="0" hangingPunct="1">
        <a:spcBef>
          <a:spcPts val="255"/>
        </a:spcBef>
        <a:buClr>
          <a:schemeClr val="accent3">
            <a:tint val="85000"/>
            <a:satMod val="275000"/>
          </a:schemeClr>
        </a:buClr>
        <a:buSzPct val="100000"/>
        <a:buFont typeface="Wingdings 2" panose="05020102010507070707"/>
        <a:buChar char=""/>
        <a:defRPr kumimoji="0" sz="1500" kern="1200">
          <a:solidFill>
            <a:schemeClr val="tx1"/>
          </a:solidFill>
          <a:latin typeface="+mn-lt"/>
          <a:ea typeface="+mn-ea"/>
          <a:cs typeface="+mn-cs"/>
        </a:defRPr>
      </a:lvl7pPr>
      <a:lvl8pPr marL="1920240" indent="-182880" algn="l" rtl="0" eaLnBrk="1" latinLnBrk="0" hangingPunct="1">
        <a:spcBef>
          <a:spcPts val="255"/>
        </a:spcBef>
        <a:buClr>
          <a:schemeClr val="accent3">
            <a:tint val="85000"/>
            <a:satMod val="275000"/>
          </a:schemeClr>
        </a:buClr>
        <a:buSzPct val="100000"/>
        <a:buFont typeface="Verdana" panose="020B0604030504040204"/>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panose="05020102010507070707"/>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svg"/><Relationship Id="rId1"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svg"/><Relationship Id="rId1"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9143770"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024620" y="1660121"/>
            <a:ext cx="7217553" cy="3305493"/>
          </a:xfrm>
        </p:spPr>
        <p:txBody>
          <a:bodyPr>
            <a:normAutofit/>
          </a:bodyPr>
          <a:lstStyle/>
          <a:p>
            <a:pPr algn="l"/>
            <a:r>
              <a:rPr lang="en-US" sz="7700"/>
              <a:t>JUDICIAL REVIEW</a:t>
            </a:r>
            <a:endParaRPr lang="en-US" sz="7700"/>
          </a:p>
        </p:txBody>
      </p:sp>
      <p:sp>
        <p:nvSpPr>
          <p:cNvPr id="3" name="Subtitle 2"/>
          <p:cNvSpPr>
            <a:spLocks noGrp="1"/>
          </p:cNvSpPr>
          <p:nvPr>
            <p:ph type="subTitle" idx="1"/>
          </p:nvPr>
        </p:nvSpPr>
        <p:spPr>
          <a:xfrm>
            <a:off x="1024619" y="4965614"/>
            <a:ext cx="7217553" cy="834454"/>
          </a:xfrm>
        </p:spPr>
        <p:txBody>
          <a:bodyPr>
            <a:normAutofit/>
          </a:bodyPr>
          <a:lstStyle/>
          <a:p>
            <a:pPr algn="l">
              <a:spcAft>
                <a:spcPts val="600"/>
              </a:spcAft>
            </a:pPr>
            <a:r>
              <a:rPr lang="en-US" dirty="0"/>
              <a:t>UNIT 7: REMEDIES AND STANDING</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12146" y="219456"/>
            <a:ext cx="7460894" cy="1344168"/>
          </a:xfrm>
        </p:spPr>
        <p:txBody>
          <a:bodyPr>
            <a:normAutofit/>
          </a:bodyPr>
          <a:lstStyle/>
          <a:p>
            <a:r>
              <a:rPr lang="en-US" sz="3500" dirty="0"/>
              <a:t>CERTIORARI</a:t>
            </a:r>
            <a:endParaRPr lang="en-US" sz="3500" dirty="0"/>
          </a:p>
        </p:txBody>
      </p:sp>
      <p:sp>
        <p:nvSpPr>
          <p:cNvPr id="12" name="Rectangle 11"/>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p:cNvGraphicFramePr>
            <a:graphicFrameLocks noGrp="1"/>
          </p:cNvGraphicFramePr>
          <p:nvPr>
            <p:ph idx="1"/>
          </p:nvPr>
        </p:nvGraphicFramePr>
        <p:xfrm>
          <a:off x="905510" y="1973580"/>
          <a:ext cx="7674610" cy="460756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sz="4000">
                <a:solidFill>
                  <a:srgbClr val="FFFFFF"/>
                </a:solidFill>
              </a:rPr>
              <a:t>CERTIORARI</a:t>
            </a:r>
            <a:endParaRPr lang="en-US" sz="4000">
              <a:solidFill>
                <a:srgbClr val="FFFFFF"/>
              </a:solidFill>
            </a:endParaRPr>
          </a:p>
        </p:txBody>
      </p:sp>
      <p:sp>
        <p:nvSpPr>
          <p:cNvPr id="3" name="Content Placeholder 2"/>
          <p:cNvSpPr>
            <a:spLocks noGrp="1"/>
          </p:cNvSpPr>
          <p:nvPr>
            <p:ph idx="1"/>
          </p:nvPr>
        </p:nvSpPr>
        <p:spPr>
          <a:xfrm>
            <a:off x="628650" y="2438400"/>
            <a:ext cx="7886700" cy="3738562"/>
          </a:xfrm>
        </p:spPr>
        <p:txBody>
          <a:bodyPr>
            <a:normAutofit/>
          </a:bodyPr>
          <a:lstStyle/>
          <a:p>
            <a:r>
              <a:rPr lang="en-US" sz="2300"/>
              <a:t>Certiorari may be ordered to quash a decision for excess or lack of jurisdiction, error of law on the face of the record, unfairness and breach of the rules of natural justice, or decisions made in bad faith or produced by fraud or perjury.</a:t>
            </a:r>
            <a:endParaRPr lang="en-US" sz="23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sz="4000" dirty="0">
                <a:solidFill>
                  <a:srgbClr val="FFFFFF"/>
                </a:solidFill>
              </a:rPr>
              <a:t>CERTIORARI</a:t>
            </a:r>
            <a:endParaRPr lang="en-US" sz="4000" dirty="0">
              <a:solidFill>
                <a:srgbClr val="FFFFFF"/>
              </a:solidFill>
            </a:endParaRPr>
          </a:p>
        </p:txBody>
      </p:sp>
      <p:sp>
        <p:nvSpPr>
          <p:cNvPr id="3" name="Content Placeholder 2"/>
          <p:cNvSpPr>
            <a:spLocks noGrp="1"/>
          </p:cNvSpPr>
          <p:nvPr>
            <p:ph idx="1"/>
          </p:nvPr>
        </p:nvSpPr>
        <p:spPr>
          <a:xfrm>
            <a:off x="628650" y="2055813"/>
            <a:ext cx="7886700" cy="4121149"/>
          </a:xfrm>
        </p:spPr>
        <p:txBody>
          <a:bodyPr>
            <a:normAutofit fontScale="92500" lnSpcReduction="10000"/>
          </a:bodyPr>
          <a:lstStyle/>
          <a:p>
            <a:r>
              <a:rPr lang="en-US" sz="2400" dirty="0"/>
              <a:t>In </a:t>
            </a:r>
            <a:r>
              <a:rPr lang="en-US" sz="2400" i="1" dirty="0">
                <a:effectLst>
                  <a:outerShdw blurRad="38100" dist="38100" dir="2700000" algn="tl">
                    <a:srgbClr val="000000">
                      <a:alpha val="43137"/>
                    </a:srgbClr>
                  </a:outerShdw>
                </a:effectLst>
              </a:rPr>
              <a:t>The People v. Minister of Information and Broadcasting Services ex parte Francis </a:t>
            </a:r>
            <a:r>
              <a:rPr lang="en-US" sz="2400" i="1" dirty="0" err="1">
                <a:effectLst>
                  <a:outerShdw blurRad="38100" dist="38100" dir="2700000" algn="tl">
                    <a:srgbClr val="000000">
                      <a:alpha val="43137"/>
                    </a:srgbClr>
                  </a:outerShdw>
                </a:effectLst>
              </a:rPr>
              <a:t>Kasoma</a:t>
            </a:r>
            <a:r>
              <a:rPr lang="en-US" sz="2400" i="1" dirty="0">
                <a:effectLst>
                  <a:outerShdw blurRad="38100" dist="38100" dir="2700000" algn="tl">
                    <a:srgbClr val="000000">
                      <a:alpha val="43137"/>
                    </a:srgbClr>
                  </a:outerShdw>
                </a:effectLst>
              </a:rPr>
              <a:t> 1995/HP/2959</a:t>
            </a:r>
            <a:r>
              <a:rPr lang="en-US" sz="2400" dirty="0"/>
              <a:t>, an order of certiorari was issued by the High Court to quash the decision of the Minister to create a statutory body known as Media Council of Zambia.</a:t>
            </a:r>
            <a:endParaRPr lang="en-US" sz="2400" dirty="0"/>
          </a:p>
          <a:p>
            <a:endParaRPr lang="en-US" sz="2300" dirty="0"/>
          </a:p>
          <a:p>
            <a:r>
              <a:rPr lang="en-US" sz="2400" dirty="0"/>
              <a:t>The decision was quashed on the premise that it was made in bad faith, and that the rules of natural justice were never observed in that the people who were to be affected by the decision were never heard before the decision was made.</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83880" cy="1051560"/>
          </a:xfrm>
        </p:spPr>
        <p:txBody>
          <a:bodyPr/>
          <a:lstStyle/>
          <a:p>
            <a:pPr algn="ctr"/>
            <a:r>
              <a:rPr lang="en-US" dirty="0"/>
              <a:t>PROHIBITION</a:t>
            </a:r>
            <a:endParaRPr lang="en-US" dirty="0"/>
          </a:p>
        </p:txBody>
      </p:sp>
      <p:sp>
        <p:nvSpPr>
          <p:cNvPr id="3" name="Content Placeholder 2"/>
          <p:cNvSpPr>
            <a:spLocks noGrp="1"/>
          </p:cNvSpPr>
          <p:nvPr>
            <p:ph idx="1"/>
          </p:nvPr>
        </p:nvSpPr>
        <p:spPr>
          <a:xfrm>
            <a:off x="762000" y="1905000"/>
            <a:ext cx="7543800" cy="3657600"/>
          </a:xfrm>
        </p:spPr>
        <p:txBody>
          <a:bodyPr>
            <a:normAutofit/>
          </a:bodyPr>
          <a:lstStyle/>
          <a:p>
            <a:r>
              <a:rPr lang="en-US" dirty="0"/>
              <a:t>Prohibition will issue to prohibit the </a:t>
            </a:r>
            <a:r>
              <a:rPr lang="en-US" b="1" dirty="0"/>
              <a:t>future </a:t>
            </a:r>
            <a:r>
              <a:rPr lang="en-US" dirty="0"/>
              <a:t>decisions and determinations of some public and quasi-public bodies which may be challenged by way of certiorari.</a:t>
            </a:r>
            <a:endParaRPr lang="en-US" dirty="0"/>
          </a:p>
          <a:p>
            <a:r>
              <a:rPr lang="en-US" dirty="0"/>
              <a:t>It may issue conditionally, and in interim form</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14" y="0"/>
            <a:ext cx="9143772"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2988" y="1054121"/>
            <a:ext cx="7098848" cy="1184111"/>
          </a:xfrm>
        </p:spPr>
        <p:txBody>
          <a:bodyPr>
            <a:normAutofit/>
          </a:bodyPr>
          <a:lstStyle/>
          <a:p>
            <a:r>
              <a:rPr lang="en-US" dirty="0"/>
              <a:t>PROHIBITION</a:t>
            </a:r>
            <a:endParaRPr lang="en-US"/>
          </a:p>
        </p:txBody>
      </p:sp>
      <p:sp>
        <p:nvSpPr>
          <p:cNvPr id="3" name="Content Placeholder 2"/>
          <p:cNvSpPr>
            <a:spLocks noGrp="1"/>
          </p:cNvSpPr>
          <p:nvPr>
            <p:ph idx="1"/>
          </p:nvPr>
        </p:nvSpPr>
        <p:spPr>
          <a:xfrm>
            <a:off x="1143000" y="2399099"/>
            <a:ext cx="7099173" cy="3400969"/>
          </a:xfrm>
        </p:spPr>
        <p:txBody>
          <a:bodyPr>
            <a:normAutofit/>
          </a:bodyPr>
          <a:lstStyle/>
          <a:p>
            <a:r>
              <a:rPr lang="en-US" sz="2100" dirty="0"/>
              <a:t>Nevertheless, where the interim relief is required, an applicant should consider seeking an injunction.</a:t>
            </a:r>
            <a:endParaRPr lang="en-US" sz="2100" dirty="0"/>
          </a:p>
          <a:p>
            <a:r>
              <a:rPr lang="en-US" sz="2100" dirty="0"/>
              <a:t>Prohibition is not available unless something remains to be done, which the court can prohibit</a:t>
            </a:r>
            <a:endParaRPr lang="en-US" sz="2100" dirty="0"/>
          </a:p>
          <a:p>
            <a:r>
              <a:rPr lang="en-US" sz="2100" dirty="0"/>
              <a:t>It is often convenient to apply for both certiorari and prohibition</a:t>
            </a:r>
            <a:endParaRPr lang="en-US" sz="2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83880" cy="1051560"/>
          </a:xfrm>
        </p:spPr>
        <p:txBody>
          <a:bodyPr/>
          <a:lstStyle/>
          <a:p>
            <a:pPr algn="ctr"/>
            <a:r>
              <a:rPr lang="en-US" dirty="0"/>
              <a:t>PROHIBITION</a:t>
            </a:r>
            <a:endParaRPr lang="en-US" dirty="0"/>
          </a:p>
        </p:txBody>
      </p:sp>
      <p:sp>
        <p:nvSpPr>
          <p:cNvPr id="3" name="Content Placeholder 2"/>
          <p:cNvSpPr>
            <a:spLocks noGrp="1"/>
          </p:cNvSpPr>
          <p:nvPr>
            <p:ph idx="1"/>
          </p:nvPr>
        </p:nvSpPr>
        <p:spPr>
          <a:xfrm>
            <a:off x="762000" y="1905000"/>
            <a:ext cx="7543800" cy="3657600"/>
          </a:xfrm>
        </p:spPr>
        <p:txBody>
          <a:bodyPr>
            <a:normAutofit/>
          </a:bodyPr>
          <a:lstStyle/>
          <a:p>
            <a:r>
              <a:rPr lang="en-US" dirty="0"/>
              <a:t>Certiorari lies to quash what has already been done and prohibition to prohibit the public body from continuing to do that which is not within its authority to do</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83880" cy="1051560"/>
          </a:xfrm>
        </p:spPr>
        <p:txBody>
          <a:bodyPr/>
          <a:lstStyle/>
          <a:p>
            <a:pPr algn="ctr"/>
            <a:r>
              <a:rPr lang="en-US" dirty="0"/>
              <a:t>MANDAMUS</a:t>
            </a:r>
            <a:endParaRPr lang="en-US" dirty="0"/>
          </a:p>
        </p:txBody>
      </p:sp>
      <p:sp>
        <p:nvSpPr>
          <p:cNvPr id="3" name="Content Placeholder 2"/>
          <p:cNvSpPr>
            <a:spLocks noGrp="1"/>
          </p:cNvSpPr>
          <p:nvPr>
            <p:ph idx="1"/>
          </p:nvPr>
        </p:nvSpPr>
        <p:spPr>
          <a:xfrm>
            <a:off x="762000" y="1905000"/>
            <a:ext cx="7848600" cy="3886200"/>
          </a:xfrm>
        </p:spPr>
        <p:txBody>
          <a:bodyPr>
            <a:normAutofit fontScale="92500" lnSpcReduction="10000"/>
          </a:bodyPr>
          <a:lstStyle/>
          <a:p>
            <a:r>
              <a:rPr lang="en-US" dirty="0"/>
              <a:t>Mandamus will issue to </a:t>
            </a:r>
            <a:r>
              <a:rPr lang="en-US" b="1" dirty="0"/>
              <a:t>compel</a:t>
            </a:r>
            <a:r>
              <a:rPr lang="en-US" dirty="0"/>
              <a:t> the performance of a public duty, in all cases where there is a legal right but no specific legal remedy for enforcing the right.</a:t>
            </a:r>
            <a:endParaRPr lang="en-US" dirty="0"/>
          </a:p>
          <a:p>
            <a:r>
              <a:rPr lang="en-US" dirty="0"/>
              <a:t>An applicant will often seek order of certiorari and mandamus together, for instance certiorari to quash an unlawful decision, with mandamus to compel the public body to re-take that decision in accordance with the law</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98398" y="901283"/>
            <a:ext cx="3673601" cy="1346693"/>
          </a:xfrm>
        </p:spPr>
        <p:txBody>
          <a:bodyPr>
            <a:normAutofit/>
          </a:bodyPr>
          <a:lstStyle/>
          <a:p>
            <a:r>
              <a:rPr lang="en-US" sz="3500"/>
              <a:t>MANDAMUS</a:t>
            </a:r>
            <a:endParaRPr lang="en-US" sz="3500"/>
          </a:p>
        </p:txBody>
      </p:sp>
      <p:sp>
        <p:nvSpPr>
          <p:cNvPr id="12" name="Rectangle 11"/>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98398" y="2408844"/>
            <a:ext cx="4511802" cy="4525356"/>
          </a:xfrm>
        </p:spPr>
        <p:txBody>
          <a:bodyPr>
            <a:noAutofit/>
          </a:bodyPr>
          <a:lstStyle/>
          <a:p>
            <a:r>
              <a:rPr lang="en-US" sz="1800" dirty="0"/>
              <a:t>In </a:t>
            </a:r>
            <a:r>
              <a:rPr lang="en-US" sz="1800" i="1" dirty="0">
                <a:effectLst>
                  <a:outerShdw blurRad="38100" dist="38100" dir="2700000" algn="tl">
                    <a:srgbClr val="000000">
                      <a:alpha val="43137"/>
                    </a:srgbClr>
                  </a:outerShdw>
                </a:effectLst>
              </a:rPr>
              <a:t>The People v. The Attorney, ex parte, Derrick </a:t>
            </a:r>
            <a:r>
              <a:rPr lang="en-US" sz="1800" i="1" dirty="0" err="1">
                <a:effectLst>
                  <a:outerShdw blurRad="38100" dist="38100" dir="2700000" algn="tl">
                    <a:srgbClr val="000000">
                      <a:alpha val="43137"/>
                    </a:srgbClr>
                  </a:outerShdw>
                </a:effectLst>
              </a:rPr>
              <a:t>Chitala</a:t>
            </a:r>
            <a:r>
              <a:rPr lang="en-US" sz="1800" dirty="0"/>
              <a:t>, the applicant applied for certiorari to quash the decision by government to have the constitution enacted by parliament and mandamus to compel the government to have the constitution brought into effect by way of constituent assembly and referendum as recommended by the Constitution Review Commission.</a:t>
            </a:r>
            <a:endParaRPr lang="en-US" sz="1800" dirty="0"/>
          </a:p>
        </p:txBody>
      </p:sp>
      <p:pic>
        <p:nvPicPr>
          <p:cNvPr id="7" name="Graphic 6" descr="Flag"/>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4914247" y="1650000"/>
            <a:ext cx="3554189" cy="3554189"/>
          </a:xfrm>
          <a:prstGeom prst="rect">
            <a:avLst/>
          </a:prstGeom>
          <a:effectLst>
            <a:outerShdw blurRad="406400" dist="317500" dir="5400000" sx="89000" sy="89000" rotWithShape="0">
              <a:prstClr val="black">
                <a:alpha val="15000"/>
              </a:prstClr>
            </a:outerShdw>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0699" y="687480"/>
            <a:ext cx="5605629" cy="994172"/>
          </a:xfrm>
        </p:spPr>
        <p:txBody>
          <a:bodyPr>
            <a:normAutofit/>
          </a:bodyPr>
          <a:lstStyle/>
          <a:p>
            <a:r>
              <a:rPr lang="en-US" sz="3850"/>
              <a:t>MANDAMUS</a:t>
            </a:r>
            <a:endParaRPr lang="en-US" sz="3850"/>
          </a:p>
        </p:txBody>
      </p:sp>
      <p:sp>
        <p:nvSpPr>
          <p:cNvPr id="3" name="Content Placeholder 2"/>
          <p:cNvSpPr>
            <a:spLocks noGrp="1"/>
          </p:cNvSpPr>
          <p:nvPr>
            <p:ph idx="1"/>
          </p:nvPr>
        </p:nvSpPr>
        <p:spPr>
          <a:xfrm>
            <a:off x="840699" y="1905000"/>
            <a:ext cx="5033221" cy="3788227"/>
          </a:xfrm>
        </p:spPr>
        <p:txBody>
          <a:bodyPr anchor="ctr">
            <a:normAutofit/>
          </a:bodyPr>
          <a:lstStyle/>
          <a:p>
            <a:r>
              <a:rPr lang="en-US" sz="2100" dirty="0"/>
              <a:t>The applicant seeking to enforce a statutory right must show that the public body is under statutory duty whose performance is not a matter of discretion</a:t>
            </a:r>
            <a:endParaRPr lang="en-US" sz="2100" dirty="0"/>
          </a:p>
          <a:p>
            <a:r>
              <a:rPr lang="en-US" sz="2100" dirty="0"/>
              <a:t>Mandamus will issue to enforce the performance of a statutory duty to exercise a discretion</a:t>
            </a:r>
            <a:endParaRPr lang="en-US" sz="2100" dirty="0"/>
          </a:p>
        </p:txBody>
      </p:sp>
      <p:sp>
        <p:nvSpPr>
          <p:cNvPr id="10" name="Rectangle 9"/>
          <p:cNvSpPr>
            <a:spLocks noGrp="1" noRot="1" noChangeAspect="1" noMove="1" noResize="1" noEditPoints="1" noAdjustHandles="1" noChangeArrowheads="1" noChangeShapeType="1" noTextEdit="1"/>
          </p:cNvSpPr>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Oval 11"/>
          <p:cNvSpPr>
            <a:spLocks noGrp="1" noRot="1" noChangeAspect="1" noMove="1" noResize="1" noEditPoints="1" noAdjustHandles="1" noChangeArrowheads="1" noChangeShapeType="1" noTextEdit="1"/>
          </p:cNvSpPr>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Commitments"/>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624964" y="2865141"/>
            <a:ext cx="1143455" cy="114345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83880" cy="1051560"/>
          </a:xfrm>
        </p:spPr>
        <p:txBody>
          <a:bodyPr/>
          <a:lstStyle/>
          <a:p>
            <a:pPr algn="ctr"/>
            <a:r>
              <a:rPr lang="en-US" dirty="0"/>
              <a:t>MANDAMUS</a:t>
            </a:r>
            <a:endParaRPr lang="en-US" dirty="0"/>
          </a:p>
        </p:txBody>
      </p:sp>
      <p:sp>
        <p:nvSpPr>
          <p:cNvPr id="3" name="Content Placeholder 2"/>
          <p:cNvSpPr>
            <a:spLocks noGrp="1"/>
          </p:cNvSpPr>
          <p:nvPr>
            <p:ph idx="1"/>
          </p:nvPr>
        </p:nvSpPr>
        <p:spPr>
          <a:xfrm>
            <a:off x="685800" y="1752600"/>
            <a:ext cx="7924800" cy="4191000"/>
          </a:xfrm>
        </p:spPr>
        <p:txBody>
          <a:bodyPr>
            <a:normAutofit fontScale="92500" lnSpcReduction="10000"/>
          </a:bodyPr>
          <a:lstStyle/>
          <a:p>
            <a:r>
              <a:rPr lang="en-US" dirty="0"/>
              <a:t>Statutory tribunals may be ordered by mandamus to “hear and determine according to law.” </a:t>
            </a:r>
            <a:endParaRPr lang="en-US" dirty="0"/>
          </a:p>
          <a:p>
            <a:r>
              <a:rPr lang="en-US" dirty="0"/>
              <a:t>Such a tribunal may have refused to hear the case, or may have acted in a manner amounting to a refusal.</a:t>
            </a:r>
            <a:endParaRPr lang="en-US" dirty="0"/>
          </a:p>
          <a:p>
            <a:r>
              <a:rPr lang="en-US" dirty="0"/>
              <a:t>An applicant before applying for mandamus must prove that he had demanded performance of the duty and that performance has been refused by the authority obliged to discharge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09016"/>
            <a:ext cx="8183880" cy="1051560"/>
          </a:xfrm>
        </p:spPr>
        <p:txBody>
          <a:bodyPr/>
          <a:lstStyle/>
          <a:p>
            <a:r>
              <a:rPr lang="en-ZA" dirty="0"/>
              <a:t>Last Resort</a:t>
            </a:r>
            <a:endParaRPr lang="en-ZA" dirty="0"/>
          </a:p>
        </p:txBody>
      </p:sp>
      <p:sp>
        <p:nvSpPr>
          <p:cNvPr id="3" name="Content Placeholder 2"/>
          <p:cNvSpPr>
            <a:spLocks noGrp="1"/>
          </p:cNvSpPr>
          <p:nvPr>
            <p:ph idx="1"/>
          </p:nvPr>
        </p:nvSpPr>
        <p:spPr>
          <a:xfrm>
            <a:off x="723900" y="2286000"/>
            <a:ext cx="7696200" cy="2895600"/>
          </a:xfrm>
        </p:spPr>
        <p:txBody>
          <a:bodyPr/>
          <a:lstStyle/>
          <a:p>
            <a:r>
              <a:rPr lang="en-ZA" dirty="0"/>
              <a:t>Judicial review is a remedy of last resort</a:t>
            </a:r>
            <a:endParaRPr lang="en-ZA" dirty="0"/>
          </a:p>
          <a:p>
            <a:r>
              <a:rPr lang="en-ZA" dirty="0"/>
              <a:t>This means that it is only available where all alternative avenues of challenge or appeal have been exhausted</a:t>
            </a:r>
            <a:endParaRPr lang="en-Z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9"/>
          <p:cNvSpPr>
            <a:spLocks noGrp="1" noRot="1" noChangeAspect="1" noMove="1" noResize="1" noEditPoints="1" noAdjustHandles="1" noChangeArrowheads="1" noChangeShapeType="1" noTextEdit="1"/>
          </p:cNvSpPr>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a:t>MANDAMUS</a:t>
            </a:r>
            <a:endParaRPr lang="en-US"/>
          </a:p>
        </p:txBody>
      </p:sp>
      <p:sp>
        <p:nvSpPr>
          <p:cNvPr id="16" name="Arc 11"/>
          <p:cNvSpPr>
            <a:spLocks noGrp="1" noRot="1" noChangeAspect="1" noMove="1" noResize="1" noEditPoints="1" noAdjustHandles="1" noChangeArrowheads="1" noChangeShapeType="1" noTextEdit="1"/>
          </p:cNvSpPr>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628650" y="1825625"/>
            <a:ext cx="7886700" cy="4351338"/>
          </a:xfrm>
        </p:spPr>
        <p:txBody>
          <a:bodyPr>
            <a:normAutofit/>
          </a:bodyPr>
          <a:lstStyle/>
          <a:p>
            <a:r>
              <a:rPr lang="en-US" sz="2600"/>
              <a:t>Mandamus, as a remedy enjoys a close relationship with the other remedies. </a:t>
            </a:r>
            <a:endParaRPr lang="en-US" sz="2600"/>
          </a:p>
          <a:p>
            <a:r>
              <a:rPr lang="en-US" sz="2600"/>
              <a:t>Mandamus is not the appropriate means of enforcing a duty to abstain from acting unlawfully. </a:t>
            </a:r>
            <a:endParaRPr lang="en-US" sz="2600"/>
          </a:p>
          <a:p>
            <a:r>
              <a:rPr lang="en-US" sz="2600"/>
              <a:t>If a public authority threatens to act ultra vires, the appropriate remedy will be prohibition, an injunction or a declaration, and not an application for mandamus not to exceed the powers conferred by law</a:t>
            </a:r>
            <a:endParaRPr lang="en-US" sz="26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0" y="0"/>
            <a:ext cx="9144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sz="4000">
                <a:solidFill>
                  <a:srgbClr val="FFFFFF"/>
                </a:solidFill>
              </a:rPr>
              <a:t>MANDAMUS</a:t>
            </a:r>
            <a:endParaRPr lang="en-US" sz="4000">
              <a:solidFill>
                <a:srgbClr val="FFFFFF"/>
              </a:solidFill>
            </a:endParaRPr>
          </a:p>
        </p:txBody>
      </p:sp>
      <p:sp>
        <p:nvSpPr>
          <p:cNvPr id="3" name="Content Placeholder 2"/>
          <p:cNvSpPr>
            <a:spLocks noGrp="1"/>
          </p:cNvSpPr>
          <p:nvPr>
            <p:ph idx="1"/>
          </p:nvPr>
        </p:nvSpPr>
        <p:spPr>
          <a:xfrm>
            <a:off x="628650" y="2438400"/>
            <a:ext cx="7886700" cy="3738562"/>
          </a:xfrm>
        </p:spPr>
        <p:txBody>
          <a:bodyPr>
            <a:normAutofit/>
          </a:bodyPr>
          <a:lstStyle/>
          <a:p>
            <a:r>
              <a:rPr lang="en-US" sz="2300"/>
              <a:t>If an inferior tribunal exceeds its jurisdiction, prohibition and not mandamus lies to compel it to stay within legal bounds, and certiorari, not mandamus lies to prevent it from acting upon its final order</a:t>
            </a:r>
            <a:endParaRPr lang="en-US" sz="23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p:cNvSpPr>
            <a:spLocks noGrp="1" noRot="1" noChangeAspect="1" noMove="1" noResize="1" noEditPoints="1" noAdjustHandles="1" noChangeArrowheads="1" noChangeShapeType="1" noTextEdit="1"/>
          </p:cNvSpPr>
          <p:nvPr/>
        </p:nvSpPr>
        <p:spPr>
          <a:xfrm>
            <a:off x="0" y="0"/>
            <a:ext cx="9141714"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p:cNvSpPr>
            <a:spLocks noGrp="1" noRot="1" noChangeAspect="1" noMove="1" noResize="1" noEditPoints="1" noAdjustHandles="1" noChangeArrowheads="1" noChangeShapeType="1" noTextEdit="1"/>
          </p:cNvSpPr>
          <p:nvPr/>
        </p:nvSpPr>
        <p:spPr>
          <a:xfrm>
            <a:off x="0" y="0"/>
            <a:ext cx="9144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28650" y="253397"/>
            <a:ext cx="7886700" cy="1273233"/>
          </a:xfrm>
        </p:spPr>
        <p:txBody>
          <a:bodyPr>
            <a:normAutofit/>
          </a:bodyPr>
          <a:lstStyle/>
          <a:p>
            <a:r>
              <a:rPr lang="en-US" sz="3500"/>
              <a:t>DECLARATION</a:t>
            </a:r>
            <a:endParaRPr lang="en-US" sz="3500"/>
          </a:p>
        </p:txBody>
      </p:sp>
      <p:sp>
        <p:nvSpPr>
          <p:cNvPr id="14" name="Rectangle 13"/>
          <p:cNvSpPr>
            <a:spLocks noGrp="1" noRot="1" noChangeAspect="1" noMove="1" noResize="1" noEditPoints="1" noAdjustHandles="1" noChangeArrowheads="1" noChangeShapeType="1" noTextEdit="1"/>
          </p:cNvSpPr>
          <p:nvPr/>
        </p:nvSpPr>
        <p:spPr>
          <a:xfrm>
            <a:off x="0" y="524522"/>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628650" y="2478024"/>
            <a:ext cx="7886700" cy="3694176"/>
          </a:xfrm>
        </p:spPr>
        <p:txBody>
          <a:bodyPr>
            <a:normAutofit/>
          </a:bodyPr>
          <a:lstStyle/>
          <a:p>
            <a:r>
              <a:rPr lang="en-US" sz="1900"/>
              <a:t>A declaration states the right of the parties without any reference to the enforcement of those rights, and although binding, cannot as such be enforced</a:t>
            </a:r>
            <a:endParaRPr lang="en-US" sz="1900"/>
          </a:p>
          <a:p>
            <a:r>
              <a:rPr lang="en-US" sz="1900"/>
              <a:t>It is a formal statement by the court pronouncing upon the existence or non-existence of a state of affairs. It declares what the legal position is and what the rights of the parties are.</a:t>
            </a:r>
            <a:endParaRPr lang="en-US" sz="19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1051560"/>
          </a:xfrm>
        </p:spPr>
        <p:txBody>
          <a:bodyPr/>
          <a:lstStyle/>
          <a:p>
            <a:pPr algn="ctr"/>
            <a:r>
              <a:rPr lang="en-US" dirty="0"/>
              <a:t>DECLARATION</a:t>
            </a:r>
            <a:endParaRPr lang="en-US" dirty="0"/>
          </a:p>
        </p:txBody>
      </p:sp>
      <p:sp>
        <p:nvSpPr>
          <p:cNvPr id="3" name="Content Placeholder 2"/>
          <p:cNvSpPr>
            <a:spLocks noGrp="1"/>
          </p:cNvSpPr>
          <p:nvPr>
            <p:ph idx="1"/>
          </p:nvPr>
        </p:nvSpPr>
        <p:spPr>
          <a:xfrm>
            <a:off x="533400" y="1905000"/>
            <a:ext cx="8183880" cy="4187952"/>
          </a:xfrm>
        </p:spPr>
        <p:txBody>
          <a:bodyPr>
            <a:normAutofit lnSpcReduction="10000"/>
          </a:bodyPr>
          <a:lstStyle/>
          <a:p>
            <a:r>
              <a:rPr lang="en-US" dirty="0"/>
              <a:t>A declaratory judgment must be contrasted with an executory, or coercive judgment which can be enforced by the courts.</a:t>
            </a:r>
            <a:endParaRPr lang="en-US" dirty="0"/>
          </a:p>
          <a:p>
            <a:r>
              <a:rPr lang="en-US" dirty="0"/>
              <a:t>In the case of an executory judgment, the courts determine the respective rights of the parties and then order the defendant to act in a certain way, for example, to pay damages or to refrain from interfering with the plaintiff’s right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1051560"/>
          </a:xfrm>
        </p:spPr>
        <p:txBody>
          <a:bodyPr/>
          <a:lstStyle/>
          <a:p>
            <a:pPr algn="ctr"/>
            <a:r>
              <a:rPr lang="en-US" dirty="0"/>
              <a:t>DECLARATION</a:t>
            </a:r>
            <a:endParaRPr lang="en-US" dirty="0"/>
          </a:p>
        </p:txBody>
      </p:sp>
      <p:sp>
        <p:nvSpPr>
          <p:cNvPr id="3" name="Content Placeholder 2"/>
          <p:cNvSpPr>
            <a:spLocks noGrp="1"/>
          </p:cNvSpPr>
          <p:nvPr>
            <p:ph idx="1"/>
          </p:nvPr>
        </p:nvSpPr>
        <p:spPr>
          <a:xfrm>
            <a:off x="533400" y="1905000"/>
            <a:ext cx="8183880" cy="4187952"/>
          </a:xfrm>
        </p:spPr>
        <p:txBody>
          <a:bodyPr>
            <a:normAutofit lnSpcReduction="10000"/>
          </a:bodyPr>
          <a:lstStyle/>
          <a:p>
            <a:r>
              <a:rPr lang="en-US" dirty="0"/>
              <a:t>If the order is disregarded, it can be enforced by official action, usually by levying execution against the defendant’s property or by imprisoning him for contempt of court.</a:t>
            </a:r>
            <a:endParaRPr lang="en-US" dirty="0"/>
          </a:p>
          <a:p>
            <a:r>
              <a:rPr lang="en-US" dirty="0"/>
              <a:t>A declaratory judgment, on the other hand, pronounces upon the existence of a legal relationship but does not contain any order which can be enforced against the defendant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1051560"/>
          </a:xfrm>
        </p:spPr>
        <p:txBody>
          <a:bodyPr/>
          <a:lstStyle/>
          <a:p>
            <a:pPr algn="ctr"/>
            <a:r>
              <a:rPr lang="en-US" dirty="0"/>
              <a:t>DECLARATION</a:t>
            </a:r>
            <a:endParaRPr lang="en-US" dirty="0"/>
          </a:p>
        </p:txBody>
      </p:sp>
      <p:sp>
        <p:nvSpPr>
          <p:cNvPr id="3" name="Content Placeholder 2"/>
          <p:cNvSpPr>
            <a:spLocks noGrp="1"/>
          </p:cNvSpPr>
          <p:nvPr>
            <p:ph idx="1"/>
          </p:nvPr>
        </p:nvSpPr>
        <p:spPr>
          <a:xfrm>
            <a:off x="762000" y="1905000"/>
            <a:ext cx="7848600" cy="4187952"/>
          </a:xfrm>
        </p:spPr>
        <p:txBody>
          <a:bodyPr>
            <a:normAutofit/>
          </a:bodyPr>
          <a:lstStyle/>
          <a:p>
            <a:r>
              <a:rPr lang="en-US" dirty="0"/>
              <a:t>The court may for example declare that the applicant is a Zambia citizen, where the citizenship of the applicant is in issue before the court, or </a:t>
            </a:r>
            <a:endParaRPr lang="en-US" dirty="0"/>
          </a:p>
          <a:p>
            <a:r>
              <a:rPr lang="en-US" dirty="0"/>
              <a:t>that the notice served on him by a public authority is invalid and of no effect, where the legality of the service is in issue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DECLARATION</a:t>
            </a:r>
            <a:endParaRPr lang="en-US" dirty="0"/>
          </a:p>
        </p:txBody>
      </p:sp>
      <p:sp>
        <p:nvSpPr>
          <p:cNvPr id="3" name="Content Placeholder 2"/>
          <p:cNvSpPr>
            <a:spLocks noGrp="1"/>
          </p:cNvSpPr>
          <p:nvPr>
            <p:ph idx="1"/>
          </p:nvPr>
        </p:nvSpPr>
        <p:spPr>
          <a:xfrm>
            <a:off x="762000" y="1600200"/>
            <a:ext cx="7772400" cy="4495800"/>
          </a:xfrm>
        </p:spPr>
        <p:txBody>
          <a:bodyPr>
            <a:normAutofit/>
          </a:bodyPr>
          <a:lstStyle/>
          <a:p>
            <a:r>
              <a:rPr lang="en-US" dirty="0"/>
              <a:t>The court will grant a declaration only where the applicant has real interest in raising a question of law, and where there is another party who has a true interest in opposing the declaration sought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DECLARATION</a:t>
            </a:r>
            <a:endParaRPr lang="en-US" dirty="0"/>
          </a:p>
        </p:txBody>
      </p:sp>
      <p:sp>
        <p:nvSpPr>
          <p:cNvPr id="3" name="Content Placeholder 2"/>
          <p:cNvSpPr>
            <a:spLocks noGrp="1"/>
          </p:cNvSpPr>
          <p:nvPr>
            <p:ph idx="1"/>
          </p:nvPr>
        </p:nvSpPr>
        <p:spPr>
          <a:xfrm>
            <a:off x="762000" y="1600200"/>
            <a:ext cx="7772400" cy="4343400"/>
          </a:xfrm>
        </p:spPr>
        <p:txBody>
          <a:bodyPr>
            <a:normAutofit fontScale="85000" lnSpcReduction="10000"/>
          </a:bodyPr>
          <a:lstStyle/>
          <a:p>
            <a:r>
              <a:rPr lang="en-US" dirty="0"/>
              <a:t>In deciding whether to grant a declaration or grant an injunction the court must have regard to:</a:t>
            </a:r>
            <a:endParaRPr lang="en-US" dirty="0"/>
          </a:p>
          <a:p>
            <a:pPr marL="514350" indent="-514350">
              <a:buFont typeface="+mj-lt"/>
              <a:buAutoNum type="arabicPeriod"/>
            </a:pPr>
            <a:r>
              <a:rPr lang="en-US" dirty="0"/>
              <a:t>the nature of the matters in respect of which relief may be granted by order of mandamus, prohibition and certiorari;</a:t>
            </a:r>
            <a:endParaRPr lang="en-US" dirty="0"/>
          </a:p>
          <a:p>
            <a:pPr marL="514350" indent="-514350">
              <a:buFont typeface="+mj-lt"/>
              <a:buAutoNum type="arabicPeriod"/>
            </a:pPr>
            <a:r>
              <a:rPr lang="en-US" dirty="0"/>
              <a:t>the nature of the persons and bodies against whom the relief may be granted by such orders; and</a:t>
            </a:r>
            <a:endParaRPr lang="en-US" dirty="0"/>
          </a:p>
          <a:p>
            <a:pPr marL="514350" indent="-514350">
              <a:buFont typeface="+mj-lt"/>
              <a:buAutoNum type="arabicPeriod"/>
            </a:pPr>
            <a:r>
              <a:rPr lang="en-US" dirty="0"/>
              <a:t>all the circumstances of the case. It must consider that it would be just and equitable to make a declaration or grant an injunction.</a:t>
            </a:r>
            <a:endParaRPr lang="en-US"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DECLARATION</a:t>
            </a:r>
            <a:endParaRPr lang="en-US" dirty="0"/>
          </a:p>
        </p:txBody>
      </p:sp>
      <p:sp>
        <p:nvSpPr>
          <p:cNvPr id="3" name="Content Placeholder 2"/>
          <p:cNvSpPr>
            <a:spLocks noGrp="1"/>
          </p:cNvSpPr>
          <p:nvPr>
            <p:ph idx="1"/>
          </p:nvPr>
        </p:nvSpPr>
        <p:spPr>
          <a:xfrm>
            <a:off x="914400" y="1752600"/>
            <a:ext cx="7315200" cy="4114800"/>
          </a:xfrm>
        </p:spPr>
        <p:txBody>
          <a:bodyPr>
            <a:normAutofit/>
          </a:bodyPr>
          <a:lstStyle/>
          <a:p>
            <a:r>
              <a:rPr lang="en-US" dirty="0"/>
              <a:t>The court will expect a public body to abide by a declaration, even though it is not an order.</a:t>
            </a:r>
            <a:endParaRPr lang="en-US" dirty="0"/>
          </a:p>
          <a:p>
            <a:r>
              <a:rPr lang="en-US" dirty="0"/>
              <a:t>E.g. A local authority which defied a declaration that it was to make a hall available for an election meeting faced contempt proceedings (</a:t>
            </a:r>
            <a:r>
              <a:rPr lang="en-US" i="1" dirty="0">
                <a:effectLst>
                  <a:outerShdw blurRad="38100" dist="38100" dir="2700000" algn="tl">
                    <a:srgbClr val="000000">
                      <a:alpha val="43137"/>
                    </a:srgbClr>
                  </a:outerShdw>
                </a:effectLst>
              </a:rPr>
              <a:t>Webster v London Borough of Southwark [1983] QB 698</a:t>
            </a:r>
            <a:r>
              <a:rPr lang="en-US" dirty="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INJUNCTION AND STAY</a:t>
            </a:r>
            <a:endParaRPr lang="en-US" dirty="0"/>
          </a:p>
        </p:txBody>
      </p:sp>
      <p:sp>
        <p:nvSpPr>
          <p:cNvPr id="3" name="Content Placeholder 2"/>
          <p:cNvSpPr>
            <a:spLocks noGrp="1"/>
          </p:cNvSpPr>
          <p:nvPr>
            <p:ph idx="1"/>
          </p:nvPr>
        </p:nvSpPr>
        <p:spPr>
          <a:xfrm>
            <a:off x="715010" y="1892935"/>
            <a:ext cx="7784465" cy="3974465"/>
          </a:xfrm>
        </p:spPr>
        <p:txBody>
          <a:bodyPr>
            <a:normAutofit/>
          </a:bodyPr>
          <a:lstStyle/>
          <a:p>
            <a:r>
              <a:rPr lang="en-US" sz="2400" dirty="0"/>
              <a:t>An injunction is a judicial remedy by which a person is ordered to </a:t>
            </a:r>
            <a:endParaRPr lang="en-US" sz="2400" dirty="0"/>
          </a:p>
          <a:p>
            <a:pPr marL="854710" lvl="1" indent="-571500">
              <a:buFont typeface="+mj-lt"/>
              <a:buAutoNum type="romanLcPeriod"/>
            </a:pPr>
            <a:r>
              <a:rPr lang="en-US" sz="2400" dirty="0"/>
              <a:t>refrain from doing (restrictive injunction) or </a:t>
            </a:r>
            <a:endParaRPr lang="en-US" sz="2400" dirty="0"/>
          </a:p>
          <a:p>
            <a:pPr marL="854710" lvl="1" indent="-571500">
              <a:buFont typeface="+mj-lt"/>
              <a:buAutoNum type="romanLcPeriod"/>
            </a:pPr>
            <a:r>
              <a:rPr lang="en-US" sz="2400" dirty="0"/>
              <a:t>to do (mandatory injunction) a particular thing.</a:t>
            </a:r>
            <a:endParaRPr lang="en-US" sz="2400" dirty="0"/>
          </a:p>
          <a:p>
            <a:r>
              <a:rPr lang="en-US" sz="2400" dirty="0"/>
              <a:t>An injunction has the benefit of enforceable sanction, i.e. imprisonment or a fine.</a:t>
            </a:r>
            <a:endParaRPr lang="en-US" sz="2400" dirty="0"/>
          </a:p>
          <a:p>
            <a:pPr marL="0" indent="0">
              <a:buNone/>
            </a:pPr>
            <a:endParaRPr lang="en-US" sz="2400" i="1"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12147" y="533718"/>
            <a:ext cx="7460894" cy="1344168"/>
          </a:xfrm>
        </p:spPr>
        <p:txBody>
          <a:bodyPr>
            <a:normAutofit/>
          </a:bodyPr>
          <a:lstStyle/>
          <a:p>
            <a:r>
              <a:rPr lang="en-ZA" sz="3500" dirty="0"/>
              <a:t>A </a:t>
            </a:r>
            <a:r>
              <a:rPr lang="en-ZA" sz="3500" dirty="0" err="1"/>
              <a:t>Dicretionary</a:t>
            </a:r>
            <a:r>
              <a:rPr lang="en-ZA" sz="3500" dirty="0"/>
              <a:t> Remedy</a:t>
            </a:r>
            <a:endParaRPr lang="en-ZA" sz="3500" dirty="0"/>
          </a:p>
        </p:txBody>
      </p:sp>
      <p:sp>
        <p:nvSpPr>
          <p:cNvPr id="12" name="Rectangle 11"/>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p:cNvGraphicFramePr>
            <a:graphicFrameLocks noGrp="1"/>
          </p:cNvGraphicFramePr>
          <p:nvPr>
            <p:ph idx="1"/>
          </p:nvPr>
        </p:nvGraphicFramePr>
        <p:xfrm>
          <a:off x="1012147" y="1981200"/>
          <a:ext cx="7460894" cy="398145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INJUNCTION AND STAY</a:t>
            </a:r>
            <a:endParaRPr lang="en-US" dirty="0"/>
          </a:p>
        </p:txBody>
      </p:sp>
      <p:sp>
        <p:nvSpPr>
          <p:cNvPr id="3" name="Content Placeholder 2"/>
          <p:cNvSpPr>
            <a:spLocks noGrp="1"/>
          </p:cNvSpPr>
          <p:nvPr>
            <p:ph idx="1"/>
          </p:nvPr>
        </p:nvSpPr>
        <p:spPr>
          <a:xfrm>
            <a:off x="1027430" y="1892935"/>
            <a:ext cx="7386320" cy="3676015"/>
          </a:xfrm>
        </p:spPr>
        <p:txBody>
          <a:bodyPr>
            <a:normAutofit/>
          </a:bodyPr>
          <a:lstStyle/>
          <a:p>
            <a:r>
              <a:rPr lang="en-US" sz="2400" dirty="0">
                <a:sym typeface="+mn-ea"/>
              </a:rPr>
              <a:t>An injunction cannot be ordered against the state, although it may be possible to obtain a stay.</a:t>
            </a:r>
            <a:endParaRPr lang="en-US" sz="2400" dirty="0"/>
          </a:p>
          <a:p>
            <a:r>
              <a:rPr lang="en-US" sz="2400" dirty="0">
                <a:sym typeface="+mn-ea"/>
              </a:rPr>
              <a:t>Section 16 of the State Proceedings Act;See also In </a:t>
            </a:r>
            <a:r>
              <a:rPr lang="en-US" sz="2400" i="1" dirty="0">
                <a:effectLst>
                  <a:outerShdw blurRad="38100" dist="38100" dir="2700000" algn="tl">
                    <a:srgbClr val="000000">
                      <a:alpha val="43137"/>
                    </a:srgbClr>
                  </a:outerShdw>
                </a:effectLst>
                <a:sym typeface="+mn-ea"/>
              </a:rPr>
              <a:t>Zambia National Holdings and Zambia National Independence Party v The Attorney SCZ Judgment No. 3 of 1994;Wynter Kabimba v LCC and AG  (1996) S.J. (S.C.)</a:t>
            </a:r>
            <a:endParaRPr lang="en-US" sz="2400" i="1" dirty="0">
              <a:effectLst>
                <a:outerShdw blurRad="38100" dist="38100" dir="2700000" algn="tl">
                  <a:srgbClr val="000000">
                    <a:alpha val="43137"/>
                  </a:srgbClr>
                </a:outerShdw>
              </a:effectLs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INJUNCTION AND STAY</a:t>
            </a:r>
            <a:endParaRPr lang="en-US" dirty="0"/>
          </a:p>
        </p:txBody>
      </p:sp>
      <p:sp>
        <p:nvSpPr>
          <p:cNvPr id="3" name="Content Placeholder 2"/>
          <p:cNvSpPr>
            <a:spLocks noGrp="1"/>
          </p:cNvSpPr>
          <p:nvPr>
            <p:ph idx="1"/>
          </p:nvPr>
        </p:nvSpPr>
        <p:spPr>
          <a:xfrm>
            <a:off x="914400" y="1752600"/>
            <a:ext cx="7556500" cy="4128770"/>
          </a:xfrm>
        </p:spPr>
        <p:txBody>
          <a:bodyPr>
            <a:normAutofit/>
          </a:bodyPr>
          <a:lstStyle/>
          <a:p>
            <a:r>
              <a:rPr lang="en-US" dirty="0"/>
              <a:t>An injunction may be a final order granted on conclusion of proceedings or an interim order</a:t>
            </a:r>
            <a:endParaRPr lang="en-US" dirty="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en-US" b="0" i="0" u="none" strike="noStrike" kern="1200" cap="none" spc="0" normalizeH="0" baseline="0" noProof="0">
                <a:ln>
                  <a:noFill/>
                </a:ln>
                <a:solidFill>
                  <a:schemeClr val="tx1"/>
                </a:solidFill>
                <a:effectLst/>
                <a:uLnTx/>
                <a:uFillTx/>
                <a:latin typeface="+mn-lt"/>
                <a:ea typeface="+mn-ea"/>
                <a:cs typeface="+mn-cs"/>
              </a:rPr>
              <a:t> Interim relief may be granted in one of the two forms: </a:t>
            </a:r>
            <a:endParaRPr kumimoji="0" lang="en-US" b="0" i="0" u="none" strike="noStrike" kern="1200" cap="none" spc="0" normalizeH="0" baseline="0" noProof="0">
              <a:ln>
                <a:noFill/>
              </a:ln>
              <a:solidFill>
                <a:schemeClr val="tx1"/>
              </a:solidFill>
              <a:effectLst/>
              <a:uLnTx/>
              <a:uFillTx/>
              <a:latin typeface="+mn-lt"/>
              <a:ea typeface="+mn-ea"/>
              <a:cs typeface="+mn-cs"/>
            </a:endParaRPr>
          </a:p>
          <a:p>
            <a:pPr marL="731520" marR="0" lvl="1"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en-US" b="0" i="0" u="none" strike="noStrike" kern="1200" cap="none" spc="0" normalizeH="0" baseline="0" noProof="0">
                <a:ln>
                  <a:noFill/>
                </a:ln>
                <a:solidFill>
                  <a:schemeClr val="tx1"/>
                </a:solidFill>
                <a:effectLst/>
                <a:uLnTx/>
                <a:uFillTx/>
                <a:latin typeface="+mn-lt"/>
                <a:ea typeface="+mn-ea"/>
                <a:cs typeface="+mn-cs"/>
              </a:rPr>
              <a:t>1) an interlocutory injunction, and possibly </a:t>
            </a:r>
            <a:endParaRPr kumimoji="0" lang="en-US" b="0" i="0" u="none" strike="noStrike" kern="1200" cap="none" spc="0" normalizeH="0" baseline="0" noProof="0">
              <a:ln>
                <a:noFill/>
              </a:ln>
              <a:solidFill>
                <a:schemeClr val="tx1"/>
              </a:solidFill>
              <a:effectLst/>
              <a:uLnTx/>
              <a:uFillTx/>
              <a:latin typeface="+mn-lt"/>
              <a:ea typeface="+mn-ea"/>
              <a:cs typeface="+mn-cs"/>
            </a:endParaRPr>
          </a:p>
          <a:p>
            <a:pPr marL="731520" marR="0" lvl="1"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r>
              <a:rPr kumimoji="0" lang="en-US" b="0" i="0" u="none" strike="noStrike" kern="1200" cap="none" spc="0" normalizeH="0" baseline="0" noProof="0">
                <a:ln>
                  <a:noFill/>
                </a:ln>
                <a:solidFill>
                  <a:schemeClr val="tx1"/>
                </a:solidFill>
                <a:effectLst/>
                <a:uLnTx/>
                <a:uFillTx/>
                <a:latin typeface="+mn-lt"/>
                <a:ea typeface="+mn-ea"/>
                <a:cs typeface="+mn-cs"/>
              </a:rPr>
              <a:t>2) a stay of proceedings. </a:t>
            </a:r>
            <a:endParaRPr kumimoji="0" lang="en-US" b="0" i="0" u="none" strike="noStrike" kern="1200" cap="none" spc="0" normalizeH="0" baseline="0" noProof="0">
              <a:ln>
                <a:noFill/>
              </a:ln>
              <a:solidFill>
                <a:schemeClr val="tx1"/>
              </a:solidFill>
              <a:effectLst/>
              <a:uLnTx/>
              <a:uFillTx/>
              <a:latin typeface="+mn-lt"/>
              <a:ea typeface="+mn-ea"/>
              <a:cs typeface="+mn-cs"/>
            </a:endParaRPr>
          </a:p>
          <a:p>
            <a:endParaRPr lang="en-US" dirty="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INJUNCTION AND STAY</a:t>
            </a:r>
            <a:endParaRPr lang="en-US" dirty="0"/>
          </a:p>
        </p:txBody>
      </p:sp>
      <p:sp>
        <p:nvSpPr>
          <p:cNvPr id="3" name="Content Placeholder 2"/>
          <p:cNvSpPr>
            <a:spLocks noGrp="1"/>
          </p:cNvSpPr>
          <p:nvPr>
            <p:ph idx="1"/>
          </p:nvPr>
        </p:nvSpPr>
        <p:spPr>
          <a:xfrm>
            <a:off x="914400" y="1752600"/>
            <a:ext cx="7556500" cy="4128770"/>
          </a:xfrm>
        </p:spPr>
        <p:txBody>
          <a:bodyPr>
            <a:normAutofit fontScale="87500" lnSpcReduction="20000"/>
          </a:bodyPr>
          <a:lstStyle/>
          <a:p>
            <a:r>
              <a:rPr lang="en-US" i="1" noProof="0">
                <a:ln>
                  <a:noFill/>
                </a:ln>
                <a:effectLst>
                  <a:outerShdw blurRad="38100" dist="38100" dir="2700000" algn="tl">
                    <a:srgbClr val="000000">
                      <a:alpha val="43137"/>
                    </a:srgbClr>
                  </a:outerShdw>
                </a:effectLst>
                <a:uLnTx/>
                <a:uFillTx/>
                <a:cs typeface="+mn-lt"/>
                <a:sym typeface="+mn-ea"/>
              </a:rPr>
              <a:t>Dean N.Mung’omba, Bwalya K. Ng’andu and Anti-Corruption Commission v Peter Machungwa  Golden Mandandi &amp; A/G</a:t>
            </a:r>
            <a:r>
              <a:rPr lang="en-US" b="1" noProof="0">
                <a:ln>
                  <a:noFill/>
                </a:ln>
                <a:uLnTx/>
                <a:uFillTx/>
                <a:cs typeface="+mn-lt"/>
                <a:sym typeface="+mn-ea"/>
              </a:rPr>
              <a:t> - </a:t>
            </a:r>
            <a:r>
              <a:rPr lang="en-US" noProof="0">
                <a:ln>
                  <a:noFill/>
                </a:ln>
                <a:uLnTx/>
                <a:uFillTx/>
                <a:cs typeface="+mn-lt"/>
                <a:sym typeface="+mn-ea"/>
              </a:rPr>
              <a:t>Supreme Court held that an interlocutory injunction can be obtained in Judicial Review proceedings pending the determination of the substantive Judicial Review application.  The matter or circumstance to be considered are more than the balance of convenience as between the parties concerned a very important consideration will be the public interest concerned.</a:t>
            </a:r>
            <a:endParaRPr kumimoji="0" lang="en-US" b="0" i="0" u="none" strike="noStrike" kern="1200" cap="none" spc="0" normalizeH="0" baseline="0" noProof="0">
              <a:ln>
                <a:noFill/>
              </a:ln>
              <a:solidFill>
                <a:schemeClr val="tx1"/>
              </a:solidFill>
              <a:effectLst/>
              <a:uLnTx/>
              <a:uFillTx/>
              <a:ea typeface="+mn-ea"/>
              <a:cs typeface="+mn-lt"/>
            </a:endParaRPr>
          </a:p>
          <a:p>
            <a:endParaRPr lang="en-US" dirty="0"/>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endParaRPr kumimoji="0" lang="en-US" b="0" i="0" u="none" strike="noStrike" kern="1200" cap="none" spc="0" normalizeH="0" baseline="0" noProof="0">
              <a:ln>
                <a:noFill/>
              </a:ln>
              <a:solidFill>
                <a:schemeClr val="tx1"/>
              </a:solidFill>
              <a:effectLst/>
              <a:uLnTx/>
              <a:uFillTx/>
              <a:latin typeface="+mn-lt"/>
              <a:ea typeface="+mn-ea"/>
              <a:cs typeface="+mn-cs"/>
            </a:endParaRPr>
          </a:p>
          <a:p>
            <a:endParaRPr lang="en-US" dirty="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INJUNCTION AND STAY</a:t>
            </a:r>
            <a:endParaRPr lang="en-US" dirty="0"/>
          </a:p>
        </p:txBody>
      </p:sp>
      <p:sp>
        <p:nvSpPr>
          <p:cNvPr id="3" name="Content Placeholder 2"/>
          <p:cNvSpPr>
            <a:spLocks noGrp="1"/>
          </p:cNvSpPr>
          <p:nvPr>
            <p:ph idx="1"/>
          </p:nvPr>
        </p:nvSpPr>
        <p:spPr>
          <a:xfrm>
            <a:off x="744220" y="1752600"/>
            <a:ext cx="7769860" cy="4114800"/>
          </a:xfrm>
        </p:spPr>
        <p:txBody>
          <a:bodyPr>
            <a:normAutofit fontScale="90000" lnSpcReduction="10000"/>
          </a:bodyPr>
          <a:lstStyle/>
          <a:p>
            <a:r>
              <a:rPr lang="en-US" dirty="0">
                <a:sym typeface="+mn-ea"/>
              </a:rPr>
              <a:t>A final injunction granted on an application for judicial review is indistinguishable from an order of mandamus and prohibition.</a:t>
            </a:r>
            <a:endParaRPr lang="en-US" dirty="0"/>
          </a:p>
          <a:p>
            <a:r>
              <a:rPr lang="en-US" dirty="0">
                <a:sym typeface="+mn-ea"/>
              </a:rPr>
              <a:t>An injunction may be granted to prevent ultra vires acts by public bodies.</a:t>
            </a:r>
            <a:endParaRPr lang="en-US" dirty="0">
              <a:sym typeface="+mn-ea"/>
            </a:endParaRPr>
          </a:p>
          <a:p>
            <a:r>
              <a:rPr lang="en-US" dirty="0"/>
              <a:t>The main importance of the injunction in Order 53 proceedings is that, unlike the prerogative orders and declarations, it may be granted at an interlocutory stage on an interim basis to preserve the status quo until a final hearing of the case</a:t>
            </a:r>
            <a:endParaRPr lang="en-US" dirty="0"/>
          </a:p>
          <a:p>
            <a:endParaRPr kumimoji="0" lang="en-US" b="0" i="0" u="none" strike="noStrike" kern="1200" cap="none" spc="0" normalizeH="0" baseline="0" noProof="0">
              <a:ln>
                <a:noFill/>
              </a:ln>
              <a:solidFill>
                <a:schemeClr val="tx1"/>
              </a:solidFill>
              <a:effectLst/>
              <a:uLnTx/>
              <a:uFillTx/>
              <a:latin typeface="Cambria" panose="02040503050406030204" pitchFamily="18"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endParaRPr kumimoji="0" lang="en-US" b="0" i="0" u="none" strike="noStrike" kern="1200" cap="none" spc="0" normalizeH="0" baseline="0" noProof="0">
              <a:ln>
                <a:noFill/>
              </a:ln>
              <a:solidFill>
                <a:schemeClr val="tx1"/>
              </a:solidFill>
              <a:effectLst/>
              <a:uLnTx/>
              <a:uFillTx/>
              <a:latin typeface="+mn-lt"/>
              <a:ea typeface="+mn-ea"/>
              <a:cs typeface="+mn-cs"/>
            </a:endParaRPr>
          </a:p>
          <a:p>
            <a:endParaRPr lang="en-US" dirty="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INJUNCTION AND STAY</a:t>
            </a:r>
            <a:endParaRPr lang="en-US" dirty="0"/>
          </a:p>
        </p:txBody>
      </p:sp>
      <p:sp>
        <p:nvSpPr>
          <p:cNvPr id="3" name="Content Placeholder 2"/>
          <p:cNvSpPr>
            <a:spLocks noGrp="1"/>
          </p:cNvSpPr>
          <p:nvPr>
            <p:ph idx="1"/>
          </p:nvPr>
        </p:nvSpPr>
        <p:spPr>
          <a:xfrm>
            <a:off x="914400" y="1828800"/>
            <a:ext cx="7315200" cy="4038600"/>
          </a:xfrm>
        </p:spPr>
        <p:txBody>
          <a:bodyPr>
            <a:normAutofit/>
          </a:bodyPr>
          <a:lstStyle/>
          <a:p>
            <a:r>
              <a:rPr lang="en-US" dirty="0"/>
              <a:t>The main importance of the injunction in Order 53 proceedings is that, unlike the prerogative orders and declarations, it may be granted at an interlocutory stage on an interim basis to preserve the status quo until a final hearing of the case.</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183880" cy="914400"/>
          </a:xfrm>
        </p:spPr>
        <p:txBody>
          <a:bodyPr/>
          <a:lstStyle/>
          <a:p>
            <a:pPr algn="ctr"/>
            <a:r>
              <a:rPr lang="en-US" dirty="0"/>
              <a:t>INJUNCTION AN STAY</a:t>
            </a:r>
            <a:endParaRPr lang="en-US" dirty="0"/>
          </a:p>
        </p:txBody>
      </p:sp>
      <p:sp>
        <p:nvSpPr>
          <p:cNvPr id="3" name="Content Placeholder 2"/>
          <p:cNvSpPr>
            <a:spLocks noGrp="1"/>
          </p:cNvSpPr>
          <p:nvPr>
            <p:ph idx="1"/>
          </p:nvPr>
        </p:nvSpPr>
        <p:spPr>
          <a:xfrm>
            <a:off x="668020" y="1615440"/>
            <a:ext cx="7808595" cy="4422140"/>
          </a:xfrm>
        </p:spPr>
        <p:txBody>
          <a:bodyPr>
            <a:normAutofit fontScale="82500"/>
          </a:bodyPr>
          <a:lstStyle/>
          <a:p>
            <a:pPr>
              <a:lnSpc>
                <a:spcPct val="120000"/>
              </a:lnSpc>
            </a:pPr>
            <a:r>
              <a:rPr lang="en-US" dirty="0"/>
              <a:t>Interim relief may be granted in one of the two forms</a:t>
            </a:r>
            <a:endParaRPr lang="en-US" dirty="0"/>
          </a:p>
          <a:p>
            <a:pPr marL="797560" lvl="1" indent="-514350">
              <a:lnSpc>
                <a:spcPct val="120000"/>
              </a:lnSpc>
              <a:buClr>
                <a:srgbClr val="F07F09"/>
              </a:buClr>
              <a:buFont typeface="+mj-lt"/>
              <a:buAutoNum type="arabicPeriod"/>
            </a:pPr>
            <a:r>
              <a:rPr lang="en-US" dirty="0">
                <a:solidFill>
                  <a:prstClr val="black"/>
                </a:solidFill>
              </a:rPr>
              <a:t>an interlocutory injunction, and possibly</a:t>
            </a:r>
            <a:endParaRPr lang="en-US" dirty="0">
              <a:solidFill>
                <a:prstClr val="black"/>
              </a:solidFill>
            </a:endParaRPr>
          </a:p>
          <a:p>
            <a:pPr marL="797560" lvl="1" indent="-514350">
              <a:lnSpc>
                <a:spcPct val="120000"/>
              </a:lnSpc>
              <a:buClr>
                <a:srgbClr val="F07F09"/>
              </a:buClr>
              <a:buFont typeface="+mj-lt"/>
              <a:buAutoNum type="arabicPeriod"/>
            </a:pPr>
            <a:r>
              <a:rPr lang="en-US" dirty="0">
                <a:solidFill>
                  <a:prstClr val="black"/>
                </a:solidFill>
              </a:rPr>
              <a:t>a stay of proceedings.</a:t>
            </a:r>
            <a:endParaRPr lang="en-US" dirty="0"/>
          </a:p>
          <a:p>
            <a:pPr>
              <a:lnSpc>
                <a:spcPct val="120000"/>
              </a:lnSpc>
            </a:pPr>
            <a:r>
              <a:rPr lang="en-US" dirty="0"/>
              <a:t>An interlocutory injunction is one granted before the trial for the purpose of preventing any change in the status quo from taking place until the final determination of the merits of the case. Interim injunctions may be prohibitory or mandatory</a:t>
            </a:r>
            <a:endParaRPr lang="en-US" dirty="0"/>
          </a:p>
          <a:p>
            <a:pPr marL="626110" lvl="1" indent="-342900">
              <a:buFont typeface="Arial" panose="020B0604020202020204" pitchFamily="34" charset="0"/>
              <a:buChar char="•"/>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30225"/>
            <a:ext cx="8183880" cy="1051560"/>
          </a:xfrm>
        </p:spPr>
        <p:txBody>
          <a:bodyPr/>
          <a:lstStyle/>
          <a:p>
            <a:pPr algn="ctr"/>
            <a:r>
              <a:rPr lang="en-US"/>
              <a:t>DAMAGES</a:t>
            </a:r>
            <a:endParaRPr lang="en-US"/>
          </a:p>
        </p:txBody>
      </p:sp>
      <p:sp>
        <p:nvSpPr>
          <p:cNvPr id="3" name="Content Placeholder 2"/>
          <p:cNvSpPr>
            <a:spLocks noGrp="1"/>
          </p:cNvSpPr>
          <p:nvPr>
            <p:ph idx="1"/>
          </p:nvPr>
        </p:nvSpPr>
        <p:spPr>
          <a:xfrm>
            <a:off x="643890" y="1795780"/>
            <a:ext cx="7873365" cy="4032885"/>
          </a:xfrm>
        </p:spPr>
        <p:txBody>
          <a:bodyPr>
            <a:normAutofit/>
          </a:bodyPr>
          <a:lstStyle/>
          <a:p>
            <a:r>
              <a:rPr lang="en-US" sz="2400"/>
              <a:t>The court may award damages where, and only where, the applicant has joined a claim for damages to his application and the court is satisfied that if the claim had been made in private law proceedings,e.g. breach of contract, negligence, the applicant would be awarded damages.</a:t>
            </a:r>
            <a:endParaRPr lang="en-US" sz="2400"/>
          </a:p>
          <a:p>
            <a:r>
              <a:rPr lang="en-US" sz="2400"/>
              <a:t>It follows that unlawful actions or decisions, or instances of maladministration, do not themselves given rise to an award of damages</a:t>
            </a:r>
            <a:endParaRPr lang="en-US" sz="24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30225"/>
            <a:ext cx="8183880" cy="1051560"/>
          </a:xfrm>
        </p:spPr>
        <p:txBody>
          <a:bodyPr/>
          <a:lstStyle/>
          <a:p>
            <a:pPr algn="ctr"/>
            <a:r>
              <a:rPr lang="en-US"/>
              <a:t>DAMAGES</a:t>
            </a:r>
            <a:endParaRPr lang="en-US"/>
          </a:p>
        </p:txBody>
      </p:sp>
      <p:sp>
        <p:nvSpPr>
          <p:cNvPr id="3" name="Content Placeholder 2"/>
          <p:cNvSpPr>
            <a:spLocks noGrp="1"/>
          </p:cNvSpPr>
          <p:nvPr>
            <p:ph idx="1"/>
          </p:nvPr>
        </p:nvSpPr>
        <p:spPr>
          <a:xfrm>
            <a:off x="786130" y="1795780"/>
            <a:ext cx="7731125" cy="4032885"/>
          </a:xfrm>
        </p:spPr>
        <p:txBody>
          <a:bodyPr>
            <a:normAutofit/>
          </a:bodyPr>
          <a:lstStyle/>
          <a:p>
            <a:r>
              <a:rPr lang="en-US"/>
              <a:t>Applicants may also claim on the basis of the tort of misfeasance in public office. </a:t>
            </a:r>
            <a:endParaRPr lang="en-US"/>
          </a:p>
          <a:p>
            <a:r>
              <a:rPr lang="en-US"/>
              <a:t>This is available only against public officers who have exceeded their powers or acted in bad faith or without reasonable cause, and who have been actuated by malice against the applicant.</a:t>
            </a: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80060" y="500380"/>
            <a:ext cx="8183880" cy="1051560"/>
          </a:xfrm>
        </p:spPr>
        <p:txBody>
          <a:bodyPr vert="horz" wrap="square" lIns="0" tIns="45720" rIns="0" bIns="0" anchor="b"/>
          <a:lstStyle/>
          <a:p>
            <a:pPr eaLnBrk="1" hangingPunct="1"/>
            <a:r>
              <a:rPr lang="en-US" altLang="en-US" dirty="0"/>
              <a:t>Procedure for Judicial Review</a:t>
            </a:r>
            <a:endParaRPr lang="en-US" altLang="en-US" dirty="0"/>
          </a:p>
        </p:txBody>
      </p:sp>
      <p:sp>
        <p:nvSpPr>
          <p:cNvPr id="3" name="Content Placeholder 2"/>
          <p:cNvSpPr>
            <a:spLocks noGrp="1"/>
          </p:cNvSpPr>
          <p:nvPr>
            <p:ph idx="1"/>
          </p:nvPr>
        </p:nvSpPr>
        <p:spPr>
          <a:xfrm>
            <a:off x="457200" y="1707833"/>
            <a:ext cx="8229600" cy="4389438"/>
          </a:xfrm>
        </p:spPr>
        <p:txBody>
          <a:bodyPr vert="horz" wrap="square" lIns="91440" tIns="45720" rIns="91440" bIns="45720" numCol="1" anchor="t" anchorCtr="0" compatLnSpc="1">
            <a:normAutofit/>
          </a:bodyPr>
          <a:lstStyle/>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en-US" sz="2000" b="1" i="0" u="none" strike="noStrike" kern="1200" cap="none" spc="0" normalizeH="0" baseline="0" noProof="0" dirty="0">
                <a:ln>
                  <a:noFill/>
                </a:ln>
                <a:solidFill>
                  <a:schemeClr val="tx1"/>
                </a:solidFill>
                <a:effectLst/>
                <a:uLnTx/>
                <a:uFillTx/>
                <a:ea typeface="+mn-ea"/>
                <a:cs typeface="+mn-lt"/>
              </a:rPr>
              <a:t>Leave stage</a:t>
            </a:r>
            <a:endParaRPr kumimoji="0" lang="en-US" sz="2000" b="1" i="0" u="none" strike="noStrike" kern="1200" cap="none" spc="0" normalizeH="0" baseline="0" noProof="0" dirty="0">
              <a:ln>
                <a:noFill/>
              </a:ln>
              <a:solidFill>
                <a:schemeClr val="tx1"/>
              </a:solidFill>
              <a:effectLst/>
              <a:uLnTx/>
              <a:uFillTx/>
              <a:ea typeface="+mn-ea"/>
              <a:cs typeface="+mn-lt"/>
            </a:endParaRPr>
          </a:p>
          <a:p>
            <a:pPr marR="0" lvl="0" algn="l" defTabSz="914400" rtl="0" eaLnBrk="1" fontAlgn="auto" latinLnBrk="0" hangingPunct="1">
              <a:lnSpc>
                <a:spcPct val="100000"/>
              </a:lnSpc>
              <a:spcBef>
                <a:spcPct val="20000"/>
              </a:spcBef>
              <a:spcAft>
                <a:spcPts val="0"/>
              </a:spcAft>
              <a:buClr>
                <a:schemeClr val="accent3"/>
              </a:buClr>
              <a:buSzPct val="95000"/>
              <a:defRPr/>
            </a:pPr>
            <a:r>
              <a:rPr kumimoji="0" lang="en-US" sz="2000" b="0" i="0" u="none" strike="noStrike" kern="1200" cap="none" spc="0" normalizeH="0" baseline="0" noProof="0" dirty="0">
                <a:ln>
                  <a:noFill/>
                </a:ln>
                <a:solidFill>
                  <a:schemeClr val="tx1"/>
                </a:solidFill>
                <a:effectLst/>
                <a:uLnTx/>
                <a:uFillTx/>
                <a:ea typeface="+mn-ea"/>
                <a:cs typeface="+mn-lt"/>
              </a:rPr>
              <a:t>The Application is made Ex Parte and operates as a filter to prevent hopeless applications proceeding.</a:t>
            </a:r>
            <a:endParaRPr kumimoji="0" lang="en-US" sz="2000" b="0" i="0" u="none" strike="noStrike" kern="1200" cap="none" spc="0" normalizeH="0" baseline="0" noProof="0" dirty="0">
              <a:ln>
                <a:noFill/>
              </a:ln>
              <a:solidFill>
                <a:schemeClr val="tx1"/>
              </a:solidFill>
              <a:effectLst/>
              <a:uLnTx/>
              <a:uFillTx/>
              <a:ea typeface="+mn-ea"/>
              <a:cs typeface="+mn-lt"/>
            </a:endParaRPr>
          </a:p>
          <a:p>
            <a:pPr marR="0" lvl="0" algn="l" defTabSz="914400" rtl="0" eaLnBrk="1" fontAlgn="auto" latinLnBrk="0" hangingPunct="1">
              <a:lnSpc>
                <a:spcPct val="100000"/>
              </a:lnSpc>
              <a:spcBef>
                <a:spcPct val="20000"/>
              </a:spcBef>
              <a:spcAft>
                <a:spcPts val="0"/>
              </a:spcAft>
              <a:buClr>
                <a:schemeClr val="accent3"/>
              </a:buClr>
              <a:buSzPct val="95000"/>
              <a:defRPr/>
            </a:pPr>
            <a:r>
              <a:rPr kumimoji="0" lang="en-US" sz="2000" b="0" i="0" u="none" strike="noStrike" kern="1200" cap="none" spc="0" normalizeH="0" baseline="0" noProof="0" dirty="0">
                <a:ln>
                  <a:noFill/>
                </a:ln>
                <a:solidFill>
                  <a:schemeClr val="tx1"/>
                </a:solidFill>
                <a:effectLst/>
                <a:uLnTx/>
                <a:uFillTx/>
                <a:ea typeface="+mn-ea"/>
                <a:cs typeface="+mn-lt"/>
              </a:rPr>
              <a:t> In </a:t>
            </a:r>
            <a:r>
              <a:rPr kumimoji="0" lang="en-US" sz="2000" b="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ea typeface="+mn-ea"/>
                <a:cs typeface="+mn-lt"/>
              </a:rPr>
              <a:t>R. v Secretary of State for the Home Department, ex p. Rukshanda Begum (1990) c.o.d.107</a:t>
            </a:r>
            <a:r>
              <a:rPr kumimoji="0" lang="en-US" sz="2000" b="0" i="0" u="none" strike="noStrike" kern="1200" cap="none" spc="0" normalizeH="0" baseline="0" noProof="0" dirty="0">
                <a:ln>
                  <a:noFill/>
                </a:ln>
                <a:solidFill>
                  <a:schemeClr val="tx1"/>
                </a:solidFill>
                <a:effectLst/>
                <a:uLnTx/>
                <a:uFillTx/>
                <a:ea typeface="+mn-ea"/>
                <a:cs typeface="+mn-lt"/>
              </a:rPr>
              <a:t>, where the court of Appeal held that the test to be applied in deciding whether to grant leave to move for judicial review is whether the judge is satisfied that there is </a:t>
            </a:r>
            <a:r>
              <a:rPr kumimoji="0" lang="en-US" sz="2000" b="1" i="0" u="none" strike="noStrike" kern="1200" cap="none" spc="0" normalizeH="0" baseline="0" noProof="0" dirty="0">
                <a:ln>
                  <a:noFill/>
                </a:ln>
                <a:solidFill>
                  <a:schemeClr val="tx1"/>
                </a:solidFill>
                <a:effectLst/>
                <a:uLnTx/>
                <a:uFillTx/>
                <a:ea typeface="+mn-ea"/>
                <a:cs typeface="+mn-lt"/>
              </a:rPr>
              <a:t>a case fit for further investigation at a full inter-partes hearing of a substantive application for judicial review</a:t>
            </a:r>
            <a:endParaRPr kumimoji="0" lang="en-US" sz="2000" b="1" i="0" u="none" strike="noStrike" kern="1200" cap="none" spc="0" normalizeH="0" baseline="0" noProof="0" dirty="0">
              <a:ln>
                <a:noFill/>
              </a:ln>
              <a:solidFill>
                <a:schemeClr val="tx1"/>
              </a:solidFill>
              <a:effectLst/>
              <a:uLnTx/>
              <a:uFillTx/>
              <a:ea typeface="+mn-ea"/>
              <a:cs typeface="+mn-lt"/>
            </a:endParaRPr>
          </a:p>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None/>
              <a:defRPr/>
            </a:pPr>
            <a:r>
              <a:rPr kumimoji="0" lang="en-US" sz="2000" b="1" i="0" u="none" strike="noStrike" kern="1200" cap="none" spc="0" normalizeH="0" baseline="0" noProof="0" dirty="0">
                <a:ln>
                  <a:noFill/>
                </a:ln>
                <a:solidFill>
                  <a:schemeClr val="tx1"/>
                </a:solidFill>
                <a:effectLst/>
                <a:uLnTx/>
                <a:uFillTx/>
                <a:ea typeface="+mn-ea"/>
                <a:cs typeface="+mn-lt"/>
              </a:rPr>
              <a:t>Merit Stage</a:t>
            </a:r>
            <a:endParaRPr kumimoji="0" lang="en-US" sz="2000" b="1" i="0" u="none" strike="noStrike" kern="1200" cap="none" spc="0" normalizeH="0" baseline="0" noProof="0" dirty="0">
              <a:ln>
                <a:noFill/>
              </a:ln>
              <a:solidFill>
                <a:schemeClr val="tx1"/>
              </a:solidFill>
              <a:effectLst/>
              <a:uLnTx/>
              <a:uFillTx/>
              <a:ea typeface="+mn-ea"/>
              <a:cs typeface="+mn-lt"/>
            </a:endParaRPr>
          </a:p>
          <a:p>
            <a:pPr marR="0" lvl="0" algn="l" defTabSz="914400" rtl="0" eaLnBrk="1" fontAlgn="auto" latinLnBrk="0" hangingPunct="1">
              <a:lnSpc>
                <a:spcPct val="100000"/>
              </a:lnSpc>
              <a:spcBef>
                <a:spcPct val="20000"/>
              </a:spcBef>
              <a:spcAft>
                <a:spcPts val="0"/>
              </a:spcAft>
              <a:buClr>
                <a:schemeClr val="accent3"/>
              </a:buClr>
              <a:buSzPct val="95000"/>
              <a:defRPr/>
            </a:pPr>
            <a:r>
              <a:rPr kumimoji="0" lang="en-US" sz="2000" b="0" i="0" u="none" strike="noStrike" kern="1200" cap="none" spc="0" normalizeH="0" baseline="0" noProof="0" dirty="0">
                <a:ln>
                  <a:noFill/>
                </a:ln>
                <a:solidFill>
                  <a:schemeClr val="tx1"/>
                </a:solidFill>
                <a:effectLst/>
                <a:uLnTx/>
                <a:uFillTx/>
                <a:ea typeface="+mn-ea"/>
                <a:cs typeface="+mn-lt"/>
              </a:rPr>
              <a:t>This stage requires full considerations of the merits of the application.</a:t>
            </a:r>
            <a:endParaRPr kumimoji="0" lang="en-US" sz="2000" b="0" i="0" u="none" strike="noStrike" kern="1200" cap="none" spc="0" normalizeH="0" baseline="0" noProof="0" dirty="0">
              <a:ln>
                <a:noFill/>
              </a:ln>
              <a:solidFill>
                <a:schemeClr val="tx1"/>
              </a:solidFill>
              <a:effectLst/>
              <a:uLnTx/>
              <a:uFillTx/>
              <a:ea typeface="+mn-ea"/>
              <a:cs typeface="+mn-lt"/>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endParaRPr kumimoji="0" lang="en-US" sz="26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anose="05020102010507070707"/>
              <a:buChar char=""/>
              <a:defRPr/>
            </a:pPr>
            <a:endParaRPr kumimoji="0" lang="en-US" sz="2600" b="0" i="0" u="none" strike="noStrike" kern="1200" cap="none" spc="0" normalizeH="0" baseline="0" noProof="0" dirty="0">
              <a:ln>
                <a:noFill/>
              </a:ln>
              <a:solidFill>
                <a:schemeClr val="tx1"/>
              </a:solidFill>
              <a:effectLst/>
              <a:uLnTx/>
              <a:uFillTx/>
              <a:latin typeface="Cambria" panose="02040503050406030204" pitchFamily="18" charset="0"/>
              <a:ea typeface="+mn-ea"/>
              <a:cs typeface="+mn-cs"/>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183880" cy="1051560"/>
          </a:xfrm>
        </p:spPr>
        <p:txBody>
          <a:bodyPr/>
          <a:lstStyle/>
          <a:p>
            <a:pPr algn="ctr"/>
            <a:r>
              <a:rPr lang="en-US" dirty="0"/>
              <a:t>STANDING</a:t>
            </a:r>
            <a:endParaRPr lang="en-US" dirty="0"/>
          </a:p>
        </p:txBody>
      </p:sp>
      <p:sp>
        <p:nvSpPr>
          <p:cNvPr id="3" name="Content Placeholder 2"/>
          <p:cNvSpPr>
            <a:spLocks noGrp="1"/>
          </p:cNvSpPr>
          <p:nvPr>
            <p:ph idx="1"/>
          </p:nvPr>
        </p:nvSpPr>
        <p:spPr>
          <a:xfrm>
            <a:off x="762000" y="1752600"/>
            <a:ext cx="7696200" cy="4337685"/>
          </a:xfrm>
        </p:spPr>
        <p:txBody>
          <a:bodyPr>
            <a:normAutofit fontScale="70000"/>
          </a:bodyPr>
          <a:lstStyle/>
          <a:p>
            <a:pPr marR="0" lvl="0" algn="l" defTabSz="914400" rtl="0" eaLnBrk="1" fontAlgn="auto" latinLnBrk="0" hangingPunct="1">
              <a:lnSpc>
                <a:spcPct val="130000"/>
              </a:lnSpc>
              <a:spcBef>
                <a:spcPct val="20000"/>
              </a:spcBef>
              <a:spcAft>
                <a:spcPts val="0"/>
              </a:spcAft>
              <a:buClr>
                <a:schemeClr val="accent3"/>
              </a:buClr>
              <a:buSzPct val="95000"/>
              <a:defRPr/>
            </a:pPr>
            <a:r>
              <a:rPr lang="en-US" b="1" noProof="0" dirty="0">
                <a:ln>
                  <a:noFill/>
                </a:ln>
                <a:uLnTx/>
                <a:uFillTx/>
                <a:cs typeface="+mn-lt"/>
                <a:sym typeface="+mn-ea"/>
              </a:rPr>
              <a:t>Locus </a:t>
            </a:r>
            <a:r>
              <a:rPr lang="en-US" b="1" noProof="0" dirty="0" err="1">
                <a:ln>
                  <a:noFill/>
                </a:ln>
                <a:uLnTx/>
                <a:uFillTx/>
                <a:cs typeface="+mn-lt"/>
                <a:sym typeface="+mn-ea"/>
              </a:rPr>
              <a:t>Standi - </a:t>
            </a:r>
            <a:r>
              <a:rPr lang="en-US" noProof="0" dirty="0">
                <a:ln>
                  <a:noFill/>
                </a:ln>
                <a:uLnTx/>
                <a:uFillTx/>
                <a:cs typeface="+mn-lt"/>
                <a:sym typeface="+mn-ea"/>
              </a:rPr>
              <a:t>This stage seeks to ensure that not just anyone can bring an Application or Judicial review but to ensure that one has a sufficient interest.</a:t>
            </a:r>
            <a:endParaRPr lang="en-US" dirty="0"/>
          </a:p>
          <a:p>
            <a:pPr>
              <a:lnSpc>
                <a:spcPct val="110000"/>
              </a:lnSpc>
            </a:pPr>
            <a:r>
              <a:rPr lang="en-US" dirty="0"/>
              <a:t>Standing - whether an applicant’s interests have been sufficiently affected by the decision which he seeks to challenge.</a:t>
            </a:r>
            <a:endParaRPr lang="en-US" dirty="0"/>
          </a:p>
          <a:p>
            <a:r>
              <a:rPr lang="en-US" dirty="0"/>
              <a:t>In the absence of standing, the court has no jurisdiction to exercise its supervisory powers over impugned governmental action</a:t>
            </a:r>
            <a:endParaRPr lang="en-US" dirty="0"/>
          </a:p>
          <a:p>
            <a:r>
              <a:rPr lang="en-US" dirty="0"/>
              <a:t>How the issues of standing are decided has a  bearing on who has access to courts.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30225"/>
            <a:ext cx="8183880" cy="1051560"/>
          </a:xfrm>
        </p:spPr>
        <p:txBody>
          <a:bodyPr/>
          <a:lstStyle/>
          <a:p>
            <a:r>
              <a:rPr lang="en-US"/>
              <a:t>DISCRETION</a:t>
            </a:r>
            <a:endParaRPr lang="en-US"/>
          </a:p>
        </p:txBody>
      </p:sp>
      <p:sp>
        <p:nvSpPr>
          <p:cNvPr id="3" name="Content Placeholder 2"/>
          <p:cNvSpPr>
            <a:spLocks noGrp="1"/>
          </p:cNvSpPr>
          <p:nvPr>
            <p:ph idx="1"/>
          </p:nvPr>
        </p:nvSpPr>
        <p:spPr>
          <a:xfrm>
            <a:off x="480060" y="1581912"/>
            <a:ext cx="8183880" cy="4187952"/>
          </a:xfrm>
        </p:spPr>
        <p:txBody>
          <a:bodyPr>
            <a:normAutofit lnSpcReduction="10000"/>
          </a:bodyPr>
          <a:lstStyle/>
          <a:p>
            <a:r>
              <a:rPr lang="en-US" dirty="0"/>
              <a:t>The court will not grant an order which is unnecessary or futile.  </a:t>
            </a:r>
            <a:endParaRPr lang="en-US" dirty="0"/>
          </a:p>
          <a:p>
            <a:r>
              <a:rPr lang="en-US" dirty="0"/>
              <a:t>The court may refuse relief where practical problems would arise from making the order, or </a:t>
            </a:r>
            <a:endParaRPr lang="en-US" dirty="0"/>
          </a:p>
          <a:p>
            <a:r>
              <a:rPr lang="en-US" dirty="0"/>
              <a:t>where the form of the order would require detailed supervision by the court, or</a:t>
            </a:r>
            <a:endParaRPr lang="en-US" dirty="0"/>
          </a:p>
          <a:p>
            <a:r>
              <a:rPr lang="en-US" dirty="0"/>
              <a:t>where the applicant has already obtained that which he sought to obtain by way of judicial review</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9"/>
          <p:cNvSpPr>
            <a:spLocks noGrp="1" noRot="1" noChangeAspect="1" noMove="1" noResize="1" noEditPoints="1" noAdjustHandles="1" noChangeArrowheads="1" noChangeShapeType="1" noTextEdit="1"/>
          </p:cNvSpPr>
          <p:nvPr/>
        </p:nvSpPr>
        <p:spPr>
          <a:xfrm>
            <a:off x="114" y="0"/>
            <a:ext cx="9143772"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2988" y="1054121"/>
            <a:ext cx="7098848" cy="927079"/>
          </a:xfrm>
        </p:spPr>
        <p:txBody>
          <a:bodyPr>
            <a:normAutofit/>
          </a:bodyPr>
          <a:lstStyle/>
          <a:p>
            <a:r>
              <a:rPr lang="en-US" dirty="0"/>
              <a:t>STANDING</a:t>
            </a:r>
            <a:endParaRPr lang="en-US" dirty="0"/>
          </a:p>
        </p:txBody>
      </p:sp>
      <p:sp>
        <p:nvSpPr>
          <p:cNvPr id="3" name="Content Placeholder 2"/>
          <p:cNvSpPr>
            <a:spLocks noGrp="1"/>
          </p:cNvSpPr>
          <p:nvPr>
            <p:ph idx="1"/>
          </p:nvPr>
        </p:nvSpPr>
        <p:spPr>
          <a:xfrm>
            <a:off x="1142988" y="1981200"/>
            <a:ext cx="7772412" cy="4144031"/>
          </a:xfrm>
        </p:spPr>
        <p:txBody>
          <a:bodyPr>
            <a:noAutofit/>
          </a:bodyPr>
          <a:lstStyle/>
          <a:p>
            <a:r>
              <a:rPr lang="en-US" sz="2400" dirty="0"/>
              <a:t>In </a:t>
            </a:r>
            <a:r>
              <a:rPr lang="en-US" sz="2400" i="1" dirty="0">
                <a:effectLst>
                  <a:outerShdw blurRad="38100" dist="38100" dir="2700000" algn="tl">
                    <a:srgbClr val="000000">
                      <a:alpha val="43137"/>
                    </a:srgbClr>
                  </a:outerShdw>
                </a:effectLst>
              </a:rPr>
              <a:t>Maxwell Mwamba and </a:t>
            </a:r>
            <a:r>
              <a:rPr lang="en-US" sz="2400" i="1" dirty="0" err="1">
                <a:effectLst>
                  <a:outerShdw blurRad="38100" dist="38100" dir="2700000" algn="tl">
                    <a:srgbClr val="000000">
                      <a:alpha val="43137"/>
                    </a:srgbClr>
                  </a:outerShdw>
                </a:effectLst>
              </a:rPr>
              <a:t>Stora</a:t>
            </a:r>
            <a:r>
              <a:rPr lang="en-US" sz="2400" i="1" dirty="0">
                <a:effectLst>
                  <a:outerShdw blurRad="38100" dist="38100" dir="2700000" algn="tl">
                    <a:srgbClr val="000000">
                      <a:alpha val="43137"/>
                    </a:srgbClr>
                  </a:outerShdw>
                </a:effectLst>
              </a:rPr>
              <a:t> Solomon </a:t>
            </a:r>
            <a:r>
              <a:rPr lang="en-US" sz="2400" i="1" dirty="0" err="1">
                <a:effectLst>
                  <a:outerShdw blurRad="38100" dist="38100" dir="2700000" algn="tl">
                    <a:srgbClr val="000000">
                      <a:alpha val="43137"/>
                    </a:srgbClr>
                  </a:outerShdw>
                </a:effectLst>
              </a:rPr>
              <a:t>Mbuzi</a:t>
            </a:r>
            <a:r>
              <a:rPr lang="en-US" sz="2400" i="1" dirty="0">
                <a:effectLst>
                  <a:outerShdw blurRad="38100" dist="38100" dir="2700000" algn="tl">
                    <a:srgbClr val="000000">
                      <a:alpha val="43137"/>
                    </a:srgbClr>
                  </a:outerShdw>
                </a:effectLst>
              </a:rPr>
              <a:t> and the Attorney General SCZ Judgment No. 10 of 1993 </a:t>
            </a:r>
            <a:r>
              <a:rPr lang="en-US" sz="2400" dirty="0"/>
              <a:t>the issue of standing was raised. </a:t>
            </a:r>
            <a:endParaRPr lang="en-US" sz="2400" dirty="0"/>
          </a:p>
          <a:p>
            <a:r>
              <a:rPr lang="en-US" sz="2400" dirty="0"/>
              <a:t>The Applicants who were members of an opposition party challenged the appointment by the President of two members of his political party, who had previously been investigated for trafficking in drugs. The challenged was premised on Article 44 of the Constitution</a:t>
            </a:r>
            <a:endParaRPr lang="en-US"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14" y="0"/>
            <a:ext cx="9143772"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2988" y="1054121"/>
            <a:ext cx="7098848" cy="1184111"/>
          </a:xfrm>
        </p:spPr>
        <p:txBody>
          <a:bodyPr>
            <a:normAutofit/>
          </a:bodyPr>
          <a:lstStyle/>
          <a:p>
            <a:r>
              <a:rPr lang="en-US" dirty="0"/>
              <a:t>STANDING</a:t>
            </a:r>
            <a:endParaRPr lang="en-US"/>
          </a:p>
        </p:txBody>
      </p:sp>
      <p:sp>
        <p:nvSpPr>
          <p:cNvPr id="3" name="Content Placeholder 2"/>
          <p:cNvSpPr>
            <a:spLocks noGrp="1"/>
          </p:cNvSpPr>
          <p:nvPr>
            <p:ph idx="1"/>
          </p:nvPr>
        </p:nvSpPr>
        <p:spPr>
          <a:xfrm>
            <a:off x="1143000" y="2399099"/>
            <a:ext cx="7099173" cy="3400969"/>
          </a:xfrm>
        </p:spPr>
        <p:txBody>
          <a:bodyPr>
            <a:normAutofit/>
          </a:bodyPr>
          <a:lstStyle/>
          <a:p>
            <a:pPr algn="l">
              <a:lnSpc>
                <a:spcPct val="110000"/>
              </a:lnSpc>
            </a:pPr>
            <a:r>
              <a:rPr lang="en-US" sz="2100"/>
              <a:t>Article 44 provides that:</a:t>
            </a:r>
            <a:br>
              <a:rPr lang="en-US" sz="2100"/>
            </a:br>
            <a:r>
              <a:rPr lang="en-US" sz="2100"/>
              <a:t>“</a:t>
            </a:r>
            <a:r>
              <a:rPr lang="en-US" sz="2100" i="1"/>
              <a:t>As the Head of State, the President shall perform with dignity and leadership all acts necessary or expedient for, or reasonably incidental to, the discharge of the executive functions of government, subject to the overriding terms of this Constitution and the Laws of Zambia which he is constitutionally obliged to protect, administer and execute</a:t>
            </a:r>
            <a:r>
              <a:rPr lang="en-US" sz="2100"/>
              <a:t>”</a:t>
            </a:r>
            <a:endParaRPr lang="en-US" sz="21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14" y="0"/>
            <a:ext cx="9143772"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2988" y="1054121"/>
            <a:ext cx="7098848" cy="1184111"/>
          </a:xfrm>
        </p:spPr>
        <p:txBody>
          <a:bodyPr>
            <a:normAutofit/>
          </a:bodyPr>
          <a:lstStyle/>
          <a:p>
            <a:r>
              <a:rPr lang="en-US" dirty="0"/>
              <a:t>STANDING</a:t>
            </a:r>
            <a:endParaRPr lang="en-US"/>
          </a:p>
        </p:txBody>
      </p:sp>
      <p:sp>
        <p:nvSpPr>
          <p:cNvPr id="3" name="Content Placeholder 2"/>
          <p:cNvSpPr>
            <a:spLocks noGrp="1"/>
          </p:cNvSpPr>
          <p:nvPr>
            <p:ph idx="1"/>
          </p:nvPr>
        </p:nvSpPr>
        <p:spPr>
          <a:xfrm>
            <a:off x="1143000" y="2399099"/>
            <a:ext cx="7099173" cy="3400969"/>
          </a:xfrm>
        </p:spPr>
        <p:txBody>
          <a:bodyPr>
            <a:normAutofit/>
          </a:bodyPr>
          <a:lstStyle/>
          <a:p>
            <a:pPr algn="just">
              <a:lnSpc>
                <a:spcPct val="130000"/>
              </a:lnSpc>
            </a:pPr>
            <a:r>
              <a:rPr lang="en-US" sz="2100"/>
              <a:t>The substance of the case was that by appointing the two members of Parliament to ministerial positions, the President had acted contrary to the provisions of Article 44 of the Constitution.</a:t>
            </a:r>
            <a:endParaRPr lang="en-US" sz="2100"/>
          </a:p>
          <a:p>
            <a:pPr>
              <a:lnSpc>
                <a:spcPct val="130000"/>
              </a:lnSpc>
            </a:pPr>
            <a:r>
              <a:rPr lang="en-US" sz="2100"/>
              <a:t>They were not themselves directly affected by the appointments.</a:t>
            </a:r>
            <a:endParaRPr lang="en-US" sz="2100"/>
          </a:p>
          <a:p>
            <a:endParaRPr lang="en-US" sz="21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114" y="0"/>
            <a:ext cx="9143772"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2988" y="1054121"/>
            <a:ext cx="7098848" cy="1184111"/>
          </a:xfrm>
        </p:spPr>
        <p:txBody>
          <a:bodyPr>
            <a:normAutofit/>
          </a:bodyPr>
          <a:lstStyle/>
          <a:p>
            <a:r>
              <a:rPr lang="en-US" dirty="0"/>
              <a:t>STANDING</a:t>
            </a:r>
            <a:endParaRPr lang="en-US"/>
          </a:p>
        </p:txBody>
      </p:sp>
      <p:sp>
        <p:nvSpPr>
          <p:cNvPr id="3" name="Content Placeholder 2"/>
          <p:cNvSpPr>
            <a:spLocks noGrp="1"/>
          </p:cNvSpPr>
          <p:nvPr>
            <p:ph idx="1"/>
          </p:nvPr>
        </p:nvSpPr>
        <p:spPr>
          <a:xfrm>
            <a:off x="1143000" y="2399099"/>
            <a:ext cx="7099173" cy="3400969"/>
          </a:xfrm>
        </p:spPr>
        <p:txBody>
          <a:bodyPr>
            <a:normAutofit lnSpcReduction="10000"/>
          </a:bodyPr>
          <a:lstStyle/>
          <a:p>
            <a:r>
              <a:rPr lang="en-US" sz="2100"/>
              <a:t>The four Judges of the Supreme Court (the majority) observed: </a:t>
            </a:r>
            <a:endParaRPr lang="en-US" sz="2100"/>
          </a:p>
          <a:p>
            <a:pPr marL="0" indent="0" algn="just">
              <a:buNone/>
            </a:pPr>
            <a:r>
              <a:rPr lang="en-US" sz="2100"/>
              <a:t>	“</a:t>
            </a:r>
            <a:r>
              <a:rPr lang="en-US" sz="2100" i="1"/>
              <a:t>However, on the question of locus standi, 	we have to balance two aspects of the 	public interest, namely desirability of 	encouraging individual citizens to 	participate actively in the enforcement of 	the law, and the undesirability of 	encouraging meddlesome private “Attorney 	Generals” to move the Courts in matters 	that do not concern them.”</a:t>
            </a:r>
            <a:endParaRPr lang="en-US" sz="2100" i="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66" name="Rectangle 73"/>
          <p:cNvSpPr>
            <a:spLocks noGrp="1" noRot="1" noChangeAspect="1" noMove="1" noResize="1" noEditPoints="1" noAdjustHandles="1" noChangeArrowheads="1" noChangeShapeType="1" noTextEdit="1"/>
          </p:cNvSpPr>
          <p:nvPr/>
        </p:nvSpPr>
        <p:spPr>
          <a:xfrm>
            <a:off x="0" y="1"/>
            <a:ext cx="455228"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67" name="Rectangle 75"/>
          <p:cNvSpPr>
            <a:spLocks noGrp="1" noRot="1" noChangeAspect="1" noMove="1" noResize="1" noEditPoints="1" noAdjustHandles="1" noChangeArrowheads="1" noChangeShapeType="1" noTextEdit="1"/>
          </p:cNvSpPr>
          <p:nvPr/>
        </p:nvSpPr>
        <p:spPr>
          <a:xfrm>
            <a:off x="455225" y="0"/>
            <a:ext cx="8688775" cy="3233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58" name="Title 1"/>
          <p:cNvSpPr>
            <a:spLocks noGrp="1"/>
          </p:cNvSpPr>
          <p:nvPr>
            <p:ph type="title"/>
          </p:nvPr>
        </p:nvSpPr>
        <p:spPr>
          <a:xfrm>
            <a:off x="874986" y="721805"/>
            <a:ext cx="7694049" cy="2147520"/>
          </a:xfrm>
        </p:spPr>
        <p:txBody>
          <a:bodyPr vert="horz" lIns="0" tIns="45720" rIns="0" bIns="0" anchor="b">
            <a:normAutofit/>
          </a:bodyPr>
          <a:lstStyle/>
          <a:p>
            <a:pPr eaLnBrk="1" hangingPunct="1"/>
            <a:r>
              <a:rPr lang="en-US" altLang="en-US" sz="5200" b="1" dirty="0"/>
              <a:t>REMEDIES</a:t>
            </a:r>
            <a:endParaRPr lang="en-US" altLang="en-US" sz="5200" b="1" dirty="0"/>
          </a:p>
        </p:txBody>
      </p:sp>
      <p:grpSp>
        <p:nvGrpSpPr>
          <p:cNvPr id="78" name="Group 77"/>
          <p:cNvGrpSpPr>
            <a:grpSpLocks noGrp="1" noRot="1" noChangeAspect="1" noMove="1" noResize="1" noUngrp="1"/>
          </p:cNvGrpSpPr>
          <p:nvPr/>
        </p:nvGrpSpPr>
        <p:grpSpPr>
          <a:xfrm>
            <a:off x="891540" y="73152"/>
            <a:ext cx="884223" cy="232963"/>
            <a:chOff x="1188720" y="73152"/>
            <a:chExt cx="1178966" cy="232963"/>
          </a:xfrm>
        </p:grpSpPr>
        <p:sp>
          <p:nvSpPr>
            <p:cNvPr id="79" name="Rectangle 64"/>
            <p:cNvSpPr/>
            <p:nvPr/>
          </p:nvSpPr>
          <p:spPr>
            <a:xfrm>
              <a:off x="168854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66"/>
            <p:cNvSpPr/>
            <p:nvPr/>
          </p:nvSpPr>
          <p:spPr>
            <a:xfrm>
              <a:off x="168854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64"/>
            <p:cNvSpPr/>
            <p:nvPr/>
          </p:nvSpPr>
          <p:spPr>
            <a:xfrm>
              <a:off x="156358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66"/>
            <p:cNvSpPr/>
            <p:nvPr/>
          </p:nvSpPr>
          <p:spPr>
            <a:xfrm>
              <a:off x="156358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64"/>
            <p:cNvSpPr/>
            <p:nvPr/>
          </p:nvSpPr>
          <p:spPr>
            <a:xfrm>
              <a:off x="143863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66"/>
            <p:cNvSpPr/>
            <p:nvPr/>
          </p:nvSpPr>
          <p:spPr>
            <a:xfrm>
              <a:off x="143863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64"/>
            <p:cNvSpPr/>
            <p:nvPr/>
          </p:nvSpPr>
          <p:spPr>
            <a:xfrm>
              <a:off x="1313675"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66"/>
            <p:cNvSpPr/>
            <p:nvPr/>
          </p:nvSpPr>
          <p:spPr>
            <a:xfrm>
              <a:off x="1313675"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64"/>
            <p:cNvSpPr/>
            <p:nvPr/>
          </p:nvSpPr>
          <p:spPr>
            <a:xfrm>
              <a:off x="1188720"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66"/>
            <p:cNvSpPr/>
            <p:nvPr/>
          </p:nvSpPr>
          <p:spPr>
            <a:xfrm>
              <a:off x="1188720"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64"/>
            <p:cNvSpPr/>
            <p:nvPr/>
          </p:nvSpPr>
          <p:spPr>
            <a:xfrm>
              <a:off x="231331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66"/>
            <p:cNvSpPr/>
            <p:nvPr/>
          </p:nvSpPr>
          <p:spPr>
            <a:xfrm>
              <a:off x="231331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64"/>
            <p:cNvSpPr/>
            <p:nvPr/>
          </p:nvSpPr>
          <p:spPr>
            <a:xfrm>
              <a:off x="218836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66"/>
            <p:cNvSpPr/>
            <p:nvPr/>
          </p:nvSpPr>
          <p:spPr>
            <a:xfrm>
              <a:off x="218836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64"/>
            <p:cNvSpPr/>
            <p:nvPr/>
          </p:nvSpPr>
          <p:spPr>
            <a:xfrm>
              <a:off x="206340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66"/>
            <p:cNvSpPr/>
            <p:nvPr/>
          </p:nvSpPr>
          <p:spPr>
            <a:xfrm>
              <a:off x="206340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64"/>
            <p:cNvSpPr/>
            <p:nvPr/>
          </p:nvSpPr>
          <p:spPr>
            <a:xfrm>
              <a:off x="193845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66"/>
            <p:cNvSpPr/>
            <p:nvPr/>
          </p:nvSpPr>
          <p:spPr>
            <a:xfrm>
              <a:off x="193845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64"/>
            <p:cNvSpPr/>
            <p:nvPr/>
          </p:nvSpPr>
          <p:spPr>
            <a:xfrm>
              <a:off x="181349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66"/>
            <p:cNvSpPr/>
            <p:nvPr/>
          </p:nvSpPr>
          <p:spPr>
            <a:xfrm>
              <a:off x="181349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0" name="Rectangle 99"/>
          <p:cNvSpPr>
            <a:spLocks noGrp="1" noRot="1" noChangeAspect="1" noMove="1" noResize="1" noEditPoints="1" noAdjustHandles="1" noChangeArrowheads="1" noChangeShapeType="1" noTextEdit="1"/>
          </p:cNvSpPr>
          <p:nvPr/>
        </p:nvSpPr>
        <p:spPr>
          <a:xfrm>
            <a:off x="0" y="3233984"/>
            <a:ext cx="455228" cy="36240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59" name="Content Placeholder 2"/>
          <p:cNvSpPr>
            <a:spLocks noGrp="1"/>
          </p:cNvSpPr>
          <p:nvPr>
            <p:ph idx="1"/>
          </p:nvPr>
        </p:nvSpPr>
        <p:spPr>
          <a:xfrm>
            <a:off x="874986" y="2869325"/>
            <a:ext cx="7694050" cy="3915523"/>
          </a:xfrm>
        </p:spPr>
        <p:txBody>
          <a:bodyPr vert="horz" lIns="91440" tIns="45720" rIns="91440" bIns="45720" anchor="ctr">
            <a:normAutofit/>
          </a:bodyPr>
          <a:lstStyle/>
          <a:p>
            <a:pPr eaLnBrk="1" hangingPunct="1">
              <a:buFont typeface="Arial" panose="020B0604020202020204" pitchFamily="34" charset="0"/>
              <a:buChar char="•"/>
            </a:pPr>
            <a:r>
              <a:rPr lang="en-US" altLang="en-US" sz="2400" dirty="0">
                <a:latin typeface="Cambria" panose="02040503050406030204" pitchFamily="18" charset="0"/>
              </a:rPr>
              <a:t>In English law or Zambia legal system there are several judicial remedies available to a person who is aggrieved by an administrative act or determination.</a:t>
            </a:r>
            <a:endParaRPr lang="en-US" altLang="en-US" sz="2400" dirty="0">
              <a:latin typeface="Cambria" panose="02040503050406030204" pitchFamily="18" charset="0"/>
            </a:endParaRPr>
          </a:p>
          <a:p>
            <a:pPr eaLnBrk="1" hangingPunct="1">
              <a:buFont typeface="Arial" panose="020B0604020202020204" pitchFamily="34" charset="0"/>
              <a:buChar char="•"/>
            </a:pPr>
            <a:r>
              <a:rPr lang="en-US" altLang="en-US" sz="2400" dirty="0">
                <a:latin typeface="Cambria" panose="02040503050406030204" pitchFamily="18" charset="0"/>
              </a:rPr>
              <a:t>He may proceed by way of:</a:t>
            </a:r>
            <a:endParaRPr lang="en-US" altLang="en-US" sz="2400" dirty="0">
              <a:latin typeface="Cambria" panose="02040503050406030204" pitchFamily="18" charset="0"/>
            </a:endParaRPr>
          </a:p>
          <a:p>
            <a:pPr eaLnBrk="1" hangingPunct="1">
              <a:buFont typeface="Arial" panose="020B0604020202020204" pitchFamily="34" charset="0"/>
              <a:buChar char="•"/>
            </a:pPr>
            <a:r>
              <a:rPr lang="en-US" altLang="en-US" sz="2400" dirty="0">
                <a:latin typeface="Cambria" panose="02040503050406030204" pitchFamily="18" charset="0"/>
              </a:rPr>
              <a:t>(a) application for judicial review under Order 53 of the Rules of the Supreme Court by which means he may seek any one or more of six remedies.</a:t>
            </a:r>
            <a:endParaRPr lang="en-US" altLang="en-US" sz="2400"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2" name="Freeform: Shape 11"/>
          <p:cNvSpPr>
            <a:spLocks noGrp="1" noRot="1" noChangeAspect="1" noMove="1" noResize="1" noEditPoints="1" noAdjustHandles="1" noChangeArrowheads="1" noChangeShapeType="1" noTextEdit="1"/>
          </p:cNvSpPr>
          <p:nvPr/>
        </p:nvSpPr>
        <p:spPr>
          <a:xfrm>
            <a:off x="659656" y="0"/>
            <a:ext cx="7824687"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p:cNvSpPr>
            <a:spLocks noGrp="1" noRot="1" noChangeAspect="1" noMove="1" noResize="1" noEditPoints="1" noAdjustHandles="1" noChangeArrowheads="1" noChangeShapeType="1" noTextEdit="1"/>
          </p:cNvSpPr>
          <p:nvPr/>
        </p:nvSpPr>
        <p:spPr>
          <a:xfrm>
            <a:off x="851206" y="0"/>
            <a:ext cx="7441587"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p:cNvSpPr>
            <a:spLocks noGrp="1"/>
          </p:cNvSpPr>
          <p:nvPr>
            <p:ph type="title"/>
          </p:nvPr>
        </p:nvSpPr>
        <p:spPr>
          <a:xfrm>
            <a:off x="1733360" y="365760"/>
            <a:ext cx="5677279" cy="1288238"/>
          </a:xfrm>
        </p:spPr>
        <p:txBody>
          <a:bodyPr anchor="ctr">
            <a:normAutofit/>
          </a:bodyPr>
          <a:lstStyle/>
          <a:p>
            <a:pPr algn="ctr"/>
            <a:r>
              <a:rPr lang="en-US" dirty="0"/>
              <a:t>Remedies</a:t>
            </a:r>
            <a:endParaRPr lang="en-US"/>
          </a:p>
        </p:txBody>
      </p:sp>
      <p:sp>
        <p:nvSpPr>
          <p:cNvPr id="7" name="Content Placeholder 6"/>
          <p:cNvSpPr>
            <a:spLocks noGrp="1"/>
          </p:cNvSpPr>
          <p:nvPr>
            <p:ph idx="1"/>
          </p:nvPr>
        </p:nvSpPr>
        <p:spPr>
          <a:xfrm>
            <a:off x="1624176" y="1956816"/>
            <a:ext cx="5895648" cy="4024884"/>
          </a:xfrm>
        </p:spPr>
        <p:txBody>
          <a:bodyPr anchor="t">
            <a:normAutofit/>
          </a:bodyPr>
          <a:lstStyle/>
          <a:p>
            <a:r>
              <a:rPr lang="en-US" sz="2100"/>
              <a:t>Six remedies may be sought in proceedings for judicial review namely: </a:t>
            </a:r>
            <a:endParaRPr lang="en-US" sz="2100"/>
          </a:p>
          <a:p>
            <a:pPr marL="854710" lvl="1" indent="-571500">
              <a:buFont typeface="+mj-lt"/>
              <a:buAutoNum type="romanLcPeriod"/>
            </a:pPr>
            <a:r>
              <a:rPr lang="en-US" sz="2100"/>
              <a:t>certiorari, </a:t>
            </a:r>
            <a:endParaRPr lang="en-US" sz="2100"/>
          </a:p>
          <a:p>
            <a:pPr marL="854710" lvl="1" indent="-571500">
              <a:buFont typeface="+mj-lt"/>
              <a:buAutoNum type="romanLcPeriod"/>
            </a:pPr>
            <a:r>
              <a:rPr lang="en-US" sz="2100"/>
              <a:t>prohibition, </a:t>
            </a:r>
            <a:endParaRPr lang="en-US" sz="2100"/>
          </a:p>
          <a:p>
            <a:pPr marL="854710" lvl="1" indent="-571500">
              <a:buFont typeface="+mj-lt"/>
              <a:buAutoNum type="romanLcPeriod"/>
            </a:pPr>
            <a:r>
              <a:rPr lang="en-US" sz="2100"/>
              <a:t>mandamus, </a:t>
            </a:r>
            <a:endParaRPr lang="en-US" sz="2100"/>
          </a:p>
          <a:p>
            <a:pPr marL="854710" lvl="1" indent="-571500">
              <a:buFont typeface="+mj-lt"/>
              <a:buAutoNum type="romanLcPeriod"/>
            </a:pPr>
            <a:r>
              <a:rPr lang="en-US" sz="2100"/>
              <a:t>declaration, </a:t>
            </a:r>
            <a:endParaRPr lang="en-US" sz="2100"/>
          </a:p>
          <a:p>
            <a:pPr marL="854710" lvl="1" indent="-571500">
              <a:buFont typeface="+mj-lt"/>
              <a:buAutoNum type="romanLcPeriod"/>
            </a:pPr>
            <a:r>
              <a:rPr lang="en-US" sz="2100"/>
              <a:t>injunction and </a:t>
            </a:r>
            <a:endParaRPr lang="en-US" sz="2100"/>
          </a:p>
          <a:p>
            <a:pPr marL="854710" lvl="1" indent="-571500">
              <a:buFont typeface="+mj-lt"/>
              <a:buAutoNum type="romanLcPeriod"/>
            </a:pPr>
            <a:r>
              <a:rPr lang="en-US" sz="2100"/>
              <a:t>Damages</a:t>
            </a:r>
            <a:endParaRPr lang="en-US" sz="2100"/>
          </a:p>
        </p:txBody>
      </p:sp>
    </p:spTree>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114" y="0"/>
            <a:ext cx="9143772"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a:spLocks noGrp="1" noRot="1" noChangeAspect="1" noMove="1" noResize="1" noEditPoints="1" noAdjustHandles="1" noChangeArrowheads="1" noChangeShapeType="1" noTextEdit="1"/>
          </p:cNvSpPr>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a:xfrm>
            <a:off x="1142988" y="1054121"/>
            <a:ext cx="7098848" cy="1184111"/>
          </a:xfrm>
        </p:spPr>
        <p:txBody>
          <a:bodyPr>
            <a:normAutofit/>
          </a:bodyPr>
          <a:lstStyle/>
          <a:p>
            <a:r>
              <a:rPr lang="en-US" dirty="0"/>
              <a:t>Remedies</a:t>
            </a:r>
            <a:endParaRPr lang="en-US" dirty="0"/>
          </a:p>
        </p:txBody>
      </p:sp>
      <p:sp>
        <p:nvSpPr>
          <p:cNvPr id="7" name="Content Placeholder 6"/>
          <p:cNvSpPr>
            <a:spLocks noGrp="1"/>
          </p:cNvSpPr>
          <p:nvPr>
            <p:ph idx="1"/>
          </p:nvPr>
        </p:nvSpPr>
        <p:spPr>
          <a:xfrm>
            <a:off x="1143000" y="2399099"/>
            <a:ext cx="7099173" cy="3400969"/>
          </a:xfrm>
        </p:spPr>
        <p:txBody>
          <a:bodyPr>
            <a:normAutofit/>
          </a:bodyPr>
          <a:lstStyle/>
          <a:p>
            <a:r>
              <a:rPr lang="en-US" sz="2100" noProof="0">
                <a:ln>
                  <a:noFill/>
                </a:ln>
                <a:uLnTx/>
                <a:uFillTx/>
                <a:cs typeface="+mn-lt"/>
                <a:sym typeface="+mn-ea"/>
              </a:rPr>
              <a:t>(b) </a:t>
            </a:r>
            <a:r>
              <a:rPr lang="en-US" sz="2100" b="1" noProof="0">
                <a:ln>
                  <a:noFill/>
                </a:ln>
                <a:uLnTx/>
                <a:uFillTx/>
                <a:cs typeface="+mn-lt"/>
                <a:sym typeface="+mn-ea"/>
              </a:rPr>
              <a:t>ordinary action for declaration or injunction otherwise than by way of application for judicial review,</a:t>
            </a:r>
            <a:r>
              <a:rPr lang="en-US" sz="2100" noProof="0">
                <a:ln>
                  <a:noFill/>
                </a:ln>
                <a:uLnTx/>
                <a:uFillTx/>
                <a:cs typeface="+mn-lt"/>
                <a:sym typeface="+mn-ea"/>
              </a:rPr>
              <a:t> but only in very exceptional circumstances, such Parliamentary election petitions.</a:t>
            </a:r>
            <a:endParaRPr lang="en-US" sz="2100" noProof="0">
              <a:ln>
                <a:noFill/>
              </a:ln>
              <a:uLnTx/>
              <a:uFillTx/>
              <a:cs typeface="+mn-lt"/>
              <a:sym typeface="+mn-ea"/>
            </a:endParaRPr>
          </a:p>
          <a:p>
            <a:pPr eaLnBrk="1" hangingPunct="1">
              <a:buFont typeface="Arial" panose="020B0604020202020204" pitchFamily="34" charset="0"/>
              <a:buChar char="•"/>
            </a:pPr>
            <a:r>
              <a:rPr lang="en-US" altLang="en-US" sz="2100">
                <a:latin typeface="+mj-lt"/>
                <a:cs typeface="+mj-lt"/>
                <a:sym typeface="+mn-ea"/>
              </a:rPr>
              <a:t>(c) Ordinary action in tort or in contract</a:t>
            </a:r>
            <a:endParaRPr lang="en-US" altLang="en-US" sz="2100">
              <a:latin typeface="+mj-lt"/>
              <a:cs typeface="+mj-lt"/>
            </a:endParaRPr>
          </a:p>
          <a:p>
            <a:pPr eaLnBrk="1" hangingPunct="1">
              <a:buFont typeface="Arial" panose="020B0604020202020204" pitchFamily="34" charset="0"/>
              <a:buChar char="•"/>
            </a:pPr>
            <a:r>
              <a:rPr lang="en-US" altLang="en-US" sz="2100">
                <a:latin typeface="+mj-lt"/>
                <a:cs typeface="+mj-lt"/>
                <a:sym typeface="+mn-ea"/>
              </a:rPr>
              <a:t>(d) appeal to the courts, where this is provided for; and </a:t>
            </a:r>
            <a:endParaRPr lang="en-US" altLang="en-US" sz="2100">
              <a:latin typeface="+mj-lt"/>
              <a:cs typeface="+mj-lt"/>
            </a:endParaRPr>
          </a:p>
          <a:p>
            <a:pPr eaLnBrk="1" hangingPunct="1">
              <a:buFont typeface="Arial" panose="020B0604020202020204" pitchFamily="34" charset="0"/>
              <a:buChar char="•"/>
            </a:pPr>
            <a:r>
              <a:rPr lang="en-US" altLang="en-US" sz="2100">
                <a:latin typeface="+mj-lt"/>
                <a:cs typeface="+mj-lt"/>
                <a:sym typeface="+mn-ea"/>
              </a:rPr>
              <a:t>(e) application for the Writ of Habeas Corpus </a:t>
            </a:r>
            <a:endParaRPr kumimoji="0" lang="en-US" sz="2100" b="0" i="0" u="none" strike="noStrike" kern="1200" cap="none" spc="0" normalizeH="0" baseline="0" noProof="0">
              <a:ln>
                <a:noFill/>
              </a:ln>
              <a:effectLst/>
              <a:uLnTx/>
              <a:uFillTx/>
              <a:ea typeface="+mn-ea"/>
              <a:cs typeface="+mn-lt"/>
            </a:endParaRPr>
          </a:p>
          <a:p>
            <a:endParaRPr lang="en-US" sz="2100">
              <a:cs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nvSpPr>
        <p:spPr>
          <a:xfrm>
            <a:off x="0" y="0"/>
            <a:ext cx="914377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a:spLocks noGrp="1" noRot="1" noChangeAspect="1" noMove="1" noResize="1" noEditPoints="1" noAdjustHandles="1" noChangeArrowheads="1" noChangeShapeType="1" noTextEdit="1"/>
          </p:cNvSpPr>
          <p:nvPr/>
        </p:nvSpPr>
        <p:spPr>
          <a:xfrm>
            <a:off x="114" y="0"/>
            <a:ext cx="9143772"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a:spLocks noGrp="1" noRot="1" noChangeAspect="1" noMove="1" noResize="1" noEditPoints="1" noAdjustHandles="1" noChangeArrowheads="1" noChangeShapeType="1" noTextEdit="1"/>
          </p:cNvSpPr>
          <p:nvPr/>
        </p:nvSpPr>
        <p:spPr>
          <a:xfrm>
            <a:off x="0" y="891540"/>
            <a:ext cx="541782"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a:spLocks noGrp="1" noRot="1" noChangeAspect="1" noMove="1" noResize="1" noEditPoints="1" noAdjustHandles="1" noChangeArrowheads="1" noChangeShapeType="1" noTextEdit="1"/>
          </p:cNvSpPr>
          <p:nvPr/>
        </p:nvSpPr>
        <p:spPr>
          <a:xfrm>
            <a:off x="901826" y="891540"/>
            <a:ext cx="8242174"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p:cNvSpPr>
            <a:spLocks noGrp="1"/>
          </p:cNvSpPr>
          <p:nvPr>
            <p:ph idx="1"/>
          </p:nvPr>
        </p:nvSpPr>
        <p:spPr>
          <a:xfrm>
            <a:off x="1143000" y="2399099"/>
            <a:ext cx="7099173" cy="3400969"/>
          </a:xfrm>
        </p:spPr>
        <p:txBody>
          <a:bodyPr>
            <a:normAutofit/>
          </a:bodyPr>
          <a:lstStyle/>
          <a:p>
            <a:r>
              <a:rPr lang="en-US" sz="2100"/>
              <a:t>The first three have their origins in public law and the other three in private law</a:t>
            </a:r>
            <a:endParaRPr lang="en-US" sz="2100"/>
          </a:p>
          <a:p>
            <a:r>
              <a:rPr lang="en-US" sz="2100"/>
              <a:t>It is common practice for the applicant to apply for more than one remedy in one application</a:t>
            </a:r>
            <a:endParaRPr lang="en-US" sz="2100"/>
          </a:p>
          <a:p>
            <a:endParaRPr lang="en-US" sz="21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83880" cy="1051560"/>
          </a:xfrm>
        </p:spPr>
        <p:txBody>
          <a:bodyPr/>
          <a:lstStyle/>
          <a:p>
            <a:pPr algn="ctr"/>
            <a:r>
              <a:rPr lang="en-US" dirty="0"/>
              <a:t>CERTIORARI</a:t>
            </a:r>
            <a:endParaRPr lang="en-US" dirty="0"/>
          </a:p>
        </p:txBody>
      </p:sp>
      <p:sp>
        <p:nvSpPr>
          <p:cNvPr id="3" name="Content Placeholder 2"/>
          <p:cNvSpPr>
            <a:spLocks noGrp="1"/>
          </p:cNvSpPr>
          <p:nvPr>
            <p:ph idx="1"/>
          </p:nvPr>
        </p:nvSpPr>
        <p:spPr>
          <a:xfrm>
            <a:off x="533400" y="1600200"/>
            <a:ext cx="8183880" cy="4187952"/>
          </a:xfrm>
        </p:spPr>
        <p:txBody>
          <a:bodyPr>
            <a:normAutofit lnSpcReduction="10000"/>
          </a:bodyPr>
          <a:lstStyle/>
          <a:p>
            <a:r>
              <a:rPr lang="en-US" dirty="0"/>
              <a:t>Historically, certiorari was used to control the judicial functions of inferior courts and tribunals, but today this remedy is available against all public bodies</a:t>
            </a:r>
            <a:endParaRPr lang="en-US" dirty="0"/>
          </a:p>
          <a:p>
            <a:r>
              <a:rPr lang="en-US" dirty="0"/>
              <a:t>Certiorari is employed to quash a decision which has been made and not intended or prospective decisions of a variety of public bodies</a:t>
            </a:r>
            <a:endParaRPr lang="en-US" dirty="0"/>
          </a:p>
          <a:p>
            <a:r>
              <a:rPr lang="en-US" dirty="0"/>
              <a:t>Certiorari will not lie unless something has been done that a court can quash.</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13337</Words>
  <Application>WPS Presentation</Application>
  <PresentationFormat>On-screen Show (4:3)</PresentationFormat>
  <Paragraphs>245</Paragraphs>
  <Slides>43</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43</vt:i4>
      </vt:variant>
    </vt:vector>
  </HeadingPairs>
  <TitlesOfParts>
    <vt:vector size="55" baseType="lpstr">
      <vt:lpstr>Arial</vt:lpstr>
      <vt:lpstr>SimSun</vt:lpstr>
      <vt:lpstr>Wingdings</vt:lpstr>
      <vt:lpstr>Wingdings 2</vt:lpstr>
      <vt:lpstr>Verdana</vt:lpstr>
      <vt:lpstr>Cambria</vt:lpstr>
      <vt:lpstr>Microsoft YaHei</vt:lpstr>
      <vt:lpstr>Arial Unicode MS</vt:lpstr>
      <vt:lpstr>Calibri</vt:lpstr>
      <vt:lpstr>Calibri</vt:lpstr>
      <vt:lpstr>Verdana</vt:lpstr>
      <vt:lpstr>Aspect</vt:lpstr>
      <vt:lpstr>JUDICIAL REVIEW</vt:lpstr>
      <vt:lpstr>Last Resort</vt:lpstr>
      <vt:lpstr>A Dicretionary Remedy</vt:lpstr>
      <vt:lpstr>DISCRETION</vt:lpstr>
      <vt:lpstr>REMEDIES</vt:lpstr>
      <vt:lpstr>Remedies</vt:lpstr>
      <vt:lpstr>Remedies</vt:lpstr>
      <vt:lpstr>PowerPoint 演示文稿</vt:lpstr>
      <vt:lpstr>CERTIORARI</vt:lpstr>
      <vt:lpstr>CERTIORARI</vt:lpstr>
      <vt:lpstr>CERTIORARI</vt:lpstr>
      <vt:lpstr>CERTIORARI</vt:lpstr>
      <vt:lpstr>PROHIBITION</vt:lpstr>
      <vt:lpstr>PROHIBITION</vt:lpstr>
      <vt:lpstr>PROHIBITION</vt:lpstr>
      <vt:lpstr>MANDAMUS</vt:lpstr>
      <vt:lpstr>MANDAMUS</vt:lpstr>
      <vt:lpstr>MANDAMUS</vt:lpstr>
      <vt:lpstr>MANDAMUS</vt:lpstr>
      <vt:lpstr>MANDAMUS</vt:lpstr>
      <vt:lpstr>MANDAMUS</vt:lpstr>
      <vt:lpstr>DECLARATION</vt:lpstr>
      <vt:lpstr>DECLARATION</vt:lpstr>
      <vt:lpstr>DECLARATION</vt:lpstr>
      <vt:lpstr>DECLARATION</vt:lpstr>
      <vt:lpstr>DECLARATION</vt:lpstr>
      <vt:lpstr>DECLARATION</vt:lpstr>
      <vt:lpstr>DECLARATION</vt:lpstr>
      <vt:lpstr>INJUNCTION AND STAY</vt:lpstr>
      <vt:lpstr>INJUNCTION AND STAY</vt:lpstr>
      <vt:lpstr>INJUNCTION AND STAY</vt:lpstr>
      <vt:lpstr>INJUNCTION AND STAY</vt:lpstr>
      <vt:lpstr>INJUNCTION AND STAY</vt:lpstr>
      <vt:lpstr>INJUNCTION AN STAY</vt:lpstr>
      <vt:lpstr>INJUNCTION AN STAY</vt:lpstr>
      <vt:lpstr>DAMAGES</vt:lpstr>
      <vt:lpstr>DAMAGES</vt:lpstr>
      <vt:lpstr>Procedure for Judicial Review</vt:lpstr>
      <vt:lpstr>STANDING</vt:lpstr>
      <vt:lpstr>STANDING</vt:lpstr>
      <vt:lpstr>STANDING</vt:lpstr>
      <vt:lpstr>STANDING</vt:lpstr>
      <vt:lpstr>STANDING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JUDICIAL REVIEW</dc:title>
  <dc:creator>Winjie Siwale</dc:creator>
  <cp:lastModifiedBy>swinjie</cp:lastModifiedBy>
  <cp:revision>3</cp:revision>
  <dcterms:created xsi:type="dcterms:W3CDTF">2020-03-10T12:17:00Z</dcterms:created>
  <dcterms:modified xsi:type="dcterms:W3CDTF">2021-03-18T08:04:59Z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1033-11.2.0.10017</vt:lpwstr>
  </property>
</Properties>
</file>