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 id="2147483660" r:id="rId2"/>
  </p:sldMasterIdLst>
  <p:notesMasterIdLst>
    <p:notesMasterId r:id="rId51"/>
  </p:notesMasterIdLst>
  <p:sldIdLst>
    <p:sldId id="256" r:id="rId3"/>
    <p:sldId id="268" r:id="rId4"/>
    <p:sldId id="261" r:id="rId5"/>
    <p:sldId id="257" r:id="rId6"/>
    <p:sldId id="307" r:id="rId7"/>
    <p:sldId id="265" r:id="rId8"/>
    <p:sldId id="398" r:id="rId9"/>
    <p:sldId id="308" r:id="rId10"/>
    <p:sldId id="266" r:id="rId11"/>
    <p:sldId id="270" r:id="rId12"/>
    <p:sldId id="271" r:id="rId13"/>
    <p:sldId id="272" r:id="rId14"/>
    <p:sldId id="267" r:id="rId15"/>
    <p:sldId id="273" r:id="rId16"/>
    <p:sldId id="274" r:id="rId17"/>
    <p:sldId id="318" r:id="rId18"/>
    <p:sldId id="309" r:id="rId19"/>
    <p:sldId id="310" r:id="rId20"/>
    <p:sldId id="311" r:id="rId21"/>
    <p:sldId id="319" r:id="rId22"/>
    <p:sldId id="320" r:id="rId23"/>
    <p:sldId id="321" r:id="rId24"/>
    <p:sldId id="322" r:id="rId25"/>
    <p:sldId id="323" r:id="rId26"/>
    <p:sldId id="275" r:id="rId27"/>
    <p:sldId id="312" r:id="rId28"/>
    <p:sldId id="326" r:id="rId29"/>
    <p:sldId id="313" r:id="rId30"/>
    <p:sldId id="327" r:id="rId31"/>
    <p:sldId id="314" r:id="rId32"/>
    <p:sldId id="396" r:id="rId33"/>
    <p:sldId id="315" r:id="rId34"/>
    <p:sldId id="357" r:id="rId35"/>
    <p:sldId id="317" r:id="rId36"/>
    <p:sldId id="356" r:id="rId37"/>
    <p:sldId id="378" r:id="rId38"/>
    <p:sldId id="324" r:id="rId39"/>
    <p:sldId id="397" r:id="rId40"/>
    <p:sldId id="325" r:id="rId41"/>
    <p:sldId id="288" r:id="rId42"/>
    <p:sldId id="295" r:id="rId43"/>
    <p:sldId id="296" r:id="rId44"/>
    <p:sldId id="298" r:id="rId45"/>
    <p:sldId id="299" r:id="rId46"/>
    <p:sldId id="300" r:id="rId47"/>
    <p:sldId id="301" r:id="rId48"/>
    <p:sldId id="302" r:id="rId49"/>
    <p:sldId id="303" r:id="rId5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37" autoAdjust="0"/>
    <p:restoredTop sz="94660"/>
  </p:normalViewPr>
  <p:slideViewPr>
    <p:cSldViewPr snapToGrid="0">
      <p:cViewPr varScale="1">
        <p:scale>
          <a:sx n="69" d="100"/>
          <a:sy n="69" d="100"/>
        </p:scale>
        <p:origin x="570"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8" Type="http://schemas.openxmlformats.org/officeDocument/2006/relationships/slide" Target="slides/slide6.xml"/><Relationship Id="rId51" Type="http://schemas.openxmlformats.org/officeDocument/2006/relationships/notesMaster" Target="notesMasters/notesMaster1.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s>
</file>

<file path=ppt/diagrams/colors1.xml><?xml version="1.0" encoding="utf-8"?>
<dgm:colorsDef xmlns:dgm="http://schemas.openxmlformats.org/drawingml/2006/diagram" xmlns:a="http://schemas.openxmlformats.org/drawingml/2006/main" uniqueId="urn:microsoft.com/office/officeart/2005/8/colors/colorful5#1">
  <dgm:title val=""/>
  <dgm:desc val=""/>
  <dgm:catLst>
    <dgm:cat type="colorful" pri="10500"/>
  </dgm:catLst>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1">
  <dgm:title val=""/>
  <dgm:desc val=""/>
  <dgm:catLst>
    <dgm:cat type="colorful" pri="10200"/>
  </dgm:catLst>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0E55EA1A-6ADC-4607-A984-990F27354FCB}" type="doc">
      <dgm:prSet loTypeId="urn:microsoft.com/office/officeart/2005/8/layout/list1#1" loCatId="list" qsTypeId="urn:microsoft.com/office/officeart/2005/8/quickstyle/simple1#1" qsCatId="simple" csTypeId="urn:microsoft.com/office/officeart/2005/8/colors/colorful5#1" csCatId="colorful" phldr="1"/>
      <dgm:spPr/>
      <dgm:t>
        <a:bodyPr/>
        <a:lstStyle/>
        <a:p>
          <a:endParaRPr lang="en-US"/>
        </a:p>
      </dgm:t>
    </dgm:pt>
    <dgm:pt modelId="{A3A69259-08AC-4109-A9CF-36A106C03793}">
      <dgm:prSet/>
      <dgm:spPr/>
      <dgm:t>
        <a:bodyPr/>
        <a:lstStyle/>
        <a:p>
          <a:r>
            <a:rPr lang="en-US" dirty="0">
              <a:latin typeface="Franklin Gothic Book" panose="020B0503020102020204" pitchFamily="34" charset="0"/>
            </a:rPr>
            <a:t>Introduction</a:t>
          </a:r>
        </a:p>
      </dgm:t>
    </dgm:pt>
    <dgm:pt modelId="{ABA35179-D9E4-4CA9-8E90-17AB623EC34F}" type="parTrans" cxnId="{EA073BF9-DD70-45BF-ACEE-47C3E0CCC718}">
      <dgm:prSet/>
      <dgm:spPr/>
      <dgm:t>
        <a:bodyPr/>
        <a:lstStyle/>
        <a:p>
          <a:endParaRPr lang="en-US"/>
        </a:p>
      </dgm:t>
    </dgm:pt>
    <dgm:pt modelId="{6D4604D5-04A0-4E81-B504-B152BC37DD41}" type="sibTrans" cxnId="{EA073BF9-DD70-45BF-ACEE-47C3E0CCC718}">
      <dgm:prSet/>
      <dgm:spPr/>
      <dgm:t>
        <a:bodyPr/>
        <a:lstStyle/>
        <a:p>
          <a:endParaRPr lang="en-US"/>
        </a:p>
      </dgm:t>
    </dgm:pt>
    <dgm:pt modelId="{AAC121F6-B6F4-4726-A41D-24E581092F3C}">
      <dgm:prSet/>
      <dgm:spPr/>
      <dgm:t>
        <a:bodyPr/>
        <a:lstStyle/>
        <a:p>
          <a:r>
            <a:rPr lang="en-US" dirty="0">
              <a:latin typeface="Franklin Gothic Book" panose="020B0503020102020204" pitchFamily="34" charset="0"/>
            </a:rPr>
            <a:t>Grounds of Judicial Review</a:t>
          </a:r>
        </a:p>
      </dgm:t>
    </dgm:pt>
    <dgm:pt modelId="{53AAF449-6D72-409F-B6E0-9D6F4256DCA2}" type="parTrans" cxnId="{60648BDC-4D96-43FE-AF7D-31193923F5AA}">
      <dgm:prSet/>
      <dgm:spPr/>
      <dgm:t>
        <a:bodyPr/>
        <a:lstStyle/>
        <a:p>
          <a:endParaRPr lang="en-US"/>
        </a:p>
      </dgm:t>
    </dgm:pt>
    <dgm:pt modelId="{2C1F7271-4246-42C5-BAD7-42B18FA413FC}" type="sibTrans" cxnId="{60648BDC-4D96-43FE-AF7D-31193923F5AA}">
      <dgm:prSet/>
      <dgm:spPr/>
      <dgm:t>
        <a:bodyPr/>
        <a:lstStyle/>
        <a:p>
          <a:endParaRPr lang="en-US"/>
        </a:p>
      </dgm:t>
    </dgm:pt>
    <dgm:pt modelId="{D1F3308A-1BF2-4752-B43A-7EB21363EFD7}">
      <dgm:prSet/>
      <dgm:spPr/>
      <dgm:t>
        <a:bodyPr/>
        <a:lstStyle/>
        <a:p>
          <a:r>
            <a:rPr lang="en-US" dirty="0">
              <a:latin typeface="Franklin Gothic Book" panose="020B0503020102020204" pitchFamily="34" charset="0"/>
            </a:rPr>
            <a:t>Illegality </a:t>
          </a:r>
        </a:p>
      </dgm:t>
    </dgm:pt>
    <dgm:pt modelId="{C4E6E1B1-DE6C-4C6A-B41F-72CB87FF95E8}" type="parTrans" cxnId="{1D371C51-BAB8-4133-A187-C31FCBEA27B1}">
      <dgm:prSet/>
      <dgm:spPr/>
      <dgm:t>
        <a:bodyPr/>
        <a:lstStyle/>
        <a:p>
          <a:endParaRPr lang="en-US"/>
        </a:p>
      </dgm:t>
    </dgm:pt>
    <dgm:pt modelId="{20096304-A409-4309-8A93-C26ABBFC545E}" type="sibTrans" cxnId="{1D371C51-BAB8-4133-A187-C31FCBEA27B1}">
      <dgm:prSet/>
      <dgm:spPr/>
      <dgm:t>
        <a:bodyPr/>
        <a:lstStyle/>
        <a:p>
          <a:endParaRPr lang="en-US"/>
        </a:p>
      </dgm:t>
    </dgm:pt>
    <dgm:pt modelId="{6BD3BE39-D1CE-4054-A0A4-3D046AFF6E1D}">
      <dgm:prSet/>
      <dgm:spPr/>
      <dgm:t>
        <a:bodyPr/>
        <a:lstStyle/>
        <a:p>
          <a:r>
            <a:rPr lang="en-US">
              <a:latin typeface="Franklin Gothic Book" panose="020B0503020102020204" pitchFamily="34" charset="0"/>
            </a:rPr>
            <a:t>Irrationality</a:t>
          </a:r>
        </a:p>
      </dgm:t>
    </dgm:pt>
    <dgm:pt modelId="{033A27C4-C8D3-411C-8D37-6F9F8B624EFA}" type="parTrans" cxnId="{3A4921F8-7E51-46CA-A5E1-DF549E48FC68}">
      <dgm:prSet/>
      <dgm:spPr/>
      <dgm:t>
        <a:bodyPr/>
        <a:lstStyle/>
        <a:p>
          <a:endParaRPr lang="en-US"/>
        </a:p>
      </dgm:t>
    </dgm:pt>
    <dgm:pt modelId="{9302A461-AAEF-4918-8444-7F0291423361}" type="sibTrans" cxnId="{3A4921F8-7E51-46CA-A5E1-DF549E48FC68}">
      <dgm:prSet/>
      <dgm:spPr/>
      <dgm:t>
        <a:bodyPr/>
        <a:lstStyle/>
        <a:p>
          <a:endParaRPr lang="en-US"/>
        </a:p>
      </dgm:t>
    </dgm:pt>
    <dgm:pt modelId="{2134E68D-655C-4DEB-82FF-E34A36BC7620}">
      <dgm:prSet/>
      <dgm:spPr/>
      <dgm:t>
        <a:bodyPr/>
        <a:lstStyle/>
        <a:p>
          <a:r>
            <a:rPr lang="en-US" dirty="0">
              <a:latin typeface="Franklin Gothic Book" panose="020B0503020102020204" pitchFamily="34" charset="0"/>
            </a:rPr>
            <a:t>Procedural impropriety</a:t>
          </a:r>
        </a:p>
      </dgm:t>
    </dgm:pt>
    <dgm:pt modelId="{5B1CFE75-7EF5-40DF-A1FA-7AB4AA1A52EB}" type="parTrans" cxnId="{EA42D36E-23F2-4294-8819-13A49564D3FE}">
      <dgm:prSet/>
      <dgm:spPr/>
      <dgm:t>
        <a:bodyPr/>
        <a:lstStyle/>
        <a:p>
          <a:endParaRPr lang="en-US"/>
        </a:p>
      </dgm:t>
    </dgm:pt>
    <dgm:pt modelId="{74360637-A629-458D-8DED-9E6AB238948B}" type="sibTrans" cxnId="{EA42D36E-23F2-4294-8819-13A49564D3FE}">
      <dgm:prSet/>
      <dgm:spPr/>
      <dgm:t>
        <a:bodyPr/>
        <a:lstStyle/>
        <a:p>
          <a:endParaRPr lang="en-US"/>
        </a:p>
      </dgm:t>
    </dgm:pt>
    <dgm:pt modelId="{A19DCFAC-FE9F-462B-866C-27C89414F144}">
      <dgm:prSet/>
      <dgm:spPr/>
      <dgm:t>
        <a:bodyPr/>
        <a:lstStyle/>
        <a:p>
          <a:r>
            <a:rPr lang="en-US" dirty="0">
              <a:latin typeface="Franklin Gothic Book" panose="020B0503020102020204" pitchFamily="34" charset="0"/>
            </a:rPr>
            <a:t>Remedies</a:t>
          </a:r>
        </a:p>
      </dgm:t>
    </dgm:pt>
    <dgm:pt modelId="{BEA64459-12ED-4C9F-854F-4D1F8CD4A3CD}" type="parTrans" cxnId="{72D334D3-DB6A-4EF6-848A-A2608B962183}">
      <dgm:prSet/>
      <dgm:spPr/>
      <dgm:t>
        <a:bodyPr/>
        <a:lstStyle/>
        <a:p>
          <a:endParaRPr lang="en-US"/>
        </a:p>
      </dgm:t>
    </dgm:pt>
    <dgm:pt modelId="{BCB71949-EAC8-4C31-80BF-208CE9208427}" type="sibTrans" cxnId="{72D334D3-DB6A-4EF6-848A-A2608B962183}">
      <dgm:prSet/>
      <dgm:spPr/>
      <dgm:t>
        <a:bodyPr/>
        <a:lstStyle/>
        <a:p>
          <a:endParaRPr lang="en-US"/>
        </a:p>
      </dgm:t>
    </dgm:pt>
    <dgm:pt modelId="{A7CCE9B7-CB40-4A35-B4C3-99E13148913A}" type="pres">
      <dgm:prSet presAssocID="{0E55EA1A-6ADC-4607-A984-990F27354FCB}" presName="linear" presStyleCnt="0">
        <dgm:presLayoutVars>
          <dgm:dir/>
          <dgm:animLvl val="lvl"/>
          <dgm:resizeHandles val="exact"/>
        </dgm:presLayoutVars>
      </dgm:prSet>
      <dgm:spPr/>
    </dgm:pt>
    <dgm:pt modelId="{D7D28AFB-680E-49CD-AA6A-4E76BB7C5C1B}" type="pres">
      <dgm:prSet presAssocID="{A3A69259-08AC-4109-A9CF-36A106C03793}" presName="parentLin" presStyleCnt="0"/>
      <dgm:spPr/>
    </dgm:pt>
    <dgm:pt modelId="{1B1259E7-6B80-461C-B48F-C69269BEED8D}" type="pres">
      <dgm:prSet presAssocID="{A3A69259-08AC-4109-A9CF-36A106C03793}" presName="parentLeftMargin" presStyleLbl="node1" presStyleIdx="0" presStyleCnt="3"/>
      <dgm:spPr/>
    </dgm:pt>
    <dgm:pt modelId="{B6CE3AFF-3A42-449C-BB0C-7F61D9BECAC3}" type="pres">
      <dgm:prSet presAssocID="{A3A69259-08AC-4109-A9CF-36A106C03793}" presName="parentText" presStyleLbl="node1" presStyleIdx="0" presStyleCnt="3">
        <dgm:presLayoutVars>
          <dgm:chMax val="0"/>
          <dgm:bulletEnabled val="1"/>
        </dgm:presLayoutVars>
      </dgm:prSet>
      <dgm:spPr/>
    </dgm:pt>
    <dgm:pt modelId="{A724AFC6-4CF6-4828-A8F7-A0AE00296374}" type="pres">
      <dgm:prSet presAssocID="{A3A69259-08AC-4109-A9CF-36A106C03793}" presName="negativeSpace" presStyleCnt="0"/>
      <dgm:spPr/>
    </dgm:pt>
    <dgm:pt modelId="{4CF673CA-8095-484A-AD9E-2D247B660AA3}" type="pres">
      <dgm:prSet presAssocID="{A3A69259-08AC-4109-A9CF-36A106C03793}" presName="childText" presStyleLbl="conFgAcc1" presStyleIdx="0" presStyleCnt="3">
        <dgm:presLayoutVars>
          <dgm:bulletEnabled val="1"/>
        </dgm:presLayoutVars>
      </dgm:prSet>
      <dgm:spPr/>
    </dgm:pt>
    <dgm:pt modelId="{D33658E9-5208-465B-8C85-901CA27981BC}" type="pres">
      <dgm:prSet presAssocID="{6D4604D5-04A0-4E81-B504-B152BC37DD41}" presName="spaceBetweenRectangles" presStyleCnt="0"/>
      <dgm:spPr/>
    </dgm:pt>
    <dgm:pt modelId="{8867E758-527D-4F77-9A2C-4E19C094C455}" type="pres">
      <dgm:prSet presAssocID="{AAC121F6-B6F4-4726-A41D-24E581092F3C}" presName="parentLin" presStyleCnt="0"/>
      <dgm:spPr/>
    </dgm:pt>
    <dgm:pt modelId="{C5D1EF95-A721-430E-B35D-ED668A817048}" type="pres">
      <dgm:prSet presAssocID="{AAC121F6-B6F4-4726-A41D-24E581092F3C}" presName="parentLeftMargin" presStyleLbl="node1" presStyleIdx="0" presStyleCnt="3"/>
      <dgm:spPr/>
    </dgm:pt>
    <dgm:pt modelId="{2971F4AD-5831-4FC9-9D7D-8687A79F5B4C}" type="pres">
      <dgm:prSet presAssocID="{AAC121F6-B6F4-4726-A41D-24E581092F3C}" presName="parentText" presStyleLbl="node1" presStyleIdx="1" presStyleCnt="3">
        <dgm:presLayoutVars>
          <dgm:chMax val="0"/>
          <dgm:bulletEnabled val="1"/>
        </dgm:presLayoutVars>
      </dgm:prSet>
      <dgm:spPr/>
    </dgm:pt>
    <dgm:pt modelId="{B1F4FDCC-7864-4C60-B603-51A6FA1923AD}" type="pres">
      <dgm:prSet presAssocID="{AAC121F6-B6F4-4726-A41D-24E581092F3C}" presName="negativeSpace" presStyleCnt="0"/>
      <dgm:spPr/>
    </dgm:pt>
    <dgm:pt modelId="{23B11A2E-65B3-42C5-8C3B-E5FE7391B56B}" type="pres">
      <dgm:prSet presAssocID="{AAC121F6-B6F4-4726-A41D-24E581092F3C}" presName="childText" presStyleLbl="conFgAcc1" presStyleIdx="1" presStyleCnt="3">
        <dgm:presLayoutVars>
          <dgm:bulletEnabled val="1"/>
        </dgm:presLayoutVars>
      </dgm:prSet>
      <dgm:spPr/>
    </dgm:pt>
    <dgm:pt modelId="{64449721-898C-46D5-B58F-EFB527F007E3}" type="pres">
      <dgm:prSet presAssocID="{2C1F7271-4246-42C5-BAD7-42B18FA413FC}" presName="spaceBetweenRectangles" presStyleCnt="0"/>
      <dgm:spPr/>
    </dgm:pt>
    <dgm:pt modelId="{78D9B20E-4CC7-4F9D-9F07-E0CE48FADAD7}" type="pres">
      <dgm:prSet presAssocID="{A19DCFAC-FE9F-462B-866C-27C89414F144}" presName="parentLin" presStyleCnt="0"/>
      <dgm:spPr/>
    </dgm:pt>
    <dgm:pt modelId="{29237166-AA28-4BF6-8DF7-FDEA2D623B12}" type="pres">
      <dgm:prSet presAssocID="{A19DCFAC-FE9F-462B-866C-27C89414F144}" presName="parentLeftMargin" presStyleLbl="node1" presStyleIdx="1" presStyleCnt="3"/>
      <dgm:spPr/>
    </dgm:pt>
    <dgm:pt modelId="{EA419D3A-C1D4-4C0E-869B-CDA8ECFC7795}" type="pres">
      <dgm:prSet presAssocID="{A19DCFAC-FE9F-462B-866C-27C89414F144}" presName="parentText" presStyleLbl="node1" presStyleIdx="2" presStyleCnt="3">
        <dgm:presLayoutVars>
          <dgm:chMax val="0"/>
          <dgm:bulletEnabled val="1"/>
        </dgm:presLayoutVars>
      </dgm:prSet>
      <dgm:spPr/>
    </dgm:pt>
    <dgm:pt modelId="{1CC8BCEE-58B9-4AB4-AF80-ED70B42DD367}" type="pres">
      <dgm:prSet presAssocID="{A19DCFAC-FE9F-462B-866C-27C89414F144}" presName="negativeSpace" presStyleCnt="0"/>
      <dgm:spPr/>
    </dgm:pt>
    <dgm:pt modelId="{902018CB-967F-4CE6-BA5E-2D6A039665C0}" type="pres">
      <dgm:prSet presAssocID="{A19DCFAC-FE9F-462B-866C-27C89414F144}" presName="childText" presStyleLbl="conFgAcc1" presStyleIdx="2" presStyleCnt="3">
        <dgm:presLayoutVars>
          <dgm:bulletEnabled val="1"/>
        </dgm:presLayoutVars>
      </dgm:prSet>
      <dgm:spPr/>
    </dgm:pt>
  </dgm:ptLst>
  <dgm:cxnLst>
    <dgm:cxn modelId="{E1934303-F194-4CE7-BF7E-97A6DDB40116}" type="presOf" srcId="{0E55EA1A-6ADC-4607-A984-990F27354FCB}" destId="{A7CCE9B7-CB40-4A35-B4C3-99E13148913A}" srcOrd="0" destOrd="0" presId="urn:microsoft.com/office/officeart/2005/8/layout/list1#1"/>
    <dgm:cxn modelId="{9E491609-4165-488F-8E17-C204E4474FBC}" type="presOf" srcId="{A19DCFAC-FE9F-462B-866C-27C89414F144}" destId="{EA419D3A-C1D4-4C0E-869B-CDA8ECFC7795}" srcOrd="1" destOrd="0" presId="urn:microsoft.com/office/officeart/2005/8/layout/list1#1"/>
    <dgm:cxn modelId="{F2F9DD0D-6AEF-4C49-8132-1CB172AF3FCC}" type="presOf" srcId="{AAC121F6-B6F4-4726-A41D-24E581092F3C}" destId="{C5D1EF95-A721-430E-B35D-ED668A817048}" srcOrd="0" destOrd="0" presId="urn:microsoft.com/office/officeart/2005/8/layout/list1#1"/>
    <dgm:cxn modelId="{33C55C31-362A-406C-B938-0836384CD3DC}" type="presOf" srcId="{AAC121F6-B6F4-4726-A41D-24E581092F3C}" destId="{2971F4AD-5831-4FC9-9D7D-8687A79F5B4C}" srcOrd="1" destOrd="0" presId="urn:microsoft.com/office/officeart/2005/8/layout/list1#1"/>
    <dgm:cxn modelId="{1AB00E4A-8014-421B-BA50-15865004994B}" type="presOf" srcId="{A3A69259-08AC-4109-A9CF-36A106C03793}" destId="{B6CE3AFF-3A42-449C-BB0C-7F61D9BECAC3}" srcOrd="1" destOrd="0" presId="urn:microsoft.com/office/officeart/2005/8/layout/list1#1"/>
    <dgm:cxn modelId="{21D2796A-3600-4763-A01D-E7A8EA7A1A65}" type="presOf" srcId="{A3A69259-08AC-4109-A9CF-36A106C03793}" destId="{1B1259E7-6B80-461C-B48F-C69269BEED8D}" srcOrd="0" destOrd="0" presId="urn:microsoft.com/office/officeart/2005/8/layout/list1#1"/>
    <dgm:cxn modelId="{EA42D36E-23F2-4294-8819-13A49564D3FE}" srcId="{AAC121F6-B6F4-4726-A41D-24E581092F3C}" destId="{2134E68D-655C-4DEB-82FF-E34A36BC7620}" srcOrd="2" destOrd="0" parTransId="{5B1CFE75-7EF5-40DF-A1FA-7AB4AA1A52EB}" sibTransId="{74360637-A629-458D-8DED-9E6AB238948B}"/>
    <dgm:cxn modelId="{75D8C570-5013-4462-8CBE-DCD51DB70CDC}" type="presOf" srcId="{2134E68D-655C-4DEB-82FF-E34A36BC7620}" destId="{23B11A2E-65B3-42C5-8C3B-E5FE7391B56B}" srcOrd="0" destOrd="2" presId="urn:microsoft.com/office/officeart/2005/8/layout/list1#1"/>
    <dgm:cxn modelId="{1D371C51-BAB8-4133-A187-C31FCBEA27B1}" srcId="{AAC121F6-B6F4-4726-A41D-24E581092F3C}" destId="{D1F3308A-1BF2-4752-B43A-7EB21363EFD7}" srcOrd="0" destOrd="0" parTransId="{C4E6E1B1-DE6C-4C6A-B41F-72CB87FF95E8}" sibTransId="{20096304-A409-4309-8A93-C26ABBFC545E}"/>
    <dgm:cxn modelId="{842C8759-8B35-4883-80CC-142A441F85D8}" type="presOf" srcId="{D1F3308A-1BF2-4752-B43A-7EB21363EFD7}" destId="{23B11A2E-65B3-42C5-8C3B-E5FE7391B56B}" srcOrd="0" destOrd="0" presId="urn:microsoft.com/office/officeart/2005/8/layout/list1#1"/>
    <dgm:cxn modelId="{F7EF2385-917C-4BA5-B6CD-BEF5592EFC0C}" type="presOf" srcId="{6BD3BE39-D1CE-4054-A0A4-3D046AFF6E1D}" destId="{23B11A2E-65B3-42C5-8C3B-E5FE7391B56B}" srcOrd="0" destOrd="1" presId="urn:microsoft.com/office/officeart/2005/8/layout/list1#1"/>
    <dgm:cxn modelId="{303E268A-22E7-403C-BD76-36180F4C57DC}" type="presOf" srcId="{A19DCFAC-FE9F-462B-866C-27C89414F144}" destId="{29237166-AA28-4BF6-8DF7-FDEA2D623B12}" srcOrd="0" destOrd="0" presId="urn:microsoft.com/office/officeart/2005/8/layout/list1#1"/>
    <dgm:cxn modelId="{72D334D3-DB6A-4EF6-848A-A2608B962183}" srcId="{0E55EA1A-6ADC-4607-A984-990F27354FCB}" destId="{A19DCFAC-FE9F-462B-866C-27C89414F144}" srcOrd="2" destOrd="0" parTransId="{BEA64459-12ED-4C9F-854F-4D1F8CD4A3CD}" sibTransId="{BCB71949-EAC8-4C31-80BF-208CE9208427}"/>
    <dgm:cxn modelId="{60648BDC-4D96-43FE-AF7D-31193923F5AA}" srcId="{0E55EA1A-6ADC-4607-A984-990F27354FCB}" destId="{AAC121F6-B6F4-4726-A41D-24E581092F3C}" srcOrd="1" destOrd="0" parTransId="{53AAF449-6D72-409F-B6E0-9D6F4256DCA2}" sibTransId="{2C1F7271-4246-42C5-BAD7-42B18FA413FC}"/>
    <dgm:cxn modelId="{3A4921F8-7E51-46CA-A5E1-DF549E48FC68}" srcId="{AAC121F6-B6F4-4726-A41D-24E581092F3C}" destId="{6BD3BE39-D1CE-4054-A0A4-3D046AFF6E1D}" srcOrd="1" destOrd="0" parTransId="{033A27C4-C8D3-411C-8D37-6F9F8B624EFA}" sibTransId="{9302A461-AAEF-4918-8444-7F0291423361}"/>
    <dgm:cxn modelId="{EA073BF9-DD70-45BF-ACEE-47C3E0CCC718}" srcId="{0E55EA1A-6ADC-4607-A984-990F27354FCB}" destId="{A3A69259-08AC-4109-A9CF-36A106C03793}" srcOrd="0" destOrd="0" parTransId="{ABA35179-D9E4-4CA9-8E90-17AB623EC34F}" sibTransId="{6D4604D5-04A0-4E81-B504-B152BC37DD41}"/>
    <dgm:cxn modelId="{228A6A8C-72EA-426C-927A-AC0530021780}" type="presParOf" srcId="{A7CCE9B7-CB40-4A35-B4C3-99E13148913A}" destId="{D7D28AFB-680E-49CD-AA6A-4E76BB7C5C1B}" srcOrd="0" destOrd="0" presId="urn:microsoft.com/office/officeart/2005/8/layout/list1#1"/>
    <dgm:cxn modelId="{98885081-9294-4847-8179-2761A8BDE29C}" type="presParOf" srcId="{D7D28AFB-680E-49CD-AA6A-4E76BB7C5C1B}" destId="{1B1259E7-6B80-461C-B48F-C69269BEED8D}" srcOrd="0" destOrd="0" presId="urn:microsoft.com/office/officeart/2005/8/layout/list1#1"/>
    <dgm:cxn modelId="{46A4344F-220A-4B9C-9593-76E69818025D}" type="presParOf" srcId="{D7D28AFB-680E-49CD-AA6A-4E76BB7C5C1B}" destId="{B6CE3AFF-3A42-449C-BB0C-7F61D9BECAC3}" srcOrd="1" destOrd="0" presId="urn:microsoft.com/office/officeart/2005/8/layout/list1#1"/>
    <dgm:cxn modelId="{62952F9A-3190-4C0F-8EEE-5D44252F8CA7}" type="presParOf" srcId="{A7CCE9B7-CB40-4A35-B4C3-99E13148913A}" destId="{A724AFC6-4CF6-4828-A8F7-A0AE00296374}" srcOrd="1" destOrd="0" presId="urn:microsoft.com/office/officeart/2005/8/layout/list1#1"/>
    <dgm:cxn modelId="{DED145F3-143F-4022-B04D-5E4C1662F2FC}" type="presParOf" srcId="{A7CCE9B7-CB40-4A35-B4C3-99E13148913A}" destId="{4CF673CA-8095-484A-AD9E-2D247B660AA3}" srcOrd="2" destOrd="0" presId="urn:microsoft.com/office/officeart/2005/8/layout/list1#1"/>
    <dgm:cxn modelId="{C4926FEE-C315-43FC-B29D-B18349F5BF02}" type="presParOf" srcId="{A7CCE9B7-CB40-4A35-B4C3-99E13148913A}" destId="{D33658E9-5208-465B-8C85-901CA27981BC}" srcOrd="3" destOrd="0" presId="urn:microsoft.com/office/officeart/2005/8/layout/list1#1"/>
    <dgm:cxn modelId="{8AEA6CCD-0710-4E08-8318-6750B76958F2}" type="presParOf" srcId="{A7CCE9B7-CB40-4A35-B4C3-99E13148913A}" destId="{8867E758-527D-4F77-9A2C-4E19C094C455}" srcOrd="4" destOrd="0" presId="urn:microsoft.com/office/officeart/2005/8/layout/list1#1"/>
    <dgm:cxn modelId="{1A921123-C31B-4777-A021-0E44C3FE01CF}" type="presParOf" srcId="{8867E758-527D-4F77-9A2C-4E19C094C455}" destId="{C5D1EF95-A721-430E-B35D-ED668A817048}" srcOrd="0" destOrd="0" presId="urn:microsoft.com/office/officeart/2005/8/layout/list1#1"/>
    <dgm:cxn modelId="{DBEA2ACD-E9C5-4FD0-8EA6-F9A4A11032D0}" type="presParOf" srcId="{8867E758-527D-4F77-9A2C-4E19C094C455}" destId="{2971F4AD-5831-4FC9-9D7D-8687A79F5B4C}" srcOrd="1" destOrd="0" presId="urn:microsoft.com/office/officeart/2005/8/layout/list1#1"/>
    <dgm:cxn modelId="{FCF1F8CF-513C-4A06-9C59-CF130893D8F1}" type="presParOf" srcId="{A7CCE9B7-CB40-4A35-B4C3-99E13148913A}" destId="{B1F4FDCC-7864-4C60-B603-51A6FA1923AD}" srcOrd="5" destOrd="0" presId="urn:microsoft.com/office/officeart/2005/8/layout/list1#1"/>
    <dgm:cxn modelId="{BF89F6F6-722B-4551-A2DB-F19337A0844E}" type="presParOf" srcId="{A7CCE9B7-CB40-4A35-B4C3-99E13148913A}" destId="{23B11A2E-65B3-42C5-8C3B-E5FE7391B56B}" srcOrd="6" destOrd="0" presId="urn:microsoft.com/office/officeart/2005/8/layout/list1#1"/>
    <dgm:cxn modelId="{0DA3E1DC-5839-49E4-8EF9-A1DAD4B27B56}" type="presParOf" srcId="{A7CCE9B7-CB40-4A35-B4C3-99E13148913A}" destId="{64449721-898C-46D5-B58F-EFB527F007E3}" srcOrd="7" destOrd="0" presId="urn:microsoft.com/office/officeart/2005/8/layout/list1#1"/>
    <dgm:cxn modelId="{0CFB9E22-A43A-45D7-9107-22F472428E97}" type="presParOf" srcId="{A7CCE9B7-CB40-4A35-B4C3-99E13148913A}" destId="{78D9B20E-4CC7-4F9D-9F07-E0CE48FADAD7}" srcOrd="8" destOrd="0" presId="urn:microsoft.com/office/officeart/2005/8/layout/list1#1"/>
    <dgm:cxn modelId="{17D325C1-820B-4705-860A-FF3B52DF3499}" type="presParOf" srcId="{78D9B20E-4CC7-4F9D-9F07-E0CE48FADAD7}" destId="{29237166-AA28-4BF6-8DF7-FDEA2D623B12}" srcOrd="0" destOrd="0" presId="urn:microsoft.com/office/officeart/2005/8/layout/list1#1"/>
    <dgm:cxn modelId="{504BD373-B274-4BDB-9F02-48FDDC520B63}" type="presParOf" srcId="{78D9B20E-4CC7-4F9D-9F07-E0CE48FADAD7}" destId="{EA419D3A-C1D4-4C0E-869B-CDA8ECFC7795}" srcOrd="1" destOrd="0" presId="urn:microsoft.com/office/officeart/2005/8/layout/list1#1"/>
    <dgm:cxn modelId="{8F9F4A79-5DAF-437D-AA88-F79487AFF05E}" type="presParOf" srcId="{A7CCE9B7-CB40-4A35-B4C3-99E13148913A}" destId="{1CC8BCEE-58B9-4AB4-AF80-ED70B42DD367}" srcOrd="9" destOrd="0" presId="urn:microsoft.com/office/officeart/2005/8/layout/list1#1"/>
    <dgm:cxn modelId="{A7865968-EA79-4367-846E-5E7A1066CCAA}" type="presParOf" srcId="{A7CCE9B7-CB40-4A35-B4C3-99E13148913A}" destId="{902018CB-967F-4CE6-BA5E-2D6A039665C0}" srcOrd="10" destOrd="0" presId="urn:microsoft.com/office/officeart/2005/8/layout/list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DD7BD02-EF15-4DF1-8D91-3E9A413AEC39}" type="doc">
      <dgm:prSet loTypeId="urn:microsoft.com/office/officeart/2005/8/layout/process4" loCatId="process" qsTypeId="urn:microsoft.com/office/officeart/2005/8/quickstyle/simple1#2" qsCatId="simple" csTypeId="urn:microsoft.com/office/officeart/2005/8/colors/colorful2#1" csCatId="colorful" phldr="1"/>
      <dgm:spPr/>
      <dgm:t>
        <a:bodyPr/>
        <a:lstStyle/>
        <a:p>
          <a:endParaRPr lang="en-US"/>
        </a:p>
      </dgm:t>
    </dgm:pt>
    <dgm:pt modelId="{CD96463C-1E91-443C-9D79-D90AA6C1A560}">
      <dgm:prSet/>
      <dgm:spPr/>
      <dgm:t>
        <a:bodyPr/>
        <a:lstStyle/>
        <a:p>
          <a:r>
            <a:rPr lang="en-US"/>
            <a:t>In </a:t>
          </a:r>
          <a:r>
            <a:rPr lang="en-US" b="1" i="1"/>
            <a:t>Council of Civil Service Unions v Minister for the Civil Service </a:t>
          </a:r>
          <a:r>
            <a:rPr lang="en-US"/>
            <a:t>(1985), Lord Diplock classified the various grounds of review under the following three heads:</a:t>
          </a:r>
        </a:p>
      </dgm:t>
    </dgm:pt>
    <dgm:pt modelId="{65909A15-A5EC-4483-B65A-CDB02891332D}" type="parTrans" cxnId="{B6B009D9-1784-43B3-95C4-0E1825051E21}">
      <dgm:prSet/>
      <dgm:spPr/>
      <dgm:t>
        <a:bodyPr/>
        <a:lstStyle/>
        <a:p>
          <a:endParaRPr lang="en-US"/>
        </a:p>
      </dgm:t>
    </dgm:pt>
    <dgm:pt modelId="{4E307377-31E2-4B58-924E-891D90E8A1EA}" type="sibTrans" cxnId="{B6B009D9-1784-43B3-95C4-0E1825051E21}">
      <dgm:prSet/>
      <dgm:spPr/>
      <dgm:t>
        <a:bodyPr/>
        <a:lstStyle/>
        <a:p>
          <a:endParaRPr lang="en-US"/>
        </a:p>
      </dgm:t>
    </dgm:pt>
    <dgm:pt modelId="{9F363FEA-D530-45FF-B8E2-D54BBCC63CFB}">
      <dgm:prSet/>
      <dgm:spPr/>
      <dgm:t>
        <a:bodyPr/>
        <a:lstStyle/>
        <a:p>
          <a:endParaRPr lang="en-US" dirty="0"/>
        </a:p>
        <a:p>
          <a:r>
            <a:rPr lang="en-US" dirty="0"/>
            <a:t>Illegality</a:t>
          </a:r>
        </a:p>
      </dgm:t>
    </dgm:pt>
    <dgm:pt modelId="{A9AF0555-902A-48E1-87DD-392D237E1F27}" type="parTrans" cxnId="{E766A628-8160-443B-9891-D3602F24C5B6}">
      <dgm:prSet/>
      <dgm:spPr/>
      <dgm:t>
        <a:bodyPr/>
        <a:lstStyle/>
        <a:p>
          <a:endParaRPr lang="en-US"/>
        </a:p>
      </dgm:t>
    </dgm:pt>
    <dgm:pt modelId="{C24E91F1-E3E3-4717-B8F3-6B70B847C785}" type="sibTrans" cxnId="{E766A628-8160-443B-9891-D3602F24C5B6}">
      <dgm:prSet/>
      <dgm:spPr/>
      <dgm:t>
        <a:bodyPr/>
        <a:lstStyle/>
        <a:p>
          <a:endParaRPr lang="en-US"/>
        </a:p>
      </dgm:t>
    </dgm:pt>
    <dgm:pt modelId="{2E976117-EABF-4E44-A772-A97D69E4F309}">
      <dgm:prSet/>
      <dgm:spPr/>
      <dgm:t>
        <a:bodyPr/>
        <a:lstStyle/>
        <a:p>
          <a:r>
            <a:rPr lang="en-US"/>
            <a:t>Ultra vires</a:t>
          </a:r>
        </a:p>
      </dgm:t>
    </dgm:pt>
    <dgm:pt modelId="{526ADDD3-F7E5-4457-84C4-4216BE943F07}" type="parTrans" cxnId="{FEB93598-5835-4642-BB93-E1919BA67FC3}">
      <dgm:prSet/>
      <dgm:spPr/>
      <dgm:t>
        <a:bodyPr/>
        <a:lstStyle/>
        <a:p>
          <a:endParaRPr lang="en-US"/>
        </a:p>
      </dgm:t>
    </dgm:pt>
    <dgm:pt modelId="{51FD4C63-4A43-4120-A76A-4C0FF6DBDF5A}" type="sibTrans" cxnId="{FEB93598-5835-4642-BB93-E1919BA67FC3}">
      <dgm:prSet/>
      <dgm:spPr/>
      <dgm:t>
        <a:bodyPr/>
        <a:lstStyle/>
        <a:p>
          <a:endParaRPr lang="en-US"/>
        </a:p>
      </dgm:t>
    </dgm:pt>
    <dgm:pt modelId="{37B67AFE-1F09-407D-ACD4-D03E6A2AD0B4}">
      <dgm:prSet/>
      <dgm:spPr/>
      <dgm:t>
        <a:bodyPr/>
        <a:lstStyle/>
        <a:p>
          <a:r>
            <a:rPr lang="en-US"/>
            <a:t>Jurisdictional Error </a:t>
          </a:r>
        </a:p>
      </dgm:t>
    </dgm:pt>
    <dgm:pt modelId="{6968BFC9-557A-4B33-B9E8-0BB5AD7CDE28}" type="parTrans" cxnId="{0A03B0C5-967F-4871-AA8D-B05120495D83}">
      <dgm:prSet/>
      <dgm:spPr/>
      <dgm:t>
        <a:bodyPr/>
        <a:lstStyle/>
        <a:p>
          <a:endParaRPr lang="en-US"/>
        </a:p>
      </dgm:t>
    </dgm:pt>
    <dgm:pt modelId="{1EE89E9D-B299-47DB-BBD5-D013D55AD2C4}" type="sibTrans" cxnId="{0A03B0C5-967F-4871-AA8D-B05120495D83}">
      <dgm:prSet/>
      <dgm:spPr/>
      <dgm:t>
        <a:bodyPr/>
        <a:lstStyle/>
        <a:p>
          <a:endParaRPr lang="en-US"/>
        </a:p>
      </dgm:t>
    </dgm:pt>
    <dgm:pt modelId="{140931F6-0DCA-4609-843B-3FE7125BA8C9}">
      <dgm:prSet/>
      <dgm:spPr/>
      <dgm:t>
        <a:bodyPr/>
        <a:lstStyle/>
        <a:p>
          <a:r>
            <a:rPr lang="en-US" dirty="0"/>
            <a:t>Irrationality</a:t>
          </a:r>
        </a:p>
      </dgm:t>
    </dgm:pt>
    <dgm:pt modelId="{66FC6FAA-6E8A-47A0-ABA2-E72ACB07B7B2}" type="parTrans" cxnId="{01A0D685-4412-4FDD-9D67-A77A83264544}">
      <dgm:prSet/>
      <dgm:spPr/>
      <dgm:t>
        <a:bodyPr/>
        <a:lstStyle/>
        <a:p>
          <a:endParaRPr lang="en-US"/>
        </a:p>
      </dgm:t>
    </dgm:pt>
    <dgm:pt modelId="{7F9A12F3-1F24-4720-8417-5463940D3086}" type="sibTrans" cxnId="{01A0D685-4412-4FDD-9D67-A77A83264544}">
      <dgm:prSet/>
      <dgm:spPr/>
      <dgm:t>
        <a:bodyPr/>
        <a:lstStyle/>
        <a:p>
          <a:endParaRPr lang="en-US"/>
        </a:p>
      </dgm:t>
    </dgm:pt>
    <dgm:pt modelId="{9FCACD6F-1771-4CA8-9C7C-6DAE8F5C4D74}">
      <dgm:prSet/>
      <dgm:spPr/>
      <dgm:t>
        <a:bodyPr/>
        <a:lstStyle/>
        <a:p>
          <a:r>
            <a:rPr lang="en-US" dirty="0"/>
            <a:t>Procedural Impropriety</a:t>
          </a:r>
        </a:p>
      </dgm:t>
    </dgm:pt>
    <dgm:pt modelId="{B892DF51-AF36-46E1-99D5-8418A16A208B}" type="parTrans" cxnId="{44DFAA1A-B1FD-4136-9DAB-396909139ABF}">
      <dgm:prSet/>
      <dgm:spPr/>
      <dgm:t>
        <a:bodyPr/>
        <a:lstStyle/>
        <a:p>
          <a:endParaRPr lang="en-US"/>
        </a:p>
      </dgm:t>
    </dgm:pt>
    <dgm:pt modelId="{EF8CE025-9052-4F38-A7EA-EE40EF82AA17}" type="sibTrans" cxnId="{44DFAA1A-B1FD-4136-9DAB-396909139ABF}">
      <dgm:prSet/>
      <dgm:spPr/>
      <dgm:t>
        <a:bodyPr/>
        <a:lstStyle/>
        <a:p>
          <a:endParaRPr lang="en-US"/>
        </a:p>
      </dgm:t>
    </dgm:pt>
    <dgm:pt modelId="{3A86A674-0C99-482F-A2CA-A89DC0E4D714}" type="pres">
      <dgm:prSet presAssocID="{7DD7BD02-EF15-4DF1-8D91-3E9A413AEC39}" presName="Name0" presStyleCnt="0">
        <dgm:presLayoutVars>
          <dgm:dir/>
          <dgm:animLvl val="lvl"/>
          <dgm:resizeHandles val="exact"/>
        </dgm:presLayoutVars>
      </dgm:prSet>
      <dgm:spPr/>
    </dgm:pt>
    <dgm:pt modelId="{E8CEF6FF-B5E0-4067-9080-2F4F712F3FB8}" type="pres">
      <dgm:prSet presAssocID="{CD96463C-1E91-443C-9D79-D90AA6C1A560}" presName="boxAndChildren" presStyleCnt="0"/>
      <dgm:spPr/>
    </dgm:pt>
    <dgm:pt modelId="{6AAEEF4C-C6D5-444F-B812-12780B1A102A}" type="pres">
      <dgm:prSet presAssocID="{CD96463C-1E91-443C-9D79-D90AA6C1A560}" presName="parentTextBox" presStyleLbl="node1" presStyleIdx="0" presStyleCnt="1"/>
      <dgm:spPr/>
    </dgm:pt>
    <dgm:pt modelId="{092DD4B2-460E-4910-97B2-3FABA3217896}" type="pres">
      <dgm:prSet presAssocID="{CD96463C-1E91-443C-9D79-D90AA6C1A560}" presName="entireBox" presStyleLbl="node1" presStyleIdx="0" presStyleCnt="1"/>
      <dgm:spPr/>
    </dgm:pt>
    <dgm:pt modelId="{9421309B-035D-4733-9093-A6172071CB88}" type="pres">
      <dgm:prSet presAssocID="{CD96463C-1E91-443C-9D79-D90AA6C1A560}" presName="descendantBox" presStyleCnt="0"/>
      <dgm:spPr/>
    </dgm:pt>
    <dgm:pt modelId="{6075012A-B962-4E1E-B321-F629E416D2EE}" type="pres">
      <dgm:prSet presAssocID="{9F363FEA-D530-45FF-B8E2-D54BBCC63CFB}" presName="childTextBox" presStyleLbl="fgAccFollowNode1" presStyleIdx="0" presStyleCnt="3">
        <dgm:presLayoutVars>
          <dgm:bulletEnabled val="1"/>
        </dgm:presLayoutVars>
      </dgm:prSet>
      <dgm:spPr/>
    </dgm:pt>
    <dgm:pt modelId="{69E48399-D829-41AF-AD8A-1538A5BE76D0}" type="pres">
      <dgm:prSet presAssocID="{140931F6-0DCA-4609-843B-3FE7125BA8C9}" presName="childTextBox" presStyleLbl="fgAccFollowNode1" presStyleIdx="1" presStyleCnt="3">
        <dgm:presLayoutVars>
          <dgm:bulletEnabled val="1"/>
        </dgm:presLayoutVars>
      </dgm:prSet>
      <dgm:spPr/>
    </dgm:pt>
    <dgm:pt modelId="{0356DAEB-0E87-4B0E-8845-B9B100E29D80}" type="pres">
      <dgm:prSet presAssocID="{9FCACD6F-1771-4CA8-9C7C-6DAE8F5C4D74}" presName="childTextBox" presStyleLbl="fgAccFollowNode1" presStyleIdx="2" presStyleCnt="3">
        <dgm:presLayoutVars>
          <dgm:bulletEnabled val="1"/>
        </dgm:presLayoutVars>
      </dgm:prSet>
      <dgm:spPr/>
    </dgm:pt>
  </dgm:ptLst>
  <dgm:cxnLst>
    <dgm:cxn modelId="{0A55A419-0E8C-4C61-A7D3-604D288EABC4}" type="presOf" srcId="{9F363FEA-D530-45FF-B8E2-D54BBCC63CFB}" destId="{6075012A-B962-4E1E-B321-F629E416D2EE}" srcOrd="0" destOrd="0" presId="urn:microsoft.com/office/officeart/2005/8/layout/process4"/>
    <dgm:cxn modelId="{E608E919-FBE2-41CC-8309-1CDF3E935D77}" type="presOf" srcId="{CD96463C-1E91-443C-9D79-D90AA6C1A560}" destId="{092DD4B2-460E-4910-97B2-3FABA3217896}" srcOrd="1" destOrd="0" presId="urn:microsoft.com/office/officeart/2005/8/layout/process4"/>
    <dgm:cxn modelId="{44DFAA1A-B1FD-4136-9DAB-396909139ABF}" srcId="{CD96463C-1E91-443C-9D79-D90AA6C1A560}" destId="{9FCACD6F-1771-4CA8-9C7C-6DAE8F5C4D74}" srcOrd="2" destOrd="0" parTransId="{B892DF51-AF36-46E1-99D5-8418A16A208B}" sibTransId="{EF8CE025-9052-4F38-A7EA-EE40EF82AA17}"/>
    <dgm:cxn modelId="{25F0801E-8DCA-41AF-92EB-96BF4E57DF34}" type="presOf" srcId="{7DD7BD02-EF15-4DF1-8D91-3E9A413AEC39}" destId="{3A86A674-0C99-482F-A2CA-A89DC0E4D714}" srcOrd="0" destOrd="0" presId="urn:microsoft.com/office/officeart/2005/8/layout/process4"/>
    <dgm:cxn modelId="{E766A628-8160-443B-9891-D3602F24C5B6}" srcId="{CD96463C-1E91-443C-9D79-D90AA6C1A560}" destId="{9F363FEA-D530-45FF-B8E2-D54BBCC63CFB}" srcOrd="0" destOrd="0" parTransId="{A9AF0555-902A-48E1-87DD-392D237E1F27}" sibTransId="{C24E91F1-E3E3-4717-B8F3-6B70B847C785}"/>
    <dgm:cxn modelId="{A196653F-D8CE-4FBD-BB28-F480C74906EA}" type="presOf" srcId="{CD96463C-1E91-443C-9D79-D90AA6C1A560}" destId="{6AAEEF4C-C6D5-444F-B812-12780B1A102A}" srcOrd="0" destOrd="0" presId="urn:microsoft.com/office/officeart/2005/8/layout/process4"/>
    <dgm:cxn modelId="{01A0D685-4412-4FDD-9D67-A77A83264544}" srcId="{CD96463C-1E91-443C-9D79-D90AA6C1A560}" destId="{140931F6-0DCA-4609-843B-3FE7125BA8C9}" srcOrd="1" destOrd="0" parTransId="{66FC6FAA-6E8A-47A0-ABA2-E72ACB07B7B2}" sibTransId="{7F9A12F3-1F24-4720-8417-5463940D3086}"/>
    <dgm:cxn modelId="{7ABF1694-F403-4B00-ABE7-168A08EF773B}" type="presOf" srcId="{37B67AFE-1F09-407D-ACD4-D03E6A2AD0B4}" destId="{6075012A-B962-4E1E-B321-F629E416D2EE}" srcOrd="0" destOrd="2" presId="urn:microsoft.com/office/officeart/2005/8/layout/process4"/>
    <dgm:cxn modelId="{FEB93598-5835-4642-BB93-E1919BA67FC3}" srcId="{9F363FEA-D530-45FF-B8E2-D54BBCC63CFB}" destId="{2E976117-EABF-4E44-A772-A97D69E4F309}" srcOrd="0" destOrd="0" parTransId="{526ADDD3-F7E5-4457-84C4-4216BE943F07}" sibTransId="{51FD4C63-4A43-4120-A76A-4C0FF6DBDF5A}"/>
    <dgm:cxn modelId="{F973EAB0-BF0C-404D-B17E-B635B4EA59B6}" type="presOf" srcId="{140931F6-0DCA-4609-843B-3FE7125BA8C9}" destId="{69E48399-D829-41AF-AD8A-1538A5BE76D0}" srcOrd="0" destOrd="0" presId="urn:microsoft.com/office/officeart/2005/8/layout/process4"/>
    <dgm:cxn modelId="{E28DA5C0-867D-4A80-A9C9-EBE375F858D6}" type="presOf" srcId="{2E976117-EABF-4E44-A772-A97D69E4F309}" destId="{6075012A-B962-4E1E-B321-F629E416D2EE}" srcOrd="0" destOrd="1" presId="urn:microsoft.com/office/officeart/2005/8/layout/process4"/>
    <dgm:cxn modelId="{0A03B0C5-967F-4871-AA8D-B05120495D83}" srcId="{9F363FEA-D530-45FF-B8E2-D54BBCC63CFB}" destId="{37B67AFE-1F09-407D-ACD4-D03E6A2AD0B4}" srcOrd="1" destOrd="0" parTransId="{6968BFC9-557A-4B33-B9E8-0BB5AD7CDE28}" sibTransId="{1EE89E9D-B299-47DB-BBD5-D013D55AD2C4}"/>
    <dgm:cxn modelId="{B6B009D9-1784-43B3-95C4-0E1825051E21}" srcId="{7DD7BD02-EF15-4DF1-8D91-3E9A413AEC39}" destId="{CD96463C-1E91-443C-9D79-D90AA6C1A560}" srcOrd="0" destOrd="0" parTransId="{65909A15-A5EC-4483-B65A-CDB02891332D}" sibTransId="{4E307377-31E2-4B58-924E-891D90E8A1EA}"/>
    <dgm:cxn modelId="{0A9264E0-1821-46E2-920E-9F4FA47BC41C}" type="presOf" srcId="{9FCACD6F-1771-4CA8-9C7C-6DAE8F5C4D74}" destId="{0356DAEB-0E87-4B0E-8845-B9B100E29D80}" srcOrd="0" destOrd="0" presId="urn:microsoft.com/office/officeart/2005/8/layout/process4"/>
    <dgm:cxn modelId="{2CFCE2A6-1BED-4959-BFA2-E89D301C8585}" type="presParOf" srcId="{3A86A674-0C99-482F-A2CA-A89DC0E4D714}" destId="{E8CEF6FF-B5E0-4067-9080-2F4F712F3FB8}" srcOrd="0" destOrd="0" presId="urn:microsoft.com/office/officeart/2005/8/layout/process4"/>
    <dgm:cxn modelId="{9128F4DD-A504-4C21-8D49-738F7E69324C}" type="presParOf" srcId="{E8CEF6FF-B5E0-4067-9080-2F4F712F3FB8}" destId="{6AAEEF4C-C6D5-444F-B812-12780B1A102A}" srcOrd="0" destOrd="0" presId="urn:microsoft.com/office/officeart/2005/8/layout/process4"/>
    <dgm:cxn modelId="{3E6D4233-B538-4BB2-95C0-3E5C14520020}" type="presParOf" srcId="{E8CEF6FF-B5E0-4067-9080-2F4F712F3FB8}" destId="{092DD4B2-460E-4910-97B2-3FABA3217896}" srcOrd="1" destOrd="0" presId="urn:microsoft.com/office/officeart/2005/8/layout/process4"/>
    <dgm:cxn modelId="{12BEE84A-15BE-43D6-BCB9-BBE431355625}" type="presParOf" srcId="{E8CEF6FF-B5E0-4067-9080-2F4F712F3FB8}" destId="{9421309B-035D-4733-9093-A6172071CB88}" srcOrd="2" destOrd="0" presId="urn:microsoft.com/office/officeart/2005/8/layout/process4"/>
    <dgm:cxn modelId="{9E0BF5D3-6FFB-46F0-A4DF-D0CB6F3F351E}" type="presParOf" srcId="{9421309B-035D-4733-9093-A6172071CB88}" destId="{6075012A-B962-4E1E-B321-F629E416D2EE}" srcOrd="0" destOrd="0" presId="urn:microsoft.com/office/officeart/2005/8/layout/process4"/>
    <dgm:cxn modelId="{39FA6DA0-032B-4ED9-8B17-C03E96BD0894}" type="presParOf" srcId="{9421309B-035D-4733-9093-A6172071CB88}" destId="{69E48399-D829-41AF-AD8A-1538A5BE76D0}" srcOrd="1" destOrd="0" presId="urn:microsoft.com/office/officeart/2005/8/layout/process4"/>
    <dgm:cxn modelId="{B8E0BA21-EC7C-4AED-8D82-1C6E106087EC}" type="presParOf" srcId="{9421309B-035D-4733-9093-A6172071CB88}" destId="{0356DAEB-0E87-4B0E-8845-B9B100E29D80}" srcOrd="2"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F673CA-8095-484A-AD9E-2D247B660AA3}">
      <dsp:nvSpPr>
        <dsp:cNvPr id="0" name=""/>
        <dsp:cNvSpPr/>
      </dsp:nvSpPr>
      <dsp:spPr>
        <a:xfrm>
          <a:off x="0" y="251045"/>
          <a:ext cx="10259568" cy="428400"/>
        </a:xfrm>
        <a:prstGeom prst="rect">
          <a:avLst/>
        </a:prstGeom>
        <a:solidFill>
          <a:schemeClr val="lt1">
            <a:alpha val="90000"/>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6CE3AFF-3A42-449C-BB0C-7F61D9BECAC3}">
      <dsp:nvSpPr>
        <dsp:cNvPr id="0" name=""/>
        <dsp:cNvSpPr/>
      </dsp:nvSpPr>
      <dsp:spPr>
        <a:xfrm>
          <a:off x="512978" y="125"/>
          <a:ext cx="7181697" cy="50184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1451" tIns="0" rIns="271451" bIns="0" numCol="1" spcCol="1270" anchor="ctr" anchorCtr="0">
          <a:noAutofit/>
        </a:bodyPr>
        <a:lstStyle/>
        <a:p>
          <a:pPr marL="0" lvl="0" indent="0" algn="l" defTabSz="755650">
            <a:lnSpc>
              <a:spcPct val="90000"/>
            </a:lnSpc>
            <a:spcBef>
              <a:spcPct val="0"/>
            </a:spcBef>
            <a:spcAft>
              <a:spcPct val="35000"/>
            </a:spcAft>
            <a:buNone/>
          </a:pPr>
          <a:r>
            <a:rPr lang="en-US" sz="1700" kern="1200" dirty="0">
              <a:latin typeface="Franklin Gothic Book" panose="020B0503020102020204" pitchFamily="34" charset="0"/>
            </a:rPr>
            <a:t>Introduction</a:t>
          </a:r>
        </a:p>
      </dsp:txBody>
      <dsp:txXfrm>
        <a:off x="537476" y="24623"/>
        <a:ext cx="7132701" cy="452844"/>
      </dsp:txXfrm>
    </dsp:sp>
    <dsp:sp modelId="{23B11A2E-65B3-42C5-8C3B-E5FE7391B56B}">
      <dsp:nvSpPr>
        <dsp:cNvPr id="0" name=""/>
        <dsp:cNvSpPr/>
      </dsp:nvSpPr>
      <dsp:spPr>
        <a:xfrm>
          <a:off x="0" y="1022165"/>
          <a:ext cx="10259568" cy="1231650"/>
        </a:xfrm>
        <a:prstGeom prst="rect">
          <a:avLst/>
        </a:prstGeom>
        <a:solidFill>
          <a:schemeClr val="lt1">
            <a:alpha val="90000"/>
            <a:hueOff val="0"/>
            <a:satOff val="0"/>
            <a:lumOff val="0"/>
            <a:alphaOff val="0"/>
          </a:schemeClr>
        </a:solidFill>
        <a:ln w="12700" cap="flat" cmpd="sng" algn="ctr">
          <a:solidFill>
            <a:schemeClr val="accent5">
              <a:hueOff val="-3379271"/>
              <a:satOff val="-8710"/>
              <a:lumOff val="-5883"/>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96256" tIns="354076" rIns="796256" bIns="120904" numCol="1" spcCol="1270" anchor="t" anchorCtr="0">
          <a:noAutofit/>
        </a:bodyPr>
        <a:lstStyle/>
        <a:p>
          <a:pPr marL="171450" lvl="1" indent="-171450" algn="l" defTabSz="755650">
            <a:lnSpc>
              <a:spcPct val="90000"/>
            </a:lnSpc>
            <a:spcBef>
              <a:spcPct val="0"/>
            </a:spcBef>
            <a:spcAft>
              <a:spcPct val="15000"/>
            </a:spcAft>
            <a:buChar char="•"/>
          </a:pPr>
          <a:r>
            <a:rPr lang="en-US" sz="1700" kern="1200" dirty="0">
              <a:latin typeface="Franklin Gothic Book" panose="020B0503020102020204" pitchFamily="34" charset="0"/>
            </a:rPr>
            <a:t>Illegality </a:t>
          </a:r>
        </a:p>
        <a:p>
          <a:pPr marL="171450" lvl="1" indent="-171450" algn="l" defTabSz="755650">
            <a:lnSpc>
              <a:spcPct val="90000"/>
            </a:lnSpc>
            <a:spcBef>
              <a:spcPct val="0"/>
            </a:spcBef>
            <a:spcAft>
              <a:spcPct val="15000"/>
            </a:spcAft>
            <a:buChar char="•"/>
          </a:pPr>
          <a:r>
            <a:rPr lang="en-US" sz="1700" kern="1200">
              <a:latin typeface="Franklin Gothic Book" panose="020B0503020102020204" pitchFamily="34" charset="0"/>
            </a:rPr>
            <a:t>Irrationality</a:t>
          </a:r>
        </a:p>
        <a:p>
          <a:pPr marL="171450" lvl="1" indent="-171450" algn="l" defTabSz="755650">
            <a:lnSpc>
              <a:spcPct val="90000"/>
            </a:lnSpc>
            <a:spcBef>
              <a:spcPct val="0"/>
            </a:spcBef>
            <a:spcAft>
              <a:spcPct val="15000"/>
            </a:spcAft>
            <a:buChar char="•"/>
          </a:pPr>
          <a:r>
            <a:rPr lang="en-US" sz="1700" kern="1200" dirty="0">
              <a:latin typeface="Franklin Gothic Book" panose="020B0503020102020204" pitchFamily="34" charset="0"/>
            </a:rPr>
            <a:t>Procedural impropriety</a:t>
          </a:r>
        </a:p>
      </dsp:txBody>
      <dsp:txXfrm>
        <a:off x="0" y="1022165"/>
        <a:ext cx="10259568" cy="1231650"/>
      </dsp:txXfrm>
    </dsp:sp>
    <dsp:sp modelId="{2971F4AD-5831-4FC9-9D7D-8687A79F5B4C}">
      <dsp:nvSpPr>
        <dsp:cNvPr id="0" name=""/>
        <dsp:cNvSpPr/>
      </dsp:nvSpPr>
      <dsp:spPr>
        <a:xfrm>
          <a:off x="512978" y="771245"/>
          <a:ext cx="7181697" cy="501840"/>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1451" tIns="0" rIns="271451" bIns="0" numCol="1" spcCol="1270" anchor="ctr" anchorCtr="0">
          <a:noAutofit/>
        </a:bodyPr>
        <a:lstStyle/>
        <a:p>
          <a:pPr marL="0" lvl="0" indent="0" algn="l" defTabSz="755650">
            <a:lnSpc>
              <a:spcPct val="90000"/>
            </a:lnSpc>
            <a:spcBef>
              <a:spcPct val="0"/>
            </a:spcBef>
            <a:spcAft>
              <a:spcPct val="35000"/>
            </a:spcAft>
            <a:buNone/>
          </a:pPr>
          <a:r>
            <a:rPr lang="en-US" sz="1700" kern="1200" dirty="0">
              <a:latin typeface="Franklin Gothic Book" panose="020B0503020102020204" pitchFamily="34" charset="0"/>
            </a:rPr>
            <a:t>Grounds of Judicial Review</a:t>
          </a:r>
        </a:p>
      </dsp:txBody>
      <dsp:txXfrm>
        <a:off x="537476" y="795743"/>
        <a:ext cx="7132701" cy="452844"/>
      </dsp:txXfrm>
    </dsp:sp>
    <dsp:sp modelId="{902018CB-967F-4CE6-BA5E-2D6A039665C0}">
      <dsp:nvSpPr>
        <dsp:cNvPr id="0" name=""/>
        <dsp:cNvSpPr/>
      </dsp:nvSpPr>
      <dsp:spPr>
        <a:xfrm>
          <a:off x="0" y="2596535"/>
          <a:ext cx="10259568" cy="428400"/>
        </a:xfrm>
        <a:prstGeom prst="rect">
          <a:avLst/>
        </a:prstGeom>
        <a:solidFill>
          <a:schemeClr val="lt1">
            <a:alpha val="90000"/>
            <a:hueOff val="0"/>
            <a:satOff val="0"/>
            <a:lumOff val="0"/>
            <a:alphaOff val="0"/>
          </a:schemeClr>
        </a:solidFill>
        <a:ln w="12700" cap="flat" cmpd="sng" algn="ctr">
          <a:solidFill>
            <a:schemeClr val="accent5">
              <a:hueOff val="-6758543"/>
              <a:satOff val="-17419"/>
              <a:lumOff val="-11765"/>
              <a:alphaOff val="0"/>
            </a:schemeClr>
          </a:solidFill>
          <a:prstDash val="solid"/>
          <a:miter lim="800000"/>
        </a:ln>
        <a:effectLst/>
      </dsp:spPr>
      <dsp:style>
        <a:lnRef idx="2">
          <a:scrgbClr r="0" g="0" b="0"/>
        </a:lnRef>
        <a:fillRef idx="1">
          <a:scrgbClr r="0" g="0" b="0"/>
        </a:fillRef>
        <a:effectRef idx="0">
          <a:scrgbClr r="0" g="0" b="0"/>
        </a:effectRef>
        <a:fontRef idx="minor"/>
      </dsp:style>
    </dsp:sp>
    <dsp:sp modelId="{EA419D3A-C1D4-4C0E-869B-CDA8ECFC7795}">
      <dsp:nvSpPr>
        <dsp:cNvPr id="0" name=""/>
        <dsp:cNvSpPr/>
      </dsp:nvSpPr>
      <dsp:spPr>
        <a:xfrm>
          <a:off x="512978" y="2345615"/>
          <a:ext cx="7181697" cy="501840"/>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1451" tIns="0" rIns="271451" bIns="0" numCol="1" spcCol="1270" anchor="ctr" anchorCtr="0">
          <a:noAutofit/>
        </a:bodyPr>
        <a:lstStyle/>
        <a:p>
          <a:pPr marL="0" lvl="0" indent="0" algn="l" defTabSz="755650">
            <a:lnSpc>
              <a:spcPct val="90000"/>
            </a:lnSpc>
            <a:spcBef>
              <a:spcPct val="0"/>
            </a:spcBef>
            <a:spcAft>
              <a:spcPct val="35000"/>
            </a:spcAft>
            <a:buNone/>
          </a:pPr>
          <a:r>
            <a:rPr lang="en-US" sz="1700" kern="1200" dirty="0">
              <a:latin typeface="Franklin Gothic Book" panose="020B0503020102020204" pitchFamily="34" charset="0"/>
            </a:rPr>
            <a:t>Remedies</a:t>
          </a:r>
        </a:p>
      </dsp:txBody>
      <dsp:txXfrm>
        <a:off x="537476" y="2370113"/>
        <a:ext cx="7132701" cy="45284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2DD4B2-460E-4910-97B2-3FABA3217896}">
      <dsp:nvSpPr>
        <dsp:cNvPr id="0" name=""/>
        <dsp:cNvSpPr/>
      </dsp:nvSpPr>
      <dsp:spPr>
        <a:xfrm>
          <a:off x="0" y="0"/>
          <a:ext cx="6513603" cy="5885426"/>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1808" tIns="241808" rIns="241808" bIns="241808" numCol="1" spcCol="1270" anchor="ctr" anchorCtr="0">
          <a:noAutofit/>
        </a:bodyPr>
        <a:lstStyle/>
        <a:p>
          <a:pPr marL="0" lvl="0" indent="0" algn="ctr" defTabSz="1511300">
            <a:lnSpc>
              <a:spcPct val="90000"/>
            </a:lnSpc>
            <a:spcBef>
              <a:spcPct val="0"/>
            </a:spcBef>
            <a:spcAft>
              <a:spcPct val="35000"/>
            </a:spcAft>
            <a:buNone/>
          </a:pPr>
          <a:r>
            <a:rPr lang="en-US" sz="3400" kern="1200"/>
            <a:t>In </a:t>
          </a:r>
          <a:r>
            <a:rPr lang="en-US" sz="3400" b="1" i="1" kern="1200"/>
            <a:t>Council of Civil Service Unions v Minister for the Civil Service </a:t>
          </a:r>
          <a:r>
            <a:rPr lang="en-US" sz="3400" kern="1200"/>
            <a:t>(1985), Lord Diplock classified the various grounds of review under the following three heads:</a:t>
          </a:r>
        </a:p>
      </dsp:txBody>
      <dsp:txXfrm>
        <a:off x="0" y="0"/>
        <a:ext cx="6513603" cy="3178130"/>
      </dsp:txXfrm>
    </dsp:sp>
    <dsp:sp modelId="{6075012A-B962-4E1E-B321-F629E416D2EE}">
      <dsp:nvSpPr>
        <dsp:cNvPr id="0" name=""/>
        <dsp:cNvSpPr/>
      </dsp:nvSpPr>
      <dsp:spPr>
        <a:xfrm>
          <a:off x="3180" y="3060421"/>
          <a:ext cx="2169081" cy="2707295"/>
        </a:xfrm>
        <a:prstGeom prst="rect">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2024" tIns="34290" rIns="192024" bIns="34290" numCol="1" spcCol="1270" anchor="t" anchorCtr="0">
          <a:noAutofit/>
        </a:bodyPr>
        <a:lstStyle/>
        <a:p>
          <a:pPr marL="0" lvl="0" indent="0" algn="l" defTabSz="1200150">
            <a:lnSpc>
              <a:spcPct val="90000"/>
            </a:lnSpc>
            <a:spcBef>
              <a:spcPct val="0"/>
            </a:spcBef>
            <a:spcAft>
              <a:spcPct val="35000"/>
            </a:spcAft>
            <a:buNone/>
          </a:pPr>
          <a:endParaRPr lang="en-US" sz="2700" kern="1200" dirty="0"/>
        </a:p>
        <a:p>
          <a:pPr marL="0" lvl="0" indent="0" algn="l" defTabSz="1200150">
            <a:lnSpc>
              <a:spcPct val="90000"/>
            </a:lnSpc>
            <a:spcBef>
              <a:spcPct val="0"/>
            </a:spcBef>
            <a:spcAft>
              <a:spcPct val="35000"/>
            </a:spcAft>
            <a:buNone/>
          </a:pPr>
          <a:r>
            <a:rPr lang="en-US" sz="2700" kern="1200" dirty="0"/>
            <a:t>Illegality</a:t>
          </a:r>
        </a:p>
        <a:p>
          <a:pPr marL="228600" lvl="1" indent="-228600" algn="l" defTabSz="933450">
            <a:lnSpc>
              <a:spcPct val="90000"/>
            </a:lnSpc>
            <a:spcBef>
              <a:spcPct val="0"/>
            </a:spcBef>
            <a:spcAft>
              <a:spcPct val="15000"/>
            </a:spcAft>
            <a:buChar char="•"/>
          </a:pPr>
          <a:r>
            <a:rPr lang="en-US" sz="2100" kern="1200"/>
            <a:t>Ultra vires</a:t>
          </a:r>
        </a:p>
        <a:p>
          <a:pPr marL="228600" lvl="1" indent="-228600" algn="l" defTabSz="933450">
            <a:lnSpc>
              <a:spcPct val="90000"/>
            </a:lnSpc>
            <a:spcBef>
              <a:spcPct val="0"/>
            </a:spcBef>
            <a:spcAft>
              <a:spcPct val="15000"/>
            </a:spcAft>
            <a:buChar char="•"/>
          </a:pPr>
          <a:r>
            <a:rPr lang="en-US" sz="2100" kern="1200"/>
            <a:t>Jurisdictional Error </a:t>
          </a:r>
        </a:p>
      </dsp:txBody>
      <dsp:txXfrm>
        <a:off x="3180" y="3060421"/>
        <a:ext cx="2169081" cy="2707295"/>
      </dsp:txXfrm>
    </dsp:sp>
    <dsp:sp modelId="{69E48399-D829-41AF-AD8A-1538A5BE76D0}">
      <dsp:nvSpPr>
        <dsp:cNvPr id="0" name=""/>
        <dsp:cNvSpPr/>
      </dsp:nvSpPr>
      <dsp:spPr>
        <a:xfrm>
          <a:off x="2172261" y="3060421"/>
          <a:ext cx="2169081" cy="2707295"/>
        </a:xfrm>
        <a:prstGeom prst="rect">
          <a:avLst/>
        </a:prstGeom>
        <a:solidFill>
          <a:schemeClr val="accent2">
            <a:tint val="40000"/>
            <a:alpha val="90000"/>
            <a:hueOff val="-424613"/>
            <a:satOff val="-37673"/>
            <a:lumOff val="-385"/>
            <a:alphaOff val="0"/>
          </a:schemeClr>
        </a:solidFill>
        <a:ln w="12700" cap="flat" cmpd="sng" algn="ctr">
          <a:solidFill>
            <a:schemeClr val="accent2">
              <a:tint val="40000"/>
              <a:alpha val="90000"/>
              <a:hueOff val="-424613"/>
              <a:satOff val="-37673"/>
              <a:lumOff val="-38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2024" tIns="34290" rIns="192024" bIns="34290" numCol="1" spcCol="1270" anchor="ctr" anchorCtr="0">
          <a:noAutofit/>
        </a:bodyPr>
        <a:lstStyle/>
        <a:p>
          <a:pPr marL="0" lvl="0" indent="0" algn="ctr" defTabSz="1200150">
            <a:lnSpc>
              <a:spcPct val="90000"/>
            </a:lnSpc>
            <a:spcBef>
              <a:spcPct val="0"/>
            </a:spcBef>
            <a:spcAft>
              <a:spcPct val="35000"/>
            </a:spcAft>
            <a:buNone/>
          </a:pPr>
          <a:r>
            <a:rPr lang="en-US" sz="2700" kern="1200" dirty="0"/>
            <a:t>Irrationality</a:t>
          </a:r>
        </a:p>
      </dsp:txBody>
      <dsp:txXfrm>
        <a:off x="2172261" y="3060421"/>
        <a:ext cx="2169081" cy="2707295"/>
      </dsp:txXfrm>
    </dsp:sp>
    <dsp:sp modelId="{0356DAEB-0E87-4B0E-8845-B9B100E29D80}">
      <dsp:nvSpPr>
        <dsp:cNvPr id="0" name=""/>
        <dsp:cNvSpPr/>
      </dsp:nvSpPr>
      <dsp:spPr>
        <a:xfrm>
          <a:off x="4341342" y="3060421"/>
          <a:ext cx="2169081" cy="2707295"/>
        </a:xfrm>
        <a:prstGeom prst="rect">
          <a:avLst/>
        </a:prstGeom>
        <a:solidFill>
          <a:schemeClr val="accent2">
            <a:tint val="40000"/>
            <a:alpha val="90000"/>
            <a:hueOff val="-849226"/>
            <a:satOff val="-75346"/>
            <a:lumOff val="-769"/>
            <a:alphaOff val="0"/>
          </a:schemeClr>
        </a:solidFill>
        <a:ln w="12700" cap="flat" cmpd="sng" algn="ctr">
          <a:solidFill>
            <a:schemeClr val="accent2">
              <a:tint val="40000"/>
              <a:alpha val="90000"/>
              <a:hueOff val="-849226"/>
              <a:satOff val="-75346"/>
              <a:lumOff val="-769"/>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2024" tIns="34290" rIns="192024" bIns="34290" numCol="1" spcCol="1270" anchor="ctr" anchorCtr="0">
          <a:noAutofit/>
        </a:bodyPr>
        <a:lstStyle/>
        <a:p>
          <a:pPr marL="0" lvl="0" indent="0" algn="ctr" defTabSz="1200150">
            <a:lnSpc>
              <a:spcPct val="90000"/>
            </a:lnSpc>
            <a:spcBef>
              <a:spcPct val="0"/>
            </a:spcBef>
            <a:spcAft>
              <a:spcPct val="35000"/>
            </a:spcAft>
            <a:buNone/>
          </a:pPr>
          <a:r>
            <a:rPr lang="en-US" sz="2700" kern="1200" dirty="0"/>
            <a:t>Procedural Impropriety</a:t>
          </a:r>
        </a:p>
      </dsp:txBody>
      <dsp:txXfrm>
        <a:off x="4341342" y="3060421"/>
        <a:ext cx="2169081" cy="2707295"/>
      </dsp:txXfrm>
    </dsp:sp>
  </dsp:spTree>
</dsp:drawing>
</file>

<file path=ppt/diagrams/layout1.xml><?xml version="1.0" encoding="utf-8"?>
<dgm:layoutDef xmlns:dgm="http://schemas.openxmlformats.org/drawingml/2006/diagram" xmlns:a="http://schemas.openxmlformats.org/drawingml/2006/main" uniqueId="urn:microsoft.com/office/officeart/2005/8/layout/list1#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nodeHorzAlign" val="l"/>
          <dgm:param type="horzAlign" val="l"/>
        </dgm:alg>
      </dgm:if>
      <dgm:else name="Name2">
        <dgm:alg type="lin">
          <dgm:param type="linDir" val="fromT"/>
          <dgm:param type="vertAlign" val="mid"/>
          <dgm:param type="nodeHorzAlign" val="r"/>
          <dgm:param typ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nodeHorzAlign" val="l"/>
              <dgm:param type="horzAlign" val="l"/>
            </dgm:alg>
          </dgm:if>
          <dgm:else name="Name6">
            <dgm:alg type="lin">
              <dgm:param type="linDir" val="fromR"/>
              <dgm:param type="nodeHorzAlign" val="r"/>
              <dgm:param typ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2">
  <dgm:title val=""/>
  <dgm:desc val=""/>
  <dgm:catLst>
    <dgm:cat type="simple" pri="10100"/>
  </dgm:catLst>
  <dgm:scene3d>
    <a:camera prst="orthographicFront"/>
    <a:lightRig rig="threePt" dir="t"/>
  </dgm:scene3d>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FD42F7-718C-4B98-AAEC-167E6DDD60A7}" type="datetimeFigureOut">
              <a:rPr lang="en-US" smtClean="0"/>
              <a:t>4/29/2022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B2AA4F-B828-4D7C-AFD3-893933DAFCB4}"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Text Placeholder 2"/>
          <p:cNvSpPr>
            <a:spLocks noGrp="1"/>
          </p:cNvSpPr>
          <p:nvPr>
            <p:ph type="body" idx="3"/>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Text Placeholder 2"/>
          <p:cNvSpPr>
            <a:spLocks noGrp="1"/>
          </p:cNvSpPr>
          <p:nvPr>
            <p:ph type="body" idx="3"/>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ZA"/>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ZA"/>
          </a:p>
        </p:txBody>
      </p:sp>
      <p:sp>
        <p:nvSpPr>
          <p:cNvPr id="4" name="Date Placeholder 3"/>
          <p:cNvSpPr>
            <a:spLocks noGrp="1"/>
          </p:cNvSpPr>
          <p:nvPr>
            <p:ph type="dt" sz="half" idx="10"/>
          </p:nvPr>
        </p:nvSpPr>
        <p:spPr/>
        <p:txBody>
          <a:bodyPr/>
          <a:lstStyle/>
          <a:p>
            <a:fld id="{48A87A34-81AB-432B-8DAE-1953F412C126}" type="datetimeFigureOut">
              <a:rPr lang="en-US" smtClean="0"/>
              <a:t>4/29/2022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10"/>
          </p:nvPr>
        </p:nvSpPr>
        <p:spPr/>
        <p:txBody>
          <a:bodyPr/>
          <a:lstStyle/>
          <a:p>
            <a:fld id="{48A87A34-81AB-432B-8DAE-1953F412C126}" type="datetimeFigureOut">
              <a:rPr lang="en-US" smtClean="0"/>
              <a:t>4/29/2022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ZA"/>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10"/>
          </p:nvPr>
        </p:nvSpPr>
        <p:spPr/>
        <p:txBody>
          <a:bodyPr/>
          <a:lstStyle/>
          <a:p>
            <a:fld id="{48A87A34-81AB-432B-8DAE-1953F412C126}" type="datetimeFigureOut">
              <a:rPr lang="en-US" smtClean="0"/>
              <a:t>4/29/2022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ZA"/>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ZA"/>
          </a:p>
        </p:txBody>
      </p:sp>
      <p:sp>
        <p:nvSpPr>
          <p:cNvPr id="4" name="Date Placeholder 3"/>
          <p:cNvSpPr>
            <a:spLocks noGrp="1"/>
          </p:cNvSpPr>
          <p:nvPr>
            <p:ph type="dt" sz="half" idx="10"/>
          </p:nvPr>
        </p:nvSpPr>
        <p:spPr/>
        <p:txBody>
          <a:bodyPr/>
          <a:lstStyle/>
          <a:p>
            <a:fld id="{48A87A34-81AB-432B-8DAE-1953F412C126}" type="datetimeFigureOut">
              <a:rPr lang="en-US" smtClean="0"/>
              <a:t>4/29/2022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10"/>
          </p:nvPr>
        </p:nvSpPr>
        <p:spPr/>
        <p:txBody>
          <a:bodyPr/>
          <a:lstStyle/>
          <a:p>
            <a:fld id="{48A87A34-81AB-432B-8DAE-1953F412C126}" type="datetimeFigureOut">
              <a:rPr lang="en-US" smtClean="0"/>
              <a:t>4/29/2022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ZA"/>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4/29/2022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Date Placeholder 4"/>
          <p:cNvSpPr>
            <a:spLocks noGrp="1"/>
          </p:cNvSpPr>
          <p:nvPr>
            <p:ph type="dt" sz="half" idx="10"/>
          </p:nvPr>
        </p:nvSpPr>
        <p:spPr/>
        <p:txBody>
          <a:bodyPr/>
          <a:lstStyle/>
          <a:p>
            <a:fld id="{48A87A34-81AB-432B-8DAE-1953F412C126}" type="datetimeFigureOut">
              <a:rPr lang="en-US" smtClean="0"/>
              <a:t>4/29/2022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ZA"/>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Date Placeholder 6"/>
          <p:cNvSpPr>
            <a:spLocks noGrp="1"/>
          </p:cNvSpPr>
          <p:nvPr>
            <p:ph type="dt" sz="half" idx="10"/>
          </p:nvPr>
        </p:nvSpPr>
        <p:spPr/>
        <p:txBody>
          <a:bodyPr/>
          <a:lstStyle/>
          <a:p>
            <a:fld id="{48A87A34-81AB-432B-8DAE-1953F412C126}" type="datetimeFigureOut">
              <a:rPr lang="en-US" smtClean="0"/>
              <a:t>4/29/2022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Date Placeholder 2"/>
          <p:cNvSpPr>
            <a:spLocks noGrp="1"/>
          </p:cNvSpPr>
          <p:nvPr>
            <p:ph type="dt" sz="half" idx="10"/>
          </p:nvPr>
        </p:nvSpPr>
        <p:spPr/>
        <p:txBody>
          <a:bodyPr/>
          <a:lstStyle/>
          <a:p>
            <a:fld id="{48A87A34-81AB-432B-8DAE-1953F412C126}" type="datetimeFigureOut">
              <a:rPr lang="en-US" smtClean="0"/>
              <a:t>4/29/2022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4/29/2022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4/29/2022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10"/>
          </p:nvPr>
        </p:nvSpPr>
        <p:spPr/>
        <p:txBody>
          <a:bodyPr/>
          <a:lstStyle/>
          <a:p>
            <a:fld id="{48A87A34-81AB-432B-8DAE-1953F412C126}" type="datetimeFigureOut">
              <a:rPr lang="en-US" smtClean="0"/>
              <a:t>4/29/2022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4/29/2022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10"/>
          </p:nvPr>
        </p:nvSpPr>
        <p:spPr/>
        <p:txBody>
          <a:bodyPr/>
          <a:lstStyle/>
          <a:p>
            <a:fld id="{48A87A34-81AB-432B-8DAE-1953F412C126}" type="datetimeFigureOut">
              <a:rPr lang="en-US" smtClean="0"/>
              <a:t>4/29/2022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ZA"/>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10"/>
          </p:nvPr>
        </p:nvSpPr>
        <p:spPr/>
        <p:txBody>
          <a:bodyPr/>
          <a:lstStyle/>
          <a:p>
            <a:fld id="{48A87A34-81AB-432B-8DAE-1953F412C126}" type="datetimeFigureOut">
              <a:rPr lang="en-US" smtClean="0"/>
              <a:t>4/29/2022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ZA"/>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4/29/2022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Date Placeholder 4"/>
          <p:cNvSpPr>
            <a:spLocks noGrp="1"/>
          </p:cNvSpPr>
          <p:nvPr>
            <p:ph type="dt" sz="half" idx="10"/>
          </p:nvPr>
        </p:nvSpPr>
        <p:spPr/>
        <p:txBody>
          <a:bodyPr/>
          <a:lstStyle/>
          <a:p>
            <a:fld id="{48A87A34-81AB-432B-8DAE-1953F412C126}" type="datetimeFigureOut">
              <a:rPr lang="en-US" smtClean="0"/>
              <a:t>4/29/2022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ZA"/>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Date Placeholder 6"/>
          <p:cNvSpPr>
            <a:spLocks noGrp="1"/>
          </p:cNvSpPr>
          <p:nvPr>
            <p:ph type="dt" sz="half" idx="10"/>
          </p:nvPr>
        </p:nvSpPr>
        <p:spPr/>
        <p:txBody>
          <a:bodyPr/>
          <a:lstStyle/>
          <a:p>
            <a:fld id="{48A87A34-81AB-432B-8DAE-1953F412C126}" type="datetimeFigureOut">
              <a:rPr lang="en-US" smtClean="0"/>
              <a:t>4/29/2022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Date Placeholder 2"/>
          <p:cNvSpPr>
            <a:spLocks noGrp="1"/>
          </p:cNvSpPr>
          <p:nvPr>
            <p:ph type="dt" sz="half" idx="10"/>
          </p:nvPr>
        </p:nvSpPr>
        <p:spPr/>
        <p:txBody>
          <a:bodyPr/>
          <a:lstStyle/>
          <a:p>
            <a:fld id="{48A87A34-81AB-432B-8DAE-1953F412C126}" type="datetimeFigureOut">
              <a:rPr lang="en-US" smtClean="0"/>
              <a:t>4/29/2022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4/29/2022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4/29/2022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4/29/2022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ZA"/>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A87A34-81AB-432B-8DAE-1953F412C126}" type="datetimeFigureOut">
              <a:rPr lang="en-US" smtClean="0"/>
              <a:t>4/29/2022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2F896-40B5-4ADD-8801-0D06FADFA095}"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ZA"/>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A87A34-81AB-432B-8DAE-1953F412C126}" type="datetimeFigureOut">
              <a:rPr lang="en-US" smtClean="0"/>
              <a:t>4/29/2022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2F896-40B5-4ADD-8801-0D06FADFA095}"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p:cNvSpPr>
            <a:spLocks noGrp="1" noRot="1" noChangeAspect="1" noMove="1" noResize="1" noEditPoints="1" noAdjustHandles="1" noChangeArrowheads="1" noChangeShapeType="1" noTextEdit="1"/>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ctrTitle"/>
          </p:nvPr>
        </p:nvSpPr>
        <p:spPr>
          <a:xfrm>
            <a:off x="838199" y="4525347"/>
            <a:ext cx="6801321" cy="1737360"/>
          </a:xfrm>
        </p:spPr>
        <p:txBody>
          <a:bodyPr anchor="ctr">
            <a:normAutofit/>
          </a:bodyPr>
          <a:lstStyle/>
          <a:p>
            <a:pPr algn="r"/>
            <a:r>
              <a:rPr lang="en-US" altLang="en-ZA"/>
              <a:t>   </a:t>
            </a:r>
            <a:r>
              <a:rPr lang="en-ZA"/>
              <a:t>JUDICIAL REVIEW</a:t>
            </a:r>
          </a:p>
        </p:txBody>
      </p:sp>
      <p:sp>
        <p:nvSpPr>
          <p:cNvPr id="3" name="Subtitle 2"/>
          <p:cNvSpPr>
            <a:spLocks noGrp="1"/>
          </p:cNvSpPr>
          <p:nvPr>
            <p:ph type="subTitle" idx="1"/>
          </p:nvPr>
        </p:nvSpPr>
        <p:spPr>
          <a:xfrm>
            <a:off x="7990468" y="4525347"/>
            <a:ext cx="3258675" cy="1737360"/>
          </a:xfrm>
        </p:spPr>
        <p:txBody>
          <a:bodyPr anchor="ctr">
            <a:normAutofit/>
            <a:scene3d>
              <a:camera prst="orthographicFront"/>
              <a:lightRig rig="threePt" dir="t"/>
            </a:scene3d>
          </a:bodyPr>
          <a:lstStyle/>
          <a:p>
            <a:pPr algn="l"/>
            <a:r>
              <a:rPr lang="en-US" altLang="en-ZA" b="1">
                <a:effectLst>
                  <a:outerShdw blurRad="38100" dist="19050" dir="2700000" algn="tl" rotWithShape="0">
                    <a:schemeClr val="dk1">
                      <a:alpha val="40000"/>
                    </a:schemeClr>
                  </a:outerShdw>
                </a:effectLst>
              </a:rPr>
              <a:t>UNIT 6</a:t>
            </a:r>
          </a:p>
        </p:txBody>
      </p:sp>
      <p:sp>
        <p:nvSpPr>
          <p:cNvPr id="10" name="Oval 9"/>
          <p:cNvSpPr>
            <a:spLocks noGrp="1" noRot="1" noChangeAspect="1" noMove="1" noResize="1" noEditPoints="1" noAdjustHandles="1" noChangeArrowheads="1" noChangeShapeType="1" noTextEdit="1"/>
          </p:cNvSpPr>
          <p:nvPr/>
        </p:nvSpPr>
        <p:spPr>
          <a:xfrm>
            <a:off x="588567" y="620480"/>
            <a:ext cx="2243800" cy="2243796"/>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Oval 11"/>
          <p:cNvSpPr>
            <a:spLocks noGrp="1" noRot="1" noChangeAspect="1" noMove="1" noResize="1" noEditPoints="1" noAdjustHandles="1" noChangeArrowheads="1" noChangeShapeType="1" noTextEdit="1"/>
          </p:cNvSpPr>
          <p:nvPr/>
        </p:nvSpPr>
        <p:spPr>
          <a:xfrm>
            <a:off x="3395001" y="2466604"/>
            <a:ext cx="962395" cy="962395"/>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Oval 13"/>
          <p:cNvSpPr>
            <a:spLocks noGrp="1" noRot="1" noChangeAspect="1" noMove="1" noResize="1" noEditPoints="1" noAdjustHandles="1" noChangeArrowheads="1" noChangeShapeType="1" noTextEdit="1"/>
          </p:cNvSpPr>
          <p:nvPr/>
        </p:nvSpPr>
        <p:spPr>
          <a:xfrm>
            <a:off x="5125829" y="2327988"/>
            <a:ext cx="293695" cy="293695"/>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p:cNvSpPr>
            <a:spLocks noGrp="1" noRot="1" noChangeAspect="1" noMove="1" noResize="1" noEditPoints="1" noAdjustHandles="1" noChangeArrowheads="1" noChangeShapeType="1" noTextEdit="1"/>
          </p:cNvSpPr>
          <p:nvPr/>
        </p:nvSpPr>
        <p:spPr>
          <a:xfrm>
            <a:off x="6492113" y="0"/>
            <a:ext cx="5699887" cy="4059244"/>
          </a:xfrm>
          <a:custGeom>
            <a:avLst/>
            <a:gdLst>
              <a:gd name="connsiteX0" fmla="*/ 0 w 5699887"/>
              <a:gd name="connsiteY0" fmla="*/ 0 h 4059244"/>
              <a:gd name="connsiteX1" fmla="*/ 5699887 w 5699887"/>
              <a:gd name="connsiteY1" fmla="*/ 0 h 4059244"/>
              <a:gd name="connsiteX2" fmla="*/ 5699887 w 5699887"/>
              <a:gd name="connsiteY2" fmla="*/ 3944096 h 4059244"/>
              <a:gd name="connsiteX3" fmla="*/ 5525775 w 5699887"/>
              <a:gd name="connsiteY3" fmla="*/ 3980429 h 4059244"/>
              <a:gd name="connsiteX4" fmla="*/ 4663256 w 5699887"/>
              <a:gd name="connsiteY4" fmla="*/ 4059244 h 4059244"/>
              <a:gd name="connsiteX5" fmla="*/ 8566 w 5699887"/>
              <a:gd name="connsiteY5" fmla="*/ 67422 h 40592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99887" h="4059244">
                <a:moveTo>
                  <a:pt x="0" y="0"/>
                </a:moveTo>
                <a:lnTo>
                  <a:pt x="5699887" y="0"/>
                </a:lnTo>
                <a:lnTo>
                  <a:pt x="5699887" y="3944096"/>
                </a:lnTo>
                <a:lnTo>
                  <a:pt x="5525775" y="3980429"/>
                </a:lnTo>
                <a:cubicBezTo>
                  <a:pt x="5246154" y="4032190"/>
                  <a:pt x="4957865" y="4059244"/>
                  <a:pt x="4663256" y="4059244"/>
                </a:cubicBezTo>
                <a:cubicBezTo>
                  <a:pt x="2306390" y="4059244"/>
                  <a:pt x="353936" y="2327747"/>
                  <a:pt x="8566" y="67422"/>
                </a:cubicBezTo>
                <a:close/>
              </a:path>
            </a:pathLst>
          </a:cu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18" name="Straight Connector 17"/>
          <p:cNvCxnSpPr>
            <a:cxnSpLocks noGrp="1" noRot="1" noChangeAspect="1" noMove="1" noResize="1" noEditPoints="1" noAdjustHandles="1" noChangeArrowheads="1" noChangeShapeType="1"/>
          </p:cNvCxnSpPr>
          <p:nvPr/>
        </p:nvCxnSpPr>
        <p:spPr>
          <a:xfrm>
            <a:off x="7800392" y="4525347"/>
            <a:ext cx="0" cy="1737360"/>
          </a:xfrm>
          <a:prstGeom prst="line">
            <a:avLst/>
          </a:prstGeom>
          <a:ln w="19050" cap="sq">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0" name="Rectangle 49"/>
          <p:cNvSpPr>
            <a:spLocks noGrp="1" noRot="1" noChangeAspect="1" noMove="1" noResize="1" noEditPoints="1" noAdjustHandles="1" noChangeArrowheads="1" noChangeShapeType="1" noTextEdit="1"/>
          </p:cNvSpPr>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p:cNvSpPr>
            <a:spLocks noGrp="1" noRot="1" noChangeAspect="1" noMove="1" noResize="1" noEditPoints="1" noAdjustHandles="1" noChangeArrowheads="1" noChangeShapeType="1" noTextEdit="1"/>
          </p:cNvSpPr>
          <p:nvPr/>
        </p:nvSpPr>
        <p:spPr>
          <a:xfrm>
            <a:off x="-1" y="1"/>
            <a:ext cx="606972" cy="3233984"/>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p:cNvSpPr>
            <a:spLocks noGrp="1" noRot="1" noChangeAspect="1" noMove="1" noResize="1" noEditPoints="1" noAdjustHandles="1" noChangeArrowheads="1" noChangeShapeType="1" noTextEdit="1"/>
          </p:cNvSpPr>
          <p:nvPr/>
        </p:nvSpPr>
        <p:spPr>
          <a:xfrm>
            <a:off x="-1" y="3233984"/>
            <a:ext cx="606972" cy="362401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55"/>
          <p:cNvSpPr>
            <a:spLocks noGrp="1" noRot="1" noChangeAspect="1" noMove="1" noResize="1" noEditPoints="1" noAdjustHandles="1" noChangeArrowheads="1" noChangeShapeType="1" noTextEdit="1"/>
          </p:cNvSpPr>
          <p:nvPr/>
        </p:nvSpPr>
        <p:spPr>
          <a:xfrm>
            <a:off x="606967" y="-1"/>
            <a:ext cx="5038344" cy="685799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166650" y="1332952"/>
            <a:ext cx="3926898" cy="3921176"/>
          </a:xfrm>
        </p:spPr>
        <p:txBody>
          <a:bodyPr anchor="ctr">
            <a:normAutofit/>
          </a:bodyPr>
          <a:lstStyle/>
          <a:p>
            <a:r>
              <a:rPr lang="en-US" sz="5400">
                <a:effectLst>
                  <a:outerShdw blurRad="38100" dist="38100" dir="2700000" algn="tl">
                    <a:srgbClr val="000000">
                      <a:alpha val="43137"/>
                    </a:srgbClr>
                  </a:outerShdw>
                </a:effectLst>
              </a:rPr>
              <a:t>Substantive Ultra Vires</a:t>
            </a:r>
          </a:p>
        </p:txBody>
      </p:sp>
      <p:grpSp>
        <p:nvGrpSpPr>
          <p:cNvPr id="87" name="Group 57"/>
          <p:cNvGrpSpPr>
            <a:grpSpLocks noGrp="1" noUngrp="1" noRot="1" noChangeAspect="1" noMove="1" noResize="1"/>
          </p:cNvGrpSpPr>
          <p:nvPr/>
        </p:nvGrpSpPr>
        <p:grpSpPr>
          <a:xfrm>
            <a:off x="1188720" y="73152"/>
            <a:ext cx="1178966" cy="232963"/>
            <a:chOff x="5422392" y="64008"/>
            <a:chExt cx="1178966" cy="232963"/>
          </a:xfrm>
        </p:grpSpPr>
        <p:sp>
          <p:nvSpPr>
            <p:cNvPr id="88" name="Rectangle 64"/>
            <p:cNvSpPr/>
            <p:nvPr/>
          </p:nvSpPr>
          <p:spPr>
            <a:xfrm>
              <a:off x="5922213"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66"/>
            <p:cNvSpPr/>
            <p:nvPr/>
          </p:nvSpPr>
          <p:spPr>
            <a:xfrm>
              <a:off x="5922213"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Rectangle 64"/>
            <p:cNvSpPr/>
            <p:nvPr/>
          </p:nvSpPr>
          <p:spPr>
            <a:xfrm>
              <a:off x="5797258"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Rectangle 66"/>
            <p:cNvSpPr/>
            <p:nvPr/>
          </p:nvSpPr>
          <p:spPr>
            <a:xfrm>
              <a:off x="5797258"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Rectangle 64"/>
            <p:cNvSpPr/>
            <p:nvPr/>
          </p:nvSpPr>
          <p:spPr>
            <a:xfrm>
              <a:off x="5672303"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Rectangle 66"/>
            <p:cNvSpPr/>
            <p:nvPr/>
          </p:nvSpPr>
          <p:spPr>
            <a:xfrm>
              <a:off x="5672303"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Rectangle 64"/>
            <p:cNvSpPr/>
            <p:nvPr/>
          </p:nvSpPr>
          <p:spPr>
            <a:xfrm>
              <a:off x="5547347"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Rectangle 66"/>
            <p:cNvSpPr/>
            <p:nvPr/>
          </p:nvSpPr>
          <p:spPr>
            <a:xfrm>
              <a:off x="5547347"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Rectangle 64"/>
            <p:cNvSpPr/>
            <p:nvPr/>
          </p:nvSpPr>
          <p:spPr>
            <a:xfrm>
              <a:off x="5422392"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Rectangle 66"/>
            <p:cNvSpPr/>
            <p:nvPr/>
          </p:nvSpPr>
          <p:spPr>
            <a:xfrm>
              <a:off x="5422392"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Rectangle 64"/>
            <p:cNvSpPr/>
            <p:nvPr/>
          </p:nvSpPr>
          <p:spPr>
            <a:xfrm>
              <a:off x="6546990"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Rectangle 66"/>
            <p:cNvSpPr/>
            <p:nvPr/>
          </p:nvSpPr>
          <p:spPr>
            <a:xfrm>
              <a:off x="6546990"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Rectangle 64"/>
            <p:cNvSpPr/>
            <p:nvPr/>
          </p:nvSpPr>
          <p:spPr>
            <a:xfrm>
              <a:off x="6422035"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66"/>
            <p:cNvSpPr/>
            <p:nvPr/>
          </p:nvSpPr>
          <p:spPr>
            <a:xfrm>
              <a:off x="6422035"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64"/>
            <p:cNvSpPr/>
            <p:nvPr/>
          </p:nvSpPr>
          <p:spPr>
            <a:xfrm>
              <a:off x="6297080"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Rectangle 66"/>
            <p:cNvSpPr/>
            <p:nvPr/>
          </p:nvSpPr>
          <p:spPr>
            <a:xfrm>
              <a:off x="6297080"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Rectangle 64"/>
            <p:cNvSpPr/>
            <p:nvPr/>
          </p:nvSpPr>
          <p:spPr>
            <a:xfrm>
              <a:off x="6172124"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66"/>
            <p:cNvSpPr/>
            <p:nvPr/>
          </p:nvSpPr>
          <p:spPr>
            <a:xfrm>
              <a:off x="6172124"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64"/>
            <p:cNvSpPr/>
            <p:nvPr/>
          </p:nvSpPr>
          <p:spPr>
            <a:xfrm>
              <a:off x="6047169"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Rectangle 66"/>
            <p:cNvSpPr/>
            <p:nvPr/>
          </p:nvSpPr>
          <p:spPr>
            <a:xfrm>
              <a:off x="6047169"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2"/>
          <p:cNvSpPr>
            <a:spLocks noGrp="1"/>
          </p:cNvSpPr>
          <p:nvPr>
            <p:ph idx="1"/>
          </p:nvPr>
        </p:nvSpPr>
        <p:spPr>
          <a:xfrm>
            <a:off x="5653227" y="499832"/>
            <a:ext cx="6218983" cy="6358165"/>
          </a:xfrm>
        </p:spPr>
        <p:txBody>
          <a:bodyPr anchor="ctr">
            <a:normAutofit lnSpcReduction="10000"/>
          </a:bodyPr>
          <a:lstStyle/>
          <a:p>
            <a:pPr marL="0" indent="0">
              <a:buNone/>
            </a:pPr>
            <a:r>
              <a:rPr lang="en-US" sz="2400" b="1" i="1" dirty="0" err="1">
                <a:latin typeface="Franklin Gothic Book" panose="020B0503020102020204" pitchFamily="34" charset="0"/>
              </a:rPr>
              <a:t>Mushambatwa</a:t>
            </a:r>
            <a:r>
              <a:rPr lang="en-US" sz="2400" b="1" i="1" dirty="0">
                <a:latin typeface="Franklin Gothic Book" panose="020B0503020102020204" pitchFamily="34" charset="0"/>
              </a:rPr>
              <a:t> v Livingstone Municipal Council and Another [1992] ZMHC 6</a:t>
            </a:r>
            <a:r>
              <a:rPr lang="en-US" sz="2400" dirty="0">
                <a:latin typeface="Franklin Gothic Book" panose="020B0503020102020204" pitchFamily="34" charset="0"/>
              </a:rPr>
              <a:t> – </a:t>
            </a:r>
          </a:p>
          <a:p>
            <a:r>
              <a:rPr lang="en-US" dirty="0">
                <a:latin typeface="Franklin Gothic Book" panose="020B0503020102020204" pitchFamily="34" charset="0"/>
              </a:rPr>
              <a:t>The applicant sought a declaration that the Minister of Local Government and Housing had no power to transfer him and that such transfer constituted maladministration, political harassment and victimization and lacking in legal or administrative authority. He also sought an injunction to prevent the repossession of his vehicle and his eviction from the council house, plus damages. </a:t>
            </a:r>
          </a:p>
          <a:p>
            <a:r>
              <a:rPr lang="en-US" dirty="0">
                <a:latin typeface="Franklin Gothic Book" panose="020B0503020102020204" pitchFamily="34" charset="0"/>
              </a:rPr>
              <a:t>Minister's decision to remove Council official from his position was held to be illegal, therefore, ultra vires and amounted to maladministration.</a:t>
            </a:r>
          </a:p>
          <a:p>
            <a:endParaRPr lang="en-US" sz="2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4" name="Rectangle 43"/>
          <p:cNvSpPr>
            <a:spLocks noGrp="1" noRot="1" noChangeAspect="1" noMove="1" noResize="1" noEditPoints="1" noAdjustHandles="1" noChangeArrowheads="1" noChangeShapeType="1" noTextEdit="1"/>
          </p:cNvSpPr>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p:cNvSpPr>
            <a:spLocks noGrp="1" noRot="1" noChangeAspect="1" noMove="1" noResize="1" noEditPoints="1" noAdjustHandles="1" noChangeArrowheads="1" noChangeShapeType="1" noTextEdit="1"/>
          </p:cNvSpPr>
          <p:nvPr/>
        </p:nvSpPr>
        <p:spPr>
          <a:xfrm>
            <a:off x="-1" y="1"/>
            <a:ext cx="606972" cy="3233984"/>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p:cNvSpPr>
            <a:spLocks noGrp="1" noRot="1" noChangeAspect="1" noMove="1" noResize="1" noEditPoints="1" noAdjustHandles="1" noChangeArrowheads="1" noChangeShapeType="1" noTextEdit="1"/>
          </p:cNvSpPr>
          <p:nvPr/>
        </p:nvSpPr>
        <p:spPr>
          <a:xfrm>
            <a:off x="-1" y="3233984"/>
            <a:ext cx="606972" cy="362401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p:cNvSpPr>
            <a:spLocks noGrp="1" noRot="1" noChangeAspect="1" noMove="1" noResize="1" noEditPoints="1" noAdjustHandles="1" noChangeArrowheads="1" noChangeShapeType="1" noTextEdit="1"/>
          </p:cNvSpPr>
          <p:nvPr/>
        </p:nvSpPr>
        <p:spPr>
          <a:xfrm>
            <a:off x="606967" y="-1"/>
            <a:ext cx="5038344" cy="685799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166650" y="1332952"/>
            <a:ext cx="3926898" cy="3921176"/>
          </a:xfrm>
        </p:spPr>
        <p:txBody>
          <a:bodyPr anchor="ctr">
            <a:normAutofit/>
          </a:bodyPr>
          <a:lstStyle/>
          <a:p>
            <a:r>
              <a:rPr lang="en-US" sz="5400">
                <a:effectLst>
                  <a:outerShdw blurRad="38100" dist="38100" dir="2700000" algn="tl">
                    <a:srgbClr val="000000">
                      <a:alpha val="43137"/>
                    </a:srgbClr>
                  </a:outerShdw>
                </a:effectLst>
              </a:rPr>
              <a:t>Substantive Ultra</a:t>
            </a:r>
            <a:r>
              <a:rPr lang="en-US" sz="5400" b="1"/>
              <a:t> </a:t>
            </a:r>
            <a:r>
              <a:rPr lang="en-US" sz="5400">
                <a:effectLst>
                  <a:outerShdw blurRad="38100" dist="38100" dir="2700000" algn="tl">
                    <a:srgbClr val="000000">
                      <a:alpha val="43137"/>
                    </a:srgbClr>
                  </a:outerShdw>
                </a:effectLst>
              </a:rPr>
              <a:t>Vires</a:t>
            </a:r>
          </a:p>
        </p:txBody>
      </p:sp>
      <p:grpSp>
        <p:nvGrpSpPr>
          <p:cNvPr id="52" name="Group 51"/>
          <p:cNvGrpSpPr>
            <a:grpSpLocks noGrp="1" noUngrp="1" noRot="1" noChangeAspect="1" noMove="1" noResize="1"/>
          </p:cNvGrpSpPr>
          <p:nvPr/>
        </p:nvGrpSpPr>
        <p:grpSpPr>
          <a:xfrm>
            <a:off x="1188720" y="73152"/>
            <a:ext cx="1178966" cy="232963"/>
            <a:chOff x="5422392" y="64008"/>
            <a:chExt cx="1178966" cy="232963"/>
          </a:xfrm>
        </p:grpSpPr>
        <p:sp>
          <p:nvSpPr>
            <p:cNvPr id="53" name="Rectangle 64"/>
            <p:cNvSpPr/>
            <p:nvPr/>
          </p:nvSpPr>
          <p:spPr>
            <a:xfrm>
              <a:off x="5922213"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66"/>
            <p:cNvSpPr/>
            <p:nvPr/>
          </p:nvSpPr>
          <p:spPr>
            <a:xfrm>
              <a:off x="5922213"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64"/>
            <p:cNvSpPr/>
            <p:nvPr/>
          </p:nvSpPr>
          <p:spPr>
            <a:xfrm>
              <a:off x="5797258"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66"/>
            <p:cNvSpPr/>
            <p:nvPr/>
          </p:nvSpPr>
          <p:spPr>
            <a:xfrm>
              <a:off x="5797258"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64"/>
            <p:cNvSpPr/>
            <p:nvPr/>
          </p:nvSpPr>
          <p:spPr>
            <a:xfrm>
              <a:off x="5672303"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66"/>
            <p:cNvSpPr/>
            <p:nvPr/>
          </p:nvSpPr>
          <p:spPr>
            <a:xfrm>
              <a:off x="5672303"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64"/>
            <p:cNvSpPr/>
            <p:nvPr/>
          </p:nvSpPr>
          <p:spPr>
            <a:xfrm>
              <a:off x="5547347"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66"/>
            <p:cNvSpPr/>
            <p:nvPr/>
          </p:nvSpPr>
          <p:spPr>
            <a:xfrm>
              <a:off x="5547347"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4"/>
            <p:cNvSpPr/>
            <p:nvPr/>
          </p:nvSpPr>
          <p:spPr>
            <a:xfrm>
              <a:off x="5422392"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6"/>
            <p:cNvSpPr/>
            <p:nvPr/>
          </p:nvSpPr>
          <p:spPr>
            <a:xfrm>
              <a:off x="5422392"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64"/>
            <p:cNvSpPr/>
            <p:nvPr/>
          </p:nvSpPr>
          <p:spPr>
            <a:xfrm>
              <a:off x="6546990"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66"/>
            <p:cNvSpPr/>
            <p:nvPr/>
          </p:nvSpPr>
          <p:spPr>
            <a:xfrm>
              <a:off x="6546990"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Rectangle 64"/>
            <p:cNvSpPr/>
            <p:nvPr/>
          </p:nvSpPr>
          <p:spPr>
            <a:xfrm>
              <a:off x="6422035"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Rectangle 66"/>
            <p:cNvSpPr/>
            <p:nvPr/>
          </p:nvSpPr>
          <p:spPr>
            <a:xfrm>
              <a:off x="6422035"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Rectangle 64"/>
            <p:cNvSpPr/>
            <p:nvPr/>
          </p:nvSpPr>
          <p:spPr>
            <a:xfrm>
              <a:off x="6297080"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66"/>
            <p:cNvSpPr/>
            <p:nvPr/>
          </p:nvSpPr>
          <p:spPr>
            <a:xfrm>
              <a:off x="6297080"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Rectangle 64"/>
            <p:cNvSpPr/>
            <p:nvPr/>
          </p:nvSpPr>
          <p:spPr>
            <a:xfrm>
              <a:off x="6172124"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6"/>
            <p:cNvSpPr/>
            <p:nvPr/>
          </p:nvSpPr>
          <p:spPr>
            <a:xfrm>
              <a:off x="6172124"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64"/>
            <p:cNvSpPr/>
            <p:nvPr/>
          </p:nvSpPr>
          <p:spPr>
            <a:xfrm>
              <a:off x="6047169"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Rectangle 66"/>
            <p:cNvSpPr/>
            <p:nvPr/>
          </p:nvSpPr>
          <p:spPr>
            <a:xfrm>
              <a:off x="6047169"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2"/>
          <p:cNvSpPr>
            <a:spLocks noGrp="1"/>
          </p:cNvSpPr>
          <p:nvPr>
            <p:ph idx="1"/>
          </p:nvPr>
        </p:nvSpPr>
        <p:spPr>
          <a:xfrm>
            <a:off x="5831173" y="306114"/>
            <a:ext cx="6115987" cy="6664311"/>
          </a:xfrm>
        </p:spPr>
        <p:txBody>
          <a:bodyPr anchor="ctr">
            <a:normAutofit lnSpcReduction="10000"/>
          </a:bodyPr>
          <a:lstStyle/>
          <a:p>
            <a:r>
              <a:rPr lang="en-US" sz="2400" b="1" i="1" dirty="0">
                <a:latin typeface="Franklin Gothic Book" panose="020B0503020102020204" pitchFamily="34" charset="0"/>
              </a:rPr>
              <a:t>THE ATTORNEY-GENERAL v THE LOCAL GOVERNMENT ELECTION COMMISSION (1990 - 1992) Z.R. 182 (H.C.) </a:t>
            </a:r>
          </a:p>
          <a:p>
            <a:r>
              <a:rPr lang="en-US" sz="2400" dirty="0">
                <a:latin typeface="Franklin Gothic Book" panose="020B0503020102020204" pitchFamily="34" charset="0"/>
              </a:rPr>
              <a:t>The Attorney-General sought an order that Reg. 10 of the Local Government Election Regulations contained in SI No. 111 of 1992 and providing that all election candidates should have attained an education level of Grade VII or equivalent, was ultra vires the Local Government Elections Act which determined the qualifications for standing. </a:t>
            </a:r>
          </a:p>
          <a:p>
            <a:r>
              <a:rPr lang="en-US" sz="2400" dirty="0">
                <a:latin typeface="Franklin Gothic Book" panose="020B0503020102020204" pitchFamily="34" charset="0"/>
              </a:rPr>
              <a:t>At issue was </a:t>
            </a:r>
          </a:p>
          <a:p>
            <a:pPr marL="457200" lvl="1" indent="0">
              <a:buNone/>
            </a:pPr>
            <a:r>
              <a:rPr lang="en-US" dirty="0">
                <a:latin typeface="Franklin Gothic Book" panose="020B0503020102020204" pitchFamily="34" charset="0"/>
              </a:rPr>
              <a:t>(1) the interpretation of the extent of the Local Government Election Commission's powers to legislate and </a:t>
            </a:r>
          </a:p>
          <a:p>
            <a:pPr marL="457200" lvl="1" indent="0">
              <a:buNone/>
            </a:pPr>
            <a:r>
              <a:rPr lang="en-US" dirty="0">
                <a:latin typeface="Franklin Gothic Book" panose="020B0503020102020204" pitchFamily="34" charset="0"/>
              </a:rPr>
              <a:t>(2) the relationship between subsidiary legislation  and the enabling Acts of Parliament.</a:t>
            </a:r>
          </a:p>
          <a:p>
            <a:endParaRPr lang="en-US" sz="1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p:cNvSpPr>
            <a:spLocks noGrp="1" noRot="1" noChangeAspect="1" noMove="1" noResize="1" noEditPoints="1" noAdjustHandles="1" noChangeArrowheads="1" noChangeShapeType="1" noTextEdit="1"/>
          </p:cNvSpPr>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a:spLocks noGrp="1" noRot="1" noChangeAspect="1" noMove="1" noResize="1" noEditPoints="1" noAdjustHandles="1" noChangeArrowheads="1" noChangeShapeType="1" noTextEdit="1"/>
          </p:cNvSpPr>
          <p:nvPr/>
        </p:nvSpPr>
        <p:spPr>
          <a:xfrm>
            <a:off x="-1" y="1"/>
            <a:ext cx="606972" cy="3233984"/>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a:spLocks noGrp="1" noRot="1" noChangeAspect="1" noMove="1" noResize="1" noEditPoints="1" noAdjustHandles="1" noChangeArrowheads="1" noChangeShapeType="1" noTextEdit="1"/>
          </p:cNvSpPr>
          <p:nvPr/>
        </p:nvSpPr>
        <p:spPr>
          <a:xfrm>
            <a:off x="-1" y="3233984"/>
            <a:ext cx="606972" cy="362401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a:spLocks noGrp="1" noRot="1" noChangeAspect="1" noMove="1" noResize="1" noEditPoints="1" noAdjustHandles="1" noChangeArrowheads="1" noChangeShapeType="1" noTextEdit="1"/>
          </p:cNvSpPr>
          <p:nvPr/>
        </p:nvSpPr>
        <p:spPr>
          <a:xfrm>
            <a:off x="606967" y="-1"/>
            <a:ext cx="5038344" cy="685799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166650" y="1332952"/>
            <a:ext cx="3926898" cy="3921176"/>
          </a:xfrm>
        </p:spPr>
        <p:txBody>
          <a:bodyPr anchor="ctr">
            <a:normAutofit/>
          </a:bodyPr>
          <a:lstStyle/>
          <a:p>
            <a:r>
              <a:rPr lang="en-US" sz="5400">
                <a:effectLst>
                  <a:outerShdw blurRad="38100" dist="38100" dir="2700000" algn="tl">
                    <a:srgbClr val="000000">
                      <a:alpha val="43137"/>
                    </a:srgbClr>
                  </a:outerShdw>
                </a:effectLst>
              </a:rPr>
              <a:t>Substantive Ultra</a:t>
            </a:r>
            <a:r>
              <a:rPr lang="en-US" sz="5400" b="1"/>
              <a:t> </a:t>
            </a:r>
            <a:r>
              <a:rPr lang="en-US" sz="5400">
                <a:effectLst>
                  <a:outerShdw blurRad="38100" dist="38100" dir="2700000" algn="tl">
                    <a:srgbClr val="000000">
                      <a:alpha val="43137"/>
                    </a:srgbClr>
                  </a:outerShdw>
                </a:effectLst>
              </a:rPr>
              <a:t>Vires</a:t>
            </a:r>
          </a:p>
        </p:txBody>
      </p:sp>
      <p:grpSp>
        <p:nvGrpSpPr>
          <p:cNvPr id="16" name="Group 15"/>
          <p:cNvGrpSpPr>
            <a:grpSpLocks noGrp="1" noUngrp="1" noRot="1" noChangeAspect="1" noMove="1" noResize="1"/>
          </p:cNvGrpSpPr>
          <p:nvPr/>
        </p:nvGrpSpPr>
        <p:grpSpPr>
          <a:xfrm>
            <a:off x="1188720" y="73152"/>
            <a:ext cx="1178966" cy="232963"/>
            <a:chOff x="5422392" y="64008"/>
            <a:chExt cx="1178966" cy="232963"/>
          </a:xfrm>
        </p:grpSpPr>
        <p:sp>
          <p:nvSpPr>
            <p:cNvPr id="17" name="Rectangle 64"/>
            <p:cNvSpPr/>
            <p:nvPr/>
          </p:nvSpPr>
          <p:spPr>
            <a:xfrm>
              <a:off x="5922213"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p:cNvSpPr/>
            <p:nvPr/>
          </p:nvSpPr>
          <p:spPr>
            <a:xfrm>
              <a:off x="5922213"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p:cNvSpPr/>
            <p:nvPr/>
          </p:nvSpPr>
          <p:spPr>
            <a:xfrm>
              <a:off x="5797258"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p:cNvSpPr/>
            <p:nvPr/>
          </p:nvSpPr>
          <p:spPr>
            <a:xfrm>
              <a:off x="5797258"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p:cNvSpPr/>
            <p:nvPr/>
          </p:nvSpPr>
          <p:spPr>
            <a:xfrm>
              <a:off x="5672303"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p:cNvSpPr/>
            <p:nvPr/>
          </p:nvSpPr>
          <p:spPr>
            <a:xfrm>
              <a:off x="5672303"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p:cNvSpPr/>
            <p:nvPr/>
          </p:nvSpPr>
          <p:spPr>
            <a:xfrm>
              <a:off x="5547347"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p:cNvSpPr/>
            <p:nvPr/>
          </p:nvSpPr>
          <p:spPr>
            <a:xfrm>
              <a:off x="5547347"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p:cNvSpPr/>
            <p:nvPr/>
          </p:nvSpPr>
          <p:spPr>
            <a:xfrm>
              <a:off x="5422392"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p:cNvSpPr/>
            <p:nvPr/>
          </p:nvSpPr>
          <p:spPr>
            <a:xfrm>
              <a:off x="5422392"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64"/>
            <p:cNvSpPr/>
            <p:nvPr/>
          </p:nvSpPr>
          <p:spPr>
            <a:xfrm>
              <a:off x="6546990"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66"/>
            <p:cNvSpPr/>
            <p:nvPr/>
          </p:nvSpPr>
          <p:spPr>
            <a:xfrm>
              <a:off x="6546990"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64"/>
            <p:cNvSpPr/>
            <p:nvPr/>
          </p:nvSpPr>
          <p:spPr>
            <a:xfrm>
              <a:off x="6422035"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66"/>
            <p:cNvSpPr/>
            <p:nvPr/>
          </p:nvSpPr>
          <p:spPr>
            <a:xfrm>
              <a:off x="6422035"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4"/>
            <p:cNvSpPr/>
            <p:nvPr/>
          </p:nvSpPr>
          <p:spPr>
            <a:xfrm>
              <a:off x="6297080"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6"/>
            <p:cNvSpPr/>
            <p:nvPr/>
          </p:nvSpPr>
          <p:spPr>
            <a:xfrm>
              <a:off x="6297080"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4"/>
            <p:cNvSpPr/>
            <p:nvPr/>
          </p:nvSpPr>
          <p:spPr>
            <a:xfrm>
              <a:off x="6172124"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66"/>
            <p:cNvSpPr/>
            <p:nvPr/>
          </p:nvSpPr>
          <p:spPr>
            <a:xfrm>
              <a:off x="6172124"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64"/>
            <p:cNvSpPr/>
            <p:nvPr/>
          </p:nvSpPr>
          <p:spPr>
            <a:xfrm>
              <a:off x="6047169"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6"/>
            <p:cNvSpPr/>
            <p:nvPr/>
          </p:nvSpPr>
          <p:spPr>
            <a:xfrm>
              <a:off x="6047169"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2"/>
          <p:cNvSpPr>
            <a:spLocks noGrp="1"/>
          </p:cNvSpPr>
          <p:nvPr>
            <p:ph idx="1"/>
          </p:nvPr>
        </p:nvSpPr>
        <p:spPr>
          <a:xfrm>
            <a:off x="5936105" y="499833"/>
            <a:ext cx="5921115" cy="5975918"/>
          </a:xfrm>
        </p:spPr>
        <p:txBody>
          <a:bodyPr anchor="ctr">
            <a:normAutofit/>
          </a:bodyPr>
          <a:lstStyle/>
          <a:p>
            <a:pPr algn="just"/>
            <a:r>
              <a:rPr lang="en-US" sz="2400" dirty="0">
                <a:latin typeface="Franklin Gothic Book" panose="020B0503020102020204" pitchFamily="34" charset="0"/>
              </a:rPr>
              <a:t>Held:</a:t>
            </a:r>
          </a:p>
          <a:p>
            <a:pPr marL="0" indent="0" algn="just">
              <a:buNone/>
            </a:pPr>
            <a:r>
              <a:rPr lang="en-US" sz="2400" dirty="0">
                <a:latin typeface="Franklin Gothic Book" panose="020B0503020102020204" pitchFamily="34" charset="0"/>
              </a:rPr>
              <a:t>	(</a:t>
            </a:r>
            <a:r>
              <a:rPr lang="en-US" sz="2400" dirty="0" err="1">
                <a:latin typeface="Franklin Gothic Book" panose="020B0503020102020204" pitchFamily="34" charset="0"/>
              </a:rPr>
              <a:t>i</a:t>
            </a:r>
            <a:r>
              <a:rPr lang="en-US" sz="2400" dirty="0">
                <a:latin typeface="Franklin Gothic Book" panose="020B0503020102020204" pitchFamily="34" charset="0"/>
              </a:rPr>
              <a:t>)	The Local Government 	Election Commission is empowered 	to 	legislate procedural rules and 	these powers do not extend to 	substantive law such as the 	conditions for candidacy. </a:t>
            </a:r>
          </a:p>
          <a:p>
            <a:pPr marL="0" indent="0" algn="just">
              <a:buNone/>
            </a:pPr>
            <a:r>
              <a:rPr lang="en-US" sz="2400" dirty="0">
                <a:latin typeface="Franklin Gothic Book" panose="020B0503020102020204" pitchFamily="34" charset="0"/>
              </a:rPr>
              <a:t>	(ii)	The Local Government 	Elections Act does not make literacy 	a 	condition for candidacy, 	therefore a regulation creating such 	a 	condition is ultra vires the Act 	and of no legal effect.</a:t>
            </a:r>
          </a:p>
          <a:p>
            <a:pPr>
              <a:buNone/>
            </a:pPr>
            <a:endParaRPr lang="en-US" sz="2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p:cNvSpPr>
            <a:spLocks noGrp="1" noRot="1" noChangeAspect="1" noMove="1" noResize="1" noEditPoints="1" noAdjustHandles="1" noChangeArrowheads="1" noChangeShapeType="1" noTextEdit="1"/>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8" y="621792"/>
            <a:ext cx="4989890" cy="5413248"/>
          </a:xfrm>
        </p:spPr>
        <p:txBody>
          <a:bodyPr>
            <a:normAutofit/>
          </a:bodyPr>
          <a:lstStyle/>
          <a:p>
            <a:r>
              <a:rPr lang="en-US" sz="3600" dirty="0">
                <a:effectLst>
                  <a:outerShdw blurRad="38100" dist="25400" dir="5400000" algn="ctr" rotWithShape="0">
                    <a:srgbClr val="6E747A">
                      <a:alpha val="43000"/>
                    </a:srgbClr>
                  </a:outerShdw>
                </a:effectLst>
              </a:rPr>
              <a:t>Procedural</a:t>
            </a:r>
            <a:r>
              <a:rPr lang="en-US" sz="3600" b="1" dirty="0">
                <a:effectLst>
                  <a:outerShdw blurRad="38100" dist="25400" dir="5400000" algn="ctr" rotWithShape="0">
                    <a:srgbClr val="6E747A">
                      <a:alpha val="43000"/>
                    </a:srgbClr>
                  </a:outerShdw>
                </a:effectLst>
              </a:rPr>
              <a:t> </a:t>
            </a:r>
            <a:r>
              <a:rPr lang="en-US" sz="3600" dirty="0">
                <a:effectLst>
                  <a:outerShdw blurRad="38100" dist="25400" dir="5400000" algn="ctr" rotWithShape="0">
                    <a:srgbClr val="6E747A">
                      <a:alpha val="43000"/>
                    </a:srgbClr>
                  </a:outerShdw>
                </a:effectLst>
              </a:rPr>
              <a:t>Ultra</a:t>
            </a:r>
            <a:r>
              <a:rPr lang="en-US" sz="3600" b="1" dirty="0">
                <a:effectLst>
                  <a:outerShdw blurRad="38100" dist="25400" dir="5400000" algn="ctr" rotWithShape="0">
                    <a:srgbClr val="6E747A">
                      <a:alpha val="43000"/>
                    </a:srgbClr>
                  </a:outerShdw>
                </a:effectLst>
              </a:rPr>
              <a:t> </a:t>
            </a:r>
            <a:r>
              <a:rPr lang="en-US" sz="3600" dirty="0">
                <a:effectLst>
                  <a:outerShdw blurRad="38100" dist="25400" dir="5400000" algn="ctr" rotWithShape="0">
                    <a:srgbClr val="6E747A">
                      <a:alpha val="43000"/>
                    </a:srgbClr>
                  </a:outerShdw>
                </a:effectLst>
              </a:rPr>
              <a:t>Vires</a:t>
            </a:r>
          </a:p>
        </p:txBody>
      </p:sp>
      <p:sp>
        <p:nvSpPr>
          <p:cNvPr id="10" name="Freeform: Shape 9"/>
          <p:cNvSpPr>
            <a:spLocks noGrp="1" noRot="1" noChangeAspect="1" noMove="1" noResize="1" noEditPoints="1" noAdjustHandles="1" noChangeArrowheads="1" noChangeShapeType="1" noTextEdit="1"/>
          </p:cNvSpPr>
          <p:nvPr/>
        </p:nvSpPr>
        <p:spPr>
          <a:xfrm rot="5400000">
            <a:off x="-338487" y="2994212"/>
            <a:ext cx="1345385" cy="668410"/>
          </a:xfrm>
          <a:custGeom>
            <a:avLst/>
            <a:gdLst>
              <a:gd name="connsiteX0" fmla="*/ 0 w 1345385"/>
              <a:gd name="connsiteY0" fmla="*/ 668410 h 668410"/>
              <a:gd name="connsiteX1" fmla="*/ 672692 w 1345385"/>
              <a:gd name="connsiteY1" fmla="*/ 0 h 668410"/>
              <a:gd name="connsiteX2" fmla="*/ 1345385 w 1345385"/>
              <a:gd name="connsiteY2" fmla="*/ 668410 h 668410"/>
            </a:gdLst>
            <a:ahLst/>
            <a:cxnLst>
              <a:cxn ang="0">
                <a:pos x="connsiteX0" y="connsiteY0"/>
              </a:cxn>
              <a:cxn ang="0">
                <a:pos x="connsiteX1" y="connsiteY1"/>
              </a:cxn>
              <a:cxn ang="0">
                <a:pos x="connsiteX2" y="connsiteY2"/>
              </a:cxn>
            </a:cxnLst>
            <a:rect l="l" t="t" r="r" b="b"/>
            <a:pathLst>
              <a:path w="1345385" h="668410">
                <a:moveTo>
                  <a:pt x="0" y="668410"/>
                </a:moveTo>
                <a:lnTo>
                  <a:pt x="672692" y="0"/>
                </a:lnTo>
                <a:lnTo>
                  <a:pt x="1345385" y="668410"/>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Rectangle 11"/>
          <p:cNvSpPr>
            <a:spLocks noGrp="1" noRot="1" noChangeAspect="1" noMove="1" noResize="1" noEditPoints="1" noAdjustHandles="1" noChangeArrowheads="1" noChangeShapeType="1" noTextEdit="1"/>
          </p:cNvSpPr>
          <p:nvPr/>
        </p:nvSpPr>
        <p:spPr>
          <a:xfrm rot="2700000">
            <a:off x="83480" y="2760304"/>
            <a:ext cx="418137" cy="418137"/>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a:spLocks noGrp="1" noRot="1" noChangeAspect="1" noMove="1" noResize="1" noEditPoints="1" noAdjustHandles="1" noChangeArrowheads="1" noChangeShapeType="1" noTextEdit="1"/>
          </p:cNvSpPr>
          <p:nvPr/>
        </p:nvSpPr>
        <p:spPr>
          <a:xfrm rot="18900000" flipH="1">
            <a:off x="508836" y="4124955"/>
            <a:ext cx="635336" cy="635336"/>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p:cNvSpPr>
            <a:spLocks noGrp="1" noRot="1" noChangeAspect="1" noMove="1" noResize="1" noEditPoints="1" noAdjustHandles="1" noChangeArrowheads="1" noChangeShapeType="1" noTextEdit="1"/>
          </p:cNvSpPr>
          <p:nvPr/>
        </p:nvSpPr>
        <p:spPr>
          <a:xfrm rot="18900000" flipH="1">
            <a:off x="836522" y="4621062"/>
            <a:ext cx="224347" cy="224347"/>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Isosceles Triangle 17"/>
          <p:cNvSpPr>
            <a:spLocks noGrp="1" noRot="1" noChangeAspect="1" noMove="1" noResize="1" noEditPoints="1" noAdjustHandles="1" noChangeArrowheads="1" noChangeShapeType="1" noTextEdit="1"/>
          </p:cNvSpPr>
          <p:nvPr/>
        </p:nvSpPr>
        <p:spPr>
          <a:xfrm rot="8100000">
            <a:off x="10175676" y="5597890"/>
            <a:ext cx="2982940" cy="1481975"/>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Rectangle 19"/>
          <p:cNvSpPr>
            <a:spLocks noGrp="1" noRot="1" noChangeAspect="1" noMove="1" noResize="1" noEditPoints="1" noAdjustHandles="1" noChangeArrowheads="1" noChangeShapeType="1" noTextEdit="1"/>
          </p:cNvSpPr>
          <p:nvPr/>
        </p:nvSpPr>
        <p:spPr>
          <a:xfrm rot="2700000">
            <a:off x="11046240" y="5280494"/>
            <a:ext cx="841505" cy="841505"/>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idx="1"/>
          </p:nvPr>
        </p:nvSpPr>
        <p:spPr>
          <a:xfrm>
            <a:off x="5351489" y="643466"/>
            <a:ext cx="6463258" cy="5737495"/>
          </a:xfrm>
          <a:noFill/>
        </p:spPr>
        <p:txBody>
          <a:bodyPr anchor="ctr">
            <a:normAutofit/>
          </a:bodyPr>
          <a:lstStyle/>
          <a:p>
            <a:pPr>
              <a:spcAft>
                <a:spcPts val="600"/>
              </a:spcAft>
            </a:pPr>
            <a:r>
              <a:rPr lang="en-US" sz="2400" dirty="0">
                <a:latin typeface="Franklin Gothic Book" panose="020B0503020102020204" pitchFamily="34" charset="0"/>
              </a:rPr>
              <a:t>In addition to the substantive limitations imposed upon a decision maker’s powers, there may also be ‘procedural limitations’ on the exercise of a power.</a:t>
            </a:r>
          </a:p>
          <a:p>
            <a:pPr>
              <a:spcAft>
                <a:spcPts val="600"/>
              </a:spcAft>
            </a:pPr>
            <a:r>
              <a:rPr lang="en-US" sz="2400" dirty="0">
                <a:latin typeface="Franklin Gothic Book" panose="020B0503020102020204" pitchFamily="34" charset="0"/>
              </a:rPr>
              <a:t>Some statutes do lay down the procedure for the fulfillment of a statutory duty or exercise of the power, failure to comply with it may render the action taken ultra vires.</a:t>
            </a:r>
          </a:p>
          <a:p>
            <a:pPr>
              <a:spcAft>
                <a:spcPts val="600"/>
              </a:spcAft>
            </a:pPr>
            <a:r>
              <a:rPr lang="en-US" sz="2400" dirty="0">
                <a:latin typeface="Franklin Gothic Book" panose="020B0503020102020204" pitchFamily="34" charset="0"/>
              </a:rPr>
              <a:t>An administrative authority may be </a:t>
            </a:r>
            <a:r>
              <a:rPr lang="en-US" sz="2400" b="1" dirty="0">
                <a:latin typeface="Franklin Gothic Book" panose="020B0503020102020204" pitchFamily="34" charset="0"/>
              </a:rPr>
              <a:t>exercising a power for an </a:t>
            </a:r>
            <a:r>
              <a:rPr lang="en-US" sz="2400" b="1" u="sng" dirty="0" err="1">
                <a:latin typeface="Franklin Gothic Book" panose="020B0503020102020204" pitchFamily="34" charset="0"/>
              </a:rPr>
              <a:t>authorised</a:t>
            </a:r>
            <a:r>
              <a:rPr lang="en-US" sz="2400" b="1" u="sng" dirty="0">
                <a:latin typeface="Franklin Gothic Book" panose="020B0503020102020204" pitchFamily="34" charset="0"/>
              </a:rPr>
              <a:t> purpose</a:t>
            </a:r>
            <a:r>
              <a:rPr lang="en-US" sz="2400" b="1" dirty="0">
                <a:latin typeface="Franklin Gothic Book" panose="020B0503020102020204" pitchFamily="34" charset="0"/>
              </a:rPr>
              <a:t> but, if it </a:t>
            </a:r>
            <a:r>
              <a:rPr lang="en-US" sz="2400" b="1" u="sng" dirty="0">
                <a:latin typeface="Franklin Gothic Book" panose="020B0503020102020204" pitchFamily="34" charset="0"/>
              </a:rPr>
              <a:t>fails to follow a required procedure</a:t>
            </a:r>
            <a:r>
              <a:rPr lang="en-US" sz="2400" b="1" dirty="0">
                <a:latin typeface="Franklin Gothic Book" panose="020B0503020102020204" pitchFamily="34" charset="0"/>
              </a:rPr>
              <a:t>, its actions will be open to challenge.</a:t>
            </a:r>
          </a:p>
          <a:p>
            <a:pPr>
              <a:spcAft>
                <a:spcPts val="600"/>
              </a:spcAft>
            </a:pPr>
            <a:r>
              <a:rPr lang="en-US" sz="2400" dirty="0">
                <a:latin typeface="Franklin Gothic Book" panose="020B0503020102020204" pitchFamily="34" charset="0"/>
              </a:rPr>
              <a:t>The authority here may be </a:t>
            </a:r>
            <a:r>
              <a:rPr lang="en-US" sz="2400" b="1" dirty="0">
                <a:latin typeface="Franklin Gothic Book" panose="020B0503020102020204" pitchFamily="34" charset="0"/>
              </a:rPr>
              <a:t>‘doing the right thing’ but it is doing it ‘in the wrong way’</a:t>
            </a:r>
            <a:r>
              <a:rPr lang="en-US" sz="2400" dirty="0">
                <a:latin typeface="Franklin Gothic Book" panose="020B0503020102020204" pitchFamily="34" charset="0"/>
              </a:rPr>
              <a:t>. This is the concept of procedural ultra vires.</a:t>
            </a:r>
          </a:p>
          <a:p>
            <a:pPr marL="0" indent="0">
              <a:buNone/>
            </a:pPr>
            <a:endParaRPr lang="en-US" sz="2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p:cNvSpPr>
            <a:spLocks noGrp="1" noRot="1" noChangeAspect="1" noMove="1" noResize="1" noEditPoints="1" noAdjustHandles="1" noChangeArrowheads="1" noChangeShapeType="1" noTextEdit="1"/>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8" y="621792"/>
            <a:ext cx="4989890" cy="5413248"/>
          </a:xfrm>
        </p:spPr>
        <p:txBody>
          <a:bodyPr>
            <a:normAutofit/>
          </a:bodyPr>
          <a:lstStyle/>
          <a:p>
            <a:r>
              <a:rPr lang="en-US" sz="3600">
                <a:effectLst>
                  <a:outerShdw blurRad="38100" dist="38100" dir="2700000" algn="tl">
                    <a:srgbClr val="000000">
                      <a:alpha val="43137"/>
                    </a:srgbClr>
                  </a:outerShdw>
                </a:effectLst>
              </a:rPr>
              <a:t>Procedural</a:t>
            </a:r>
            <a:r>
              <a:rPr lang="en-US" sz="3600"/>
              <a:t> </a:t>
            </a:r>
            <a:r>
              <a:rPr lang="en-US" sz="3600">
                <a:effectLst>
                  <a:outerShdw blurRad="38100" dist="38100" dir="2700000" algn="tl">
                    <a:srgbClr val="000000">
                      <a:alpha val="43137"/>
                    </a:srgbClr>
                  </a:outerShdw>
                </a:effectLst>
              </a:rPr>
              <a:t>Ultra</a:t>
            </a:r>
            <a:r>
              <a:rPr lang="en-US" sz="3600"/>
              <a:t> </a:t>
            </a:r>
            <a:r>
              <a:rPr lang="en-US" sz="3600">
                <a:effectLst>
                  <a:outerShdw blurRad="38100" dist="38100" dir="2700000" algn="tl">
                    <a:srgbClr val="000000">
                      <a:alpha val="43137"/>
                    </a:srgbClr>
                  </a:outerShdw>
                </a:effectLst>
              </a:rPr>
              <a:t>Vires</a:t>
            </a:r>
          </a:p>
        </p:txBody>
      </p:sp>
      <p:sp>
        <p:nvSpPr>
          <p:cNvPr id="10" name="Freeform: Shape 9"/>
          <p:cNvSpPr>
            <a:spLocks noGrp="1" noRot="1" noChangeAspect="1" noMove="1" noResize="1" noEditPoints="1" noAdjustHandles="1" noChangeArrowheads="1" noChangeShapeType="1" noTextEdit="1"/>
          </p:cNvSpPr>
          <p:nvPr/>
        </p:nvSpPr>
        <p:spPr>
          <a:xfrm rot="5400000">
            <a:off x="-338487" y="2994212"/>
            <a:ext cx="1345385" cy="668410"/>
          </a:xfrm>
          <a:custGeom>
            <a:avLst/>
            <a:gdLst>
              <a:gd name="connsiteX0" fmla="*/ 0 w 1345385"/>
              <a:gd name="connsiteY0" fmla="*/ 668410 h 668410"/>
              <a:gd name="connsiteX1" fmla="*/ 672692 w 1345385"/>
              <a:gd name="connsiteY1" fmla="*/ 0 h 668410"/>
              <a:gd name="connsiteX2" fmla="*/ 1345385 w 1345385"/>
              <a:gd name="connsiteY2" fmla="*/ 668410 h 668410"/>
            </a:gdLst>
            <a:ahLst/>
            <a:cxnLst>
              <a:cxn ang="0">
                <a:pos x="connsiteX0" y="connsiteY0"/>
              </a:cxn>
              <a:cxn ang="0">
                <a:pos x="connsiteX1" y="connsiteY1"/>
              </a:cxn>
              <a:cxn ang="0">
                <a:pos x="connsiteX2" y="connsiteY2"/>
              </a:cxn>
            </a:cxnLst>
            <a:rect l="l" t="t" r="r" b="b"/>
            <a:pathLst>
              <a:path w="1345385" h="668410">
                <a:moveTo>
                  <a:pt x="0" y="668410"/>
                </a:moveTo>
                <a:lnTo>
                  <a:pt x="672692" y="0"/>
                </a:lnTo>
                <a:lnTo>
                  <a:pt x="1345385" y="668410"/>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Rectangle 11"/>
          <p:cNvSpPr>
            <a:spLocks noGrp="1" noRot="1" noChangeAspect="1" noMove="1" noResize="1" noEditPoints="1" noAdjustHandles="1" noChangeArrowheads="1" noChangeShapeType="1" noTextEdit="1"/>
          </p:cNvSpPr>
          <p:nvPr/>
        </p:nvSpPr>
        <p:spPr>
          <a:xfrm rot="2700000">
            <a:off x="83480" y="2760304"/>
            <a:ext cx="418137" cy="418137"/>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a:spLocks noGrp="1" noRot="1" noChangeAspect="1" noMove="1" noResize="1" noEditPoints="1" noAdjustHandles="1" noChangeArrowheads="1" noChangeShapeType="1" noTextEdit="1"/>
          </p:cNvSpPr>
          <p:nvPr/>
        </p:nvSpPr>
        <p:spPr>
          <a:xfrm rot="18900000" flipH="1">
            <a:off x="508836" y="4124955"/>
            <a:ext cx="635336" cy="635336"/>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p:cNvSpPr>
            <a:spLocks noGrp="1" noRot="1" noChangeAspect="1" noMove="1" noResize="1" noEditPoints="1" noAdjustHandles="1" noChangeArrowheads="1" noChangeShapeType="1" noTextEdit="1"/>
          </p:cNvSpPr>
          <p:nvPr/>
        </p:nvSpPr>
        <p:spPr>
          <a:xfrm rot="18900000" flipH="1">
            <a:off x="836522" y="4621062"/>
            <a:ext cx="224347" cy="224347"/>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Isosceles Triangle 17"/>
          <p:cNvSpPr>
            <a:spLocks noGrp="1" noRot="1" noChangeAspect="1" noMove="1" noResize="1" noEditPoints="1" noAdjustHandles="1" noChangeArrowheads="1" noChangeShapeType="1" noTextEdit="1"/>
          </p:cNvSpPr>
          <p:nvPr/>
        </p:nvSpPr>
        <p:spPr>
          <a:xfrm rot="8100000">
            <a:off x="10175676" y="5597890"/>
            <a:ext cx="2982940" cy="1481975"/>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Rectangle 19"/>
          <p:cNvSpPr>
            <a:spLocks noGrp="1" noRot="1" noChangeAspect="1" noMove="1" noResize="1" noEditPoints="1" noAdjustHandles="1" noChangeArrowheads="1" noChangeShapeType="1" noTextEdit="1"/>
          </p:cNvSpPr>
          <p:nvPr/>
        </p:nvSpPr>
        <p:spPr>
          <a:xfrm rot="2700000">
            <a:off x="11046240" y="5280494"/>
            <a:ext cx="841505" cy="841505"/>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idx="1"/>
          </p:nvPr>
        </p:nvSpPr>
        <p:spPr>
          <a:xfrm>
            <a:off x="5043419" y="643466"/>
            <a:ext cx="6771327" cy="5907236"/>
          </a:xfrm>
          <a:noFill/>
        </p:spPr>
        <p:txBody>
          <a:bodyPr anchor="ctr">
            <a:normAutofit/>
          </a:bodyPr>
          <a:lstStyle/>
          <a:p>
            <a:r>
              <a:rPr lang="en-US" sz="3200" b="1" i="1" dirty="0" err="1">
                <a:latin typeface="Franklin Gothic Book" panose="020B0503020102020204" pitchFamily="34" charset="0"/>
                <a:sym typeface="+mn-ea"/>
              </a:rPr>
              <a:t>Mooto</a:t>
            </a:r>
            <a:r>
              <a:rPr lang="en-US" sz="3200" b="1" i="1" dirty="0">
                <a:latin typeface="Franklin Gothic Book" panose="020B0503020102020204" pitchFamily="34" charset="0"/>
                <a:sym typeface="+mn-ea"/>
              </a:rPr>
              <a:t> (SG Zambia Association of Timber and Forestry Based Industries) v Director of Forestry and Another (2017/HP/1016) </a:t>
            </a:r>
            <a:r>
              <a:rPr lang="en-US" sz="3200" dirty="0">
                <a:latin typeface="Franklin Gothic Book" panose="020B0503020102020204" pitchFamily="34" charset="0"/>
                <a:sym typeface="+mn-ea"/>
              </a:rPr>
              <a:t>the Forests Act empowered t</a:t>
            </a:r>
            <a:r>
              <a:rPr lang="en-US" sz="3200" dirty="0">
                <a:latin typeface="Franklin Gothic Book" panose="020B0503020102020204" pitchFamily="34" charset="0"/>
              </a:rPr>
              <a:t>he Director of Forestry to suspend timber export licenses, but this must be done with notice in writing to the concerned holder. </a:t>
            </a:r>
          </a:p>
          <a:p>
            <a:r>
              <a:rPr lang="en-US" sz="3200" dirty="0">
                <a:latin typeface="Franklin Gothic Book" panose="020B0503020102020204" pitchFamily="34" charset="0"/>
              </a:rPr>
              <a:t>Therefore, by failing to do so the action taken by the first respondent was illegal.</a:t>
            </a:r>
          </a:p>
          <a:p>
            <a:endParaRPr lang="en-US" sz="2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7919" y="269138"/>
            <a:ext cx="10721920" cy="1096023"/>
          </a:xfrm>
        </p:spPr>
        <p:txBody>
          <a:bodyPr/>
          <a:lstStyle/>
          <a:p>
            <a:r>
              <a:rPr lang="en-US" dirty="0">
                <a:solidFill>
                  <a:schemeClr val="accent1"/>
                </a:solidFill>
                <a:effectLst>
                  <a:outerShdw blurRad="38100" dist="38100" dir="2700000" algn="tl">
                    <a:srgbClr val="000000">
                      <a:alpha val="43137"/>
                    </a:srgbClr>
                  </a:outerShdw>
                </a:effectLst>
              </a:rPr>
              <a:t>Procedural</a:t>
            </a:r>
            <a:r>
              <a:rPr lang="en-US" b="1" dirty="0">
                <a:effectLst>
                  <a:outerShdw blurRad="38100" dist="38100" dir="2700000" algn="tl">
                    <a:srgbClr val="000000">
                      <a:alpha val="43137"/>
                    </a:srgbClr>
                  </a:outerShdw>
                </a:effectLst>
              </a:rPr>
              <a:t> </a:t>
            </a:r>
            <a:r>
              <a:rPr lang="en-US" dirty="0">
                <a:solidFill>
                  <a:schemeClr val="accent1"/>
                </a:solidFill>
                <a:effectLst>
                  <a:outerShdw blurRad="38100" dist="38100" dir="2700000" algn="tl">
                    <a:srgbClr val="000000">
                      <a:alpha val="43137"/>
                    </a:srgbClr>
                  </a:outerShdw>
                </a:effectLst>
              </a:rPr>
              <a:t>Ultra</a:t>
            </a:r>
            <a:r>
              <a:rPr lang="en-US" b="1" dirty="0">
                <a:effectLst>
                  <a:outerShdw blurRad="38100" dist="38100" dir="2700000" algn="tl">
                    <a:srgbClr val="000000">
                      <a:alpha val="43137"/>
                    </a:srgbClr>
                  </a:outerShdw>
                </a:effectLst>
              </a:rPr>
              <a:t> </a:t>
            </a:r>
            <a:r>
              <a:rPr lang="en-US" dirty="0" err="1">
                <a:solidFill>
                  <a:schemeClr val="accent1"/>
                </a:solidFill>
                <a:effectLst>
                  <a:outerShdw blurRad="38100" dist="38100" dir="2700000" algn="tl">
                    <a:srgbClr val="000000">
                      <a:alpha val="43137"/>
                    </a:srgbClr>
                  </a:outerShdw>
                </a:effectLst>
              </a:rPr>
              <a:t>Vires</a:t>
            </a:r>
            <a:endParaRPr lang="en-US" dirty="0">
              <a:solidFill>
                <a:schemeClr val="accent1"/>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631065" y="1289416"/>
            <a:ext cx="11165983" cy="4715510"/>
          </a:xfrm>
        </p:spPr>
        <p:txBody>
          <a:bodyPr>
            <a:noAutofit/>
          </a:bodyPr>
          <a:lstStyle/>
          <a:p>
            <a:pPr algn="just"/>
            <a:r>
              <a:rPr lang="en-US" sz="3200" dirty="0"/>
              <a:t>The statute may even provide the opportunity of a public inquiry before a final decision is taken, e.g. Environmental and Pollution Control Act .</a:t>
            </a:r>
          </a:p>
          <a:p>
            <a:pPr algn="just"/>
            <a:r>
              <a:rPr lang="en-US" sz="3200" dirty="0"/>
              <a:t>Even if the statute does not establish a procedural standard, the courts have themselves developed rules to ensure fairness of procedure in decision-making – Rules of Natural Justice/ Duty of Fairness.</a:t>
            </a:r>
            <a:r>
              <a:rPr lang="en-US" sz="3200" b="1" dirty="0"/>
              <a:t>   </a:t>
            </a:r>
          </a:p>
          <a:p>
            <a:pPr algn="just"/>
            <a:r>
              <a:rPr lang="en-US" sz="3200" b="1" dirty="0"/>
              <a:t> </a:t>
            </a:r>
            <a:r>
              <a:rPr lang="en-US" sz="3200" dirty="0"/>
              <a:t>The requirement for procedural standard is classified as either ‘mandatory’ or ‘directory’ in tenor</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p:cNvSpPr>
            <a:spLocks noGrp="1" noRot="1" noChangeAspect="1" noMove="1" noResize="1" noEditPoints="1" noAdjustHandles="1" noChangeArrowheads="1" noChangeShapeType="1" noTextEdit="1"/>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8" y="621792"/>
            <a:ext cx="4989890" cy="5413248"/>
          </a:xfrm>
        </p:spPr>
        <p:txBody>
          <a:bodyPr>
            <a:normAutofit/>
          </a:bodyPr>
          <a:lstStyle/>
          <a:p>
            <a:r>
              <a:rPr lang="en-US" sz="3600">
                <a:effectLst>
                  <a:outerShdw blurRad="38100" dist="38100" dir="2700000" algn="tl">
                    <a:srgbClr val="000000">
                      <a:alpha val="43137"/>
                    </a:srgbClr>
                  </a:outerShdw>
                </a:effectLst>
              </a:rPr>
              <a:t>Procedural Ultra Vires</a:t>
            </a:r>
          </a:p>
        </p:txBody>
      </p:sp>
      <p:sp>
        <p:nvSpPr>
          <p:cNvPr id="10" name="Freeform: Shape 9"/>
          <p:cNvSpPr>
            <a:spLocks noGrp="1" noRot="1" noChangeAspect="1" noMove="1" noResize="1" noEditPoints="1" noAdjustHandles="1" noChangeArrowheads="1" noChangeShapeType="1" noTextEdit="1"/>
          </p:cNvSpPr>
          <p:nvPr/>
        </p:nvSpPr>
        <p:spPr>
          <a:xfrm rot="5400000">
            <a:off x="-338487" y="2994212"/>
            <a:ext cx="1345385" cy="668410"/>
          </a:xfrm>
          <a:custGeom>
            <a:avLst/>
            <a:gdLst>
              <a:gd name="connsiteX0" fmla="*/ 0 w 1345385"/>
              <a:gd name="connsiteY0" fmla="*/ 668410 h 668410"/>
              <a:gd name="connsiteX1" fmla="*/ 672692 w 1345385"/>
              <a:gd name="connsiteY1" fmla="*/ 0 h 668410"/>
              <a:gd name="connsiteX2" fmla="*/ 1345385 w 1345385"/>
              <a:gd name="connsiteY2" fmla="*/ 668410 h 668410"/>
            </a:gdLst>
            <a:ahLst/>
            <a:cxnLst>
              <a:cxn ang="0">
                <a:pos x="connsiteX0" y="connsiteY0"/>
              </a:cxn>
              <a:cxn ang="0">
                <a:pos x="connsiteX1" y="connsiteY1"/>
              </a:cxn>
              <a:cxn ang="0">
                <a:pos x="connsiteX2" y="connsiteY2"/>
              </a:cxn>
            </a:cxnLst>
            <a:rect l="l" t="t" r="r" b="b"/>
            <a:pathLst>
              <a:path w="1345385" h="668410">
                <a:moveTo>
                  <a:pt x="0" y="668410"/>
                </a:moveTo>
                <a:lnTo>
                  <a:pt x="672692" y="0"/>
                </a:lnTo>
                <a:lnTo>
                  <a:pt x="1345385" y="668410"/>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Rectangle 11"/>
          <p:cNvSpPr>
            <a:spLocks noGrp="1" noRot="1" noChangeAspect="1" noMove="1" noResize="1" noEditPoints="1" noAdjustHandles="1" noChangeArrowheads="1" noChangeShapeType="1" noTextEdit="1"/>
          </p:cNvSpPr>
          <p:nvPr/>
        </p:nvSpPr>
        <p:spPr>
          <a:xfrm rot="2700000">
            <a:off x="83480" y="2760304"/>
            <a:ext cx="418137" cy="418137"/>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a:spLocks noGrp="1" noRot="1" noChangeAspect="1" noMove="1" noResize="1" noEditPoints="1" noAdjustHandles="1" noChangeArrowheads="1" noChangeShapeType="1" noTextEdit="1"/>
          </p:cNvSpPr>
          <p:nvPr/>
        </p:nvSpPr>
        <p:spPr>
          <a:xfrm rot="18900000" flipH="1">
            <a:off x="508836" y="4124955"/>
            <a:ext cx="635336" cy="635336"/>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p:cNvSpPr>
            <a:spLocks noGrp="1" noRot="1" noChangeAspect="1" noMove="1" noResize="1" noEditPoints="1" noAdjustHandles="1" noChangeArrowheads="1" noChangeShapeType="1" noTextEdit="1"/>
          </p:cNvSpPr>
          <p:nvPr/>
        </p:nvSpPr>
        <p:spPr>
          <a:xfrm rot="18900000" flipH="1">
            <a:off x="836522" y="4621062"/>
            <a:ext cx="224347" cy="224347"/>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Isosceles Triangle 17"/>
          <p:cNvSpPr>
            <a:spLocks noGrp="1" noRot="1" noChangeAspect="1" noMove="1" noResize="1" noEditPoints="1" noAdjustHandles="1" noChangeArrowheads="1" noChangeShapeType="1" noTextEdit="1"/>
          </p:cNvSpPr>
          <p:nvPr/>
        </p:nvSpPr>
        <p:spPr>
          <a:xfrm rot="8100000">
            <a:off x="10175676" y="5597890"/>
            <a:ext cx="2982940" cy="1481975"/>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Rectangle 19"/>
          <p:cNvSpPr>
            <a:spLocks noGrp="1" noRot="1" noChangeAspect="1" noMove="1" noResize="1" noEditPoints="1" noAdjustHandles="1" noChangeArrowheads="1" noChangeShapeType="1" noTextEdit="1"/>
          </p:cNvSpPr>
          <p:nvPr/>
        </p:nvSpPr>
        <p:spPr>
          <a:xfrm rot="2700000">
            <a:off x="11046240" y="5280494"/>
            <a:ext cx="841505" cy="841505"/>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idx="1"/>
          </p:nvPr>
        </p:nvSpPr>
        <p:spPr>
          <a:xfrm>
            <a:off x="5276538" y="643466"/>
            <a:ext cx="6430780" cy="6013366"/>
          </a:xfrm>
          <a:noFill/>
        </p:spPr>
        <p:txBody>
          <a:bodyPr anchor="ctr">
            <a:normAutofit lnSpcReduction="10000"/>
          </a:bodyPr>
          <a:lstStyle/>
          <a:p>
            <a:pPr>
              <a:buNone/>
            </a:pPr>
            <a:r>
              <a:rPr lang="en-US" sz="2000" b="1" i="1" dirty="0"/>
              <a:t> </a:t>
            </a:r>
            <a:r>
              <a:rPr lang="en-US" sz="2000" b="1" dirty="0"/>
              <a:t> </a:t>
            </a:r>
            <a:r>
              <a:rPr lang="en-US" sz="3200" dirty="0">
                <a:effectLst>
                  <a:outerShdw blurRad="38100" dist="38100" dir="2700000" algn="tl">
                    <a:srgbClr val="000000">
                      <a:alpha val="43137"/>
                    </a:srgbClr>
                  </a:outerShdw>
                </a:effectLst>
                <a:latin typeface="Franklin Gothic Book" panose="020B0503020102020204" pitchFamily="34" charset="0"/>
              </a:rPr>
              <a:t>Mandatory</a:t>
            </a:r>
            <a:r>
              <a:rPr lang="en-US" sz="3200" b="1" dirty="0">
                <a:effectLst>
                  <a:outerShdw blurRad="38100" dist="38100" dir="2700000" algn="tl">
                    <a:srgbClr val="000000">
                      <a:alpha val="43137"/>
                    </a:srgbClr>
                  </a:outerShdw>
                </a:effectLst>
                <a:latin typeface="Franklin Gothic Book" panose="020B0503020102020204" pitchFamily="34" charset="0"/>
              </a:rPr>
              <a:t> </a:t>
            </a:r>
            <a:r>
              <a:rPr lang="en-US" sz="3200" dirty="0">
                <a:effectLst>
                  <a:outerShdw blurRad="38100" dist="38100" dir="2700000" algn="tl">
                    <a:srgbClr val="000000">
                      <a:alpha val="43137"/>
                    </a:srgbClr>
                  </a:outerShdw>
                </a:effectLst>
                <a:latin typeface="Franklin Gothic Book" panose="020B0503020102020204" pitchFamily="34" charset="0"/>
              </a:rPr>
              <a:t>or</a:t>
            </a:r>
            <a:r>
              <a:rPr lang="en-US" sz="3200" b="1" dirty="0">
                <a:effectLst>
                  <a:outerShdw blurRad="38100" dist="38100" dir="2700000" algn="tl">
                    <a:srgbClr val="000000">
                      <a:alpha val="43137"/>
                    </a:srgbClr>
                  </a:outerShdw>
                </a:effectLst>
                <a:latin typeface="Franklin Gothic Book" panose="020B0503020102020204" pitchFamily="34" charset="0"/>
              </a:rPr>
              <a:t> </a:t>
            </a:r>
            <a:r>
              <a:rPr lang="en-US" sz="3200" dirty="0">
                <a:effectLst>
                  <a:outerShdw blurRad="38100" dist="38100" dir="2700000" algn="tl">
                    <a:srgbClr val="000000">
                      <a:alpha val="43137"/>
                    </a:srgbClr>
                  </a:outerShdw>
                </a:effectLst>
                <a:latin typeface="Franklin Gothic Book" panose="020B0503020102020204" pitchFamily="34" charset="0"/>
              </a:rPr>
              <a:t>Directory</a:t>
            </a:r>
            <a:r>
              <a:rPr lang="en-US" sz="3200" b="1" dirty="0">
                <a:effectLst>
                  <a:outerShdw blurRad="38100" dist="38100" dir="2700000" algn="tl">
                    <a:srgbClr val="000000">
                      <a:alpha val="43137"/>
                    </a:srgbClr>
                  </a:outerShdw>
                </a:effectLst>
                <a:latin typeface="Franklin Gothic Book" panose="020B0503020102020204" pitchFamily="34" charset="0"/>
              </a:rPr>
              <a:t> </a:t>
            </a:r>
            <a:r>
              <a:rPr lang="en-US" sz="3200" dirty="0">
                <a:effectLst>
                  <a:outerShdw blurRad="38100" dist="38100" dir="2700000" algn="tl">
                    <a:srgbClr val="000000">
                      <a:alpha val="43137"/>
                    </a:srgbClr>
                  </a:outerShdw>
                </a:effectLst>
                <a:latin typeface="Franklin Gothic Book" panose="020B0503020102020204" pitchFamily="34" charset="0"/>
              </a:rPr>
              <a:t>Conditions</a:t>
            </a:r>
          </a:p>
          <a:p>
            <a:r>
              <a:rPr lang="en-US" sz="3200" dirty="0">
                <a:latin typeface="Franklin Gothic Book" panose="020B0503020102020204" pitchFamily="34" charset="0"/>
              </a:rPr>
              <a:t>Acts of Parliament conferring power on public bodies very often impose conditions about procedure, for example, by requiring that a notice shall be served or that action shall be taken within a specified time or that the decision maker shall state reasons. </a:t>
            </a:r>
          </a:p>
          <a:p>
            <a:r>
              <a:rPr lang="en-US" sz="3200" dirty="0">
                <a:latin typeface="Franklin Gothic Book" panose="020B0503020102020204" pitchFamily="34" charset="0"/>
              </a:rPr>
              <a:t>What happens when the authority fails to observe such a condition: are its action ultra vires?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p:cNvSpPr>
            <a:spLocks noGrp="1" noRot="1" noChangeAspect="1" noMove="1" noResize="1" noEditPoints="1" noAdjustHandles="1" noChangeArrowheads="1" noChangeShapeType="1" noTextEdit="1"/>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8" y="621792"/>
            <a:ext cx="4989890" cy="5413248"/>
          </a:xfrm>
        </p:spPr>
        <p:txBody>
          <a:bodyPr>
            <a:normAutofit/>
          </a:bodyPr>
          <a:lstStyle/>
          <a:p>
            <a:r>
              <a:rPr lang="en-US" sz="3600">
                <a:effectLst>
                  <a:outerShdw blurRad="38100" dist="25400" dir="5400000" algn="ctr" rotWithShape="0">
                    <a:srgbClr val="6E747A">
                      <a:alpha val="43000"/>
                    </a:srgbClr>
                  </a:outerShdw>
                </a:effectLst>
              </a:rPr>
              <a:t>Procedural Ultra Vires</a:t>
            </a:r>
          </a:p>
        </p:txBody>
      </p:sp>
      <p:sp>
        <p:nvSpPr>
          <p:cNvPr id="10" name="Freeform: Shape 9"/>
          <p:cNvSpPr>
            <a:spLocks noGrp="1" noRot="1" noChangeAspect="1" noMove="1" noResize="1" noEditPoints="1" noAdjustHandles="1" noChangeArrowheads="1" noChangeShapeType="1" noTextEdit="1"/>
          </p:cNvSpPr>
          <p:nvPr/>
        </p:nvSpPr>
        <p:spPr>
          <a:xfrm rot="5400000">
            <a:off x="-338487" y="2994212"/>
            <a:ext cx="1345385" cy="668410"/>
          </a:xfrm>
          <a:custGeom>
            <a:avLst/>
            <a:gdLst>
              <a:gd name="connsiteX0" fmla="*/ 0 w 1345385"/>
              <a:gd name="connsiteY0" fmla="*/ 668410 h 668410"/>
              <a:gd name="connsiteX1" fmla="*/ 672692 w 1345385"/>
              <a:gd name="connsiteY1" fmla="*/ 0 h 668410"/>
              <a:gd name="connsiteX2" fmla="*/ 1345385 w 1345385"/>
              <a:gd name="connsiteY2" fmla="*/ 668410 h 668410"/>
            </a:gdLst>
            <a:ahLst/>
            <a:cxnLst>
              <a:cxn ang="0">
                <a:pos x="connsiteX0" y="connsiteY0"/>
              </a:cxn>
              <a:cxn ang="0">
                <a:pos x="connsiteX1" y="connsiteY1"/>
              </a:cxn>
              <a:cxn ang="0">
                <a:pos x="connsiteX2" y="connsiteY2"/>
              </a:cxn>
            </a:cxnLst>
            <a:rect l="l" t="t" r="r" b="b"/>
            <a:pathLst>
              <a:path w="1345385" h="668410">
                <a:moveTo>
                  <a:pt x="0" y="668410"/>
                </a:moveTo>
                <a:lnTo>
                  <a:pt x="672692" y="0"/>
                </a:lnTo>
                <a:lnTo>
                  <a:pt x="1345385" y="668410"/>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Rectangle 11"/>
          <p:cNvSpPr>
            <a:spLocks noGrp="1" noRot="1" noChangeAspect="1" noMove="1" noResize="1" noEditPoints="1" noAdjustHandles="1" noChangeArrowheads="1" noChangeShapeType="1" noTextEdit="1"/>
          </p:cNvSpPr>
          <p:nvPr/>
        </p:nvSpPr>
        <p:spPr>
          <a:xfrm rot="2700000">
            <a:off x="83480" y="2760304"/>
            <a:ext cx="418137" cy="418137"/>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a:spLocks noGrp="1" noRot="1" noChangeAspect="1" noMove="1" noResize="1" noEditPoints="1" noAdjustHandles="1" noChangeArrowheads="1" noChangeShapeType="1" noTextEdit="1"/>
          </p:cNvSpPr>
          <p:nvPr/>
        </p:nvSpPr>
        <p:spPr>
          <a:xfrm rot="18900000" flipH="1">
            <a:off x="508836" y="4124955"/>
            <a:ext cx="635336" cy="635336"/>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p:cNvSpPr>
            <a:spLocks noGrp="1" noRot="1" noChangeAspect="1" noMove="1" noResize="1" noEditPoints="1" noAdjustHandles="1" noChangeArrowheads="1" noChangeShapeType="1" noTextEdit="1"/>
          </p:cNvSpPr>
          <p:nvPr/>
        </p:nvSpPr>
        <p:spPr>
          <a:xfrm rot="18900000" flipH="1">
            <a:off x="836522" y="4621062"/>
            <a:ext cx="224347" cy="224347"/>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Isosceles Triangle 17"/>
          <p:cNvSpPr>
            <a:spLocks noGrp="1" noRot="1" noChangeAspect="1" noMove="1" noResize="1" noEditPoints="1" noAdjustHandles="1" noChangeArrowheads="1" noChangeShapeType="1" noTextEdit="1"/>
          </p:cNvSpPr>
          <p:nvPr/>
        </p:nvSpPr>
        <p:spPr>
          <a:xfrm rot="8100000">
            <a:off x="10175676" y="5597890"/>
            <a:ext cx="2982940" cy="1481975"/>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Rectangle 19"/>
          <p:cNvSpPr>
            <a:spLocks noGrp="1" noRot="1" noChangeAspect="1" noMove="1" noResize="1" noEditPoints="1" noAdjustHandles="1" noChangeArrowheads="1" noChangeShapeType="1" noTextEdit="1"/>
          </p:cNvSpPr>
          <p:nvPr/>
        </p:nvSpPr>
        <p:spPr>
          <a:xfrm rot="2700000">
            <a:off x="11046240" y="5280494"/>
            <a:ext cx="841505" cy="841505"/>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idx="1"/>
          </p:nvPr>
        </p:nvSpPr>
        <p:spPr>
          <a:xfrm>
            <a:off x="5043170" y="408940"/>
            <a:ext cx="6862445" cy="6748780"/>
          </a:xfrm>
          <a:noFill/>
        </p:spPr>
        <p:txBody>
          <a:bodyPr anchor="ctr">
            <a:noAutofit/>
          </a:bodyPr>
          <a:lstStyle/>
          <a:p>
            <a:pPr marL="0" indent="0">
              <a:buNone/>
            </a:pPr>
            <a:r>
              <a:rPr lang="en-US" b="1" dirty="0">
                <a:latin typeface="Franklin Gothic Book" panose="020B0503020102020204" pitchFamily="34" charset="0"/>
              </a:rPr>
              <a:t>Mandatory or Directory</a:t>
            </a:r>
          </a:p>
          <a:p>
            <a:r>
              <a:rPr lang="en-US" dirty="0">
                <a:latin typeface="Franklin Gothic Book" panose="020B0503020102020204" pitchFamily="34" charset="0"/>
              </a:rPr>
              <a:t>The task of construction is to determine whether, having regard to the scope and object of the particular provision (and, indeed, of the whole statute or instrument), the legislature intended that a failure to comply with the stipulated requirement would </a:t>
            </a:r>
            <a:r>
              <a:rPr lang="en-US" b="1" dirty="0">
                <a:latin typeface="Franklin Gothic Book" panose="020B0503020102020204" pitchFamily="34" charset="0"/>
              </a:rPr>
              <a:t>invalidate the act done</a:t>
            </a:r>
            <a:r>
              <a:rPr lang="en-US" dirty="0">
                <a:latin typeface="Franklin Gothic Book" panose="020B0503020102020204" pitchFamily="34" charset="0"/>
              </a:rPr>
              <a:t>, or whether the validity of the act would be preserved notwithstanding non-compliance with the requirement.</a:t>
            </a:r>
          </a:p>
          <a:p>
            <a:r>
              <a:rPr lang="en-US" dirty="0">
                <a:latin typeface="Franklin Gothic Book" panose="020B0503020102020204" pitchFamily="34" charset="0"/>
              </a:rPr>
              <a:t> See </a:t>
            </a:r>
            <a:r>
              <a:rPr lang="en-US" b="1" i="1" dirty="0">
                <a:latin typeface="Franklin Gothic Book" panose="020B0503020102020204" pitchFamily="34" charset="0"/>
              </a:rPr>
              <a:t>In Re Bowman [1932] 2 KB 621; Musson v Roderick [1953] AC 530;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olidFill>
                  <a:schemeClr val="accent1"/>
                </a:solidFill>
                <a:effectLst>
                  <a:outerShdw blurRad="38100" dist="25400" dir="5400000" algn="ctr" rotWithShape="0">
                    <a:srgbClr val="6E747A">
                      <a:alpha val="43000"/>
                    </a:srgbClr>
                  </a:outerShdw>
                </a:effectLst>
              </a:rPr>
              <a:t>Procedural Ultra Vires</a:t>
            </a:r>
          </a:p>
        </p:txBody>
      </p:sp>
      <p:sp>
        <p:nvSpPr>
          <p:cNvPr id="3" name="Content Placeholder 2"/>
          <p:cNvSpPr>
            <a:spLocks noGrp="1"/>
          </p:cNvSpPr>
          <p:nvPr>
            <p:ph idx="1"/>
          </p:nvPr>
        </p:nvSpPr>
        <p:spPr>
          <a:xfrm>
            <a:off x="718185" y="1321435"/>
            <a:ext cx="10828655" cy="5028565"/>
          </a:xfrm>
        </p:spPr>
        <p:txBody>
          <a:bodyPr>
            <a:noAutofit/>
          </a:bodyPr>
          <a:lstStyle/>
          <a:p>
            <a:pPr algn="just"/>
            <a:r>
              <a:rPr lang="en-US" sz="3200" dirty="0">
                <a:latin typeface="Franklin Gothic Book" panose="020B0503020102020204" pitchFamily="34" charset="0"/>
              </a:rPr>
              <a:t>Where the procedural requirement is so called ‘mandatory’, it must be strictly followed, otherwise the action taken will be null and void (or, at least, susceptible to being quashed by the court)</a:t>
            </a:r>
          </a:p>
          <a:p>
            <a:endParaRPr lang="en-US" b="1" i="1" dirty="0">
              <a:latin typeface="Franklin Gothic Book" panose="020B0503020102020204" pitchFamily="34" charset="0"/>
              <a:sym typeface="+mn-ea"/>
            </a:endParaRPr>
          </a:p>
          <a:p>
            <a:r>
              <a:rPr lang="en-US" sz="3200" b="1" i="1" dirty="0">
                <a:latin typeface="Franklin Gothic Book" panose="020B0503020102020204" pitchFamily="34" charset="0"/>
                <a:sym typeface="+mn-ea"/>
              </a:rPr>
              <a:t>Attorney General v William Muzala Chipango </a:t>
            </a:r>
            <a:r>
              <a:rPr lang="en-US" sz="3200" i="1" dirty="0">
                <a:latin typeface="Franklin Gothic Book" panose="020B0503020102020204" pitchFamily="34" charset="0"/>
                <a:sym typeface="+mn-ea"/>
              </a:rPr>
              <a:t>(1971) ZR 1 (CA)</a:t>
            </a:r>
            <a:endParaRPr lang="en-US" sz="3200" b="1" i="1" dirty="0">
              <a:latin typeface="Franklin Gothic Book" panose="020B0503020102020204" pitchFamily="34" charset="0"/>
            </a:endParaRPr>
          </a:p>
          <a:p>
            <a:pPr lvl="1" algn="just">
              <a:buFont typeface="Wingdings" panose="05000000000000000000" charset="0"/>
              <a:buChar char="Ø"/>
            </a:pPr>
            <a:r>
              <a:rPr lang="en-US" sz="2740" i="1" dirty="0">
                <a:latin typeface="Franklin Gothic Book" panose="020B0503020102020204" pitchFamily="34" charset="0"/>
              </a:rPr>
              <a:t>The court held that the consequences of not supplying grounds of detention to an accused person within 14 days were grave and as such, the legal requirement was mandatory and not directory.</a:t>
            </a:r>
            <a:endParaRPr lang="en-US" sz="2740" dirty="0">
              <a:latin typeface="Franklin Gothic Book" panose="020B0503020102020204"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olidFill>
                  <a:schemeClr val="accent1"/>
                </a:solidFill>
                <a:effectLst>
                  <a:outerShdw blurRad="38100" dist="25400" dir="5400000" algn="ctr" rotWithShape="0">
                    <a:srgbClr val="6E747A">
                      <a:alpha val="43000"/>
                    </a:srgbClr>
                  </a:outerShdw>
                </a:effectLst>
              </a:rPr>
              <a:t>Procedural Ultra Vires</a:t>
            </a:r>
          </a:p>
        </p:txBody>
      </p:sp>
      <p:sp>
        <p:nvSpPr>
          <p:cNvPr id="3" name="Content Placeholder 2"/>
          <p:cNvSpPr>
            <a:spLocks noGrp="1"/>
          </p:cNvSpPr>
          <p:nvPr>
            <p:ph idx="1"/>
          </p:nvPr>
        </p:nvSpPr>
        <p:spPr>
          <a:xfrm>
            <a:off x="668235" y="1498376"/>
            <a:ext cx="11115934" cy="5217217"/>
          </a:xfrm>
        </p:spPr>
        <p:txBody>
          <a:bodyPr>
            <a:noAutofit/>
          </a:bodyPr>
          <a:lstStyle/>
          <a:p>
            <a:r>
              <a:rPr lang="en-US" sz="3200" dirty="0">
                <a:latin typeface="Franklin Gothic Book" panose="020B0503020102020204" pitchFamily="34" charset="0"/>
              </a:rPr>
              <a:t>Generally speaking, where: </a:t>
            </a:r>
          </a:p>
          <a:p>
            <a:pPr marL="0" indent="0">
              <a:buNone/>
            </a:pPr>
            <a:r>
              <a:rPr lang="en-US" sz="3200" dirty="0">
                <a:latin typeface="Franklin Gothic Book" panose="020B0503020102020204" pitchFamily="34" charset="0"/>
              </a:rPr>
              <a:t>	• the impact of the action taken on private rights would 	be material; or</a:t>
            </a:r>
          </a:p>
          <a:p>
            <a:pPr marL="0" indent="0">
              <a:buNone/>
            </a:pPr>
            <a:r>
              <a:rPr lang="en-US" sz="3200" dirty="0">
                <a:latin typeface="Franklin Gothic Book" panose="020B0503020102020204" pitchFamily="34" charset="0"/>
              </a:rPr>
              <a:t>	• the procedural requirement can be seen to be intended 	to assist 	the citizen in enforcing his or her rights, then it 	is likely to be regarded as mandatory so as to affect 	validity.</a:t>
            </a:r>
          </a:p>
          <a:p>
            <a:pPr marL="0" indent="0">
              <a:buNone/>
            </a:pPr>
            <a:endParaRPr lang="en-US" sz="3200" dirty="0">
              <a:latin typeface="Franklin Gothic Book" panose="020B0503020102020204" pitchFamily="34" charset="0"/>
            </a:endParaRPr>
          </a:p>
          <a:p>
            <a:pPr marL="0" indent="0">
              <a:buNone/>
            </a:pPr>
            <a:r>
              <a:rPr lang="en-US" sz="3200" dirty="0">
                <a:latin typeface="Franklin Gothic Book" panose="020B0503020102020204" pitchFamily="34" charset="0"/>
              </a:rPr>
              <a:t>In </a:t>
            </a:r>
            <a:r>
              <a:rPr lang="en-US" sz="3200" b="1" i="1" dirty="0">
                <a:latin typeface="Franklin Gothic Book" panose="020B0503020102020204" pitchFamily="34" charset="0"/>
              </a:rPr>
              <a:t>Re Bowman</a:t>
            </a:r>
            <a:r>
              <a:rPr lang="en-US" sz="3200" dirty="0">
                <a:latin typeface="Franklin Gothic Book" panose="020B0503020102020204" pitchFamily="34" charset="0"/>
              </a:rPr>
              <a:t> it was held that one has to look at the practical effect of the exercise of that power on the affected person.</a:t>
            </a:r>
            <a:endParaRPr lang="en-US"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p:cNvSpPr>
            <a:spLocks noGrp="1" noRot="1" noChangeAspect="1" noMove="1" noResize="1" noEditPoints="1" noAdjustHandles="1" noChangeArrowheads="1" noChangeShapeType="1" noTextEdit="1"/>
          </p:cNvSpPr>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a:spLocks noGrp="1" noRot="1" noChangeAspect="1" noMove="1" noResize="1" noEditPoints="1" noAdjustHandles="1" noChangeArrowheads="1" noChangeShapeType="1" noTextEdit="1"/>
          </p:cNvSpPr>
          <p:nvPr/>
        </p:nvSpPr>
        <p:spPr>
          <a:xfrm>
            <a:off x="-1" y="1"/>
            <a:ext cx="606972" cy="3233984"/>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a:spLocks noGrp="1" noRot="1" noChangeAspect="1" noMove="1" noResize="1" noEditPoints="1" noAdjustHandles="1" noChangeArrowheads="1" noChangeShapeType="1" noTextEdit="1"/>
          </p:cNvSpPr>
          <p:nvPr/>
        </p:nvSpPr>
        <p:spPr>
          <a:xfrm>
            <a:off x="606967" y="0"/>
            <a:ext cx="11585033" cy="323398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166649" y="721805"/>
            <a:ext cx="10258732" cy="2147520"/>
          </a:xfrm>
        </p:spPr>
        <p:txBody>
          <a:bodyPr anchor="b">
            <a:normAutofit/>
          </a:bodyPr>
          <a:lstStyle/>
          <a:p>
            <a:r>
              <a:rPr lang="en-US" sz="6000" b="1" dirty="0">
                <a:effectLst>
                  <a:outerShdw blurRad="38100" dist="38100" dir="2700000" algn="tl">
                    <a:srgbClr val="000000">
                      <a:alpha val="43137"/>
                    </a:srgbClr>
                  </a:outerShdw>
                </a:effectLst>
              </a:rPr>
              <a:t>Structure of Presentation</a:t>
            </a:r>
          </a:p>
        </p:txBody>
      </p:sp>
      <p:grpSp>
        <p:nvGrpSpPr>
          <p:cNvPr id="16" name="Group 15"/>
          <p:cNvGrpSpPr>
            <a:grpSpLocks noGrp="1" noUngrp="1" noRot="1" noChangeAspect="1" noMove="1" noResize="1"/>
          </p:cNvGrpSpPr>
          <p:nvPr/>
        </p:nvGrpSpPr>
        <p:grpSpPr>
          <a:xfrm>
            <a:off x="1188720" y="73152"/>
            <a:ext cx="1178966" cy="232963"/>
            <a:chOff x="5422392" y="64008"/>
            <a:chExt cx="1178966" cy="232963"/>
          </a:xfrm>
        </p:grpSpPr>
        <p:sp>
          <p:nvSpPr>
            <p:cNvPr id="17" name="Rectangle 64"/>
            <p:cNvSpPr/>
            <p:nvPr/>
          </p:nvSpPr>
          <p:spPr>
            <a:xfrm>
              <a:off x="5922213"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p:cNvSpPr/>
            <p:nvPr/>
          </p:nvSpPr>
          <p:spPr>
            <a:xfrm>
              <a:off x="5922213"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p:cNvSpPr/>
            <p:nvPr/>
          </p:nvSpPr>
          <p:spPr>
            <a:xfrm>
              <a:off x="5797258"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p:cNvSpPr/>
            <p:nvPr/>
          </p:nvSpPr>
          <p:spPr>
            <a:xfrm>
              <a:off x="5797258"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p:cNvSpPr/>
            <p:nvPr/>
          </p:nvSpPr>
          <p:spPr>
            <a:xfrm>
              <a:off x="5672303"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p:cNvSpPr/>
            <p:nvPr/>
          </p:nvSpPr>
          <p:spPr>
            <a:xfrm>
              <a:off x="5672303"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p:cNvSpPr/>
            <p:nvPr/>
          </p:nvSpPr>
          <p:spPr>
            <a:xfrm>
              <a:off x="5547347"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p:cNvSpPr/>
            <p:nvPr/>
          </p:nvSpPr>
          <p:spPr>
            <a:xfrm>
              <a:off x="5547347"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p:cNvSpPr/>
            <p:nvPr/>
          </p:nvSpPr>
          <p:spPr>
            <a:xfrm>
              <a:off x="5422392"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p:cNvSpPr/>
            <p:nvPr/>
          </p:nvSpPr>
          <p:spPr>
            <a:xfrm>
              <a:off x="5422392"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64"/>
            <p:cNvSpPr/>
            <p:nvPr/>
          </p:nvSpPr>
          <p:spPr>
            <a:xfrm>
              <a:off x="6546990"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66"/>
            <p:cNvSpPr/>
            <p:nvPr/>
          </p:nvSpPr>
          <p:spPr>
            <a:xfrm>
              <a:off x="6546990"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64"/>
            <p:cNvSpPr/>
            <p:nvPr/>
          </p:nvSpPr>
          <p:spPr>
            <a:xfrm>
              <a:off x="6422035"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66"/>
            <p:cNvSpPr/>
            <p:nvPr/>
          </p:nvSpPr>
          <p:spPr>
            <a:xfrm>
              <a:off x="6422035"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4"/>
            <p:cNvSpPr/>
            <p:nvPr/>
          </p:nvSpPr>
          <p:spPr>
            <a:xfrm>
              <a:off x="6297080"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6"/>
            <p:cNvSpPr/>
            <p:nvPr/>
          </p:nvSpPr>
          <p:spPr>
            <a:xfrm>
              <a:off x="6297080"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4"/>
            <p:cNvSpPr/>
            <p:nvPr/>
          </p:nvSpPr>
          <p:spPr>
            <a:xfrm>
              <a:off x="6172124"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66"/>
            <p:cNvSpPr/>
            <p:nvPr/>
          </p:nvSpPr>
          <p:spPr>
            <a:xfrm>
              <a:off x="6172124"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64"/>
            <p:cNvSpPr/>
            <p:nvPr/>
          </p:nvSpPr>
          <p:spPr>
            <a:xfrm>
              <a:off x="6047169"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6"/>
            <p:cNvSpPr/>
            <p:nvPr/>
          </p:nvSpPr>
          <p:spPr>
            <a:xfrm>
              <a:off x="6047169"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8" name="Rectangle 37"/>
          <p:cNvSpPr>
            <a:spLocks noGrp="1" noRot="1" noChangeAspect="1" noMove="1" noResize="1" noEditPoints="1" noAdjustHandles="1" noChangeArrowheads="1" noChangeShapeType="1" noTextEdit="1"/>
          </p:cNvSpPr>
          <p:nvPr/>
        </p:nvSpPr>
        <p:spPr>
          <a:xfrm>
            <a:off x="-1" y="3233984"/>
            <a:ext cx="606972" cy="362401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p:cNvGraphicFramePr>
            <a:graphicFrameLocks noGrp="1"/>
          </p:cNvGraphicFramePr>
          <p:nvPr>
            <p:ph idx="1"/>
          </p:nvPr>
        </p:nvGraphicFramePr>
        <p:xfrm>
          <a:off x="1165813" y="3307136"/>
          <a:ext cx="10259568" cy="302506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chemeClr val="accent1"/>
                </a:solidFill>
                <a:effectLst>
                  <a:outerShdw blurRad="38100" dist="38100" dir="2700000" algn="tl">
                    <a:srgbClr val="000000">
                      <a:alpha val="43137"/>
                    </a:srgbClr>
                  </a:outerShdw>
                </a:effectLst>
              </a:rPr>
              <a:t>Express</a:t>
            </a:r>
            <a:r>
              <a:rPr lang="en-US" b="1" dirty="0"/>
              <a:t> </a:t>
            </a:r>
            <a:r>
              <a:rPr lang="en-US" dirty="0">
                <a:solidFill>
                  <a:schemeClr val="accent1"/>
                </a:solidFill>
                <a:effectLst>
                  <a:outerShdw blurRad="38100" dist="38100" dir="2700000" algn="tl">
                    <a:srgbClr val="000000">
                      <a:alpha val="43137"/>
                    </a:srgbClr>
                  </a:outerShdw>
                </a:effectLst>
              </a:rPr>
              <a:t>Requirements</a:t>
            </a:r>
            <a:r>
              <a:rPr lang="en-US" b="1" dirty="0"/>
              <a:t> </a:t>
            </a:r>
            <a:r>
              <a:rPr lang="en-US" dirty="0">
                <a:solidFill>
                  <a:schemeClr val="accent1"/>
                </a:solidFill>
                <a:effectLst>
                  <a:outerShdw blurRad="38100" dist="38100" dir="2700000" algn="tl">
                    <a:srgbClr val="000000">
                      <a:alpha val="43137"/>
                    </a:srgbClr>
                  </a:outerShdw>
                </a:effectLst>
              </a:rPr>
              <a:t>and</a:t>
            </a:r>
            <a:r>
              <a:rPr lang="en-US" b="1" dirty="0"/>
              <a:t> </a:t>
            </a:r>
            <a:r>
              <a:rPr lang="en-US" dirty="0">
                <a:solidFill>
                  <a:schemeClr val="accent1"/>
                </a:solidFill>
                <a:effectLst>
                  <a:outerShdw blurRad="38100" dist="38100" dir="2700000" algn="tl">
                    <a:srgbClr val="000000">
                      <a:alpha val="43137"/>
                    </a:srgbClr>
                  </a:outerShdw>
                </a:effectLst>
              </a:rPr>
              <a:t>Conditions</a:t>
            </a:r>
          </a:p>
        </p:txBody>
      </p:sp>
      <p:sp>
        <p:nvSpPr>
          <p:cNvPr id="3" name="Content Placeholder 2"/>
          <p:cNvSpPr>
            <a:spLocks noGrp="1"/>
          </p:cNvSpPr>
          <p:nvPr>
            <p:ph idx="1"/>
          </p:nvPr>
        </p:nvSpPr>
        <p:spPr>
          <a:xfrm>
            <a:off x="838200" y="1588233"/>
            <a:ext cx="10826115" cy="4730506"/>
          </a:xfrm>
        </p:spPr>
        <p:txBody>
          <a:bodyPr>
            <a:normAutofit/>
          </a:bodyPr>
          <a:lstStyle/>
          <a:p>
            <a:pPr algn="just"/>
            <a:r>
              <a:rPr lang="en-US" sz="3600" dirty="0">
                <a:latin typeface="Franklin Gothic Book" panose="020B0503020102020204" pitchFamily="34" charset="0"/>
              </a:rPr>
              <a:t>Sometimes the legislation makes it plain or provides what the effect of non-observance is to be. </a:t>
            </a:r>
          </a:p>
          <a:p>
            <a:pPr algn="just"/>
            <a:r>
              <a:rPr lang="en-US" sz="3600" dirty="0">
                <a:latin typeface="Franklin Gothic Book" panose="020B0503020102020204" pitchFamily="34" charset="0"/>
              </a:rPr>
              <a:t>But, more often it does not, and then the court must determine the question.</a:t>
            </a:r>
          </a:p>
          <a:p>
            <a:pPr algn="just"/>
            <a:r>
              <a:rPr lang="en-US" sz="3600" dirty="0">
                <a:latin typeface="Franklin Gothic Book" panose="020B0503020102020204" pitchFamily="34" charset="0"/>
              </a:rPr>
              <a:t>The court does this by weighing the inconvenience of holding the condition ineffective against the inconvenience of insisting upon it rigidly.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2337" y="263142"/>
            <a:ext cx="10721920" cy="1442674"/>
          </a:xfrm>
        </p:spPr>
        <p:txBody>
          <a:bodyPr>
            <a:normAutofit/>
          </a:bodyPr>
          <a:lstStyle/>
          <a:p>
            <a:r>
              <a:rPr lang="en-US" dirty="0">
                <a:solidFill>
                  <a:schemeClr val="accent1"/>
                </a:solidFill>
                <a:effectLst>
                  <a:outerShdw blurRad="38100" dist="38100" dir="2700000" algn="tl">
                    <a:srgbClr val="000000">
                      <a:alpha val="43137"/>
                    </a:srgbClr>
                  </a:outerShdw>
                </a:effectLst>
              </a:rPr>
              <a:t>Express</a:t>
            </a:r>
            <a:r>
              <a:rPr lang="en-US" b="1" dirty="0"/>
              <a:t> </a:t>
            </a:r>
            <a:r>
              <a:rPr lang="en-US" dirty="0">
                <a:solidFill>
                  <a:schemeClr val="accent1"/>
                </a:solidFill>
                <a:effectLst>
                  <a:outerShdw blurRad="38100" dist="38100" dir="2700000" algn="tl">
                    <a:srgbClr val="000000">
                      <a:alpha val="43137"/>
                    </a:srgbClr>
                  </a:outerShdw>
                </a:effectLst>
              </a:rPr>
              <a:t>Requirements</a:t>
            </a:r>
            <a:r>
              <a:rPr lang="en-US" b="1" dirty="0"/>
              <a:t> </a:t>
            </a:r>
            <a:r>
              <a:rPr lang="en-US" dirty="0">
                <a:solidFill>
                  <a:schemeClr val="accent1"/>
                </a:solidFill>
                <a:effectLst>
                  <a:outerShdw blurRad="38100" dist="38100" dir="2700000" algn="tl">
                    <a:srgbClr val="000000">
                      <a:alpha val="43137"/>
                    </a:srgbClr>
                  </a:outerShdw>
                </a:effectLst>
              </a:rPr>
              <a:t>and</a:t>
            </a:r>
            <a:r>
              <a:rPr lang="en-US" b="1" dirty="0"/>
              <a:t> </a:t>
            </a:r>
            <a:r>
              <a:rPr lang="en-US" dirty="0">
                <a:solidFill>
                  <a:schemeClr val="accent1"/>
                </a:solidFill>
                <a:effectLst>
                  <a:outerShdw blurRad="38100" dist="38100" dir="2700000" algn="tl">
                    <a:srgbClr val="000000">
                      <a:alpha val="43137"/>
                    </a:srgbClr>
                  </a:outerShdw>
                </a:effectLst>
              </a:rPr>
              <a:t>Conditions</a:t>
            </a:r>
          </a:p>
        </p:txBody>
      </p:sp>
      <p:sp>
        <p:nvSpPr>
          <p:cNvPr id="3" name="Content Placeholder 2"/>
          <p:cNvSpPr>
            <a:spLocks noGrp="1"/>
          </p:cNvSpPr>
          <p:nvPr>
            <p:ph idx="1"/>
          </p:nvPr>
        </p:nvSpPr>
        <p:spPr>
          <a:xfrm>
            <a:off x="928858" y="1436856"/>
            <a:ext cx="10404550" cy="4487426"/>
          </a:xfrm>
        </p:spPr>
        <p:txBody>
          <a:bodyPr>
            <a:normAutofit lnSpcReduction="10000"/>
          </a:bodyPr>
          <a:lstStyle/>
          <a:p>
            <a:pPr algn="just">
              <a:buNone/>
            </a:pPr>
            <a:r>
              <a:rPr lang="en-US" b="1" i="1" dirty="0">
                <a:solidFill>
                  <a:schemeClr val="accent1"/>
                </a:solidFill>
              </a:rPr>
              <a:t>Procedural</a:t>
            </a:r>
            <a:r>
              <a:rPr lang="en-US" b="1" i="1" dirty="0">
                <a:solidFill>
                  <a:srgbClr val="FF0000"/>
                </a:solidFill>
              </a:rPr>
              <a:t> </a:t>
            </a:r>
            <a:r>
              <a:rPr lang="en-US" b="1" i="1" dirty="0">
                <a:solidFill>
                  <a:schemeClr val="accent1"/>
                </a:solidFill>
              </a:rPr>
              <a:t>and</a:t>
            </a:r>
            <a:r>
              <a:rPr lang="en-US" b="1" i="1" dirty="0">
                <a:solidFill>
                  <a:srgbClr val="FF0000"/>
                </a:solidFill>
              </a:rPr>
              <a:t> </a:t>
            </a:r>
            <a:r>
              <a:rPr lang="en-US" b="1" i="1" dirty="0">
                <a:solidFill>
                  <a:schemeClr val="accent1"/>
                </a:solidFill>
              </a:rPr>
              <a:t>Formal</a:t>
            </a:r>
            <a:r>
              <a:rPr lang="en-US" b="1" i="1" dirty="0">
                <a:solidFill>
                  <a:srgbClr val="FF0000"/>
                </a:solidFill>
              </a:rPr>
              <a:t> </a:t>
            </a:r>
            <a:r>
              <a:rPr lang="en-US" b="1" i="1" dirty="0">
                <a:solidFill>
                  <a:schemeClr val="accent1"/>
                </a:solidFill>
              </a:rPr>
              <a:t>Requirements</a:t>
            </a:r>
          </a:p>
          <a:p>
            <a:pPr algn="just"/>
            <a:r>
              <a:rPr lang="en-US" dirty="0"/>
              <a:t>Procedural safeguards, which are so often imposed for the benefit of persons affected by the exercise of administrative powers, are normally considered as mandatory, so that it is fatal to disregard or not follow them. </a:t>
            </a:r>
          </a:p>
          <a:p>
            <a:pPr algn="just"/>
            <a:r>
              <a:rPr lang="en-US" dirty="0"/>
              <a:t>Where there is a statutory duty to consult persons affected, this must genuinely be done, and reasonable opportunity for comment must be given.  </a:t>
            </a:r>
          </a:p>
          <a:p>
            <a:pPr algn="just"/>
            <a:r>
              <a:rPr lang="en-US" dirty="0"/>
              <a:t>Where a proposal or scheme is required to be published it must be accurately described and any one entitled to object must be allowed adequate time to do so.</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chemeClr val="accent1"/>
                </a:solidFill>
                <a:effectLst>
                  <a:outerShdw blurRad="38100" dist="38100" dir="2700000" algn="tl">
                    <a:srgbClr val="000000">
                      <a:alpha val="43137"/>
                    </a:srgbClr>
                  </a:outerShdw>
                </a:effectLst>
              </a:rPr>
              <a:t>Express</a:t>
            </a:r>
            <a:r>
              <a:rPr lang="en-US" b="1" dirty="0"/>
              <a:t> </a:t>
            </a:r>
            <a:r>
              <a:rPr lang="en-US" dirty="0">
                <a:solidFill>
                  <a:schemeClr val="accent1"/>
                </a:solidFill>
                <a:effectLst>
                  <a:outerShdw blurRad="38100" dist="38100" dir="2700000" algn="tl">
                    <a:srgbClr val="000000">
                      <a:alpha val="43137"/>
                    </a:srgbClr>
                  </a:outerShdw>
                </a:effectLst>
              </a:rPr>
              <a:t>Requirements</a:t>
            </a:r>
            <a:r>
              <a:rPr lang="en-US" b="1" dirty="0"/>
              <a:t> </a:t>
            </a:r>
            <a:r>
              <a:rPr lang="en-US" dirty="0">
                <a:solidFill>
                  <a:schemeClr val="accent1"/>
                </a:solidFill>
                <a:effectLst>
                  <a:outerShdw blurRad="38100" dist="38100" dir="2700000" algn="tl">
                    <a:srgbClr val="000000">
                      <a:alpha val="43137"/>
                    </a:srgbClr>
                  </a:outerShdw>
                </a:effectLst>
              </a:rPr>
              <a:t>and</a:t>
            </a:r>
            <a:r>
              <a:rPr lang="en-US" b="1" dirty="0"/>
              <a:t> </a:t>
            </a:r>
            <a:r>
              <a:rPr lang="en-US" dirty="0">
                <a:solidFill>
                  <a:schemeClr val="accent1"/>
                </a:solidFill>
                <a:effectLst>
                  <a:outerShdw blurRad="38100" dist="38100" dir="2700000" algn="tl">
                    <a:srgbClr val="000000">
                      <a:alpha val="43137"/>
                    </a:srgbClr>
                  </a:outerShdw>
                </a:effectLst>
              </a:rPr>
              <a:t>Conditions</a:t>
            </a:r>
          </a:p>
        </p:txBody>
      </p:sp>
      <p:sp>
        <p:nvSpPr>
          <p:cNvPr id="3" name="Content Placeholder 2"/>
          <p:cNvSpPr>
            <a:spLocks noGrp="1"/>
          </p:cNvSpPr>
          <p:nvPr>
            <p:ph idx="1"/>
          </p:nvPr>
        </p:nvSpPr>
        <p:spPr/>
        <p:txBody>
          <a:bodyPr>
            <a:normAutofit/>
          </a:bodyPr>
          <a:lstStyle/>
          <a:p>
            <a:pPr algn="just"/>
            <a:r>
              <a:rPr lang="en-US" sz="2800" dirty="0"/>
              <a:t>In </a:t>
            </a:r>
            <a:r>
              <a:rPr lang="en-US" sz="2800" b="1" i="1" dirty="0"/>
              <a:t>Lee v. Dept. of Education and Science</a:t>
            </a:r>
            <a:r>
              <a:rPr lang="en-US" sz="2800" b="1" dirty="0"/>
              <a:t> (1967) 66 LGR 211</a:t>
            </a:r>
            <a:r>
              <a:rPr lang="en-US" sz="2800" dirty="0"/>
              <a:t>, the four days’ notice of a local authority’s scheme for setting up comprehensive schools was held </a:t>
            </a:r>
            <a:r>
              <a:rPr lang="en-US" sz="2800" b="1" dirty="0"/>
              <a:t>wholly unreasonable and inadequate, so the scheme was void.</a:t>
            </a:r>
          </a:p>
          <a:p>
            <a:pPr algn="just"/>
            <a:r>
              <a:rPr lang="en-US" sz="2800" dirty="0"/>
              <a:t>Also in </a:t>
            </a:r>
            <a:r>
              <a:rPr lang="en-US" sz="2800" b="1" i="1" dirty="0"/>
              <a:t>Bradbury v. Enfield LBC</a:t>
            </a:r>
            <a:r>
              <a:rPr lang="en-US" sz="2800" b="1" dirty="0"/>
              <a:t> [1967] 1 WLR 1311 </a:t>
            </a:r>
            <a:r>
              <a:rPr lang="en-US" sz="2800" dirty="0"/>
              <a:t>a scheme for setting up a comprehensive school was </a:t>
            </a:r>
            <a:r>
              <a:rPr lang="en-US" sz="2800" b="1" dirty="0"/>
              <a:t>held void and prohibited by an injunction, because public notice of it had not been given as required by the Education Act 1944.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solidFill>
                  <a:schemeClr val="accent1"/>
                </a:solidFill>
              </a:rPr>
              <a:t>Express Requirements and Conditions</a:t>
            </a:r>
            <a:endParaRPr lang="en-US" dirty="0">
              <a:solidFill>
                <a:schemeClr val="accent1"/>
              </a:solidFill>
            </a:endParaRPr>
          </a:p>
        </p:txBody>
      </p:sp>
      <p:sp>
        <p:nvSpPr>
          <p:cNvPr id="3" name="Content Placeholder 2"/>
          <p:cNvSpPr>
            <a:spLocks noGrp="1"/>
          </p:cNvSpPr>
          <p:nvPr>
            <p:ph idx="1"/>
          </p:nvPr>
        </p:nvSpPr>
        <p:spPr>
          <a:xfrm>
            <a:off x="707030" y="1501472"/>
            <a:ext cx="10613500" cy="4628872"/>
          </a:xfrm>
        </p:spPr>
        <p:txBody>
          <a:bodyPr>
            <a:normAutofit/>
          </a:bodyPr>
          <a:lstStyle/>
          <a:p>
            <a:pPr algn="just">
              <a:buNone/>
            </a:pPr>
            <a:r>
              <a:rPr lang="en-US" b="1" dirty="0">
                <a:solidFill>
                  <a:srgbClr val="C00000"/>
                </a:solidFill>
              </a:rPr>
              <a:t>Time Limits </a:t>
            </a:r>
          </a:p>
          <a:p>
            <a:pPr algn="just"/>
            <a:r>
              <a:rPr lang="en-US" dirty="0"/>
              <a:t>An act may be held to be validly or invalidly done after the expiry of a statutory time limit.</a:t>
            </a:r>
          </a:p>
          <a:p>
            <a:pPr algn="just"/>
            <a:r>
              <a:rPr lang="en-US" dirty="0"/>
              <a:t>However, time limits may be held to be mandatory where the rights of other persons depend on them or they are of special importance.</a:t>
            </a:r>
          </a:p>
          <a:p>
            <a:pPr algn="just"/>
            <a:r>
              <a:rPr lang="en-US" dirty="0"/>
              <a:t>Section 36 of Cap 2 provides “Where no time is prescribed, or allowed within which anything shall be done, such thing shall be done without unreasonable delay, and as often as due occasion arises.”</a:t>
            </a:r>
          </a:p>
          <a:p>
            <a:pPr algn="just">
              <a:buNone/>
            </a:pP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solidFill>
                  <a:schemeClr val="accent1"/>
                </a:solidFill>
              </a:rPr>
              <a:t>Express Requirements and Conditions</a:t>
            </a:r>
            <a:endParaRPr lang="en-US" dirty="0">
              <a:solidFill>
                <a:schemeClr val="accent1"/>
              </a:solidFill>
            </a:endParaRPr>
          </a:p>
        </p:txBody>
      </p:sp>
      <p:sp>
        <p:nvSpPr>
          <p:cNvPr id="3" name="Content Placeholder 2"/>
          <p:cNvSpPr>
            <a:spLocks noGrp="1"/>
          </p:cNvSpPr>
          <p:nvPr>
            <p:ph idx="1"/>
          </p:nvPr>
        </p:nvSpPr>
        <p:spPr/>
        <p:txBody>
          <a:bodyPr/>
          <a:lstStyle/>
          <a:p>
            <a:pPr algn="just">
              <a:buNone/>
            </a:pPr>
            <a:r>
              <a:rPr lang="en-US" b="1" i="1" dirty="0">
                <a:solidFill>
                  <a:srgbClr val="C00000"/>
                </a:solidFill>
                <a:effectLst>
                  <a:outerShdw blurRad="38100" dist="38100" dir="2700000" algn="tl">
                    <a:srgbClr val="000000">
                      <a:alpha val="43137"/>
                    </a:srgbClr>
                  </a:outerShdw>
                </a:effectLst>
              </a:rPr>
              <a:t>Failure to State Reasons</a:t>
            </a:r>
          </a:p>
          <a:p>
            <a:pPr algn="just"/>
            <a:r>
              <a:rPr lang="en-US" dirty="0"/>
              <a:t>Many statutory  tribunals are required to </a:t>
            </a:r>
            <a:r>
              <a:rPr lang="en-US" b="1" dirty="0"/>
              <a:t>give reasons for their decisions </a:t>
            </a:r>
            <a:r>
              <a:rPr lang="en-US" dirty="0"/>
              <a:t>on request</a:t>
            </a:r>
            <a:endParaRPr lang="en-US" b="1" dirty="0"/>
          </a:p>
          <a:p>
            <a:pPr algn="just"/>
            <a:r>
              <a:rPr lang="en-US" dirty="0"/>
              <a:t>This duty may be </a:t>
            </a:r>
            <a:r>
              <a:rPr lang="en-US" b="1" dirty="0"/>
              <a:t>broken either because no reasons are given or because the reasons given are inadequate.</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8102" y="168549"/>
            <a:ext cx="10721920" cy="1442674"/>
          </a:xfrm>
        </p:spPr>
        <p:txBody>
          <a:bodyPr/>
          <a:lstStyle/>
          <a:p>
            <a:r>
              <a:rPr lang="en-US" dirty="0">
                <a:solidFill>
                  <a:schemeClr val="accent1"/>
                </a:solidFill>
                <a:effectLst>
                  <a:outerShdw blurRad="38100" dist="38100" dir="2700000" algn="tl">
                    <a:srgbClr val="000000">
                      <a:alpha val="43137"/>
                    </a:srgbClr>
                  </a:outerShdw>
                </a:effectLst>
              </a:rPr>
              <a:t>Abuse</a:t>
            </a:r>
            <a:r>
              <a:rPr lang="en-US" dirty="0"/>
              <a:t> </a:t>
            </a:r>
            <a:r>
              <a:rPr lang="en-US" dirty="0">
                <a:solidFill>
                  <a:schemeClr val="accent1"/>
                </a:solidFill>
                <a:effectLst>
                  <a:outerShdw blurRad="38100" dist="38100" dir="2700000" algn="tl">
                    <a:srgbClr val="000000">
                      <a:alpha val="43137"/>
                    </a:srgbClr>
                  </a:outerShdw>
                </a:effectLst>
              </a:rPr>
              <a:t>of</a:t>
            </a:r>
            <a:r>
              <a:rPr lang="en-US" dirty="0"/>
              <a:t> </a:t>
            </a:r>
            <a:r>
              <a:rPr lang="en-US" dirty="0">
                <a:solidFill>
                  <a:schemeClr val="accent1"/>
                </a:solidFill>
                <a:effectLst>
                  <a:outerShdw blurRad="38100" dist="38100" dir="2700000" algn="tl">
                    <a:srgbClr val="000000">
                      <a:alpha val="43137"/>
                    </a:srgbClr>
                  </a:outerShdw>
                </a:effectLst>
              </a:rPr>
              <a:t>Power</a:t>
            </a:r>
          </a:p>
        </p:txBody>
      </p:sp>
      <p:sp>
        <p:nvSpPr>
          <p:cNvPr id="3" name="Content Placeholder 2"/>
          <p:cNvSpPr>
            <a:spLocks noGrp="1"/>
          </p:cNvSpPr>
          <p:nvPr>
            <p:ph idx="1"/>
          </p:nvPr>
        </p:nvSpPr>
        <p:spPr>
          <a:xfrm>
            <a:off x="874454" y="1254775"/>
            <a:ext cx="10896835" cy="5133146"/>
          </a:xfrm>
        </p:spPr>
        <p:txBody>
          <a:bodyPr>
            <a:noAutofit/>
          </a:bodyPr>
          <a:lstStyle/>
          <a:p>
            <a:pPr marL="0" indent="0">
              <a:buNone/>
            </a:pPr>
            <a:r>
              <a:rPr lang="en-US" sz="2600" dirty="0">
                <a:sym typeface="+mn-ea"/>
              </a:rPr>
              <a:t>A donee of a statutory power must exercise that power strictly for the</a:t>
            </a:r>
            <a:endParaRPr lang="en-US" sz="2600" dirty="0"/>
          </a:p>
          <a:p>
            <a:pPr marL="0" indent="0">
              <a:buNone/>
            </a:pPr>
            <a:r>
              <a:rPr lang="en-US" sz="2600" dirty="0">
                <a:sym typeface="+mn-ea"/>
              </a:rPr>
              <a:t>purpose for which it has been given, ultimately by the legislature.</a:t>
            </a:r>
          </a:p>
          <a:p>
            <a:pPr marL="0" indent="0">
              <a:buNone/>
            </a:pPr>
            <a:r>
              <a:rPr lang="en-US" sz="2600" u="sng" dirty="0"/>
              <a:t>Abuse of power</a:t>
            </a:r>
            <a:r>
              <a:rPr lang="en-US" sz="2600" dirty="0"/>
              <a:t>:</a:t>
            </a:r>
          </a:p>
          <a:p>
            <a:pPr marL="0" indent="0">
              <a:buNone/>
            </a:pPr>
            <a:r>
              <a:rPr lang="en-US" sz="2600" dirty="0"/>
              <a:t>❍ Bad faith</a:t>
            </a:r>
          </a:p>
          <a:p>
            <a:pPr marL="0" indent="0">
              <a:buNone/>
            </a:pPr>
            <a:r>
              <a:rPr lang="en-US" sz="2600" dirty="0"/>
              <a:t>❍ Improper purpose</a:t>
            </a:r>
          </a:p>
          <a:p>
            <a:pPr marL="0" indent="0">
              <a:buNone/>
            </a:pPr>
            <a:r>
              <a:rPr lang="en-US" sz="2600" dirty="0"/>
              <a:t>❍ Irrelevant considerations</a:t>
            </a:r>
          </a:p>
          <a:p>
            <a:pPr marL="0" indent="0">
              <a:buNone/>
            </a:pPr>
            <a:r>
              <a:rPr lang="en-US" sz="2600" dirty="0"/>
              <a:t>❍ Unreasonableness</a:t>
            </a:r>
          </a:p>
          <a:p>
            <a:pPr marL="0" indent="0">
              <a:buNone/>
            </a:pPr>
            <a:r>
              <a:rPr lang="en-US" sz="2600" dirty="0"/>
              <a:t>❍ Lack of proportionality</a:t>
            </a:r>
          </a:p>
          <a:p>
            <a:pPr marL="0" indent="0">
              <a:buNone/>
            </a:pPr>
            <a:r>
              <a:rPr lang="en-US" sz="2600" dirty="0"/>
              <a:t>❍ Uncertainty (and lack of finality)</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8102" y="168549"/>
            <a:ext cx="10721920" cy="1442674"/>
          </a:xfrm>
        </p:spPr>
        <p:txBody>
          <a:bodyPr/>
          <a:lstStyle/>
          <a:p>
            <a:r>
              <a:rPr lang="en-US" dirty="0">
                <a:solidFill>
                  <a:schemeClr val="accent1"/>
                </a:solidFill>
                <a:effectLst>
                  <a:outerShdw blurRad="38100" dist="38100" dir="2700000" algn="tl">
                    <a:srgbClr val="000000">
                      <a:alpha val="43137"/>
                    </a:srgbClr>
                  </a:outerShdw>
                </a:effectLst>
              </a:rPr>
              <a:t>Abuse</a:t>
            </a:r>
            <a:r>
              <a:rPr lang="en-US" dirty="0"/>
              <a:t> </a:t>
            </a:r>
            <a:r>
              <a:rPr lang="en-US" dirty="0">
                <a:solidFill>
                  <a:schemeClr val="accent1"/>
                </a:solidFill>
                <a:effectLst>
                  <a:outerShdw blurRad="38100" dist="38100" dir="2700000" algn="tl">
                    <a:srgbClr val="000000">
                      <a:alpha val="43137"/>
                    </a:srgbClr>
                  </a:outerShdw>
                </a:effectLst>
              </a:rPr>
              <a:t>of</a:t>
            </a:r>
            <a:r>
              <a:rPr lang="en-US" dirty="0"/>
              <a:t> </a:t>
            </a:r>
            <a:r>
              <a:rPr lang="en-US" dirty="0">
                <a:solidFill>
                  <a:schemeClr val="accent1"/>
                </a:solidFill>
                <a:effectLst>
                  <a:outerShdw blurRad="38100" dist="38100" dir="2700000" algn="tl">
                    <a:srgbClr val="000000">
                      <a:alpha val="43137"/>
                    </a:srgbClr>
                  </a:outerShdw>
                </a:effectLst>
              </a:rPr>
              <a:t>Power</a:t>
            </a:r>
          </a:p>
        </p:txBody>
      </p:sp>
      <p:sp>
        <p:nvSpPr>
          <p:cNvPr id="3" name="Content Placeholder 2"/>
          <p:cNvSpPr>
            <a:spLocks noGrp="1"/>
          </p:cNvSpPr>
          <p:nvPr>
            <p:ph idx="1"/>
          </p:nvPr>
        </p:nvSpPr>
        <p:spPr>
          <a:xfrm>
            <a:off x="745579" y="1306231"/>
            <a:ext cx="10961317" cy="6112000"/>
          </a:xfrm>
        </p:spPr>
        <p:txBody>
          <a:bodyPr>
            <a:noAutofit/>
          </a:bodyPr>
          <a:lstStyle/>
          <a:p>
            <a:pPr marL="0" indent="0">
              <a:buNone/>
            </a:pPr>
            <a:r>
              <a:rPr lang="en-US" b="1" dirty="0"/>
              <a:t>Bad faith and Improper purpose</a:t>
            </a:r>
          </a:p>
          <a:p>
            <a:pPr>
              <a:lnSpc>
                <a:spcPct val="150000"/>
              </a:lnSpc>
            </a:pPr>
            <a:r>
              <a:rPr lang="en-US" sz="3200" dirty="0">
                <a:latin typeface="Franklin Gothic Book" panose="020B0503020102020204" pitchFamily="34" charset="0"/>
              </a:rPr>
              <a:t>A decision maker must not exercise its powers in bad faith or for an improper purpose, i.e. for a purpose other than the purpose for which the power was conferred</a:t>
            </a:r>
          </a:p>
          <a:p>
            <a:pPr>
              <a:lnSpc>
                <a:spcPct val="150000"/>
              </a:lnSpc>
            </a:pPr>
            <a:r>
              <a:rPr lang="en-US" sz="3200" dirty="0">
                <a:latin typeface="Franklin Gothic Book" panose="020B0503020102020204" pitchFamily="34" charset="0"/>
              </a:rPr>
              <a:t>Bad faith has clearly been recognised as a ground of challenge for abuse of power: see </a:t>
            </a:r>
            <a:r>
              <a:rPr lang="en-US" sz="3200" b="1" i="1" dirty="0">
                <a:latin typeface="Franklin Gothic Book" panose="020B0503020102020204" pitchFamily="34" charset="0"/>
              </a:rPr>
              <a:t>Anisminic Ltd v Foreign Compensation Commission (1969)</a:t>
            </a:r>
            <a:endParaRPr lang="en-US" sz="3200" i="1" dirty="0">
              <a:latin typeface="Franklin Gothic Book" panose="020B0503020102020204" pitchFamily="34" charset="0"/>
            </a:endParaRPr>
          </a:p>
          <a:p>
            <a:endParaRPr lang="en-US" sz="2400" b="1" i="1"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6518" y="168549"/>
            <a:ext cx="11043504" cy="1442674"/>
          </a:xfrm>
        </p:spPr>
        <p:txBody>
          <a:bodyPr/>
          <a:lstStyle/>
          <a:p>
            <a:r>
              <a:rPr lang="en-US" dirty="0">
                <a:solidFill>
                  <a:schemeClr val="accent1"/>
                </a:solidFill>
                <a:effectLst>
                  <a:outerShdw blurRad="38100" dist="38100" dir="2700000" algn="tl">
                    <a:srgbClr val="000000">
                      <a:alpha val="43137"/>
                    </a:srgbClr>
                  </a:outerShdw>
                </a:effectLst>
              </a:rPr>
              <a:t>Abuse</a:t>
            </a:r>
            <a:r>
              <a:rPr lang="en-US" dirty="0"/>
              <a:t> </a:t>
            </a:r>
            <a:r>
              <a:rPr lang="en-US" dirty="0">
                <a:solidFill>
                  <a:schemeClr val="accent1"/>
                </a:solidFill>
                <a:effectLst>
                  <a:outerShdw blurRad="38100" dist="38100" dir="2700000" algn="tl">
                    <a:srgbClr val="000000">
                      <a:alpha val="43137"/>
                    </a:srgbClr>
                  </a:outerShdw>
                </a:effectLst>
              </a:rPr>
              <a:t>of</a:t>
            </a:r>
            <a:r>
              <a:rPr lang="en-US" dirty="0"/>
              <a:t> </a:t>
            </a:r>
            <a:r>
              <a:rPr lang="en-US" dirty="0">
                <a:solidFill>
                  <a:schemeClr val="accent1"/>
                </a:solidFill>
                <a:effectLst>
                  <a:outerShdw blurRad="38100" dist="38100" dir="2700000" algn="tl">
                    <a:srgbClr val="000000">
                      <a:alpha val="43137"/>
                    </a:srgbClr>
                  </a:outerShdw>
                </a:effectLst>
              </a:rPr>
              <a:t>Power</a:t>
            </a:r>
          </a:p>
        </p:txBody>
      </p:sp>
      <p:sp>
        <p:nvSpPr>
          <p:cNvPr id="3" name="Content Placeholder 2"/>
          <p:cNvSpPr>
            <a:spLocks noGrp="1"/>
          </p:cNvSpPr>
          <p:nvPr>
            <p:ph idx="1"/>
          </p:nvPr>
        </p:nvSpPr>
        <p:spPr>
          <a:xfrm>
            <a:off x="1013460" y="1318895"/>
            <a:ext cx="10505440" cy="5763260"/>
          </a:xfrm>
        </p:spPr>
        <p:txBody>
          <a:bodyPr>
            <a:noAutofit/>
          </a:bodyPr>
          <a:lstStyle/>
          <a:p>
            <a:pPr marL="0" indent="0">
              <a:buNone/>
            </a:pPr>
            <a:r>
              <a:rPr lang="en-US" b="1" dirty="0"/>
              <a:t>Bad faith and Improper purpose</a:t>
            </a:r>
          </a:p>
          <a:p>
            <a:pPr>
              <a:lnSpc>
                <a:spcPct val="150000"/>
              </a:lnSpc>
            </a:pPr>
            <a:r>
              <a:rPr lang="en-US" sz="2400" dirty="0">
                <a:latin typeface="Franklin Gothic Book" panose="020B0503020102020204" pitchFamily="34" charset="0"/>
              </a:rPr>
              <a:t>It is difficult to find examples where it stands alone as the ground for attacking an administrative decision</a:t>
            </a:r>
          </a:p>
          <a:p>
            <a:pPr>
              <a:lnSpc>
                <a:spcPct val="150000"/>
              </a:lnSpc>
            </a:pPr>
            <a:r>
              <a:rPr lang="en-US" sz="2400" dirty="0">
                <a:latin typeface="Franklin Gothic Book" panose="020B0503020102020204" pitchFamily="34" charset="0"/>
              </a:rPr>
              <a:t>It is usually an additional line of argument in cases where reliance is being placed on the fact that the decision in question is unreasonable or that irrelevant considerations have been taken into account. See </a:t>
            </a:r>
            <a:r>
              <a:rPr lang="en-US" sz="2400" b="1" i="1" dirty="0">
                <a:latin typeface="Franklin Gothic Book" panose="020B0503020102020204" pitchFamily="34" charset="0"/>
              </a:rPr>
              <a:t>North Western Co. Ltd. v Energy Regulations Board [2011] ZMHC 76; Derrick </a:t>
            </a:r>
            <a:r>
              <a:rPr lang="en-US" sz="2400" b="1" i="1" dirty="0" err="1">
                <a:latin typeface="Franklin Gothic Book" panose="020B0503020102020204" pitchFamily="34" charset="0"/>
              </a:rPr>
              <a:t>Chitala</a:t>
            </a:r>
            <a:r>
              <a:rPr lang="en-US" sz="2400" b="1" i="1" dirty="0">
                <a:latin typeface="Franklin Gothic Book" panose="020B0503020102020204" pitchFamily="34" charset="0"/>
              </a:rPr>
              <a:t> (Secretary of the Zambia Democratic Congress) v Attorney General (1995) </a:t>
            </a:r>
            <a:endParaRPr lang="en-US" b="1" i="1" dirty="0">
              <a:latin typeface="Franklin Gothic Book" panose="020B0503020102020204" pitchFamily="34" charset="0"/>
            </a:endParaRPr>
          </a:p>
          <a:p>
            <a:endParaRPr lang="en-US" sz="2400" b="1" i="1"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olidFill>
                  <a:schemeClr val="accent1"/>
                </a:solidFill>
                <a:effectLst>
                  <a:outerShdw blurRad="38100" dist="25400" dir="5400000" algn="ctr" rotWithShape="0">
                    <a:srgbClr val="6E747A">
                      <a:alpha val="43000"/>
                    </a:srgbClr>
                  </a:outerShdw>
                </a:effectLst>
              </a:rPr>
              <a:t>Abuse of Power</a:t>
            </a:r>
          </a:p>
        </p:txBody>
      </p:sp>
      <p:sp>
        <p:nvSpPr>
          <p:cNvPr id="3" name="Content Placeholder 2"/>
          <p:cNvSpPr>
            <a:spLocks noGrp="1"/>
          </p:cNvSpPr>
          <p:nvPr>
            <p:ph idx="1"/>
          </p:nvPr>
        </p:nvSpPr>
        <p:spPr>
          <a:xfrm>
            <a:off x="731233" y="1223492"/>
            <a:ext cx="10962784" cy="5048519"/>
          </a:xfrm>
        </p:spPr>
        <p:txBody>
          <a:bodyPr>
            <a:normAutofit/>
          </a:bodyPr>
          <a:lstStyle/>
          <a:p>
            <a:pPr marL="0" indent="0">
              <a:lnSpc>
                <a:spcPct val="120000"/>
              </a:lnSpc>
              <a:buNone/>
            </a:pPr>
            <a:r>
              <a:rPr lang="en-US" sz="3200" b="1" dirty="0"/>
              <a:t>Irrelevant Considerations</a:t>
            </a:r>
          </a:p>
          <a:p>
            <a:pPr>
              <a:lnSpc>
                <a:spcPct val="120000"/>
              </a:lnSpc>
            </a:pPr>
            <a:r>
              <a:rPr lang="en-US" sz="3200" dirty="0"/>
              <a:t>A decision maker: </a:t>
            </a:r>
          </a:p>
          <a:p>
            <a:pPr lvl="1">
              <a:lnSpc>
                <a:spcPct val="120000"/>
              </a:lnSpc>
              <a:buFont typeface="Wingdings" panose="05000000000000000000" charset="0"/>
              <a:buChar char="§"/>
            </a:pPr>
            <a:r>
              <a:rPr lang="en-US" sz="3200" dirty="0"/>
              <a:t>must not base a decision on irrelevant or extraneous considerations; and </a:t>
            </a:r>
          </a:p>
          <a:p>
            <a:pPr lvl="1">
              <a:lnSpc>
                <a:spcPct val="120000"/>
              </a:lnSpc>
              <a:buFont typeface="Wingdings" panose="05000000000000000000" charset="0"/>
              <a:buChar char="§"/>
            </a:pPr>
            <a:r>
              <a:rPr lang="en-US" sz="3200" dirty="0"/>
              <a:t>must give due and proper consideration to all relevant consideration</a:t>
            </a:r>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effectLst>
                  <a:outerShdw blurRad="38100" dist="25400" dir="5400000" algn="ctr" rotWithShape="0">
                    <a:srgbClr val="6E747A">
                      <a:alpha val="43000"/>
                    </a:srgbClr>
                  </a:outerShdw>
                </a:effectLst>
              </a:rPr>
              <a:t>Abuse of Power</a:t>
            </a:r>
          </a:p>
        </p:txBody>
      </p:sp>
      <p:sp>
        <p:nvSpPr>
          <p:cNvPr id="3" name="Content Placeholder 2"/>
          <p:cNvSpPr>
            <a:spLocks noGrp="1"/>
          </p:cNvSpPr>
          <p:nvPr>
            <p:ph idx="1"/>
          </p:nvPr>
        </p:nvSpPr>
        <p:spPr>
          <a:xfrm>
            <a:off x="515155" y="1223492"/>
            <a:ext cx="11178862" cy="5048519"/>
          </a:xfrm>
        </p:spPr>
        <p:txBody>
          <a:bodyPr>
            <a:normAutofit fontScale="92500" lnSpcReduction="20000"/>
          </a:bodyPr>
          <a:lstStyle/>
          <a:p>
            <a:pPr marL="0" indent="0">
              <a:lnSpc>
                <a:spcPct val="120000"/>
              </a:lnSpc>
              <a:buNone/>
            </a:pPr>
            <a:r>
              <a:rPr lang="en-US" sz="3200" b="1" dirty="0"/>
              <a:t>Irrelevant Considerations</a:t>
            </a:r>
          </a:p>
          <a:p>
            <a:pPr marL="228600" lvl="2">
              <a:lnSpc>
                <a:spcPct val="150000"/>
              </a:lnSpc>
              <a:buClr>
                <a:srgbClr val="DA1F28"/>
              </a:buClr>
            </a:pPr>
            <a:r>
              <a:rPr lang="en-US" sz="2400" dirty="0">
                <a:solidFill>
                  <a:prstClr val="black"/>
                </a:solidFill>
                <a:latin typeface="Franklin Gothic Book" panose="020B0503020102020204" pitchFamily="34" charset="0"/>
              </a:rPr>
              <a:t>The rules in relation to relevant and irrelevant considerations are as follows:</a:t>
            </a:r>
          </a:p>
          <a:p>
            <a:pPr marL="731520" lvl="3" indent="-457200">
              <a:lnSpc>
                <a:spcPct val="150000"/>
              </a:lnSpc>
              <a:buClr>
                <a:srgbClr val="DA1F28"/>
              </a:buClr>
              <a:buFont typeface="Wingdings" panose="05000000000000000000" pitchFamily="2" charset="2"/>
              <a:buChar char="§"/>
            </a:pPr>
            <a:r>
              <a:rPr lang="en-US" sz="2400" dirty="0">
                <a:solidFill>
                  <a:prstClr val="black"/>
                </a:solidFill>
                <a:latin typeface="Franklin Gothic Book" panose="020B0503020102020204" pitchFamily="34" charset="0"/>
              </a:rPr>
              <a:t>The determination of what considerations are relevant and irrelevant is a matter of statutory construction.</a:t>
            </a:r>
          </a:p>
          <a:p>
            <a:pPr marL="731520" lvl="3" indent="-457200">
              <a:lnSpc>
                <a:spcPct val="150000"/>
              </a:lnSpc>
              <a:buClr>
                <a:srgbClr val="DA1F28"/>
              </a:buClr>
              <a:buFont typeface="Wingdings" panose="05000000000000000000" pitchFamily="2" charset="2"/>
              <a:buChar char="§"/>
            </a:pPr>
            <a:r>
              <a:rPr lang="en-US" sz="2400" dirty="0">
                <a:solidFill>
                  <a:prstClr val="black"/>
                </a:solidFill>
                <a:latin typeface="Franklin Gothic Book" panose="020B0503020102020204" pitchFamily="34" charset="0"/>
              </a:rPr>
              <a:t>The statute may structure the decision maker’s discretion by expressly enumerating the considerations to be taken into account. Where the statute does not do that, or the reviewing court decides that the enumerated factors are not exhaustive but merely inclusive, it will turn to the common law principles for ascertaining whether the power has been abused:</a:t>
            </a:r>
          </a:p>
          <a:p>
            <a:pPr marL="228600" lvl="2">
              <a:lnSpc>
                <a:spcPct val="150000"/>
              </a:lnSpc>
              <a:buClr>
                <a:srgbClr val="DA1F28"/>
              </a:buClr>
            </a:pPr>
            <a:r>
              <a:rPr lang="en-US" sz="2400" i="1" dirty="0">
                <a:solidFill>
                  <a:prstClr val="black"/>
                </a:solidFill>
                <a:latin typeface="Franklin Gothic Book" panose="020B0503020102020204" pitchFamily="34" charset="0"/>
              </a:rPr>
              <a:t>See </a:t>
            </a:r>
            <a:r>
              <a:rPr lang="en-US" sz="2400" b="1" i="1" dirty="0">
                <a:solidFill>
                  <a:prstClr val="black"/>
                </a:solidFill>
                <a:latin typeface="Franklin Gothic Book" panose="020B0503020102020204" pitchFamily="34" charset="0"/>
              </a:rPr>
              <a:t>The Sylvia </a:t>
            </a:r>
            <a:r>
              <a:rPr lang="en-US" sz="2400" b="1" i="1" dirty="0" err="1">
                <a:solidFill>
                  <a:prstClr val="black"/>
                </a:solidFill>
                <a:latin typeface="Franklin Gothic Book" panose="020B0503020102020204" pitchFamily="34" charset="0"/>
              </a:rPr>
              <a:t>Masebo</a:t>
            </a:r>
            <a:r>
              <a:rPr lang="en-US" sz="2400" b="1" i="1" dirty="0">
                <a:solidFill>
                  <a:prstClr val="black"/>
                </a:solidFill>
                <a:latin typeface="Franklin Gothic Book" panose="020B0503020102020204" pitchFamily="34" charset="0"/>
              </a:rPr>
              <a:t> Tribunal : William Harrington v Attorney General </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useBgFill="1">
        <p:nvSpPr>
          <p:cNvPr id="15" name="Rectangle 14"/>
          <p:cNvSpPr>
            <a:spLocks noGrp="1" noRot="1" noChangeAspect="1" noMove="1" noResize="1" noEditPoints="1" noAdjustHandles="1" noChangeArrowheads="1" noChangeShapeType="1" noTextEdit="1"/>
          </p:cNvSpPr>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a:spLocks noGrp="1" noRot="1" noChangeAspect="1" noMove="1" noResize="1" noEditPoints="1" noAdjustHandles="1" noChangeArrowheads="1" noChangeShapeType="1" noTextEdit="1"/>
          </p:cNvSpPr>
          <p:nvPr/>
        </p:nvSpPr>
        <p:spPr>
          <a:xfrm>
            <a:off x="533400" y="465745"/>
            <a:ext cx="11125200" cy="5639435"/>
          </a:xfrm>
          <a:prstGeom prst="rect">
            <a:avLst/>
          </a:prstGeom>
          <a:solidFill>
            <a:schemeClr val="tx1">
              <a:alpha val="9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200" y="894027"/>
            <a:ext cx="3494362" cy="4782873"/>
          </a:xfrm>
        </p:spPr>
        <p:txBody>
          <a:bodyPr>
            <a:normAutofit/>
          </a:bodyPr>
          <a:lstStyle/>
          <a:p>
            <a:pPr algn="r"/>
            <a:r>
              <a:rPr lang="en-US" b="1" dirty="0">
                <a:solidFill>
                  <a:schemeClr val="bg1"/>
                </a:solidFill>
                <a:effectLst>
                  <a:outerShdw blurRad="38100" dist="25400" dir="5400000" algn="ctr" rotWithShape="0">
                    <a:srgbClr val="6E747A">
                      <a:alpha val="43000"/>
                    </a:srgbClr>
                  </a:outerShdw>
                </a:effectLst>
              </a:rPr>
              <a:t>Introduction</a:t>
            </a:r>
          </a:p>
        </p:txBody>
      </p:sp>
      <p:cxnSp>
        <p:nvCxnSpPr>
          <p:cNvPr id="19" name="Straight Connector 18"/>
          <p:cNvCxnSpPr>
            <a:cxnSpLocks noGrp="1" noRot="1" noChangeAspect="1" noMove="1" noResize="1" noEditPoints="1" noAdjustHandles="1" noChangeArrowheads="1" noChangeShapeType="1"/>
          </p:cNvCxnSpPr>
          <p:nvPr/>
        </p:nvCxnSpPr>
        <p:spPr>
          <a:xfrm>
            <a:off x="4654296" y="2057400"/>
            <a:ext cx="0" cy="2743200"/>
          </a:xfrm>
          <a:prstGeom prst="line">
            <a:avLst/>
          </a:prstGeom>
          <a:ln w="19050">
            <a:solidFill>
              <a:schemeClr val="bg1">
                <a:alpha val="8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a:xfrm>
            <a:off x="4976032" y="894027"/>
            <a:ext cx="6377768" cy="4782873"/>
          </a:xfrm>
        </p:spPr>
        <p:txBody>
          <a:bodyPr anchor="ctr">
            <a:normAutofit/>
          </a:bodyPr>
          <a:lstStyle/>
          <a:p>
            <a:r>
              <a:rPr lang="en-US" sz="2400" dirty="0">
                <a:solidFill>
                  <a:schemeClr val="bg1"/>
                </a:solidFill>
                <a:latin typeface="Franklin Gothic Book" panose="020B0503020102020204" pitchFamily="34" charset="0"/>
              </a:rPr>
              <a:t>How do we ensure that the people we have given power to do certain things use that power for the purpose that it was given? </a:t>
            </a:r>
          </a:p>
          <a:p>
            <a:r>
              <a:rPr lang="en-US" sz="2400" dirty="0">
                <a:solidFill>
                  <a:schemeClr val="bg1"/>
                </a:solidFill>
                <a:latin typeface="Franklin Gothic Book" panose="020B0503020102020204" pitchFamily="34" charset="0"/>
              </a:rPr>
              <a:t>Who is responsible for this? To police the other institutions of government? </a:t>
            </a:r>
          </a:p>
          <a:p>
            <a:r>
              <a:rPr lang="en-US" sz="2400" dirty="0">
                <a:solidFill>
                  <a:schemeClr val="bg1"/>
                </a:solidFill>
                <a:latin typeface="Franklin Gothic Book" panose="020B0503020102020204" pitchFamily="34" charset="0"/>
              </a:rPr>
              <a:t>Judicial review is at the heart of the </a:t>
            </a:r>
            <a:r>
              <a:rPr lang="en-US" sz="2400" b="1" dirty="0">
                <a:solidFill>
                  <a:schemeClr val="bg1"/>
                </a:solidFill>
                <a:latin typeface="Franklin Gothic Book" panose="020B0503020102020204" pitchFamily="34" charset="0"/>
              </a:rPr>
              <a:t>rule of law</a:t>
            </a:r>
            <a:r>
              <a:rPr lang="en-US" sz="2400" dirty="0">
                <a:solidFill>
                  <a:schemeClr val="bg1"/>
                </a:solidFill>
                <a:latin typeface="Franklin Gothic Book" panose="020B0503020102020204" pitchFamily="34" charset="0"/>
              </a:rPr>
              <a:t>. It is a mechanism that is designed to ensure that those vested with public functions operate within the confines of the law.</a:t>
            </a:r>
          </a:p>
          <a:p>
            <a:r>
              <a:rPr lang="en-US" sz="2400" dirty="0">
                <a:solidFill>
                  <a:schemeClr val="bg1"/>
                </a:solidFill>
                <a:latin typeface="Franklin Gothic Book" panose="020B0503020102020204" pitchFamily="34" charset="0"/>
              </a:rPr>
              <a:t>It is the power that is vested in the courts to ensure that the court interrogates the lawfulness or unlawfulness of any decision. </a:t>
            </a:r>
          </a:p>
        </p:txBody>
      </p:sp>
    </p:spTree>
  </p:cSld>
  <p:clrMapOvr>
    <a:overrideClrMapping bg1="dk1" tx1="lt1" bg2="dk2" tx2="lt2" accent1="accent1" accent2="accent2" accent3="accent3" accent4="accent4" accent5="accent5" accent6="accent6" hlink="hlink" folHlink="folHlink"/>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Abuse of Power</a:t>
            </a:r>
          </a:p>
        </p:txBody>
      </p:sp>
      <p:sp>
        <p:nvSpPr>
          <p:cNvPr id="3" name="Content Placeholder 2"/>
          <p:cNvSpPr>
            <a:spLocks noGrp="1"/>
          </p:cNvSpPr>
          <p:nvPr>
            <p:ph idx="1"/>
          </p:nvPr>
        </p:nvSpPr>
        <p:spPr>
          <a:xfrm>
            <a:off x="782749" y="1275007"/>
            <a:ext cx="10834820" cy="5217867"/>
          </a:xfrm>
        </p:spPr>
        <p:txBody>
          <a:bodyPr>
            <a:normAutofit fontScale="92500" lnSpcReduction="10000"/>
          </a:bodyPr>
          <a:lstStyle/>
          <a:p>
            <a:pPr marL="0" indent="0">
              <a:buNone/>
            </a:pPr>
            <a:r>
              <a:rPr lang="en-US" b="1" dirty="0"/>
              <a:t>Irrelevant Considerations</a:t>
            </a:r>
          </a:p>
          <a:p>
            <a:r>
              <a:rPr lang="en-US" sz="3000" dirty="0">
                <a:latin typeface="Franklin Gothic Book" panose="020B0503020102020204" pitchFamily="34" charset="0"/>
              </a:rPr>
              <a:t>A requirement to ‘consider’ some matter ordinarily denotes an obligation to give ‘proper, genuine and realistic consideration’</a:t>
            </a:r>
          </a:p>
          <a:p>
            <a:r>
              <a:rPr lang="en-US" sz="3000" dirty="0">
                <a:latin typeface="Franklin Gothic Book" panose="020B0503020102020204" pitchFamily="34" charset="0"/>
              </a:rPr>
              <a:t>E.g. </a:t>
            </a:r>
            <a:r>
              <a:rPr lang="en-US" sz="3000" b="1" i="1" dirty="0">
                <a:latin typeface="Franklin Gothic Book" panose="020B0503020102020204" pitchFamily="34" charset="0"/>
              </a:rPr>
              <a:t>Parramatta City Council v Hale (1982) </a:t>
            </a:r>
            <a:r>
              <a:rPr lang="en-US" sz="3000" dirty="0">
                <a:latin typeface="Franklin Gothic Book" panose="020B0503020102020204" pitchFamily="34" charset="0"/>
              </a:rPr>
              <a:t>- A local council granted development consent for the construction of a sports stadium in a public park. It was alleged that the council had failed to take into account certain relevant considerations. The court held that the council had not given the consideration which the relevant legislation directed it to give to such specified matters as parking, traffic and access. It was found that the councilors charged with the making of the decision had not had a proper opportunity to make an informed decision and did not have adequate information before them when they made their purported decision.</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Abuse of Power</a:t>
            </a:r>
          </a:p>
        </p:txBody>
      </p:sp>
      <p:sp>
        <p:nvSpPr>
          <p:cNvPr id="3" name="Content Placeholder 2"/>
          <p:cNvSpPr>
            <a:spLocks noGrp="1"/>
          </p:cNvSpPr>
          <p:nvPr>
            <p:ph idx="1"/>
          </p:nvPr>
        </p:nvSpPr>
        <p:spPr>
          <a:xfrm>
            <a:off x="782955" y="1275080"/>
            <a:ext cx="10730865" cy="5217795"/>
          </a:xfrm>
        </p:spPr>
        <p:txBody>
          <a:bodyPr>
            <a:normAutofit/>
          </a:bodyPr>
          <a:lstStyle/>
          <a:p>
            <a:pPr marL="0" indent="0">
              <a:buNone/>
            </a:pPr>
            <a:r>
              <a:rPr lang="en-US" b="1" dirty="0"/>
              <a:t>Irrelevant Considerations</a:t>
            </a:r>
          </a:p>
          <a:p>
            <a:r>
              <a:rPr lang="en-US" sz="3000" dirty="0">
                <a:latin typeface="Franklin Gothic Book" panose="020B0503020102020204" pitchFamily="34" charset="0"/>
              </a:rPr>
              <a:t>A consideration is therefore irrelevant where the authorities have based their decisions on considerations which were not relevant to their decision making power and acted unreasonably</a:t>
            </a:r>
          </a:p>
          <a:p>
            <a:r>
              <a:rPr lang="en-US" sz="3000" dirty="0">
                <a:latin typeface="Franklin Gothic Book" panose="020B0503020102020204" pitchFamily="34" charset="0"/>
              </a:rPr>
              <a:t>The improper purpose or the irrelevant consideration must be such as to materially influence the decision. </a:t>
            </a:r>
          </a:p>
          <a:p>
            <a:r>
              <a:rPr lang="en-US" sz="3000" dirty="0">
                <a:latin typeface="Franklin Gothic Book" panose="020B0503020102020204" pitchFamily="34" charset="0"/>
              </a:rPr>
              <a:t>Where the improper purpose is not of such material influence, the authority may be held to be acting within its lawful discretion.</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5040" y="180305"/>
            <a:ext cx="10721920" cy="1287888"/>
          </a:xfrm>
        </p:spPr>
        <p:txBody>
          <a:bodyPr/>
          <a:lstStyle/>
          <a:p>
            <a:r>
              <a:rPr lang="en-US" dirty="0">
                <a:solidFill>
                  <a:schemeClr val="accent1"/>
                </a:solidFill>
                <a:effectLst>
                  <a:outerShdw blurRad="38100" dist="38100" dir="2700000" algn="tl">
                    <a:srgbClr val="000000">
                      <a:alpha val="43137"/>
                    </a:srgbClr>
                  </a:outerShdw>
                </a:effectLst>
              </a:rPr>
              <a:t>Abuse of Power</a:t>
            </a:r>
          </a:p>
        </p:txBody>
      </p:sp>
      <p:sp>
        <p:nvSpPr>
          <p:cNvPr id="3" name="Content Placeholder 2"/>
          <p:cNvSpPr>
            <a:spLocks noGrp="1"/>
          </p:cNvSpPr>
          <p:nvPr>
            <p:ph idx="1"/>
          </p:nvPr>
        </p:nvSpPr>
        <p:spPr>
          <a:xfrm>
            <a:off x="927278" y="1223492"/>
            <a:ext cx="10715223" cy="4881094"/>
          </a:xfrm>
        </p:spPr>
        <p:txBody>
          <a:bodyPr>
            <a:normAutofit fontScale="85000" lnSpcReduction="10000"/>
          </a:bodyPr>
          <a:lstStyle/>
          <a:p>
            <a:pPr marL="0" indent="0">
              <a:buNone/>
            </a:pPr>
            <a:r>
              <a:rPr lang="en-US" b="1" dirty="0">
                <a:latin typeface="Franklin Gothic Book" panose="020B0503020102020204" pitchFamily="34" charset="0"/>
              </a:rPr>
              <a:t>Material Reasonableness</a:t>
            </a:r>
          </a:p>
          <a:p>
            <a:r>
              <a:rPr lang="en-US" dirty="0">
                <a:latin typeface="Franklin Gothic Book" panose="020B0503020102020204" pitchFamily="34" charset="0"/>
              </a:rPr>
              <a:t>A decision maker must not exercise its powers ‘unreasonably’ (in the sense that no reasonable decision maker, acting within the ‘four corners of its jurisdiction’, could ever have reached the decision in question):</a:t>
            </a:r>
          </a:p>
          <a:p>
            <a:r>
              <a:rPr lang="en-US" b="1" i="1" dirty="0">
                <a:latin typeface="Franklin Gothic Book" panose="020B0503020102020204" pitchFamily="34" charset="0"/>
              </a:rPr>
              <a:t>Associated Provincial Picture Houses Ltd v </a:t>
            </a:r>
            <a:r>
              <a:rPr lang="en-US" b="1" i="1" dirty="0" err="1">
                <a:latin typeface="Franklin Gothic Book" panose="020B0503020102020204" pitchFamily="34" charset="0"/>
              </a:rPr>
              <a:t>Wednesbury</a:t>
            </a:r>
            <a:r>
              <a:rPr lang="en-US" b="1" i="1" dirty="0">
                <a:latin typeface="Franklin Gothic Book" panose="020B0503020102020204" pitchFamily="34" charset="0"/>
              </a:rPr>
              <a:t> Corporation (1948) – </a:t>
            </a:r>
            <a:r>
              <a:rPr lang="en-US" dirty="0">
                <a:latin typeface="Franklin Gothic Book" panose="020B0503020102020204" pitchFamily="34" charset="0"/>
              </a:rPr>
              <a:t>not a matter of what the court considered unreasonable;</a:t>
            </a:r>
            <a:r>
              <a:rPr lang="en-ZA" dirty="0">
                <a:latin typeface="Franklin Gothic Book" panose="020B0503020102020204" pitchFamily="34" charset="0"/>
              </a:rPr>
              <a:t> concerned the Sunday Entertainments Act 1932 that gave a local authority power to permit cinemas to open on </a:t>
            </a:r>
            <a:r>
              <a:rPr lang="en-ZA" dirty="0" err="1">
                <a:latin typeface="Franklin Gothic Book" panose="020B0503020102020204" pitchFamily="34" charset="0"/>
              </a:rPr>
              <a:t>Sundays,‘subject</a:t>
            </a:r>
            <a:r>
              <a:rPr lang="en-ZA" dirty="0">
                <a:latin typeface="Franklin Gothic Book" panose="020B0503020102020204" pitchFamily="34" charset="0"/>
              </a:rPr>
              <a:t> to such conditions as the authority think fit to impose’. A local council allowed cinemas to show films on Sundays, on the condition that no children under 15 should be admitted to the performances, with or without an adult. This prevented parents taking their children to the cinema on a Sunday. </a:t>
            </a:r>
            <a:r>
              <a:rPr lang="en-ZA" i="1" dirty="0">
                <a:latin typeface="Franklin Gothic Book" panose="020B0503020102020204" pitchFamily="34" charset="0"/>
              </a:rPr>
              <a:t>Held</a:t>
            </a:r>
            <a:r>
              <a:rPr lang="en-ZA" dirty="0">
                <a:latin typeface="Franklin Gothic Book" panose="020B0503020102020204" pitchFamily="34" charset="0"/>
              </a:rPr>
              <a:t>, the condition was neither ultra vires nor unreasonable.</a:t>
            </a:r>
            <a:endParaRPr lang="en-US" dirty="0">
              <a:latin typeface="Franklin Gothic Book" panose="020B0503020102020204" pitchFamily="34" charset="0"/>
            </a:endParaRPr>
          </a:p>
          <a:p>
            <a:r>
              <a:rPr lang="en-ZA" dirty="0">
                <a:latin typeface="Franklin Gothic Book" panose="020B0503020102020204" pitchFamily="34" charset="0"/>
              </a:rPr>
              <a:t>A judge may not on judicial review set aside an official decision merely because he or she considers that the matter should have been decided differently</a:t>
            </a:r>
            <a:r>
              <a:rPr lang="en-US" dirty="0">
                <a:latin typeface="Franklin Gothic Book" panose="020B0503020102020204" pitchFamily="34" charset="0"/>
              </a:rPr>
              <a:t>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5040" y="180305"/>
            <a:ext cx="10721920" cy="1287888"/>
          </a:xfrm>
        </p:spPr>
        <p:txBody>
          <a:bodyPr/>
          <a:lstStyle/>
          <a:p>
            <a:r>
              <a:rPr lang="en-US" dirty="0">
                <a:solidFill>
                  <a:schemeClr val="accent1"/>
                </a:solidFill>
                <a:effectLst>
                  <a:outerShdw blurRad="38100" dist="38100" dir="2700000" algn="tl">
                    <a:srgbClr val="000000">
                      <a:alpha val="43137"/>
                    </a:srgbClr>
                  </a:outerShdw>
                </a:effectLst>
              </a:rPr>
              <a:t>Abuse of Power</a:t>
            </a:r>
          </a:p>
        </p:txBody>
      </p:sp>
      <p:sp>
        <p:nvSpPr>
          <p:cNvPr id="3" name="Content Placeholder 2"/>
          <p:cNvSpPr>
            <a:spLocks noGrp="1"/>
          </p:cNvSpPr>
          <p:nvPr>
            <p:ph idx="1"/>
          </p:nvPr>
        </p:nvSpPr>
        <p:spPr>
          <a:xfrm>
            <a:off x="927278" y="1223492"/>
            <a:ext cx="10715223" cy="4881094"/>
          </a:xfrm>
        </p:spPr>
        <p:txBody>
          <a:bodyPr>
            <a:normAutofit/>
          </a:bodyPr>
          <a:lstStyle/>
          <a:p>
            <a:pPr marL="0" indent="0">
              <a:buNone/>
            </a:pPr>
            <a:r>
              <a:rPr lang="en-US" b="1" dirty="0"/>
              <a:t>Material Reasonableness</a:t>
            </a:r>
          </a:p>
          <a:p>
            <a:pPr marL="0" indent="0">
              <a:buNone/>
            </a:pPr>
            <a:r>
              <a:rPr lang="en-US" b="1" i="1" dirty="0"/>
              <a:t>Council of Civil Service Unions and others v Minister for the civil Service </a:t>
            </a:r>
            <a:r>
              <a:rPr lang="en-US" dirty="0"/>
              <a:t>– “By “irrational” I mean what can by now be succinctly referred to as “</a:t>
            </a:r>
            <a:r>
              <a:rPr lang="en-US" dirty="0" err="1"/>
              <a:t>Wednesbury</a:t>
            </a:r>
            <a:r>
              <a:rPr lang="en-US" dirty="0"/>
              <a:t> unreasonableness: It applies to a decision which is so outrageous in its defiance of logic or of accepted moral standards that no sensible person who had applied his mind to the question to be decided could have arrived at it.” i.e. </a:t>
            </a:r>
            <a:r>
              <a:rPr lang="en-US" i="1" dirty="0">
                <a:solidFill>
                  <a:srgbClr val="FF0000"/>
                </a:solidFill>
              </a:rPr>
              <a:t>irrationality test </a:t>
            </a:r>
            <a:r>
              <a:rPr lang="en-US" dirty="0"/>
              <a:t>- Lord </a:t>
            </a:r>
            <a:r>
              <a:rPr lang="en-US" dirty="0" err="1"/>
              <a:t>Dipplock</a:t>
            </a:r>
            <a:endParaRPr lang="en-US" b="1" i="1" dirty="0"/>
          </a:p>
          <a:p>
            <a:pPr marL="0" indent="0">
              <a:buNone/>
            </a:pPr>
            <a:endParaRPr lang="en-US" b="1"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effectLst>
                  <a:outerShdw blurRad="38100" dist="38100" dir="2700000" algn="tl">
                    <a:srgbClr val="000000">
                      <a:alpha val="43137"/>
                    </a:srgbClr>
                  </a:outerShdw>
                </a:effectLst>
              </a:rPr>
              <a:t>Abuse of Power</a:t>
            </a:r>
          </a:p>
        </p:txBody>
      </p:sp>
      <p:sp>
        <p:nvSpPr>
          <p:cNvPr id="3" name="Content Placeholder 2"/>
          <p:cNvSpPr>
            <a:spLocks noGrp="1"/>
          </p:cNvSpPr>
          <p:nvPr>
            <p:ph idx="1"/>
          </p:nvPr>
        </p:nvSpPr>
        <p:spPr>
          <a:xfrm>
            <a:off x="838200" y="1418599"/>
            <a:ext cx="10692329" cy="5074276"/>
          </a:xfrm>
        </p:spPr>
        <p:txBody>
          <a:bodyPr>
            <a:noAutofit/>
          </a:bodyPr>
          <a:lstStyle/>
          <a:p>
            <a:pPr marL="0" indent="0">
              <a:buNone/>
            </a:pPr>
            <a:r>
              <a:rPr lang="en-US" sz="2000" b="1" dirty="0">
                <a:latin typeface="Franklin Gothic Book" panose="020B0503020102020204" pitchFamily="34" charset="0"/>
              </a:rPr>
              <a:t>Lack of Proportionality</a:t>
            </a:r>
          </a:p>
          <a:p>
            <a:r>
              <a:rPr lang="en-US" sz="2000" dirty="0">
                <a:latin typeface="Franklin Gothic Book" panose="020B0503020102020204" pitchFamily="34" charset="0"/>
              </a:rPr>
              <a:t>A decision may be so lacking in reasonable proportionality as ‘not to be a real exercise of the power’</a:t>
            </a:r>
          </a:p>
          <a:p>
            <a:r>
              <a:rPr lang="en-ZA" sz="2000" dirty="0">
                <a:latin typeface="Franklin Gothic Book" panose="020B0503020102020204" pitchFamily="34" charset="0"/>
              </a:rPr>
              <a:t>If in a given situation there is a need for public action to restrict the right, the restriction ‘must be necessary and proportionate to the damage which the restriction is designed to prevent’. Any further restriction is unjustifiable.</a:t>
            </a:r>
          </a:p>
          <a:p>
            <a:pPr marL="0" indent="0">
              <a:buNone/>
            </a:pPr>
            <a:r>
              <a:rPr lang="en-US" sz="2000" b="1" dirty="0">
                <a:latin typeface="Franklin Gothic Book" panose="020B0503020102020204" pitchFamily="34" charset="0"/>
              </a:rPr>
              <a:t>Uncertainty (and lack of finality)</a:t>
            </a:r>
          </a:p>
          <a:p>
            <a:r>
              <a:rPr lang="en-US" sz="2000" dirty="0">
                <a:latin typeface="Franklin Gothic Book" panose="020B0503020102020204" pitchFamily="34" charset="0"/>
              </a:rPr>
              <a:t>A decision maker must make decisions which are ‘certain’ and ‘final’.  In that regard, a decision may be declared invalid if:</a:t>
            </a:r>
          </a:p>
          <a:p>
            <a:pPr lvl="1">
              <a:buFont typeface="Wingdings" panose="05000000000000000000" pitchFamily="2" charset="2"/>
              <a:buChar char="§"/>
            </a:pPr>
            <a:r>
              <a:rPr lang="en-US" sz="2000" dirty="0">
                <a:latin typeface="Franklin Gothic Book" panose="020B0503020102020204" pitchFamily="34" charset="0"/>
              </a:rPr>
              <a:t>the exercise of the power leads to a result that is so uncertain that no reasonable person could comply with it or</a:t>
            </a:r>
          </a:p>
          <a:p>
            <a:pPr lvl="1">
              <a:buFont typeface="Wingdings" panose="05000000000000000000" pitchFamily="2" charset="2"/>
              <a:buChar char="§"/>
            </a:pPr>
            <a:r>
              <a:rPr lang="en-US" sz="2000" dirty="0">
                <a:latin typeface="Franklin Gothic Book" panose="020B0503020102020204" pitchFamily="34" charset="0"/>
              </a:rPr>
              <a:t>it cannot be given any sensible meaning (but not merely because it is ambiguous or could lead to uncertain results)</a:t>
            </a:r>
          </a:p>
          <a:p>
            <a:r>
              <a:rPr lang="en-US" sz="2000" dirty="0">
                <a:latin typeface="Franklin Gothic Book" panose="020B0503020102020204" pitchFamily="34" charset="0"/>
              </a:rPr>
              <a:t>Certain types of administrative decisions, such as an approval or a consent granted by a local council, the making of which is intended to </a:t>
            </a:r>
            <a:r>
              <a:rPr lang="en-US" sz="2000" dirty="0" err="1">
                <a:latin typeface="Franklin Gothic Book" panose="020B0503020102020204" pitchFamily="34" charset="0"/>
              </a:rPr>
              <a:t>finalise</a:t>
            </a:r>
            <a:r>
              <a:rPr lang="en-US" sz="2000" dirty="0">
                <a:latin typeface="Franklin Gothic Book" panose="020B0503020102020204" pitchFamily="34" charset="0"/>
              </a:rPr>
              <a:t> the issues raised by the subject application for the approval or consent, must possess ‘finality’</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Failure to exercise power</a:t>
            </a:r>
          </a:p>
        </p:txBody>
      </p:sp>
      <p:sp>
        <p:nvSpPr>
          <p:cNvPr id="2" name="Content Placeholder 1"/>
          <p:cNvSpPr>
            <a:spLocks noGrp="1"/>
          </p:cNvSpPr>
          <p:nvPr>
            <p:ph idx="1"/>
          </p:nvPr>
        </p:nvSpPr>
        <p:spPr/>
        <p:txBody>
          <a:bodyPr>
            <a:normAutofit lnSpcReduction="10000"/>
          </a:bodyPr>
          <a:lstStyle/>
          <a:p>
            <a:pPr marL="109855" indent="0">
              <a:buNone/>
            </a:pPr>
            <a:r>
              <a:rPr lang="en-US" b="1"/>
              <a:t>Fettering discretion</a:t>
            </a:r>
            <a:endParaRPr lang="en-US"/>
          </a:p>
          <a:p>
            <a:r>
              <a:rPr lang="en-US"/>
              <a:t>A decision maker must not fetter itself in advance as to how it will exercise its statutory discretion, whether by way of contract, estoppel or otherwise</a:t>
            </a:r>
          </a:p>
          <a:p>
            <a:r>
              <a:rPr lang="en-US"/>
              <a:t>This means that a decision maker, entrusted with a discretionary power:</a:t>
            </a:r>
          </a:p>
          <a:p>
            <a:pPr lvl="1">
              <a:buFont typeface="Wingdings" panose="05000000000000000000" charset="0"/>
              <a:buChar char="§"/>
            </a:pPr>
            <a:r>
              <a:rPr lang="en-US"/>
              <a:t>will be acting unreasonably where it refuses to hear applications or makes certain decisions without taking individual circumstances into account by reference to a certain policy. </a:t>
            </a:r>
          </a:p>
          <a:p>
            <a:pPr lvl="1">
              <a:buFont typeface="Wingdings" panose="05000000000000000000" charset="0"/>
              <a:buChar char="§"/>
            </a:pPr>
            <a:r>
              <a:rPr lang="en-US"/>
              <a:t>It cannot bind itself to exercise a function in a particular manner.</a:t>
            </a:r>
          </a:p>
          <a:p>
            <a:pPr lvl="1">
              <a:buFont typeface="Wingdings" panose="05000000000000000000" charset="0"/>
              <a:buChar char="§"/>
            </a:pPr>
            <a:r>
              <a:rPr lang="en-US"/>
              <a:t>Even though an authority may establish internal guidelines, it should be prepared to make exceptions on the basis of every individual case</a:t>
            </a:r>
          </a:p>
          <a:p>
            <a:pPr lvl="1">
              <a:buFont typeface="Wingdings" panose="05000000000000000000" charset="0"/>
              <a:buChar char="§"/>
            </a:pPr>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p:cNvSpPr>
            <a:spLocks noGrp="1" noRot="1" noChangeAspect="1" noMove="1" noResize="1" noEditPoints="1" noAdjustHandles="1" noChangeArrowheads="1" noChangeShapeType="1" noTextEdit="1"/>
          </p:cNvSpPr>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a:spLocks noGrp="1" noRot="1" noChangeAspect="1" noMove="1" noResize="1" noEditPoints="1" noAdjustHandles="1" noChangeArrowheads="1" noChangeShapeType="1" noTextEdit="1"/>
          </p:cNvSpPr>
          <p:nvPr/>
        </p:nvSpPr>
        <p:spPr>
          <a:xfrm>
            <a:off x="-1" y="1"/>
            <a:ext cx="606972" cy="3233984"/>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a:spLocks noGrp="1" noRot="1" noChangeAspect="1" noMove="1" noResize="1" noEditPoints="1" noAdjustHandles="1" noChangeArrowheads="1" noChangeShapeType="1" noTextEdit="1"/>
          </p:cNvSpPr>
          <p:nvPr/>
        </p:nvSpPr>
        <p:spPr>
          <a:xfrm>
            <a:off x="-1" y="3233984"/>
            <a:ext cx="606972" cy="362401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a:spLocks noGrp="1" noRot="1" noChangeAspect="1" noMove="1" noResize="1" noEditPoints="1" noAdjustHandles="1" noChangeArrowheads="1" noChangeShapeType="1" noTextEdit="1"/>
          </p:cNvSpPr>
          <p:nvPr/>
        </p:nvSpPr>
        <p:spPr>
          <a:xfrm>
            <a:off x="606967" y="-1"/>
            <a:ext cx="5038344" cy="685799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p:cNvSpPr>
            <a:spLocks noGrp="1"/>
          </p:cNvSpPr>
          <p:nvPr>
            <p:ph type="title"/>
          </p:nvPr>
        </p:nvSpPr>
        <p:spPr>
          <a:xfrm>
            <a:off x="1166650" y="1332952"/>
            <a:ext cx="3926898" cy="3921176"/>
          </a:xfrm>
        </p:spPr>
        <p:txBody>
          <a:bodyPr anchor="ctr">
            <a:normAutofit/>
          </a:bodyPr>
          <a:lstStyle/>
          <a:p>
            <a:r>
              <a:rPr lang="en-US" sz="5400"/>
              <a:t>Failure to exercise power</a:t>
            </a:r>
          </a:p>
        </p:txBody>
      </p:sp>
      <p:grpSp>
        <p:nvGrpSpPr>
          <p:cNvPr id="16" name="Group 15"/>
          <p:cNvGrpSpPr>
            <a:grpSpLocks noGrp="1" noUngrp="1" noRot="1" noChangeAspect="1" noMove="1" noResize="1"/>
          </p:cNvGrpSpPr>
          <p:nvPr/>
        </p:nvGrpSpPr>
        <p:grpSpPr>
          <a:xfrm>
            <a:off x="1188720" y="73152"/>
            <a:ext cx="1178966" cy="232963"/>
            <a:chOff x="5422392" y="64008"/>
            <a:chExt cx="1178966" cy="232963"/>
          </a:xfrm>
        </p:grpSpPr>
        <p:sp>
          <p:nvSpPr>
            <p:cNvPr id="17" name="Rectangle 64"/>
            <p:cNvSpPr/>
            <p:nvPr/>
          </p:nvSpPr>
          <p:spPr>
            <a:xfrm>
              <a:off x="5922213"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p:cNvSpPr/>
            <p:nvPr/>
          </p:nvSpPr>
          <p:spPr>
            <a:xfrm>
              <a:off x="5922213"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p:cNvSpPr/>
            <p:nvPr/>
          </p:nvSpPr>
          <p:spPr>
            <a:xfrm>
              <a:off x="5797258"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p:cNvSpPr/>
            <p:nvPr/>
          </p:nvSpPr>
          <p:spPr>
            <a:xfrm>
              <a:off x="5797258"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p:cNvSpPr/>
            <p:nvPr/>
          </p:nvSpPr>
          <p:spPr>
            <a:xfrm>
              <a:off x="5672303"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p:cNvSpPr/>
            <p:nvPr/>
          </p:nvSpPr>
          <p:spPr>
            <a:xfrm>
              <a:off x="5672303"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p:cNvSpPr/>
            <p:nvPr/>
          </p:nvSpPr>
          <p:spPr>
            <a:xfrm>
              <a:off x="5547347"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p:cNvSpPr/>
            <p:nvPr/>
          </p:nvSpPr>
          <p:spPr>
            <a:xfrm>
              <a:off x="5547347"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p:cNvSpPr/>
            <p:nvPr/>
          </p:nvSpPr>
          <p:spPr>
            <a:xfrm>
              <a:off x="5422392"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p:cNvSpPr/>
            <p:nvPr/>
          </p:nvSpPr>
          <p:spPr>
            <a:xfrm>
              <a:off x="5422392"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64"/>
            <p:cNvSpPr/>
            <p:nvPr/>
          </p:nvSpPr>
          <p:spPr>
            <a:xfrm>
              <a:off x="6546990"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66"/>
            <p:cNvSpPr/>
            <p:nvPr/>
          </p:nvSpPr>
          <p:spPr>
            <a:xfrm>
              <a:off x="6546990"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64"/>
            <p:cNvSpPr/>
            <p:nvPr/>
          </p:nvSpPr>
          <p:spPr>
            <a:xfrm>
              <a:off x="6422035"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66"/>
            <p:cNvSpPr/>
            <p:nvPr/>
          </p:nvSpPr>
          <p:spPr>
            <a:xfrm>
              <a:off x="6422035"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4"/>
            <p:cNvSpPr/>
            <p:nvPr/>
          </p:nvSpPr>
          <p:spPr>
            <a:xfrm>
              <a:off x="6297080"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6"/>
            <p:cNvSpPr/>
            <p:nvPr/>
          </p:nvSpPr>
          <p:spPr>
            <a:xfrm>
              <a:off x="6297080"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4"/>
            <p:cNvSpPr/>
            <p:nvPr/>
          </p:nvSpPr>
          <p:spPr>
            <a:xfrm>
              <a:off x="6172124"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66"/>
            <p:cNvSpPr/>
            <p:nvPr/>
          </p:nvSpPr>
          <p:spPr>
            <a:xfrm>
              <a:off x="6172124"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64"/>
            <p:cNvSpPr/>
            <p:nvPr/>
          </p:nvSpPr>
          <p:spPr>
            <a:xfrm>
              <a:off x="6047169"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6"/>
            <p:cNvSpPr/>
            <p:nvPr/>
          </p:nvSpPr>
          <p:spPr>
            <a:xfrm>
              <a:off x="6047169"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Content Placeholder 1"/>
          <p:cNvSpPr>
            <a:spLocks noGrp="1"/>
          </p:cNvSpPr>
          <p:nvPr>
            <p:ph idx="1"/>
          </p:nvPr>
        </p:nvSpPr>
        <p:spPr>
          <a:xfrm>
            <a:off x="5744308" y="499832"/>
            <a:ext cx="6224954" cy="6205767"/>
          </a:xfrm>
        </p:spPr>
        <p:txBody>
          <a:bodyPr anchor="ctr">
            <a:normAutofit/>
          </a:bodyPr>
          <a:lstStyle/>
          <a:p>
            <a:pPr marL="109855" indent="0">
              <a:buNone/>
            </a:pPr>
            <a:r>
              <a:rPr lang="en-US" sz="2200" b="1" dirty="0">
                <a:effectLst>
                  <a:outerShdw blurRad="38100" dist="38100" dir="2700000" algn="tl">
                    <a:srgbClr val="000000">
                      <a:alpha val="43137"/>
                    </a:srgbClr>
                  </a:outerShdw>
                </a:effectLst>
                <a:latin typeface="Franklin Gothic Book" panose="020B0503020102020204" pitchFamily="34" charset="0"/>
              </a:rPr>
              <a:t>Acting on a policy </a:t>
            </a:r>
            <a:endParaRPr lang="en-US" sz="2200" dirty="0">
              <a:latin typeface="Franklin Gothic Book" panose="020B0503020102020204" pitchFamily="34" charset="0"/>
            </a:endParaRPr>
          </a:p>
          <a:p>
            <a:pPr marL="109855" indent="0">
              <a:buNone/>
            </a:pPr>
            <a:r>
              <a:rPr lang="en-US" sz="2200" dirty="0">
                <a:latin typeface="Franklin Gothic Book" panose="020B0503020102020204" pitchFamily="34" charset="0"/>
              </a:rPr>
              <a:t>A decision maker must: </a:t>
            </a:r>
          </a:p>
          <a:p>
            <a:r>
              <a:rPr lang="en-US" sz="2200" dirty="0">
                <a:latin typeface="Franklin Gothic Book" panose="020B0503020102020204" pitchFamily="34" charset="0"/>
              </a:rPr>
              <a:t>examine in detail each matter before it on its merits; and </a:t>
            </a:r>
          </a:p>
          <a:p>
            <a:r>
              <a:rPr lang="en-US" sz="2200" dirty="0">
                <a:latin typeface="Franklin Gothic Book" panose="020B0503020102020204" pitchFamily="34" charset="0"/>
              </a:rPr>
              <a:t>not automatically (or inflexibly) apply an overall policy without</a:t>
            </a:r>
          </a:p>
          <a:p>
            <a:r>
              <a:rPr lang="en-US" sz="2200" dirty="0">
                <a:latin typeface="Franklin Gothic Book" panose="020B0503020102020204" pitchFamily="34" charset="0"/>
              </a:rPr>
              <a:t>considering the particular circumstances of the matter before it the application of a stated policy to decision making ensures consistency and fairness</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rgbClr val="404040"/>
        </a:solidFill>
        <a:effectLst/>
      </p:bgPr>
    </p:bg>
    <p:spTree>
      <p:nvGrpSpPr>
        <p:cNvPr id="1" name=""/>
        <p:cNvGrpSpPr/>
        <p:nvPr/>
      </p:nvGrpSpPr>
      <p:grpSpPr>
        <a:xfrm>
          <a:off x="0" y="0"/>
          <a:ext cx="0" cy="0"/>
          <a:chOff x="0" y="0"/>
          <a:chExt cx="0" cy="0"/>
        </a:xfrm>
      </p:grpSpPr>
      <p:sp>
        <p:nvSpPr>
          <p:cNvPr id="18" name="Rectangle 7"/>
          <p:cNvSpPr>
            <a:spLocks noGrp="1" noRot="1" noChangeAspect="1" noMove="1" noResize="1" noEditPoints="1" noAdjustHandles="1" noChangeArrowheads="1" noChangeShapeType="1" noTextEdit="1"/>
          </p:cNvSpPr>
          <p:nvPr/>
        </p:nvSpPr>
        <p:spPr>
          <a:xfrm>
            <a:off x="0" y="-3324"/>
            <a:ext cx="12192000" cy="686132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13"/>
          <p:cNvSpPr>
            <a:spLocks noGrp="1" noRot="1" noChangeAspect="1" noMove="1" noResize="1" noEditPoints="1" noAdjustHandles="1" noChangeArrowheads="1" noChangeShapeType="1" noTextEdit="1"/>
          </p:cNvSpPr>
          <p:nvPr/>
        </p:nvSpPr>
        <p:spPr>
          <a:xfrm>
            <a:off x="0" y="0"/>
            <a:ext cx="11786754" cy="6858000"/>
          </a:xfrm>
          <a:custGeom>
            <a:avLst/>
            <a:gdLst>
              <a:gd name="connsiteX0" fmla="*/ 0 w 11786754"/>
              <a:gd name="connsiteY0" fmla="*/ 0 h 6858000"/>
              <a:gd name="connsiteX1" fmla="*/ 8610600 w 11786754"/>
              <a:gd name="connsiteY1" fmla="*/ 0 h 6858000"/>
              <a:gd name="connsiteX2" fmla="*/ 11786754 w 11786754"/>
              <a:gd name="connsiteY2" fmla="*/ 6858000 h 6858000"/>
              <a:gd name="connsiteX3" fmla="*/ 0 w 11786754"/>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786754" h="6858000">
                <a:moveTo>
                  <a:pt x="0" y="0"/>
                </a:moveTo>
                <a:lnTo>
                  <a:pt x="8610600" y="0"/>
                </a:lnTo>
                <a:lnTo>
                  <a:pt x="11786754" y="6858000"/>
                </a:lnTo>
                <a:lnTo>
                  <a:pt x="0" y="6858000"/>
                </a:lnTo>
                <a:close/>
              </a:path>
            </a:pathLst>
          </a:custGeom>
          <a:solidFill>
            <a:srgbClr val="000000">
              <a:alpha val="2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1"/>
          <p:cNvSpPr>
            <a:spLocks noGrp="1" noRot="1" noChangeAspect="1" noMove="1" noResize="1" noEditPoints="1" noAdjustHandles="1" noChangeArrowheads="1" noChangeShapeType="1" noTextEdit="1"/>
          </p:cNvSpPr>
          <p:nvPr/>
        </p:nvSpPr>
        <p:spPr>
          <a:xfrm>
            <a:off x="0" y="0"/>
            <a:ext cx="6210300" cy="6858000"/>
          </a:xfrm>
          <a:custGeom>
            <a:avLst/>
            <a:gdLst>
              <a:gd name="connsiteX0" fmla="*/ 0 w 6210300"/>
              <a:gd name="connsiteY0" fmla="*/ 0 h 6858000"/>
              <a:gd name="connsiteX1" fmla="*/ 2628900 w 6210300"/>
              <a:gd name="connsiteY1" fmla="*/ 0 h 6858000"/>
              <a:gd name="connsiteX2" fmla="*/ 3034146 w 6210300"/>
              <a:gd name="connsiteY2" fmla="*/ 0 h 6858000"/>
              <a:gd name="connsiteX3" fmla="*/ 6210300 w 6210300"/>
              <a:gd name="connsiteY3" fmla="*/ 6858000 h 6858000"/>
              <a:gd name="connsiteX4" fmla="*/ 2628900 w 6210300"/>
              <a:gd name="connsiteY4" fmla="*/ 6858000 h 6858000"/>
              <a:gd name="connsiteX5" fmla="*/ 0 w 6210300"/>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10300" h="6858000">
                <a:moveTo>
                  <a:pt x="0" y="0"/>
                </a:moveTo>
                <a:lnTo>
                  <a:pt x="2628900" y="0"/>
                </a:lnTo>
                <a:lnTo>
                  <a:pt x="3034146" y="0"/>
                </a:lnTo>
                <a:lnTo>
                  <a:pt x="6210300" y="6858000"/>
                </a:lnTo>
                <a:lnTo>
                  <a:pt x="2628900" y="6858000"/>
                </a:lnTo>
                <a:lnTo>
                  <a:pt x="0" y="6858000"/>
                </a:lnTo>
                <a:close/>
              </a:path>
            </a:pathLst>
          </a:custGeom>
          <a:solidFill>
            <a:srgbClr val="000000">
              <a:alpha val="2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p:cNvSpPr>
            <a:spLocks noGrp="1"/>
          </p:cNvSpPr>
          <p:nvPr>
            <p:ph type="title"/>
          </p:nvPr>
        </p:nvSpPr>
        <p:spPr>
          <a:xfrm>
            <a:off x="833002" y="365125"/>
            <a:ext cx="3973667" cy="5811837"/>
          </a:xfrm>
        </p:spPr>
        <p:txBody>
          <a:bodyPr>
            <a:normAutofit/>
          </a:bodyPr>
          <a:lstStyle/>
          <a:p>
            <a:r>
              <a:rPr lang="en-US">
                <a:solidFill>
                  <a:srgbClr val="FFFFFF"/>
                </a:solidFill>
                <a:effectLst>
                  <a:outerShdw blurRad="38100" dist="38100" dir="2700000" algn="tl">
                    <a:srgbClr val="000000">
                      <a:alpha val="43137"/>
                    </a:srgbClr>
                  </a:outerShdw>
                </a:effectLst>
              </a:rPr>
              <a:t>2. Jurisdictional Error</a:t>
            </a:r>
          </a:p>
        </p:txBody>
      </p:sp>
      <p:sp>
        <p:nvSpPr>
          <p:cNvPr id="3" name="Content Placeholder 2"/>
          <p:cNvSpPr>
            <a:spLocks noGrp="1"/>
          </p:cNvSpPr>
          <p:nvPr>
            <p:ph idx="1"/>
          </p:nvPr>
        </p:nvSpPr>
        <p:spPr>
          <a:xfrm>
            <a:off x="4677509" y="365125"/>
            <a:ext cx="7109246" cy="6380449"/>
          </a:xfrm>
        </p:spPr>
        <p:txBody>
          <a:bodyPr anchor="ctr">
            <a:noAutofit/>
          </a:bodyPr>
          <a:lstStyle/>
          <a:p>
            <a:r>
              <a:rPr lang="en-US" dirty="0">
                <a:solidFill>
                  <a:srgbClr val="FFFFFF"/>
                </a:solidFill>
                <a:latin typeface="Franklin Gothic Book" panose="020B0503020102020204" pitchFamily="34" charset="0"/>
              </a:rPr>
              <a:t>The doctrine of jurisdictional error: </a:t>
            </a:r>
          </a:p>
          <a:p>
            <a:pPr lvl="1">
              <a:buFont typeface="Wingdings" panose="05000000000000000000" pitchFamily="2" charset="2"/>
              <a:buChar char="§"/>
            </a:pPr>
            <a:r>
              <a:rPr lang="en-US" sz="2800" dirty="0">
                <a:solidFill>
                  <a:srgbClr val="FFFFFF"/>
                </a:solidFill>
                <a:latin typeface="Franklin Gothic Book" panose="020B0503020102020204" pitchFamily="34" charset="0"/>
              </a:rPr>
              <a:t> in its modern form can be traced from the 17th century when it came to be used to control the activities of </a:t>
            </a:r>
            <a:r>
              <a:rPr lang="en-US" sz="2800" b="1" dirty="0">
                <a:solidFill>
                  <a:srgbClr val="FF0000"/>
                </a:solidFill>
                <a:latin typeface="Franklin Gothic Book" panose="020B0503020102020204" pitchFamily="34" charset="0"/>
              </a:rPr>
              <a:t>inferior courts </a:t>
            </a:r>
            <a:r>
              <a:rPr lang="en-US" sz="2800" b="1" dirty="0">
                <a:latin typeface="Franklin Gothic Book" panose="020B0503020102020204" pitchFamily="34" charset="0"/>
              </a:rPr>
              <a:t>and</a:t>
            </a:r>
            <a:r>
              <a:rPr lang="en-US" sz="2800" b="1" dirty="0">
                <a:solidFill>
                  <a:srgbClr val="FF0000"/>
                </a:solidFill>
                <a:latin typeface="Franklin Gothic Book" panose="020B0503020102020204" pitchFamily="34" charset="0"/>
              </a:rPr>
              <a:t> quasi-judicial statutory tribunals</a:t>
            </a:r>
            <a:r>
              <a:rPr lang="en-US" sz="2800" dirty="0">
                <a:solidFill>
                  <a:srgbClr val="FFFFFF"/>
                </a:solidFill>
                <a:latin typeface="Franklin Gothic Book" panose="020B0503020102020204" pitchFamily="34" charset="0"/>
              </a:rPr>
              <a:t>; and</a:t>
            </a:r>
          </a:p>
          <a:p>
            <a:pPr lvl="1">
              <a:buFont typeface="Wingdings" panose="05000000000000000000" pitchFamily="2" charset="2"/>
              <a:buChar char="§"/>
            </a:pPr>
            <a:r>
              <a:rPr lang="en-US" sz="2800" dirty="0">
                <a:solidFill>
                  <a:srgbClr val="FFFFFF"/>
                </a:solidFill>
                <a:latin typeface="Franklin Gothic Book" panose="020B0503020102020204" pitchFamily="34" charset="0"/>
              </a:rPr>
              <a:t>is very similar to the doctrine of ultra vires which became a means of ensuring that executive and administrative authorities (including local government authorities) acted within their powers. One doctrine speaks in terms of ‘jurisdiction’, the other in terms of ‘power’.</a:t>
            </a:r>
          </a:p>
        </p:txBody>
      </p:sp>
    </p:spTree>
  </p:cSld>
  <p:clrMapOvr>
    <a:overrideClrMapping bg1="dk1" tx1="lt1" bg2="dk2" tx2="lt2" accent1="accent1" accent2="accent2" accent3="accent3" accent4="accent4" accent5="accent5" accent6="accent6" hlink="hlink" folHlink="folHlink"/>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t>Difference between JE and UV</a:t>
            </a:r>
          </a:p>
        </p:txBody>
      </p:sp>
      <p:sp>
        <p:nvSpPr>
          <p:cNvPr id="3" name="Content Placeholder 2"/>
          <p:cNvSpPr>
            <a:spLocks noGrp="1"/>
          </p:cNvSpPr>
          <p:nvPr>
            <p:ph idx="1"/>
          </p:nvPr>
        </p:nvSpPr>
        <p:spPr>
          <a:xfrm>
            <a:off x="1398905" y="1825625"/>
            <a:ext cx="9330055" cy="4351655"/>
          </a:xfrm>
        </p:spPr>
        <p:txBody>
          <a:bodyPr/>
          <a:lstStyle/>
          <a:p>
            <a:r>
              <a:rPr lang="en-US" sz="3600"/>
              <a:t>Reviewing courts usually said that an inferior court or tribunal that had exceeded its powers had made a jurisdictional error; wheras an administrative officer who had gone beyond power was said to have acted </a:t>
            </a:r>
            <a:r>
              <a:rPr lang="en-US" sz="3600" i="1"/>
              <a:t>ultra vires</a:t>
            </a:r>
            <a:r>
              <a:rPr lang="en-US" sz="3600"/>
              <a:t>.</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effectLst>
                  <a:outerShdw blurRad="38100" dist="38100" dir="2700000" algn="tl">
                    <a:srgbClr val="000000">
                      <a:alpha val="43137"/>
                    </a:srgbClr>
                  </a:outerShdw>
                </a:effectLst>
              </a:rPr>
              <a:t>Errors of law and errors of fact</a:t>
            </a:r>
          </a:p>
        </p:txBody>
      </p:sp>
      <p:sp>
        <p:nvSpPr>
          <p:cNvPr id="3" name="Content Placeholder 2"/>
          <p:cNvSpPr>
            <a:spLocks noGrp="1"/>
          </p:cNvSpPr>
          <p:nvPr>
            <p:ph idx="1"/>
          </p:nvPr>
        </p:nvSpPr>
        <p:spPr/>
        <p:txBody>
          <a:bodyPr>
            <a:normAutofit/>
          </a:bodyPr>
          <a:lstStyle/>
          <a:p>
            <a:pPr marL="0" indent="0">
              <a:lnSpc>
                <a:spcPct val="110000"/>
              </a:lnSpc>
              <a:buNone/>
            </a:pPr>
            <a:r>
              <a:rPr lang="en-US" dirty="0"/>
              <a:t>In judicial review proceedings, the distinction between questions (and errors) of fact and questions (and errors) of law was critical.</a:t>
            </a:r>
          </a:p>
          <a:p>
            <a:pPr marL="0" indent="0">
              <a:lnSpc>
                <a:spcPct val="110000"/>
              </a:lnSpc>
              <a:buNone/>
            </a:pPr>
            <a:r>
              <a:rPr lang="en-US" b="1" dirty="0"/>
              <a:t>Traditional jurisdictional error </a:t>
            </a:r>
          </a:p>
          <a:p>
            <a:pPr>
              <a:lnSpc>
                <a:spcPct val="110000"/>
              </a:lnSpc>
            </a:pPr>
            <a:r>
              <a:rPr lang="en-US" dirty="0"/>
              <a:t>Errors of law (as opposed to errors of fact) could be classified according to whether or not they went to jurisdiction.</a:t>
            </a:r>
          </a:p>
          <a:p>
            <a:pPr>
              <a:lnSpc>
                <a:spcPct val="110000"/>
              </a:lnSpc>
            </a:pPr>
            <a:r>
              <a:rPr lang="en-US" dirty="0"/>
              <a:t>The commission of a jurisdictional error resulted in a void decision, whereas the commission of a non-jurisdictional error of law only resulted in a voidable decision. </a:t>
            </a:r>
          </a:p>
          <a:p>
            <a:pPr lvl="1">
              <a:lnSpc>
                <a:spcPct val="110000"/>
              </a:lnSpc>
              <a:buFont typeface="Wingdings" panose="05000000000000000000" pitchFamily="2" charset="2"/>
              <a:buChar char="§"/>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useBgFill="1">
        <p:nvSpPr>
          <p:cNvPr id="8" name="Rectangle 7"/>
          <p:cNvSpPr>
            <a:spLocks noGrp="1" noRot="1" noChangeAspect="1" noMove="1" noResize="1" noEditPoints="1" noAdjustHandles="1" noChangeArrowheads="1" noChangeShapeType="1" noTextEdit="1"/>
          </p:cNvSpPr>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a:spLocks noGrp="1" noRot="1" noChangeAspect="1" noMove="1" noResize="1" noEditPoints="1" noAdjustHandles="1" noChangeArrowheads="1" noChangeShapeType="1" noTextEdit="1"/>
          </p:cNvSpPr>
          <p:nvPr/>
        </p:nvSpPr>
        <p:spPr>
          <a:xfrm>
            <a:off x="533400" y="465745"/>
            <a:ext cx="11125200" cy="5639435"/>
          </a:xfrm>
          <a:prstGeom prst="rect">
            <a:avLst/>
          </a:prstGeom>
          <a:solidFill>
            <a:schemeClr val="tx1">
              <a:alpha val="9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200" y="894027"/>
            <a:ext cx="3494362" cy="4782873"/>
          </a:xfrm>
        </p:spPr>
        <p:txBody>
          <a:bodyPr>
            <a:normAutofit/>
          </a:bodyPr>
          <a:lstStyle/>
          <a:p>
            <a:pPr algn="r"/>
            <a:r>
              <a:rPr lang="en-US" altLang="en-ZA" b="1">
                <a:solidFill>
                  <a:schemeClr val="bg1"/>
                </a:solidFill>
                <a:effectLst>
                  <a:outerShdw blurRad="38100" dist="25400" dir="5400000" algn="ctr" rotWithShape="0">
                    <a:srgbClr val="6E747A">
                      <a:alpha val="43000"/>
                    </a:srgbClr>
                  </a:outerShdw>
                </a:effectLst>
              </a:rPr>
              <a:t>Introduction</a:t>
            </a:r>
          </a:p>
        </p:txBody>
      </p:sp>
      <p:cxnSp>
        <p:nvCxnSpPr>
          <p:cNvPr id="12" name="Straight Connector 11"/>
          <p:cNvCxnSpPr>
            <a:cxnSpLocks noGrp="1" noRot="1" noChangeAspect="1" noMove="1" noResize="1" noEditPoints="1" noAdjustHandles="1" noChangeArrowheads="1" noChangeShapeType="1"/>
          </p:cNvCxnSpPr>
          <p:nvPr/>
        </p:nvCxnSpPr>
        <p:spPr>
          <a:xfrm>
            <a:off x="4654296" y="2057400"/>
            <a:ext cx="0" cy="2743200"/>
          </a:xfrm>
          <a:prstGeom prst="line">
            <a:avLst/>
          </a:prstGeom>
          <a:ln w="19050">
            <a:solidFill>
              <a:schemeClr val="bg1">
                <a:alpha val="8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a:xfrm>
            <a:off x="4976032" y="894027"/>
            <a:ext cx="6377768" cy="4782873"/>
          </a:xfrm>
        </p:spPr>
        <p:txBody>
          <a:bodyPr anchor="ctr">
            <a:normAutofit fontScale="92500"/>
          </a:bodyPr>
          <a:lstStyle/>
          <a:p>
            <a:pPr algn="just">
              <a:lnSpc>
                <a:spcPct val="80000"/>
              </a:lnSpc>
            </a:pPr>
            <a:r>
              <a:rPr lang="en-ZA" sz="2200" dirty="0">
                <a:solidFill>
                  <a:schemeClr val="bg1"/>
                </a:solidFill>
                <a:latin typeface="Franklin Gothic Book" panose="020B0503020102020204" pitchFamily="34" charset="0"/>
              </a:rPr>
              <a:t>Judicial review refers to the power of the court to supervise inferior courts, tribunals, </a:t>
            </a:r>
            <a:r>
              <a:rPr lang="en-ZA" sz="2200" b="1" dirty="0">
                <a:solidFill>
                  <a:schemeClr val="bg1"/>
                </a:solidFill>
                <a:latin typeface="Franklin Gothic Book" panose="020B0503020102020204" pitchFamily="34" charset="0"/>
              </a:rPr>
              <a:t>public bodies </a:t>
            </a:r>
            <a:r>
              <a:rPr lang="en-ZA" sz="2200" dirty="0">
                <a:solidFill>
                  <a:schemeClr val="bg1"/>
                </a:solidFill>
                <a:latin typeface="Franklin Gothic Book" panose="020B0503020102020204" pitchFamily="34" charset="0"/>
              </a:rPr>
              <a:t>and officers entrusted with statutory powers in the exercise of those powers</a:t>
            </a:r>
            <a:r>
              <a:rPr lang="en-US" altLang="en-ZA" sz="2200" dirty="0">
                <a:solidFill>
                  <a:schemeClr val="bg1"/>
                </a:solidFill>
                <a:latin typeface="Franklin Gothic Book" panose="020B0503020102020204" pitchFamily="34" charset="0"/>
              </a:rPr>
              <a:t>. See </a:t>
            </a:r>
            <a:r>
              <a:rPr lang="en-US" altLang="en-ZA" sz="2200" b="1" i="1" dirty="0">
                <a:solidFill>
                  <a:schemeClr val="bg1"/>
                </a:solidFill>
                <a:latin typeface="Franklin Gothic Book" panose="020B0503020102020204" pitchFamily="34" charset="0"/>
              </a:rPr>
              <a:t>R v City Panel of Takeovers and Mergers ex </a:t>
            </a:r>
            <a:r>
              <a:rPr lang="en-US" altLang="en-ZA" sz="2200" b="1" i="1" dirty="0" err="1">
                <a:solidFill>
                  <a:schemeClr val="bg1"/>
                </a:solidFill>
                <a:latin typeface="Franklin Gothic Book" panose="020B0503020102020204" pitchFamily="34" charset="0"/>
              </a:rPr>
              <a:t>parte</a:t>
            </a:r>
            <a:r>
              <a:rPr lang="en-US" altLang="en-ZA" sz="2200" b="1" i="1" dirty="0">
                <a:solidFill>
                  <a:schemeClr val="bg1"/>
                </a:solidFill>
                <a:latin typeface="Franklin Gothic Book" panose="020B0503020102020204" pitchFamily="34" charset="0"/>
              </a:rPr>
              <a:t> </a:t>
            </a:r>
            <a:r>
              <a:rPr lang="en-US" altLang="en-ZA" sz="2200" b="1" i="1" dirty="0" err="1">
                <a:solidFill>
                  <a:schemeClr val="bg1"/>
                </a:solidFill>
                <a:latin typeface="Franklin Gothic Book" panose="020B0503020102020204" pitchFamily="34" charset="0"/>
              </a:rPr>
              <a:t>Datafin</a:t>
            </a:r>
            <a:r>
              <a:rPr lang="en-US" altLang="en-ZA" sz="2200" b="1" i="1" dirty="0">
                <a:solidFill>
                  <a:schemeClr val="bg1"/>
                </a:solidFill>
                <a:latin typeface="Franklin Gothic Book" panose="020B0503020102020204" pitchFamily="34" charset="0"/>
              </a:rPr>
              <a:t> Ltd </a:t>
            </a:r>
            <a:r>
              <a:rPr lang="en-US" altLang="en-ZA" sz="2200" b="1" dirty="0">
                <a:solidFill>
                  <a:schemeClr val="bg1"/>
                </a:solidFill>
                <a:latin typeface="Franklin Gothic Book" panose="020B0503020102020204" pitchFamily="34" charset="0"/>
              </a:rPr>
              <a:t>[1987]2 QB 815 </a:t>
            </a:r>
            <a:r>
              <a:rPr lang="en-US" altLang="en-ZA" sz="2200" dirty="0" err="1">
                <a:solidFill>
                  <a:schemeClr val="bg1"/>
                </a:solidFill>
                <a:latin typeface="Franklin Gothic Book" panose="020B0503020102020204" pitchFamily="34" charset="0"/>
              </a:rPr>
              <a:t>cf</a:t>
            </a:r>
            <a:r>
              <a:rPr lang="en-US" altLang="en-ZA" sz="2200" dirty="0">
                <a:solidFill>
                  <a:schemeClr val="bg1"/>
                </a:solidFill>
                <a:latin typeface="Franklin Gothic Book" panose="020B0503020102020204" pitchFamily="34" charset="0"/>
              </a:rPr>
              <a:t> </a:t>
            </a:r>
            <a:r>
              <a:rPr lang="en-US" altLang="en-ZA" sz="2200" b="1" dirty="0">
                <a:solidFill>
                  <a:schemeClr val="bg1"/>
                </a:solidFill>
                <a:latin typeface="Franklin Gothic Book" panose="020B0503020102020204" pitchFamily="34" charset="0"/>
              </a:rPr>
              <a:t> </a:t>
            </a:r>
            <a:r>
              <a:rPr lang="en-US" altLang="en-ZA" sz="2200" b="1" i="1" dirty="0">
                <a:solidFill>
                  <a:schemeClr val="bg1"/>
                </a:solidFill>
                <a:latin typeface="Franklin Gothic Book" panose="020B0503020102020204" pitchFamily="34" charset="0"/>
              </a:rPr>
              <a:t>R v Disciplinary Committee of the Jockey Club ex </a:t>
            </a:r>
            <a:r>
              <a:rPr lang="en-US" altLang="en-ZA" sz="2200" b="1" i="1" dirty="0" err="1">
                <a:solidFill>
                  <a:schemeClr val="bg1"/>
                </a:solidFill>
                <a:latin typeface="Franklin Gothic Book" panose="020B0503020102020204" pitchFamily="34" charset="0"/>
              </a:rPr>
              <a:t>parte</a:t>
            </a:r>
            <a:r>
              <a:rPr lang="en-US" altLang="en-ZA" sz="2200" b="1" i="1" dirty="0">
                <a:solidFill>
                  <a:schemeClr val="bg1"/>
                </a:solidFill>
                <a:latin typeface="Franklin Gothic Book" panose="020B0503020102020204" pitchFamily="34" charset="0"/>
              </a:rPr>
              <a:t> Aga Khan </a:t>
            </a:r>
            <a:r>
              <a:rPr lang="en-US" altLang="en-ZA" sz="2200" b="1" dirty="0">
                <a:solidFill>
                  <a:schemeClr val="bg1"/>
                </a:solidFill>
                <a:latin typeface="Franklin Gothic Book" panose="020B0503020102020204" pitchFamily="34" charset="0"/>
              </a:rPr>
              <a:t>[1993] 1 WLR 909</a:t>
            </a:r>
            <a:endParaRPr lang="en-ZA" sz="2200" dirty="0">
              <a:solidFill>
                <a:schemeClr val="bg1"/>
              </a:solidFill>
              <a:latin typeface="Franklin Gothic Book" panose="020B0503020102020204" pitchFamily="34" charset="0"/>
            </a:endParaRPr>
          </a:p>
          <a:p>
            <a:pPr algn="just">
              <a:lnSpc>
                <a:spcPct val="80000"/>
              </a:lnSpc>
            </a:pPr>
            <a:r>
              <a:rPr lang="en-ZA" sz="2200" dirty="0">
                <a:solidFill>
                  <a:schemeClr val="bg1"/>
                </a:solidFill>
                <a:latin typeface="Franklin Gothic Book" panose="020B0503020102020204" pitchFamily="34" charset="0"/>
              </a:rPr>
              <a:t>The remedy for judicial review is not concerned with reviewing the merits of the decision in respect of which the application for judicial review is made, but rather </a:t>
            </a:r>
            <a:r>
              <a:rPr lang="en-ZA" sz="2200" b="1" dirty="0">
                <a:solidFill>
                  <a:schemeClr val="bg1"/>
                </a:solidFill>
                <a:latin typeface="Franklin Gothic Book" panose="020B0503020102020204" pitchFamily="34" charset="0"/>
              </a:rPr>
              <a:t>the decision making process itself</a:t>
            </a:r>
            <a:r>
              <a:rPr lang="en-ZA" sz="2200" dirty="0">
                <a:solidFill>
                  <a:schemeClr val="bg1"/>
                </a:solidFill>
                <a:latin typeface="Franklin Gothic Book" panose="020B0503020102020204" pitchFamily="34" charset="0"/>
              </a:rPr>
              <a:t>. </a:t>
            </a:r>
            <a:r>
              <a:rPr lang="en-ZA" sz="2200" b="1" i="1" dirty="0">
                <a:solidFill>
                  <a:schemeClr val="bg1"/>
                </a:solidFill>
                <a:latin typeface="Franklin Gothic Book" panose="020B0503020102020204" pitchFamily="34" charset="0"/>
              </a:rPr>
              <a:t>Chiluba v Attorney General (2003) ZR 153</a:t>
            </a:r>
          </a:p>
          <a:p>
            <a:pPr algn="just">
              <a:lnSpc>
                <a:spcPct val="80000"/>
              </a:lnSpc>
            </a:pPr>
            <a:r>
              <a:rPr lang="en-ZA" sz="2200" dirty="0">
                <a:solidFill>
                  <a:schemeClr val="bg1"/>
                </a:solidFill>
                <a:latin typeface="Franklin Gothic Book" panose="020B0503020102020204" pitchFamily="34" charset="0"/>
              </a:rPr>
              <a:t>Judicial review, is a challenge to the way in which a decision has been arrived at. </a:t>
            </a:r>
          </a:p>
          <a:p>
            <a:pPr algn="just">
              <a:lnSpc>
                <a:spcPct val="80000"/>
              </a:lnSpc>
            </a:pPr>
            <a:r>
              <a:rPr lang="en-US" altLang="en-ZA" sz="2200" dirty="0">
                <a:solidFill>
                  <a:schemeClr val="bg1"/>
                </a:solidFill>
                <a:latin typeface="Franklin Gothic Book" panose="020B0503020102020204" pitchFamily="34" charset="0"/>
              </a:rPr>
              <a:t>See </a:t>
            </a:r>
            <a:r>
              <a:rPr lang="en-US" altLang="en-ZA" sz="2200" b="1" i="1" dirty="0" err="1">
                <a:solidFill>
                  <a:schemeClr val="bg1"/>
                </a:solidFill>
                <a:latin typeface="Franklin Gothic Book" panose="020B0503020102020204" pitchFamily="34" charset="0"/>
              </a:rPr>
              <a:t>Nyampala</a:t>
            </a:r>
            <a:r>
              <a:rPr lang="en-US" altLang="en-ZA" sz="2200" b="1" i="1" dirty="0">
                <a:solidFill>
                  <a:schemeClr val="bg1"/>
                </a:solidFill>
                <a:latin typeface="Franklin Gothic Book" panose="020B0503020102020204" pitchFamily="34" charset="0"/>
              </a:rPr>
              <a:t> Safaris (Z) Limited and Others v Zambia</a:t>
            </a:r>
          </a:p>
          <a:p>
            <a:pPr marL="0" indent="0" algn="just">
              <a:lnSpc>
                <a:spcPct val="80000"/>
              </a:lnSpc>
              <a:buNone/>
            </a:pPr>
            <a:r>
              <a:rPr lang="en-US" altLang="en-ZA" sz="2200" b="1" i="1" dirty="0">
                <a:solidFill>
                  <a:schemeClr val="bg1"/>
                </a:solidFill>
                <a:latin typeface="Franklin Gothic Book" panose="020B0503020102020204" pitchFamily="34" charset="0"/>
              </a:rPr>
              <a:t>Wildlife Authority &amp; Others </a:t>
            </a:r>
            <a:r>
              <a:rPr lang="en-US" altLang="en-ZA" sz="2200" b="1" dirty="0">
                <a:solidFill>
                  <a:schemeClr val="bg1"/>
                </a:solidFill>
                <a:latin typeface="Franklin Gothic Book" panose="020B0503020102020204" pitchFamily="34" charset="0"/>
              </a:rPr>
              <a:t>(2004) ZR 49</a:t>
            </a:r>
          </a:p>
        </p:txBody>
      </p:sp>
    </p:spTree>
  </p:cSld>
  <p:clrMapOvr>
    <a:overrideClrMapping bg1="dk1" tx1="lt1" bg2="dk2" tx2="lt2" accent1="accent1" accent2="accent2" accent3="accent3" accent4="accent4" accent5="accent5" accent6="accent6" hlink="hlink" folHlink="folHlink"/>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chemeClr val="accent1"/>
                </a:solidFill>
                <a:effectLst>
                  <a:outerShdw blurRad="38100" dist="38100" dir="2700000" algn="tl">
                    <a:srgbClr val="000000">
                      <a:alpha val="43137"/>
                    </a:srgbClr>
                  </a:outerShdw>
                </a:effectLst>
              </a:rPr>
              <a:t>Error Outside Jurisdiction</a:t>
            </a:r>
          </a:p>
        </p:txBody>
      </p:sp>
      <p:sp>
        <p:nvSpPr>
          <p:cNvPr id="3" name="Content Placeholder 2"/>
          <p:cNvSpPr>
            <a:spLocks noGrp="1"/>
          </p:cNvSpPr>
          <p:nvPr>
            <p:ph idx="1"/>
          </p:nvPr>
        </p:nvSpPr>
        <p:spPr>
          <a:xfrm>
            <a:off x="838200" y="1825625"/>
            <a:ext cx="10515600" cy="4608830"/>
          </a:xfrm>
        </p:spPr>
        <p:txBody>
          <a:bodyPr>
            <a:normAutofit/>
          </a:bodyPr>
          <a:lstStyle/>
          <a:p>
            <a:pPr algn="just">
              <a:lnSpc>
                <a:spcPct val="110000"/>
              </a:lnSpc>
            </a:pPr>
            <a:r>
              <a:rPr lang="en-US" dirty="0">
                <a:latin typeface="Calibri" panose="020F0502020204030204" charset="0"/>
                <a:cs typeface="Calibri" panose="020F0502020204030204" charset="0"/>
              </a:rPr>
              <a:t>In the case of</a:t>
            </a:r>
            <a:r>
              <a:rPr lang="en-US" b="1" dirty="0">
                <a:latin typeface="Calibri" panose="020F0502020204030204" charset="0"/>
                <a:cs typeface="Calibri" panose="020F0502020204030204" charset="0"/>
              </a:rPr>
              <a:t> </a:t>
            </a:r>
            <a:r>
              <a:rPr lang="en-US" b="1" i="1" dirty="0">
                <a:latin typeface="Calibri" panose="020F0502020204030204" charset="0"/>
                <a:cs typeface="Calibri" panose="020F0502020204030204" charset="0"/>
              </a:rPr>
              <a:t>R v Northumberland Compensation Appeal Tribunal Exparte Shaw</a:t>
            </a:r>
            <a:r>
              <a:rPr lang="en-US" b="1" dirty="0">
                <a:latin typeface="Calibri" panose="020F0502020204030204" charset="0"/>
                <a:cs typeface="Calibri" panose="020F0502020204030204" charset="0"/>
              </a:rPr>
              <a:t> [1952] 1 All ER 122</a:t>
            </a:r>
            <a:r>
              <a:rPr lang="en-US" dirty="0">
                <a:latin typeface="Calibri" panose="020F0502020204030204" charset="0"/>
                <a:cs typeface="Calibri" panose="020F0502020204030204" charset="0"/>
              </a:rPr>
              <a:t>, an error of law did not render an administrative decision void but merely voidable until such a time that the person affected avoided it through court process.</a:t>
            </a:r>
          </a:p>
          <a:p>
            <a:pPr algn="just">
              <a:lnSpc>
                <a:spcPct val="110000"/>
              </a:lnSpc>
            </a:pPr>
            <a:r>
              <a:rPr lang="en-US" dirty="0">
                <a:latin typeface="Calibri" panose="020F0502020204030204" charset="0"/>
                <a:cs typeface="Calibri" panose="020F0502020204030204" charset="0"/>
              </a:rPr>
              <a:t>However, in the </a:t>
            </a:r>
            <a:r>
              <a:rPr lang="en-US" b="1" i="1" dirty="0">
                <a:latin typeface="Calibri" panose="020F0502020204030204" charset="0"/>
                <a:cs typeface="Calibri" panose="020F0502020204030204" charset="0"/>
              </a:rPr>
              <a:t>Anisminic </a:t>
            </a:r>
            <a:r>
              <a:rPr lang="en-US" dirty="0">
                <a:latin typeface="Calibri" panose="020F0502020204030204" charset="0"/>
                <a:cs typeface="Calibri" panose="020F0502020204030204" charset="0"/>
              </a:rPr>
              <a:t>case Lord Denning MR stated that there is no distinction between jurisdictional and non-jurisdictional errors of law.</a:t>
            </a:r>
          </a:p>
          <a:p>
            <a:pPr algn="just">
              <a:lnSpc>
                <a:spcPct val="110000"/>
              </a:lnSpc>
            </a:pPr>
            <a:r>
              <a:rPr lang="en-US" dirty="0">
                <a:latin typeface="Calibri" panose="020F0502020204030204" charset="0"/>
                <a:cs typeface="Calibri" panose="020F0502020204030204" charset="0"/>
              </a:rPr>
              <a:t>All errors of law are jurisdictional, be they within or outside the legal bounds of the powers conferred upon a tribunal.  </a:t>
            </a:r>
            <a:r>
              <a:rPr lang="en-US" dirty="0"/>
              <a:t>   </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chemeClr val="accent1"/>
                </a:solidFill>
                <a:effectLst>
                  <a:outerShdw blurRad="38100" dist="38100" dir="2700000" algn="tl">
                    <a:srgbClr val="000000">
                      <a:alpha val="43137"/>
                    </a:srgbClr>
                  </a:outerShdw>
                </a:effectLst>
              </a:rPr>
              <a:t>Error Outside Jurisdiction</a:t>
            </a:r>
          </a:p>
        </p:txBody>
      </p:sp>
      <p:sp>
        <p:nvSpPr>
          <p:cNvPr id="3" name="Content Placeholder 2"/>
          <p:cNvSpPr>
            <a:spLocks noGrp="1"/>
          </p:cNvSpPr>
          <p:nvPr>
            <p:ph idx="1"/>
          </p:nvPr>
        </p:nvSpPr>
        <p:spPr>
          <a:xfrm>
            <a:off x="838200" y="1825625"/>
            <a:ext cx="10515600" cy="4639310"/>
          </a:xfrm>
        </p:spPr>
        <p:txBody>
          <a:bodyPr>
            <a:normAutofit fontScale="92500" lnSpcReduction="10000"/>
          </a:bodyPr>
          <a:lstStyle/>
          <a:p>
            <a:pPr algn="just"/>
            <a:r>
              <a:rPr lang="en-US" dirty="0"/>
              <a:t>In </a:t>
            </a:r>
            <a:r>
              <a:rPr lang="en-US" b="1" i="1" dirty="0" err="1"/>
              <a:t>Anisminic</a:t>
            </a:r>
            <a:r>
              <a:rPr lang="en-US" b="1" i="1" dirty="0"/>
              <a:t> case</a:t>
            </a:r>
            <a:r>
              <a:rPr lang="en-US" dirty="0"/>
              <a:t>, the House of Lords was concerned only with the decisions of Administrative Tribunals.  </a:t>
            </a:r>
          </a:p>
          <a:p>
            <a:pPr algn="just"/>
            <a:r>
              <a:rPr lang="en-US" dirty="0"/>
              <a:t>It proceeded on the presumption that where Parliament confers on an Administrative Tribunal or authority as distinct from a court of law, power to decide particular questions defined by the Act conferring the power, Parliament intends to confine that power to answering the question as it has been so defined and if there has been any doubt as to what that question is, this is a matter for the courts of law to resolve in fulfillment of their constitutional role as interpreters of the written law and expounders of the common law and rules of equality.  </a:t>
            </a:r>
          </a:p>
          <a:p>
            <a:pPr algn="just"/>
            <a:r>
              <a:rPr lang="en-US" dirty="0"/>
              <a:t>So if the Administrative Tribunal or authority, have asked themselves the wrong question, and answered that they have done something that the Act does not empower them to do then their decision is a nullity. </a:t>
            </a:r>
            <a:endParaRPr lang="en-US" b="1" dirty="0"/>
          </a:p>
          <a:p>
            <a:pPr algn="just"/>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chemeClr val="accent1"/>
                </a:solidFill>
                <a:effectLst>
                  <a:outerShdw blurRad="38100" dist="38100" dir="2700000" algn="tl">
                    <a:srgbClr val="000000">
                      <a:alpha val="43137"/>
                    </a:srgbClr>
                  </a:outerShdw>
                </a:effectLst>
              </a:rPr>
              <a:t>Error Outside Jurisdiction</a:t>
            </a:r>
          </a:p>
        </p:txBody>
      </p:sp>
      <p:sp>
        <p:nvSpPr>
          <p:cNvPr id="3" name="Content Placeholder 2"/>
          <p:cNvSpPr>
            <a:spLocks noGrp="1"/>
          </p:cNvSpPr>
          <p:nvPr>
            <p:ph idx="1"/>
          </p:nvPr>
        </p:nvSpPr>
        <p:spPr>
          <a:xfrm>
            <a:off x="838200" y="1567815"/>
            <a:ext cx="10515600" cy="4914265"/>
          </a:xfrm>
        </p:spPr>
        <p:txBody>
          <a:bodyPr>
            <a:normAutofit fontScale="90000" lnSpcReduction="10000"/>
          </a:bodyPr>
          <a:lstStyle/>
          <a:p>
            <a:pPr algn="just">
              <a:lnSpc>
                <a:spcPct val="110000"/>
              </a:lnSpc>
            </a:pPr>
            <a:r>
              <a:rPr lang="en-US" dirty="0"/>
              <a:t>The Foreign Compensation Act of 1950 had provided that a determination of the commission ‘shall not be called in question by any court of law’. It was held that an ouster clause cannot apply to a decision which is ultra vires the commission’s powers.</a:t>
            </a:r>
          </a:p>
          <a:p>
            <a:pPr algn="just">
              <a:lnSpc>
                <a:spcPct val="110000"/>
              </a:lnSpc>
            </a:pPr>
            <a:r>
              <a:rPr lang="en-US" dirty="0"/>
              <a:t>The decision in </a:t>
            </a:r>
            <a:r>
              <a:rPr lang="en-US" b="1" i="1" dirty="0" err="1"/>
              <a:t>Anisminic</a:t>
            </a:r>
            <a:r>
              <a:rPr lang="en-US" b="1" i="1" dirty="0"/>
              <a:t> case</a:t>
            </a:r>
            <a:r>
              <a:rPr lang="en-US" dirty="0"/>
              <a:t> was upheld in </a:t>
            </a:r>
            <a:r>
              <a:rPr lang="en-US" b="1" i="1" dirty="0"/>
              <a:t>O’Reilly V </a:t>
            </a:r>
            <a:r>
              <a:rPr lang="en-US" b="1" i="1" dirty="0" err="1"/>
              <a:t>Mackman</a:t>
            </a:r>
            <a:r>
              <a:rPr lang="en-US" b="1" i="1" dirty="0"/>
              <a:t> </a:t>
            </a:r>
            <a:r>
              <a:rPr lang="en-US" dirty="0"/>
              <a:t>(1983) AC 237 where the jurisdiction of the Tribunal was restated, that a Tribunal’s jurisdiction was limited by statute or subordinate legislation and where the wrong question was asked which the Tribunal was not empowered to inquire, there was no jurisdiction to determine.  </a:t>
            </a:r>
            <a:endParaRPr lang="en-US" b="1" dirty="0"/>
          </a:p>
          <a:p>
            <a:pPr algn="just">
              <a:lnSpc>
                <a:spcPct val="110000"/>
              </a:lnSpc>
            </a:pPr>
            <a:r>
              <a:rPr lang="en-US" b="1" dirty="0"/>
              <a:t>Its purported determination, not being a determination within the meaning of the empowering legislation was accordingly a nullity.</a:t>
            </a:r>
          </a:p>
          <a:p>
            <a:pPr algn="just">
              <a:buNone/>
            </a:pPr>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accent1"/>
                </a:solidFill>
                <a:effectLst>
                  <a:outerShdw blurRad="38100" dist="38100" dir="2700000" algn="tl">
                    <a:srgbClr val="000000">
                      <a:alpha val="43137"/>
                    </a:srgbClr>
                  </a:outerShdw>
                </a:effectLst>
              </a:rPr>
              <a:t>Dora Siliya Case</a:t>
            </a:r>
          </a:p>
        </p:txBody>
      </p:sp>
      <p:sp>
        <p:nvSpPr>
          <p:cNvPr id="3" name="Content Placeholder 2"/>
          <p:cNvSpPr>
            <a:spLocks noGrp="1"/>
          </p:cNvSpPr>
          <p:nvPr>
            <p:ph idx="1"/>
          </p:nvPr>
        </p:nvSpPr>
        <p:spPr>
          <a:xfrm>
            <a:off x="838200" y="1539240"/>
            <a:ext cx="10515600" cy="4867275"/>
          </a:xfrm>
        </p:spPr>
        <p:txBody>
          <a:bodyPr>
            <a:normAutofit fontScale="90000" lnSpcReduction="10000"/>
          </a:bodyPr>
          <a:lstStyle/>
          <a:p>
            <a:pPr algn="just">
              <a:lnSpc>
                <a:spcPct val="140000"/>
              </a:lnSpc>
            </a:pPr>
            <a:r>
              <a:rPr lang="en-US" b="1" i="1" dirty="0">
                <a:sym typeface="+mn-ea"/>
              </a:rPr>
              <a:t>Harrington v Siliya and Another </a:t>
            </a:r>
            <a:r>
              <a:rPr lang="en-US" b="1" dirty="0">
                <a:sym typeface="+mn-ea"/>
              </a:rPr>
              <a:t>SCZ Judgment No. 14 of 2011</a:t>
            </a:r>
            <a:endParaRPr lang="en-US" dirty="0"/>
          </a:p>
          <a:p>
            <a:pPr algn="just">
              <a:lnSpc>
                <a:spcPct val="140000"/>
              </a:lnSpc>
            </a:pPr>
            <a:r>
              <a:rPr lang="en-US" dirty="0"/>
              <a:t>Section 4 of Parliamentary and Ministerial Code cap 16 provides the grounds upon which a member of National Assembly is considered to have breached the Code of Conduct.</a:t>
            </a:r>
          </a:p>
          <a:p>
            <a:pPr algn="just">
              <a:lnSpc>
                <a:spcPct val="140000"/>
              </a:lnSpc>
            </a:pPr>
            <a:r>
              <a:rPr lang="en-US" dirty="0"/>
              <a:t> 4.    A Member shall be considered to have breached the code of 	conduct if he knowingly acquires any significant pecuniary 	advantage, or assists in the acquisition of pecuniary advantage 	by another person, by-</a:t>
            </a:r>
          </a:p>
          <a:p>
            <a:pPr lvl="2" algn="just">
              <a:lnSpc>
                <a:spcPct val="140000"/>
              </a:lnSpc>
            </a:pPr>
            <a:r>
              <a:rPr lang="en-US" dirty="0"/>
              <a:t>(a) improperly using or benefitting from information which is obtained in the course of his official duties and which is not generally available to the public;</a:t>
            </a:r>
          </a:p>
          <a:p>
            <a:pPr algn="just"/>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effectLst>
                  <a:outerShdw blurRad="38100" dist="38100" dir="2700000" algn="tl">
                    <a:srgbClr val="000000">
                      <a:alpha val="43137"/>
                    </a:srgbClr>
                  </a:outerShdw>
                </a:effectLst>
              </a:rPr>
              <a:t>Dora Siliya Case</a:t>
            </a:r>
          </a:p>
        </p:txBody>
      </p:sp>
      <p:sp>
        <p:nvSpPr>
          <p:cNvPr id="3" name="Content Placeholder 2"/>
          <p:cNvSpPr>
            <a:spLocks noGrp="1"/>
          </p:cNvSpPr>
          <p:nvPr>
            <p:ph idx="1"/>
          </p:nvPr>
        </p:nvSpPr>
        <p:spPr/>
        <p:txBody>
          <a:bodyPr>
            <a:normAutofit lnSpcReduction="10000"/>
          </a:bodyPr>
          <a:lstStyle/>
          <a:p>
            <a:pPr algn="just">
              <a:lnSpc>
                <a:spcPct val="130000"/>
              </a:lnSpc>
            </a:pPr>
            <a:r>
              <a:rPr lang="en-US" dirty="0"/>
              <a:t>A Tribunal under the said Act was created to investigate the allegations of the breach of the code of conduct.</a:t>
            </a:r>
          </a:p>
          <a:p>
            <a:pPr algn="just">
              <a:lnSpc>
                <a:spcPct val="130000"/>
              </a:lnSpc>
            </a:pPr>
            <a:r>
              <a:rPr lang="en-US" dirty="0"/>
              <a:t>The Tribunal having found that the applicant had not breached part II of the Parliamentary and Ministerial Code of Conduct and duly cleared her of all three allegations acted within jurisdiction, but acted in excess of jurisdiction and illegally when it purported to invoke section 14(8) and pronounce itself on a constitutional matter.</a:t>
            </a:r>
          </a:p>
          <a:p>
            <a:pPr algn="just"/>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effectLst>
                  <a:outerShdw blurRad="38100" dist="38100" dir="2700000" algn="tl">
                    <a:srgbClr val="000000">
                      <a:alpha val="43137"/>
                    </a:srgbClr>
                  </a:outerShdw>
                </a:effectLst>
              </a:rPr>
              <a:t>Dora Siliya Case</a:t>
            </a:r>
          </a:p>
        </p:txBody>
      </p:sp>
      <p:sp>
        <p:nvSpPr>
          <p:cNvPr id="3" name="Content Placeholder 2"/>
          <p:cNvSpPr>
            <a:spLocks noGrp="1"/>
          </p:cNvSpPr>
          <p:nvPr>
            <p:ph idx="1"/>
          </p:nvPr>
        </p:nvSpPr>
        <p:spPr/>
        <p:txBody>
          <a:bodyPr/>
          <a:lstStyle/>
          <a:p>
            <a:pPr algn="just">
              <a:lnSpc>
                <a:spcPct val="150000"/>
              </a:lnSpc>
            </a:pPr>
            <a:r>
              <a:rPr lang="en-US" dirty="0"/>
              <a:t>Section 14(8) of Cap 16 provides </a:t>
            </a:r>
          </a:p>
          <a:p>
            <a:pPr algn="just">
              <a:lnSpc>
                <a:spcPct val="150000"/>
              </a:lnSpc>
              <a:buNone/>
            </a:pPr>
            <a:r>
              <a:rPr lang="en-US" dirty="0"/>
              <a:t>    </a:t>
            </a:r>
            <a:r>
              <a:rPr lang="en-US" b="1" dirty="0"/>
              <a:t>“	In its report, the tribunal may make such recommendations as 	to administrative actions, criminal prosecutions or other 	further actions to be taken as it thinks fit.</a:t>
            </a:r>
          </a:p>
          <a:p>
            <a:pPr algn="just">
              <a:lnSpc>
                <a:spcPct val="150000"/>
              </a:lnSpc>
            </a:pPr>
            <a:r>
              <a:rPr lang="en-US" dirty="0"/>
              <a:t>The Applicant sought for judicial review on the grounds, inter alia, illegality.</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effectLst>
                  <a:outerShdw blurRad="38100" dist="38100" dir="2700000" algn="tl">
                    <a:srgbClr val="000000">
                      <a:alpha val="43137"/>
                    </a:srgbClr>
                  </a:outerShdw>
                </a:effectLst>
              </a:rPr>
              <a:t>Dora Siliya Case</a:t>
            </a:r>
          </a:p>
        </p:txBody>
      </p:sp>
      <p:sp>
        <p:nvSpPr>
          <p:cNvPr id="3" name="Content Placeholder 2"/>
          <p:cNvSpPr>
            <a:spLocks noGrp="1"/>
          </p:cNvSpPr>
          <p:nvPr>
            <p:ph idx="1"/>
          </p:nvPr>
        </p:nvSpPr>
        <p:spPr/>
        <p:txBody>
          <a:bodyPr>
            <a:normAutofit fontScale="92500" lnSpcReduction="20000"/>
          </a:bodyPr>
          <a:lstStyle/>
          <a:p>
            <a:pPr lvl="0" algn="just"/>
            <a:r>
              <a:rPr lang="en-US" i="1" dirty="0"/>
              <a:t>A. ILLEGALITY</a:t>
            </a:r>
          </a:p>
          <a:p>
            <a:pPr lvl="0" algn="just">
              <a:buNone/>
            </a:pPr>
            <a:endParaRPr lang="en-US" dirty="0"/>
          </a:p>
          <a:p>
            <a:pPr lvl="0" algn="just"/>
            <a:r>
              <a:rPr lang="en-US" i="1" dirty="0"/>
              <a:t>(</a:t>
            </a:r>
            <a:r>
              <a:rPr lang="en-US" i="1" dirty="0" err="1"/>
              <a:t>i</a:t>
            </a:r>
            <a:r>
              <a:rPr lang="en-US" i="1" dirty="0"/>
              <a:t>) The decision of the Tribunal dated the 16</a:t>
            </a:r>
            <a:r>
              <a:rPr lang="en-US" i="1" baseline="30000" dirty="0"/>
              <a:t>th</a:t>
            </a:r>
            <a:r>
              <a:rPr lang="en-US" i="1" dirty="0"/>
              <a:t> day of April 2009, purporting to make recommendations that the applicant was in breach of the provisions of the Constitution of the Republic of Zambia, was in excess of its jurisdiction as stipulated by the provisions of the Parliamentary and Ministerial Code of Conduct Act.</a:t>
            </a:r>
          </a:p>
          <a:p>
            <a:pPr lvl="0" algn="just">
              <a:buNone/>
            </a:pPr>
            <a:endParaRPr lang="en-US" dirty="0"/>
          </a:p>
          <a:p>
            <a:pPr lvl="0" algn="just"/>
            <a:r>
              <a:rPr lang="en-US" i="1" dirty="0"/>
              <a:t>(ii) The Tribunal erred in law when it purported to adjudicate on constitutional matters and pronounce itself on the provisions of the Constitution of Zambia as that is the preserve of the High Court of Judicature of Zambia.</a:t>
            </a:r>
            <a:endParaRPr lang="en-US" dirty="0"/>
          </a:p>
          <a:p>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effectLst>
                  <a:outerShdw blurRad="38100" dist="38100" dir="2700000" algn="tl">
                    <a:srgbClr val="000000">
                      <a:alpha val="43137"/>
                    </a:srgbClr>
                  </a:outerShdw>
                </a:effectLst>
              </a:rPr>
              <a:t>Dora Siliya Case</a:t>
            </a:r>
          </a:p>
        </p:txBody>
      </p:sp>
      <p:sp>
        <p:nvSpPr>
          <p:cNvPr id="3" name="Content Placeholder 2"/>
          <p:cNvSpPr>
            <a:spLocks noGrp="1"/>
          </p:cNvSpPr>
          <p:nvPr>
            <p:ph idx="1"/>
          </p:nvPr>
        </p:nvSpPr>
        <p:spPr/>
        <p:txBody>
          <a:bodyPr>
            <a:normAutofit/>
          </a:bodyPr>
          <a:lstStyle/>
          <a:p>
            <a:pPr lvl="0" algn="just"/>
            <a:r>
              <a:rPr lang="en-US" i="1" dirty="0"/>
              <a:t>(iii) Even in the event that the Tribunal possessed the requisite jurisdiction it still erred in law when it misconstrued the interpretation of the provisions of Article 54(3) of the Constitution, qua the status of the ex-parte facto advice of the Learned Attorney General in a breach of the Constitution.  Advice having been given after the fact.</a:t>
            </a:r>
            <a:endParaRPr lang="en-US" dirty="0"/>
          </a:p>
          <a:p>
            <a:pPr algn="just"/>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effectLst>
                  <a:outerShdw blurRad="38100" dist="38100" dir="2700000" algn="tl">
                    <a:srgbClr val="000000">
                      <a:alpha val="43137"/>
                    </a:srgbClr>
                  </a:outerShdw>
                </a:effectLst>
              </a:rPr>
              <a:t>Dora Siliya Case</a:t>
            </a:r>
          </a:p>
        </p:txBody>
      </p:sp>
      <p:sp>
        <p:nvSpPr>
          <p:cNvPr id="3" name="Content Placeholder 2"/>
          <p:cNvSpPr>
            <a:spLocks noGrp="1"/>
          </p:cNvSpPr>
          <p:nvPr>
            <p:ph idx="1"/>
          </p:nvPr>
        </p:nvSpPr>
        <p:spPr>
          <a:xfrm>
            <a:off x="838200" y="1510665"/>
            <a:ext cx="10515600" cy="4967605"/>
          </a:xfrm>
        </p:spPr>
        <p:txBody>
          <a:bodyPr>
            <a:normAutofit/>
          </a:bodyPr>
          <a:lstStyle/>
          <a:p>
            <a:pPr algn="just">
              <a:lnSpc>
                <a:spcPct val="110000"/>
              </a:lnSpc>
            </a:pPr>
            <a:r>
              <a:rPr lang="en-US" dirty="0"/>
              <a:t>The court held that having said that, there is no coherent alternative to the excess of jurisdiction and the misinterpretation of Article 54(3) arguments advanced by the applicant and substantially conceded to by the Attorney General.  The order of certiorari to quash the finding that there was breach of the Constitution is granted as prayed.  The Tribunal’s findings that there was no breach of Part II of the Ministerial Code of Conduct remain undisturbed, which means she is cleared by the Tribunal under Part II and by this court under Article 54(3) of the Constitution and it is so ordered.</a:t>
            </a:r>
          </a:p>
          <a:p>
            <a:pPr algn="just">
              <a:lnSpc>
                <a:spcPct val="110000"/>
              </a:lnSpc>
            </a:pPr>
            <a:endParaRPr lang="en-US"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5" name="Picture 14"/>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863029" y="1012004"/>
            <a:ext cx="3416158" cy="4795408"/>
          </a:xfrm>
        </p:spPr>
        <p:txBody>
          <a:bodyPr>
            <a:normAutofit/>
          </a:bodyPr>
          <a:lstStyle/>
          <a:p>
            <a:r>
              <a:rPr lang="en-US" dirty="0">
                <a:effectLst>
                  <a:outerShdw blurRad="38100" dist="25400" dir="5400000" algn="ctr" rotWithShape="0">
                    <a:srgbClr val="6E747A">
                      <a:alpha val="43000"/>
                    </a:srgbClr>
                  </a:outerShdw>
                </a:effectLst>
              </a:rPr>
              <a:t>Grounds</a:t>
            </a:r>
            <a:r>
              <a:rPr lang="en-US" dirty="0">
                <a:solidFill>
                  <a:srgbClr val="FFFFFF"/>
                </a:solidFill>
                <a:effectLst>
                  <a:outerShdw blurRad="38100" dist="25400" dir="5400000" algn="ctr" rotWithShape="0">
                    <a:srgbClr val="6E747A">
                      <a:alpha val="43000"/>
                    </a:srgbClr>
                  </a:outerShdw>
                </a:effectLst>
              </a:rPr>
              <a:t> </a:t>
            </a:r>
            <a:r>
              <a:rPr lang="en-US" dirty="0">
                <a:effectLst>
                  <a:outerShdw blurRad="38100" dist="25400" dir="5400000" algn="ctr" rotWithShape="0">
                    <a:srgbClr val="6E747A">
                      <a:alpha val="43000"/>
                    </a:srgbClr>
                  </a:outerShdw>
                </a:effectLst>
              </a:rPr>
              <a:t>of</a:t>
            </a:r>
            <a:r>
              <a:rPr lang="en-US" dirty="0">
                <a:solidFill>
                  <a:srgbClr val="FFFFFF"/>
                </a:solidFill>
                <a:effectLst>
                  <a:outerShdw blurRad="38100" dist="25400" dir="5400000" algn="ctr" rotWithShape="0">
                    <a:srgbClr val="6E747A">
                      <a:alpha val="43000"/>
                    </a:srgbClr>
                  </a:outerShdw>
                </a:effectLst>
              </a:rPr>
              <a:t> </a:t>
            </a:r>
            <a:r>
              <a:rPr lang="en-US" dirty="0">
                <a:effectLst>
                  <a:outerShdw blurRad="38100" dist="25400" dir="5400000" algn="ctr" rotWithShape="0">
                    <a:srgbClr val="6E747A">
                      <a:alpha val="43000"/>
                    </a:srgbClr>
                  </a:outerShdw>
                </a:effectLst>
              </a:rPr>
              <a:t>Judicial</a:t>
            </a:r>
            <a:r>
              <a:rPr lang="en-US" dirty="0">
                <a:solidFill>
                  <a:srgbClr val="FFFFFF"/>
                </a:solidFill>
                <a:effectLst>
                  <a:outerShdw blurRad="38100" dist="25400" dir="5400000" algn="ctr" rotWithShape="0">
                    <a:srgbClr val="6E747A">
                      <a:alpha val="43000"/>
                    </a:srgbClr>
                  </a:outerShdw>
                </a:effectLst>
              </a:rPr>
              <a:t> </a:t>
            </a:r>
            <a:r>
              <a:rPr lang="en-US" dirty="0">
                <a:effectLst>
                  <a:outerShdw blurRad="38100" dist="25400" dir="5400000" algn="ctr" rotWithShape="0">
                    <a:srgbClr val="6E747A">
                      <a:alpha val="43000"/>
                    </a:srgbClr>
                  </a:outerShdw>
                </a:effectLst>
              </a:rPr>
              <a:t>Review</a:t>
            </a:r>
          </a:p>
        </p:txBody>
      </p:sp>
      <p:graphicFrame>
        <p:nvGraphicFramePr>
          <p:cNvPr id="5" name="Content Placeholder 2"/>
          <p:cNvGraphicFramePr>
            <a:graphicFrameLocks noGrp="1"/>
          </p:cNvGraphicFramePr>
          <p:nvPr>
            <p:ph idx="1"/>
          </p:nvPr>
        </p:nvGraphicFramePr>
        <p:xfrm>
          <a:off x="4629150" y="679839"/>
          <a:ext cx="6513604" cy="58854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p:cNvSpPr>
            <a:spLocks noGrp="1" noRot="1" noChangeAspect="1" noMove="1" noResize="1" noEditPoints="1" noAdjustHandles="1" noChangeArrowheads="1" noChangeShapeType="1" noTextEdit="1"/>
          </p:cNvSpPr>
          <p:nvPr/>
        </p:nvSpPr>
        <p:spPr>
          <a:xfrm>
            <a:off x="0" y="0"/>
            <a:ext cx="601345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200" y="621792"/>
            <a:ext cx="4795157" cy="5413248"/>
          </a:xfrm>
        </p:spPr>
        <p:txBody>
          <a:bodyPr>
            <a:normAutofit/>
          </a:bodyPr>
          <a:lstStyle/>
          <a:p>
            <a:r>
              <a:rPr lang="en-US" sz="5200">
                <a:solidFill>
                  <a:schemeClr val="bg1"/>
                </a:solidFill>
                <a:effectLst>
                  <a:outerShdw blurRad="38100" dist="25400" dir="5400000" algn="ctr" rotWithShape="0">
                    <a:srgbClr val="6E747A">
                      <a:alpha val="43000"/>
                    </a:srgbClr>
                  </a:outerShdw>
                </a:effectLst>
              </a:rPr>
              <a:t>Illegality</a:t>
            </a:r>
          </a:p>
        </p:txBody>
      </p:sp>
      <p:sp>
        <p:nvSpPr>
          <p:cNvPr id="3" name="Content Placeholder 2"/>
          <p:cNvSpPr>
            <a:spLocks noGrp="1"/>
          </p:cNvSpPr>
          <p:nvPr>
            <p:ph idx="1"/>
          </p:nvPr>
        </p:nvSpPr>
        <p:spPr>
          <a:xfrm>
            <a:off x="6471557" y="621792"/>
            <a:ext cx="5305789" cy="6588177"/>
          </a:xfrm>
        </p:spPr>
        <p:txBody>
          <a:bodyPr anchor="ctr">
            <a:normAutofit lnSpcReduction="10000"/>
          </a:bodyPr>
          <a:lstStyle/>
          <a:p>
            <a:pPr marL="0" indent="0">
              <a:buNone/>
            </a:pPr>
            <a:r>
              <a:rPr lang="en-US" b="1" dirty="0">
                <a:latin typeface="Franklin Gothic Book" panose="020B0503020102020204" pitchFamily="34" charset="0"/>
              </a:rPr>
              <a:t>Doctrine of Ultra Vires</a:t>
            </a:r>
            <a:endParaRPr lang="en-US" dirty="0">
              <a:latin typeface="Franklin Gothic Book" panose="020B0503020102020204" pitchFamily="34" charset="0"/>
            </a:endParaRPr>
          </a:p>
          <a:p>
            <a:r>
              <a:rPr lang="en-US" dirty="0">
                <a:latin typeface="Franklin Gothic Book" panose="020B0503020102020204" pitchFamily="34" charset="0"/>
              </a:rPr>
              <a:t>When power is conferred on an administrative body, the instrument conferring the power may itself provide for restrictions on the exercise of power. </a:t>
            </a:r>
          </a:p>
          <a:p>
            <a:r>
              <a:rPr lang="en-US" dirty="0">
                <a:latin typeface="Franklin Gothic Book" panose="020B0503020102020204" pitchFamily="34" charset="0"/>
              </a:rPr>
              <a:t>The doctrine of ultra vires is the basic doctrine in administrative law. It envisages that an authority can exercise only so much power as is conferred on it by law.</a:t>
            </a:r>
          </a:p>
          <a:p>
            <a:r>
              <a:rPr lang="en-US" dirty="0">
                <a:latin typeface="Franklin Gothic Book" panose="020B0503020102020204" pitchFamily="34" charset="0"/>
              </a:rPr>
              <a:t>An action of the authority is intra vires when it falls within the limits of the power conferred on it but ultra vires if it goes outside this limit.</a:t>
            </a:r>
          </a:p>
          <a:p>
            <a:endParaRPr lang="en-US" sz="2200" dirty="0"/>
          </a:p>
          <a:p>
            <a:endParaRPr lang="en-US" sz="2200" dirty="0">
              <a:effectLst>
                <a:outerShdw blurRad="38100" dist="38100" dir="2700000" algn="tl">
                  <a:srgbClr val="000000">
                    <a:alpha val="43137"/>
                  </a:srgbClr>
                </a:outerShdw>
              </a:effectLs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E2E40F-29BC-4EBE-A3D8-373285F18CFF}"/>
              </a:ext>
            </a:extLst>
          </p:cNvPr>
          <p:cNvSpPr>
            <a:spLocks noGrp="1"/>
          </p:cNvSpPr>
          <p:nvPr>
            <p:ph type="title"/>
          </p:nvPr>
        </p:nvSpPr>
        <p:spPr/>
        <p:txBody>
          <a:bodyPr/>
          <a:lstStyle/>
          <a:p>
            <a:endParaRPr lang="en-ZM"/>
          </a:p>
        </p:txBody>
      </p:sp>
      <p:sp>
        <p:nvSpPr>
          <p:cNvPr id="3" name="Content Placeholder 2">
            <a:extLst>
              <a:ext uri="{FF2B5EF4-FFF2-40B4-BE49-F238E27FC236}">
                <a16:creationId xmlns:a16="http://schemas.microsoft.com/office/drawing/2014/main" id="{B73133E4-4F38-4521-9771-66AEDF492F05}"/>
              </a:ext>
            </a:extLst>
          </p:cNvPr>
          <p:cNvSpPr>
            <a:spLocks noGrp="1"/>
          </p:cNvSpPr>
          <p:nvPr>
            <p:ph idx="1"/>
          </p:nvPr>
        </p:nvSpPr>
        <p:spPr/>
        <p:txBody>
          <a:bodyPr/>
          <a:lstStyle/>
          <a:p>
            <a:endParaRPr lang="en-ZM"/>
          </a:p>
        </p:txBody>
      </p:sp>
    </p:spTree>
    <p:extLst>
      <p:ext uri="{BB962C8B-B14F-4D97-AF65-F5344CB8AC3E}">
        <p14:creationId xmlns:p14="http://schemas.microsoft.com/office/powerpoint/2010/main" val="25865614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5" name="Rectangle 114"/>
          <p:cNvSpPr>
            <a:spLocks noGrp="1" noRot="1" noChangeAspect="1" noMove="1" noResize="1" noEditPoints="1" noAdjustHandles="1" noChangeArrowheads="1" noChangeShapeType="1" noTextEdit="1"/>
          </p:cNvSpPr>
          <p:nvPr/>
        </p:nvSpPr>
        <p:spPr>
          <a:xfrm>
            <a:off x="0" y="0"/>
            <a:ext cx="601345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200" y="621792"/>
            <a:ext cx="4795157" cy="5413248"/>
          </a:xfrm>
        </p:spPr>
        <p:txBody>
          <a:bodyPr>
            <a:normAutofit/>
          </a:bodyPr>
          <a:lstStyle/>
          <a:p>
            <a:r>
              <a:rPr lang="en-US" sz="5200">
                <a:solidFill>
                  <a:schemeClr val="bg1"/>
                </a:solidFill>
                <a:effectLst>
                  <a:outerShdw blurRad="38100" dist="25400" dir="5400000" algn="ctr" rotWithShape="0">
                    <a:srgbClr val="6E747A">
                      <a:alpha val="43000"/>
                    </a:srgbClr>
                  </a:outerShdw>
                </a:effectLst>
              </a:rPr>
              <a:t>Illegality</a:t>
            </a:r>
          </a:p>
        </p:txBody>
      </p:sp>
      <p:sp>
        <p:nvSpPr>
          <p:cNvPr id="77" name="Content Placeholder 2"/>
          <p:cNvSpPr>
            <a:spLocks noGrp="1"/>
          </p:cNvSpPr>
          <p:nvPr>
            <p:ph idx="1"/>
          </p:nvPr>
        </p:nvSpPr>
        <p:spPr>
          <a:xfrm>
            <a:off x="6295870" y="434715"/>
            <a:ext cx="5486400" cy="6295869"/>
          </a:xfrm>
        </p:spPr>
        <p:txBody>
          <a:bodyPr anchor="ctr">
            <a:normAutofit/>
          </a:bodyPr>
          <a:lstStyle/>
          <a:p>
            <a:r>
              <a:rPr lang="en-US" dirty="0">
                <a:latin typeface="Franklin Gothic Book" panose="020B0503020102020204" pitchFamily="34" charset="0"/>
              </a:rPr>
              <a:t>The doctrine of ultra vires considers:</a:t>
            </a:r>
          </a:p>
          <a:p>
            <a:pPr marL="0" indent="0">
              <a:buNone/>
            </a:pPr>
            <a:r>
              <a:rPr lang="en-US" dirty="0">
                <a:latin typeface="Franklin Gothic Book" panose="020B0503020102020204" pitchFamily="34" charset="0"/>
              </a:rPr>
              <a:t>	(a) substantive ultra vires ;</a:t>
            </a:r>
          </a:p>
          <a:p>
            <a:pPr marL="0" indent="0">
              <a:buNone/>
            </a:pPr>
            <a:r>
              <a:rPr lang="en-US" dirty="0">
                <a:latin typeface="Franklin Gothic Book" panose="020B0503020102020204" pitchFamily="34" charset="0"/>
              </a:rPr>
              <a:t>	(b) procedural ultra vires.</a:t>
            </a:r>
          </a:p>
          <a:p>
            <a:pPr marL="0" indent="0">
              <a:buNone/>
            </a:pPr>
            <a:r>
              <a:rPr lang="en-US" dirty="0">
                <a:latin typeface="Franklin Gothic Book" panose="020B0503020102020204" pitchFamily="34" charset="0"/>
              </a:rPr>
              <a:t>	(c) abuse of power;</a:t>
            </a:r>
          </a:p>
          <a:p>
            <a:pPr marL="0" indent="0">
              <a:buNone/>
            </a:pPr>
            <a:r>
              <a:rPr lang="en-US" dirty="0">
                <a:latin typeface="Franklin Gothic Book" panose="020B0503020102020204" pitchFamily="34" charset="0"/>
              </a:rPr>
              <a:t>	(d) failure to exercise power</a:t>
            </a:r>
            <a:r>
              <a:rPr lang="en-US" sz="2400" dirty="0">
                <a:latin typeface="Franklin Gothic Book" panose="020B0503020102020204" pitchFamily="34" charset="0"/>
              </a:rPr>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p:cNvSpPr>
            <a:spLocks noGrp="1" noRot="1" noChangeAspect="1" noMove="1" noResize="1" noEditPoints="1" noAdjustHandles="1" noChangeArrowheads="1" noChangeShapeType="1" noTextEdit="1"/>
          </p:cNvSpPr>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a:spLocks noGrp="1" noRot="1" noChangeAspect="1" noMove="1" noResize="1" noEditPoints="1" noAdjustHandles="1" noChangeArrowheads="1" noChangeShapeType="1" noTextEdit="1"/>
          </p:cNvSpPr>
          <p:nvPr/>
        </p:nvSpPr>
        <p:spPr>
          <a:xfrm>
            <a:off x="-1" y="1"/>
            <a:ext cx="606972" cy="3233984"/>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a:spLocks noGrp="1" noRot="1" noChangeAspect="1" noMove="1" noResize="1" noEditPoints="1" noAdjustHandles="1" noChangeArrowheads="1" noChangeShapeType="1" noTextEdit="1"/>
          </p:cNvSpPr>
          <p:nvPr/>
        </p:nvSpPr>
        <p:spPr>
          <a:xfrm>
            <a:off x="-1" y="3233984"/>
            <a:ext cx="606972" cy="362401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a:spLocks noGrp="1" noRot="1" noChangeAspect="1" noMove="1" noResize="1" noEditPoints="1" noAdjustHandles="1" noChangeArrowheads="1" noChangeShapeType="1" noTextEdit="1"/>
          </p:cNvSpPr>
          <p:nvPr/>
        </p:nvSpPr>
        <p:spPr>
          <a:xfrm>
            <a:off x="606967" y="-1"/>
            <a:ext cx="5038344" cy="685799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166650" y="1332952"/>
            <a:ext cx="3926898" cy="3921176"/>
          </a:xfrm>
        </p:spPr>
        <p:txBody>
          <a:bodyPr anchor="ctr">
            <a:normAutofit/>
          </a:bodyPr>
          <a:lstStyle/>
          <a:p>
            <a:r>
              <a:rPr lang="en-US" sz="5400">
                <a:effectLst>
                  <a:outerShdw blurRad="38100" dist="25400" dir="5400000" algn="ctr" rotWithShape="0">
                    <a:srgbClr val="6E747A">
                      <a:alpha val="43000"/>
                    </a:srgbClr>
                  </a:outerShdw>
                </a:effectLst>
              </a:rPr>
              <a:t>Substantive</a:t>
            </a:r>
            <a:r>
              <a:rPr lang="en-US" sz="5400" b="1">
                <a:effectLst>
                  <a:outerShdw blurRad="38100" dist="25400" dir="5400000" algn="ctr" rotWithShape="0">
                    <a:srgbClr val="6E747A">
                      <a:alpha val="43000"/>
                    </a:srgbClr>
                  </a:outerShdw>
                </a:effectLst>
              </a:rPr>
              <a:t> </a:t>
            </a:r>
            <a:r>
              <a:rPr lang="en-US" sz="5400">
                <a:effectLst>
                  <a:outerShdw blurRad="38100" dist="25400" dir="5400000" algn="ctr" rotWithShape="0">
                    <a:srgbClr val="6E747A">
                      <a:alpha val="43000"/>
                    </a:srgbClr>
                  </a:outerShdw>
                </a:effectLst>
              </a:rPr>
              <a:t>Ultra</a:t>
            </a:r>
            <a:r>
              <a:rPr lang="en-US" sz="5400" b="1">
                <a:effectLst>
                  <a:outerShdw blurRad="38100" dist="25400" dir="5400000" algn="ctr" rotWithShape="0">
                    <a:srgbClr val="6E747A">
                      <a:alpha val="43000"/>
                    </a:srgbClr>
                  </a:outerShdw>
                </a:effectLst>
              </a:rPr>
              <a:t> </a:t>
            </a:r>
            <a:r>
              <a:rPr lang="en-US" sz="5400">
                <a:effectLst>
                  <a:outerShdw blurRad="38100" dist="25400" dir="5400000" algn="ctr" rotWithShape="0">
                    <a:srgbClr val="6E747A">
                      <a:alpha val="43000"/>
                    </a:srgbClr>
                  </a:outerShdw>
                </a:effectLst>
              </a:rPr>
              <a:t>Vires</a:t>
            </a:r>
          </a:p>
        </p:txBody>
      </p:sp>
      <p:grpSp>
        <p:nvGrpSpPr>
          <p:cNvPr id="16" name="Group 15"/>
          <p:cNvGrpSpPr>
            <a:grpSpLocks noGrp="1" noUngrp="1" noRot="1" noChangeAspect="1" noMove="1" noResize="1"/>
          </p:cNvGrpSpPr>
          <p:nvPr/>
        </p:nvGrpSpPr>
        <p:grpSpPr>
          <a:xfrm>
            <a:off x="1188720" y="73152"/>
            <a:ext cx="1178966" cy="232963"/>
            <a:chOff x="5422392" y="64008"/>
            <a:chExt cx="1178966" cy="232963"/>
          </a:xfrm>
        </p:grpSpPr>
        <p:sp>
          <p:nvSpPr>
            <p:cNvPr id="17" name="Rectangle 64"/>
            <p:cNvSpPr/>
            <p:nvPr/>
          </p:nvSpPr>
          <p:spPr>
            <a:xfrm>
              <a:off x="5922213"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p:cNvSpPr/>
            <p:nvPr/>
          </p:nvSpPr>
          <p:spPr>
            <a:xfrm>
              <a:off x="5922213"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p:cNvSpPr/>
            <p:nvPr/>
          </p:nvSpPr>
          <p:spPr>
            <a:xfrm>
              <a:off x="5797258"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p:cNvSpPr/>
            <p:nvPr/>
          </p:nvSpPr>
          <p:spPr>
            <a:xfrm>
              <a:off x="5797258"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p:cNvSpPr/>
            <p:nvPr/>
          </p:nvSpPr>
          <p:spPr>
            <a:xfrm>
              <a:off x="5672303"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p:cNvSpPr/>
            <p:nvPr/>
          </p:nvSpPr>
          <p:spPr>
            <a:xfrm>
              <a:off x="5672303"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p:cNvSpPr/>
            <p:nvPr/>
          </p:nvSpPr>
          <p:spPr>
            <a:xfrm>
              <a:off x="5547347"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p:cNvSpPr/>
            <p:nvPr/>
          </p:nvSpPr>
          <p:spPr>
            <a:xfrm>
              <a:off x="5547347"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p:cNvSpPr/>
            <p:nvPr/>
          </p:nvSpPr>
          <p:spPr>
            <a:xfrm>
              <a:off x="5422392"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p:cNvSpPr/>
            <p:nvPr/>
          </p:nvSpPr>
          <p:spPr>
            <a:xfrm>
              <a:off x="5422392"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64"/>
            <p:cNvSpPr/>
            <p:nvPr/>
          </p:nvSpPr>
          <p:spPr>
            <a:xfrm>
              <a:off x="6546990"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66"/>
            <p:cNvSpPr/>
            <p:nvPr/>
          </p:nvSpPr>
          <p:spPr>
            <a:xfrm>
              <a:off x="6546990"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64"/>
            <p:cNvSpPr/>
            <p:nvPr/>
          </p:nvSpPr>
          <p:spPr>
            <a:xfrm>
              <a:off x="6422035"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66"/>
            <p:cNvSpPr/>
            <p:nvPr/>
          </p:nvSpPr>
          <p:spPr>
            <a:xfrm>
              <a:off x="6422035"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4"/>
            <p:cNvSpPr/>
            <p:nvPr/>
          </p:nvSpPr>
          <p:spPr>
            <a:xfrm>
              <a:off x="6297080"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6"/>
            <p:cNvSpPr/>
            <p:nvPr/>
          </p:nvSpPr>
          <p:spPr>
            <a:xfrm>
              <a:off x="6297080"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4"/>
            <p:cNvSpPr/>
            <p:nvPr/>
          </p:nvSpPr>
          <p:spPr>
            <a:xfrm>
              <a:off x="6172124"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66"/>
            <p:cNvSpPr/>
            <p:nvPr/>
          </p:nvSpPr>
          <p:spPr>
            <a:xfrm>
              <a:off x="6172124"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64"/>
            <p:cNvSpPr/>
            <p:nvPr/>
          </p:nvSpPr>
          <p:spPr>
            <a:xfrm>
              <a:off x="6047169"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6"/>
            <p:cNvSpPr/>
            <p:nvPr/>
          </p:nvSpPr>
          <p:spPr>
            <a:xfrm>
              <a:off x="6047169"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2"/>
          <p:cNvSpPr>
            <a:spLocks noGrp="1"/>
          </p:cNvSpPr>
          <p:nvPr>
            <p:ph idx="1"/>
          </p:nvPr>
        </p:nvSpPr>
        <p:spPr>
          <a:xfrm>
            <a:off x="5653227" y="499832"/>
            <a:ext cx="6293934" cy="5900967"/>
          </a:xfrm>
        </p:spPr>
        <p:txBody>
          <a:bodyPr anchor="ctr">
            <a:normAutofit/>
          </a:bodyPr>
          <a:lstStyle/>
          <a:p>
            <a:r>
              <a:rPr lang="en-US" dirty="0">
                <a:latin typeface="Franklin Gothic Book" panose="020B0503020102020204" pitchFamily="34" charset="0"/>
              </a:rPr>
              <a:t>When an administrative authority acts </a:t>
            </a:r>
          </a:p>
          <a:p>
            <a:pPr marL="971550" lvl="1" indent="-514350">
              <a:buFont typeface="+mj-lt"/>
              <a:buAutoNum type="romanLcPeriod"/>
            </a:pPr>
            <a:r>
              <a:rPr lang="en-US" sz="2800" dirty="0">
                <a:latin typeface="Franklin Gothic Book" panose="020B0503020102020204" pitchFamily="34" charset="0"/>
              </a:rPr>
              <a:t>without power, </a:t>
            </a:r>
          </a:p>
          <a:p>
            <a:pPr marL="971550" lvl="1" indent="-514350">
              <a:buFont typeface="+mj-lt"/>
              <a:buAutoNum type="romanLcPeriod"/>
            </a:pPr>
            <a:r>
              <a:rPr lang="en-US" sz="2800" dirty="0">
                <a:latin typeface="Franklin Gothic Book" panose="020B0503020102020204" pitchFamily="34" charset="0"/>
              </a:rPr>
              <a:t>in excess of power or </a:t>
            </a:r>
          </a:p>
          <a:p>
            <a:pPr marL="971550" lvl="1" indent="-514350">
              <a:buFont typeface="+mj-lt"/>
              <a:buAutoNum type="romanLcPeriod"/>
            </a:pPr>
            <a:r>
              <a:rPr lang="en-US" sz="2800" dirty="0">
                <a:latin typeface="Franklin Gothic Book" panose="020B0503020102020204" pitchFamily="34" charset="0"/>
              </a:rPr>
              <a:t>abuses power, </a:t>
            </a:r>
          </a:p>
          <a:p>
            <a:pPr marL="0" indent="0">
              <a:buNone/>
            </a:pPr>
            <a:r>
              <a:rPr lang="en-US" dirty="0">
                <a:latin typeface="Franklin Gothic Book" panose="020B0503020102020204" pitchFamily="34" charset="0"/>
              </a:rPr>
              <a:t>such acts will be rendered invalid on the ground of substantive ultra vires.</a:t>
            </a:r>
            <a:r>
              <a:rPr lang="en-US" b="1" i="1" dirty="0">
                <a:latin typeface="Franklin Gothic Book" panose="020B0503020102020204" pitchFamily="34" charset="0"/>
                <a:sym typeface="+mn-ea"/>
              </a:rPr>
              <a:t> </a:t>
            </a:r>
          </a:p>
          <a:p>
            <a:pPr marL="0" indent="0">
              <a:buNone/>
            </a:pPr>
            <a:r>
              <a:rPr lang="en-US" dirty="0">
                <a:latin typeface="Franklin Gothic Book" panose="020B0503020102020204" pitchFamily="34" charset="0"/>
              </a:rPr>
              <a:t>E.g. </a:t>
            </a:r>
            <a:r>
              <a:rPr lang="en-US" b="1" i="1" dirty="0">
                <a:latin typeface="Franklin Gothic Book" panose="020B0503020102020204" pitchFamily="34" charset="0"/>
              </a:rPr>
              <a:t> London County Council v AG (1902)</a:t>
            </a:r>
            <a:r>
              <a:rPr lang="en-US" dirty="0">
                <a:latin typeface="Franklin Gothic Book" panose="020B0503020102020204" pitchFamily="34" charset="0"/>
              </a:rPr>
              <a:t> - A council, which was expressly empowered by statute to run tramways, acquired the business of a company which worked tramways and ran bus services. It was held that the council was acting ultra vires in running buses.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andara">
      <a:majorFont>
        <a:latin typeface="Candara" panose="020E0502030303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ndara" panose="020E0502030303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1074</TotalTime>
  <Words>4191</Words>
  <Application>Microsoft Office PowerPoint</Application>
  <PresentationFormat>Widescreen</PresentationFormat>
  <Paragraphs>225</Paragraphs>
  <Slides>48</Slides>
  <Notes>2</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48</vt:i4>
      </vt:variant>
    </vt:vector>
  </HeadingPairs>
  <TitlesOfParts>
    <vt:vector size="56" baseType="lpstr">
      <vt:lpstr>Arial</vt:lpstr>
      <vt:lpstr>Calibri</vt:lpstr>
      <vt:lpstr>Calibri Light</vt:lpstr>
      <vt:lpstr>Candara</vt:lpstr>
      <vt:lpstr>Franklin Gothic Book</vt:lpstr>
      <vt:lpstr>Wingdings</vt:lpstr>
      <vt:lpstr>Office Theme</vt:lpstr>
      <vt:lpstr>1_Office Theme</vt:lpstr>
      <vt:lpstr>   JUDICIAL REVIEW</vt:lpstr>
      <vt:lpstr>Structure of Presentation</vt:lpstr>
      <vt:lpstr>Introduction</vt:lpstr>
      <vt:lpstr>Introduction</vt:lpstr>
      <vt:lpstr>Grounds of Judicial Review</vt:lpstr>
      <vt:lpstr>Illegality</vt:lpstr>
      <vt:lpstr>PowerPoint Presentation</vt:lpstr>
      <vt:lpstr>Illegality</vt:lpstr>
      <vt:lpstr>Substantive Ultra Vires</vt:lpstr>
      <vt:lpstr>Substantive Ultra Vires</vt:lpstr>
      <vt:lpstr>Substantive Ultra Vires</vt:lpstr>
      <vt:lpstr>Substantive Ultra Vires</vt:lpstr>
      <vt:lpstr>Procedural Ultra Vires</vt:lpstr>
      <vt:lpstr>Procedural Ultra Vires</vt:lpstr>
      <vt:lpstr>Procedural Ultra Vires</vt:lpstr>
      <vt:lpstr>Procedural Ultra Vires</vt:lpstr>
      <vt:lpstr>Procedural Ultra Vires</vt:lpstr>
      <vt:lpstr>Procedural Ultra Vires</vt:lpstr>
      <vt:lpstr>Procedural Ultra Vires</vt:lpstr>
      <vt:lpstr>Express Requirements and Conditions</vt:lpstr>
      <vt:lpstr>Express Requirements and Conditions</vt:lpstr>
      <vt:lpstr>Express Requirements and Conditions</vt:lpstr>
      <vt:lpstr>Express Requirements and Conditions</vt:lpstr>
      <vt:lpstr>Express Requirements and Conditions</vt:lpstr>
      <vt:lpstr>Abuse of Power</vt:lpstr>
      <vt:lpstr>Abuse of Power</vt:lpstr>
      <vt:lpstr>Abuse of Power</vt:lpstr>
      <vt:lpstr>Abuse of Power</vt:lpstr>
      <vt:lpstr>Abuse of Power</vt:lpstr>
      <vt:lpstr>Abuse of Power</vt:lpstr>
      <vt:lpstr>Abuse of Power</vt:lpstr>
      <vt:lpstr>Abuse of Power</vt:lpstr>
      <vt:lpstr>Abuse of Power</vt:lpstr>
      <vt:lpstr>Abuse of Power</vt:lpstr>
      <vt:lpstr>Failure to exercise power</vt:lpstr>
      <vt:lpstr>Failure to exercise power</vt:lpstr>
      <vt:lpstr>2. Jurisdictional Error</vt:lpstr>
      <vt:lpstr>Difference between JE and UV</vt:lpstr>
      <vt:lpstr>Errors of law and errors of fact</vt:lpstr>
      <vt:lpstr>Error Outside Jurisdiction</vt:lpstr>
      <vt:lpstr>Error Outside Jurisdiction</vt:lpstr>
      <vt:lpstr>Error Outside Jurisdiction</vt:lpstr>
      <vt:lpstr>Dora Siliya Case</vt:lpstr>
      <vt:lpstr>Dora Siliya Case</vt:lpstr>
      <vt:lpstr>Dora Siliya Case</vt:lpstr>
      <vt:lpstr>Dora Siliya Case</vt:lpstr>
      <vt:lpstr>Dora Siliya Case</vt:lpstr>
      <vt:lpstr>Dora Siliya Case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JUDICIAL REVIEW</dc:title>
  <dc:creator>Winjie Siwale</dc:creator>
  <cp:lastModifiedBy>Chewe Chilufya</cp:lastModifiedBy>
  <cp:revision>14</cp:revision>
  <dcterms:created xsi:type="dcterms:W3CDTF">2020-02-17T15:16:00Z</dcterms:created>
  <dcterms:modified xsi:type="dcterms:W3CDTF">2022-04-30T08:54:35Z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1033-11.2.0.10017</vt:lpwstr>
  </property>
</Properties>
</file>