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8"/>
  </p:notesMasterIdLst>
  <p:handoutMasterIdLst>
    <p:handoutMasterId r:id="rId39"/>
  </p:handoutMasterIdLst>
  <p:sldIdLst>
    <p:sldId id="256" r:id="rId2"/>
    <p:sldId id="287" r:id="rId3"/>
    <p:sldId id="311" r:id="rId4"/>
    <p:sldId id="312" r:id="rId5"/>
    <p:sldId id="313" r:id="rId6"/>
    <p:sldId id="314" r:id="rId7"/>
    <p:sldId id="315" r:id="rId8"/>
    <p:sldId id="344" r:id="rId9"/>
    <p:sldId id="274" r:id="rId10"/>
    <p:sldId id="349" r:id="rId11"/>
    <p:sldId id="352" r:id="rId12"/>
    <p:sldId id="278" r:id="rId13"/>
    <p:sldId id="279" r:id="rId14"/>
    <p:sldId id="353" r:id="rId15"/>
    <p:sldId id="354" r:id="rId16"/>
    <p:sldId id="355" r:id="rId17"/>
    <p:sldId id="280" r:id="rId18"/>
    <p:sldId id="259" r:id="rId19"/>
    <p:sldId id="281" r:id="rId20"/>
    <p:sldId id="282" r:id="rId21"/>
    <p:sldId id="356" r:id="rId22"/>
    <p:sldId id="357" r:id="rId23"/>
    <p:sldId id="358" r:id="rId24"/>
    <p:sldId id="359" r:id="rId25"/>
    <p:sldId id="299" r:id="rId26"/>
    <p:sldId id="300" r:id="rId27"/>
    <p:sldId id="301" r:id="rId28"/>
    <p:sldId id="302" r:id="rId29"/>
    <p:sldId id="303" r:id="rId30"/>
    <p:sldId id="304" r:id="rId31"/>
    <p:sldId id="305" r:id="rId32"/>
    <p:sldId id="306" r:id="rId33"/>
    <p:sldId id="307" r:id="rId34"/>
    <p:sldId id="308" r:id="rId35"/>
    <p:sldId id="309" r:id="rId36"/>
    <p:sldId id="310"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41" autoAdjust="0"/>
    <p:restoredTop sz="94660"/>
  </p:normalViewPr>
  <p:slideViewPr>
    <p:cSldViewPr snapToGrid="0">
      <p:cViewPr varScale="1">
        <p:scale>
          <a:sx n="69" d="100"/>
          <a:sy n="69" d="100"/>
        </p:scale>
        <p:origin x="762"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t>2/8/2022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09601"/>
            <a:ext cx="103632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828800" y="4953000"/>
            <a:ext cx="85344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5CA946FC-01FA-4032-B821-D04006F2470B}" type="datetimeFigureOut">
              <a:rPr lang="en-US" smtClean="0"/>
              <a:t>2/8/2022</a:t>
            </a:fld>
            <a:endParaRPr lang="en-US"/>
          </a:p>
        </p:txBody>
      </p:sp>
      <p:sp>
        <p:nvSpPr>
          <p:cNvPr id="8" name="Slide Number Placeholder 7"/>
          <p:cNvSpPr>
            <a:spLocks noGrp="1"/>
          </p:cNvSpPr>
          <p:nvPr>
            <p:ph type="sldNum" sz="quarter" idx="11"/>
          </p:nvPr>
        </p:nvSpPr>
        <p:spPr/>
        <p:txBody>
          <a:bodyPr/>
          <a:lstStyle/>
          <a:p>
            <a:fld id="{BF2E05A5-9275-4484-A5A0-2D3AE5ED3F11}"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A946FC-01FA-4032-B821-D04006F2470B}"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2E05A5-9275-4484-A5A0-2D3AE5ED3F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A946FC-01FA-4032-B821-D04006F2470B}"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2E05A5-9275-4484-A5A0-2D3AE5ED3F1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anose="020B0604020202020204"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A946FC-01FA-4032-B821-D04006F2470B}"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2E05A5-9275-4484-A5A0-2D3AE5ED3F1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371601"/>
            <a:ext cx="103632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963084" y="4068764"/>
            <a:ext cx="103632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A946FC-01FA-4032-B821-D04006F2470B}"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2E05A5-9275-4484-A5A0-2D3AE5ED3F11}" type="slidenum">
              <a:rPr lang="en-US" smtClean="0"/>
              <a:t>‹#›</a:t>
            </a:fld>
            <a:endParaRPr lang="en-US"/>
          </a:p>
        </p:txBody>
      </p:sp>
      <p:sp>
        <p:nvSpPr>
          <p:cNvPr id="7" name="Oval 6"/>
          <p:cNvSpPr/>
          <p:nvPr/>
        </p:nvSpPr>
        <p:spPr>
          <a:xfrm>
            <a:off x="59944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2611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728971"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6197600" y="1600201"/>
            <a:ext cx="53848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A946FC-01FA-4032-B821-D04006F2470B}" type="datetimeFigureOut">
              <a:rPr lang="en-US" smtClean="0"/>
              <a:t>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2E05A5-9275-4484-A5A0-2D3AE5ED3F11}" type="slidenum">
              <a:rPr lang="en-US" smtClean="0"/>
              <a:t>‹#›</a:t>
            </a:fld>
            <a:endParaRPr lang="en-US"/>
          </a:p>
        </p:txBody>
      </p:sp>
      <p:sp>
        <p:nvSpPr>
          <p:cNvPr id="9" name="Content Placeholder 8"/>
          <p:cNvSpPr>
            <a:spLocks noGrp="1"/>
          </p:cNvSpPr>
          <p:nvPr>
            <p:ph sz="quarter" idx="13"/>
          </p:nvPr>
        </p:nvSpPr>
        <p:spPr>
          <a:xfrm>
            <a:off x="487680" y="1600200"/>
            <a:ext cx="5388864"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600200"/>
            <a:ext cx="5386917"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6197601" y="1600200"/>
            <a:ext cx="5389033"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5CA946FC-01FA-4032-B821-D04006F2470B}" type="datetimeFigureOut">
              <a:rPr lang="en-US" smtClean="0"/>
              <a:t>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2E05A5-9275-4484-A5A0-2D3AE5ED3F11}" type="slidenum">
              <a:rPr lang="en-US" smtClean="0"/>
              <a:t>‹#›</a:t>
            </a:fld>
            <a:endParaRPr lang="en-US"/>
          </a:p>
        </p:txBody>
      </p:sp>
      <p:sp>
        <p:nvSpPr>
          <p:cNvPr id="11" name="Content Placeholder 10"/>
          <p:cNvSpPr>
            <a:spLocks noGrp="1"/>
          </p:cNvSpPr>
          <p:nvPr>
            <p:ph sz="quarter" idx="13"/>
          </p:nvPr>
        </p:nvSpPr>
        <p:spPr>
          <a:xfrm>
            <a:off x="609600" y="2212848"/>
            <a:ext cx="5388864"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6230112" y="2212849"/>
            <a:ext cx="5388864"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A946FC-01FA-4032-B821-D04006F2470B}" type="datetimeFigureOut">
              <a:rPr lang="en-US" smtClean="0"/>
              <a:t>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2E05A5-9275-4484-A5A0-2D3AE5ED3F1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946FC-01FA-4032-B821-D04006F2470B}" type="datetimeFigureOut">
              <a:rPr lang="en-US" smtClean="0"/>
              <a:t>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2E05A5-9275-4484-A5A0-2D3AE5ED3F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76117" y="266700"/>
            <a:ext cx="4011084"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958850" y="273051"/>
            <a:ext cx="66611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876117" y="2438401"/>
            <a:ext cx="4011084"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A946FC-01FA-4032-B821-D04006F2470B}" type="datetimeFigureOut">
              <a:rPr lang="en-US" smtClean="0"/>
              <a:t>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2E05A5-9275-4484-A5A0-2D3AE5ED3F1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9435" y="228600"/>
            <a:ext cx="7615765"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2010835" y="1143000"/>
            <a:ext cx="8072965"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239435" y="5810250"/>
            <a:ext cx="7615765"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A946FC-01FA-4032-B821-D04006F2470B}" type="datetimeFigureOut">
              <a:rPr lang="en-US" smtClean="0"/>
              <a:t>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2E05A5-9275-4484-A5A0-2D3AE5ED3F1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0"/>
            <a:ext cx="109728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484463" y="6356351"/>
            <a:ext cx="2781300"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anose="020B0502020202020204" pitchFamily="34" charset="0"/>
              </a:defRPr>
            </a:lvl1pPr>
          </a:lstStyle>
          <a:p>
            <a:fld id="{5CA946FC-01FA-4032-B821-D04006F2470B}" type="datetimeFigureOut">
              <a:rPr lang="en-US" smtClean="0"/>
              <a:t>2/8/2022</a:t>
            </a:fld>
            <a:endParaRPr lang="en-US"/>
          </a:p>
        </p:txBody>
      </p:sp>
      <p:sp>
        <p:nvSpPr>
          <p:cNvPr id="5" name="Footer Placeholder 4"/>
          <p:cNvSpPr>
            <a:spLocks noGrp="1"/>
          </p:cNvSpPr>
          <p:nvPr>
            <p:ph type="ftr" sz="quarter" idx="3"/>
          </p:nvPr>
        </p:nvSpPr>
        <p:spPr>
          <a:xfrm>
            <a:off x="878887" y="6356351"/>
            <a:ext cx="3797300"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anose="020B0502020202020204" pitchFamily="34" charset="0"/>
              </a:defRPr>
            </a:lvl1pPr>
          </a:lstStyle>
          <a:p>
            <a:endParaRPr lang="en-US"/>
          </a:p>
        </p:txBody>
      </p:sp>
      <p:sp>
        <p:nvSpPr>
          <p:cNvPr id="6" name="Slide Number Placeholder 5"/>
          <p:cNvSpPr>
            <a:spLocks noGrp="1"/>
          </p:cNvSpPr>
          <p:nvPr>
            <p:ph type="sldNum" sz="quarter" idx="4"/>
          </p:nvPr>
        </p:nvSpPr>
        <p:spPr>
          <a:xfrm>
            <a:off x="11391038" y="6356351"/>
            <a:ext cx="749300"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anose="020B0502020202020204" pitchFamily="34" charset="0"/>
              </a:defRPr>
            </a:lvl1pPr>
          </a:lstStyle>
          <a:p>
            <a:fld id="{BF2E05A5-9275-4484-A5A0-2D3AE5ED3F11}" type="slidenum">
              <a:rPr lang="en-US" smtClean="0"/>
              <a:t>‹#›</a:t>
            </a:fld>
            <a:endParaRPr lang="en-US"/>
          </a:p>
        </p:txBody>
      </p:sp>
      <p:sp>
        <p:nvSpPr>
          <p:cNvPr id="7" name="Oval 6"/>
          <p:cNvSpPr/>
          <p:nvPr/>
        </p:nvSpPr>
        <p:spPr>
          <a:xfrm>
            <a:off x="11277014"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758826"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09601"/>
            <a:ext cx="10363200" cy="2597238"/>
          </a:xfrm>
        </p:spPr>
        <p:txBody>
          <a:bodyPr/>
          <a:lstStyle/>
          <a:p>
            <a:r>
              <a:rPr lang="en-US" dirty="0"/>
              <a:t>ADMINISTRATIVE LAW – L202</a:t>
            </a:r>
          </a:p>
        </p:txBody>
      </p:sp>
      <p:sp>
        <p:nvSpPr>
          <p:cNvPr id="3" name="Subtitle 2"/>
          <p:cNvSpPr>
            <a:spLocks noGrp="1"/>
          </p:cNvSpPr>
          <p:nvPr>
            <p:ph type="subTitle" idx="1"/>
          </p:nvPr>
        </p:nvSpPr>
        <p:spPr>
          <a:xfrm>
            <a:off x="1524000" y="3602038"/>
            <a:ext cx="9144000" cy="583596"/>
          </a:xfrm>
        </p:spPr>
        <p:txBody>
          <a:bodyPr>
            <a:normAutofit fontScale="85000" lnSpcReduction="20000"/>
          </a:bodyPr>
          <a:lstStyle/>
          <a:p>
            <a:r>
              <a:rPr lang="en-US" dirty="0"/>
              <a:t>UNIT 1 - THE HISTORY, NATURE &amp; PURPOSE OF ADMINISTRATIVE LAW IN ZAMBIA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Background</a:t>
            </a:r>
          </a:p>
        </p:txBody>
      </p:sp>
      <p:sp>
        <p:nvSpPr>
          <p:cNvPr id="3" name="Content Placeholder 2"/>
          <p:cNvSpPr>
            <a:spLocks noGrp="1"/>
          </p:cNvSpPr>
          <p:nvPr>
            <p:ph idx="1"/>
          </p:nvPr>
        </p:nvSpPr>
        <p:spPr/>
        <p:txBody>
          <a:bodyPr/>
          <a:lstStyle/>
          <a:p>
            <a:pPr algn="just"/>
            <a:r>
              <a:rPr lang="en-US" dirty="0"/>
              <a:t>The</a:t>
            </a:r>
            <a:r>
              <a:rPr lang="en-US" i="1" dirty="0"/>
              <a:t> laissez faire</a:t>
            </a:r>
            <a:r>
              <a:rPr lang="en-US" dirty="0"/>
              <a:t> philosophy was heavily criticized by different social actors who saw there was need for government to have control in any society in order to end the suffering of many</a:t>
            </a:r>
          </a:p>
          <a:p>
            <a:pPr algn="just"/>
            <a:endParaRPr lang="en-US" dirty="0"/>
          </a:p>
          <a:p>
            <a:pPr algn="just"/>
            <a:r>
              <a:rPr lang="en-US" dirty="0"/>
              <a:t>The result of this was the emergence of the </a:t>
            </a:r>
            <a:r>
              <a:rPr lang="en-US" b="1" dirty="0"/>
              <a:t>welfare state </a:t>
            </a:r>
            <a:r>
              <a:rPr lang="en-US" dirty="0"/>
              <a:t>which meant collective responsibility for the welfare of the individual</a:t>
            </a:r>
          </a:p>
          <a:p>
            <a:pPr algn="just"/>
            <a:endParaRPr lang="en-US" dirty="0"/>
          </a:p>
          <a:p>
            <a:pPr algn="just"/>
            <a:r>
              <a:rPr lang="en-US" dirty="0"/>
              <a:t>In the early 20th century, the government assumed greater responsibility as a protector, provider, entrepreneur, arbiter and economic controller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 of Admin Law</a:t>
            </a:r>
          </a:p>
        </p:txBody>
      </p:sp>
      <p:sp>
        <p:nvSpPr>
          <p:cNvPr id="3" name="Content Placeholder 2"/>
          <p:cNvSpPr>
            <a:spLocks noGrp="1"/>
          </p:cNvSpPr>
          <p:nvPr>
            <p:ph idx="1"/>
          </p:nvPr>
        </p:nvSpPr>
        <p:spPr/>
        <p:txBody>
          <a:bodyPr/>
          <a:lstStyle/>
          <a:p>
            <a:pPr algn="just"/>
            <a:r>
              <a:rPr lang="en-US" dirty="0"/>
              <a:t>The imperative urgency of uplifting the living standards of the majority of the population necessitated a rapid expansion of public bureaucracy</a:t>
            </a:r>
          </a:p>
          <a:p>
            <a:pPr marL="0" indent="0" algn="just">
              <a:buNone/>
            </a:pPr>
            <a:endParaRPr lang="en-US" dirty="0"/>
          </a:p>
          <a:p>
            <a:pPr algn="just"/>
            <a:r>
              <a:rPr lang="en-US" dirty="0"/>
              <a:t>It was necessary for the country to build schools, roads, clinics/hospitals and other social and economic infrastructure in order to create an enabling environment for Sustainable Human Development in the country</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 of Admin Law</a:t>
            </a:r>
          </a:p>
        </p:txBody>
      </p:sp>
      <p:sp>
        <p:nvSpPr>
          <p:cNvPr id="3" name="Content Placeholder 2"/>
          <p:cNvSpPr>
            <a:spLocks noGrp="1"/>
          </p:cNvSpPr>
          <p:nvPr>
            <p:ph idx="1"/>
          </p:nvPr>
        </p:nvSpPr>
        <p:spPr/>
        <p:txBody>
          <a:bodyPr>
            <a:normAutofit/>
          </a:bodyPr>
          <a:lstStyle/>
          <a:p>
            <a:pPr algn="just"/>
            <a:r>
              <a:rPr lang="en-US" dirty="0"/>
              <a:t>The characteristics of the welfare economy state where an increase in:</a:t>
            </a:r>
          </a:p>
          <a:p>
            <a:pPr lvl="1" algn="just"/>
            <a:r>
              <a:rPr lang="en-US" sz="2000" dirty="0"/>
              <a:t>The range and detail of Govt. regulation of privately owned economic enterprise</a:t>
            </a:r>
          </a:p>
          <a:p>
            <a:pPr lvl="1" algn="just"/>
            <a:r>
              <a:rPr lang="en-US" sz="2000" dirty="0"/>
              <a:t>Direct provision of services such as unemployment and retirement benefits, low cost housing, family allowances, medical care and the like by Govt. to individuals.</a:t>
            </a:r>
          </a:p>
          <a:p>
            <a:pPr lvl="1" algn="just"/>
            <a:r>
              <a:rPr lang="en-US" sz="2000" dirty="0"/>
              <a:t>Increased Govt. ownership and operation of industries and businesses which at an earlier time would have been operated for profit by individuals or private corporations.</a:t>
            </a:r>
          </a:p>
          <a:p>
            <a:pPr marL="457200" lvl="1" indent="0" algn="just">
              <a:buNone/>
            </a:pPr>
            <a:endParaRPr lang="en-US" sz="2000" dirty="0"/>
          </a:p>
          <a:p>
            <a:pPr algn="just"/>
            <a:r>
              <a:rPr lang="en-US" dirty="0"/>
              <a:t>Over time, individuals realized the futility of reliance on private rights and recognition of the social or public interest in his welfare.</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 of Admin Law</a:t>
            </a:r>
          </a:p>
        </p:txBody>
      </p:sp>
      <p:sp>
        <p:nvSpPr>
          <p:cNvPr id="3" name="Content Placeholder 2"/>
          <p:cNvSpPr>
            <a:spLocks noGrp="1"/>
          </p:cNvSpPr>
          <p:nvPr>
            <p:ph idx="1"/>
          </p:nvPr>
        </p:nvSpPr>
        <p:spPr/>
        <p:txBody>
          <a:bodyPr>
            <a:normAutofit fontScale="92500" lnSpcReduction="20000"/>
          </a:bodyPr>
          <a:lstStyle/>
          <a:p>
            <a:pPr algn="just"/>
            <a:r>
              <a:rPr lang="en-US" dirty="0"/>
              <a:t>People started asking Govt. not so much what their rights are but what the Govt. would do to enable them to live a full and meaningful life.</a:t>
            </a:r>
          </a:p>
          <a:p>
            <a:pPr algn="just"/>
            <a:endParaRPr lang="en-US" dirty="0"/>
          </a:p>
          <a:p>
            <a:pPr algn="just"/>
            <a:r>
              <a:rPr lang="en-US" dirty="0"/>
              <a:t>People now came to </a:t>
            </a:r>
            <a:r>
              <a:rPr lang="en-US" dirty="0" err="1"/>
              <a:t>realise</a:t>
            </a:r>
            <a:r>
              <a:rPr lang="en-US" dirty="0"/>
              <a:t> that their rights had little significance unless Govt. genuinely secured their interests.</a:t>
            </a:r>
          </a:p>
          <a:p>
            <a:pPr marL="0" indent="0" algn="just">
              <a:buNone/>
            </a:pPr>
            <a:endParaRPr lang="en-US" dirty="0"/>
          </a:p>
          <a:p>
            <a:pPr algn="just"/>
            <a:r>
              <a:rPr lang="en-US" dirty="0"/>
              <a:t>To achieve these demands the functional approach of </a:t>
            </a:r>
            <a:r>
              <a:rPr lang="en-US" dirty="0" err="1"/>
              <a:t>Govt</a:t>
            </a:r>
            <a:r>
              <a:rPr lang="en-US" dirty="0"/>
              <a:t> grew significantly during the 20th Century.</a:t>
            </a:r>
          </a:p>
          <a:p>
            <a:pPr marL="0" indent="0" algn="just">
              <a:buNone/>
            </a:pPr>
            <a:endParaRPr lang="en-US" dirty="0"/>
          </a:p>
          <a:p>
            <a:pPr algn="just"/>
            <a:r>
              <a:rPr lang="en-US" dirty="0"/>
              <a:t>This has been seen through the creation of commissions, corporations, boards, consisting of experts entrusted with the responsibility of dealing with the problem area involving public utilities like water, electricity, marketing grain and protection of health or any other problems identified by the community</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923" y="834714"/>
            <a:ext cx="10515600" cy="974278"/>
          </a:xfrm>
        </p:spPr>
        <p:txBody>
          <a:bodyPr/>
          <a:lstStyle/>
          <a:p>
            <a:r>
              <a:rPr lang="en-US" dirty="0"/>
              <a:t>Historical Development of Admin Law in Zambia</a:t>
            </a:r>
          </a:p>
        </p:txBody>
      </p:sp>
      <p:sp>
        <p:nvSpPr>
          <p:cNvPr id="3" name="Content Placeholder 2"/>
          <p:cNvSpPr>
            <a:spLocks noGrp="1"/>
          </p:cNvSpPr>
          <p:nvPr>
            <p:ph idx="1"/>
          </p:nvPr>
        </p:nvSpPr>
        <p:spPr>
          <a:xfrm>
            <a:off x="1134414" y="1584104"/>
            <a:ext cx="10515600" cy="5061396"/>
          </a:xfrm>
        </p:spPr>
        <p:txBody>
          <a:bodyPr>
            <a:normAutofit lnSpcReduction="20000"/>
          </a:bodyPr>
          <a:lstStyle/>
          <a:p>
            <a:pPr algn="just"/>
            <a:r>
              <a:rPr lang="en-US" dirty="0"/>
              <a:t>The modern system of administration in Zambia is a direct product of colonial history where the British had colonized the territory.</a:t>
            </a:r>
          </a:p>
          <a:p>
            <a:pPr marL="0" indent="0" algn="just">
              <a:buNone/>
            </a:pPr>
            <a:endParaRPr lang="en-US" dirty="0"/>
          </a:p>
          <a:p>
            <a:pPr algn="just"/>
            <a:r>
              <a:rPr lang="en-US" dirty="0"/>
              <a:t>The British South Africa (BSA) Company's administration of what became Rhodesia was chartered in 1889 by Queen Victoria of the United Kingdom, and began with the Pioneer Column's march north-east to Mashonaland in 1890.</a:t>
            </a:r>
          </a:p>
          <a:p>
            <a:pPr algn="just"/>
            <a:endParaRPr lang="en-US" dirty="0"/>
          </a:p>
          <a:p>
            <a:pPr algn="just"/>
            <a:r>
              <a:rPr lang="en-US" dirty="0"/>
              <a:t>By 1895 the territory was divided into North Eastern and North Western Rhodesia which were managed as two distinct units, established under the BSA company rule.</a:t>
            </a:r>
          </a:p>
          <a:p>
            <a:pPr algn="just"/>
            <a:endParaRPr lang="en-US" dirty="0"/>
          </a:p>
          <a:p>
            <a:pPr algn="just"/>
            <a:r>
              <a:rPr lang="en-US" dirty="0"/>
              <a:t>North Western was more organized in terms of administration under the lozi chief while in North Eastern Rhodesia the chiefs had individual systems of governance for specific territories.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923" y="834714"/>
            <a:ext cx="10515600" cy="974278"/>
          </a:xfrm>
        </p:spPr>
        <p:txBody>
          <a:bodyPr/>
          <a:lstStyle/>
          <a:p>
            <a:r>
              <a:rPr lang="en-US" dirty="0"/>
              <a:t>Historical Development of Admin Law in Zambia</a:t>
            </a:r>
          </a:p>
        </p:txBody>
      </p:sp>
      <p:sp>
        <p:nvSpPr>
          <p:cNvPr id="3" name="Content Placeholder 2"/>
          <p:cNvSpPr>
            <a:spLocks noGrp="1"/>
          </p:cNvSpPr>
          <p:nvPr>
            <p:ph idx="1"/>
          </p:nvPr>
        </p:nvSpPr>
        <p:spPr>
          <a:xfrm>
            <a:off x="1134414" y="1584104"/>
            <a:ext cx="10515600" cy="5061396"/>
          </a:xfrm>
        </p:spPr>
        <p:txBody>
          <a:bodyPr>
            <a:normAutofit/>
          </a:bodyPr>
          <a:lstStyle/>
          <a:p>
            <a:pPr algn="just"/>
            <a:r>
              <a:rPr lang="en-US" dirty="0">
                <a:sym typeface="+mn-ea"/>
              </a:rPr>
              <a:t>The 1900 North Eastern Rhodesia Order in Council established a more elaborate administrative system for North Eastern Rhodesia.</a:t>
            </a:r>
          </a:p>
          <a:p>
            <a:pPr algn="just"/>
            <a:endParaRPr lang="en-US" dirty="0">
              <a:sym typeface="+mn-ea"/>
            </a:endParaRPr>
          </a:p>
          <a:p>
            <a:pPr algn="just"/>
            <a:r>
              <a:rPr lang="en-US" dirty="0">
                <a:sym typeface="+mn-ea"/>
              </a:rPr>
              <a:t>The BSA Company through the provisions of the Order in Council was empowered to divide  the territory into districts and establish judicial and administrative institutions. </a:t>
            </a:r>
          </a:p>
          <a:p>
            <a:pPr algn="just"/>
            <a:endParaRPr lang="en-US" dirty="0">
              <a:sym typeface="+mn-ea"/>
            </a:endParaRPr>
          </a:p>
          <a:p>
            <a:pPr algn="just"/>
            <a:r>
              <a:rPr lang="en-US" dirty="0">
                <a:sym typeface="+mn-ea"/>
              </a:rPr>
              <a:t>Notwithstanding the mandate to administer the territory north of the Zambezi river, there was little scope for governmental power because the BSA company was primarily a commercial concern and not particularly interested in administration or governance.</a:t>
            </a:r>
          </a:p>
          <a:p>
            <a:pPr algn="just"/>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Admin Law Post Independence</a:t>
            </a:r>
          </a:p>
        </p:txBody>
      </p:sp>
      <p:sp>
        <p:nvSpPr>
          <p:cNvPr id="3" name="Content Placeholder 2"/>
          <p:cNvSpPr>
            <a:spLocks noGrp="1"/>
          </p:cNvSpPr>
          <p:nvPr>
            <p:ph idx="1"/>
          </p:nvPr>
        </p:nvSpPr>
        <p:spPr>
          <a:xfrm>
            <a:off x="609600" y="1600200"/>
            <a:ext cx="10972800" cy="4883150"/>
          </a:xfrm>
        </p:spPr>
        <p:txBody>
          <a:bodyPr>
            <a:normAutofit fontScale="80000"/>
          </a:bodyPr>
          <a:lstStyle/>
          <a:p>
            <a:pPr algn="just"/>
            <a:r>
              <a:rPr lang="en-US" dirty="0">
                <a:sym typeface="+mn-ea"/>
              </a:rPr>
              <a:t>In 1924 the Crown assumed direct control of the territory and a Governor was appointed who became responsible for delineating internal boundaries within the territory.</a:t>
            </a:r>
            <a:endParaRPr lang="en-US" dirty="0"/>
          </a:p>
          <a:p>
            <a:pPr algn="just"/>
            <a:endParaRPr lang="en-US" dirty="0"/>
          </a:p>
          <a:p>
            <a:pPr algn="just"/>
            <a:r>
              <a:rPr lang="en-US" dirty="0">
                <a:sym typeface="+mn-ea"/>
              </a:rPr>
              <a:t>The territory continued to develop in terms of boundaries  with a systematic creation of provinces. In 1964 Northern Rhodesia became independent and was known as Zambia from then.</a:t>
            </a:r>
            <a:endParaRPr lang="en-US" dirty="0"/>
          </a:p>
          <a:p>
            <a:pPr marL="0" indent="0" algn="just">
              <a:buNone/>
            </a:pPr>
            <a:endParaRPr lang="en-US" sz="2400" dirty="0">
              <a:sym typeface="+mn-ea"/>
            </a:endParaRPr>
          </a:p>
          <a:p>
            <a:pPr algn="just"/>
            <a:r>
              <a:rPr lang="en-US" sz="2400" dirty="0">
                <a:sym typeface="+mn-ea"/>
              </a:rPr>
              <a:t>Public administration in the newly independent Zambia was entrusted with a mission to:</a:t>
            </a:r>
            <a:endParaRPr lang="en-US" sz="2400" dirty="0"/>
          </a:p>
          <a:p>
            <a:pPr lvl="1" algn="just">
              <a:buFont typeface="Wingdings" panose="05000000000000000000" pitchFamily="2" charset="2"/>
              <a:buChar char="§"/>
            </a:pPr>
            <a:r>
              <a:rPr lang="en-US" sz="2400" dirty="0">
                <a:sym typeface="+mn-ea"/>
              </a:rPr>
              <a:t>To maintain law and order on the part of the subservient population in the colony, and</a:t>
            </a:r>
            <a:endParaRPr lang="en-US" sz="2400" dirty="0"/>
          </a:p>
          <a:p>
            <a:pPr lvl="1" algn="just">
              <a:buFont typeface="Wingdings" panose="05000000000000000000" pitchFamily="2" charset="2"/>
              <a:buChar char="§"/>
            </a:pPr>
            <a:r>
              <a:rPr lang="en-US" sz="2400" dirty="0">
                <a:sym typeface="+mn-ea"/>
              </a:rPr>
              <a:t>To facilitate the extraction of economic resources and to diversify the economy</a:t>
            </a:r>
          </a:p>
          <a:p>
            <a:pPr lvl="1" algn="just">
              <a:buFont typeface="Wingdings" panose="05000000000000000000" pitchFamily="2" charset="2"/>
              <a:buChar char="§"/>
            </a:pPr>
            <a:r>
              <a:rPr lang="en-US" sz="2400" dirty="0">
                <a:sym typeface="+mn-ea"/>
              </a:rPr>
              <a:t>redress the rural-urban imbalances</a:t>
            </a:r>
          </a:p>
          <a:p>
            <a:pPr lvl="1" algn="just">
              <a:buFont typeface="Wingdings" panose="05000000000000000000" pitchFamily="2" charset="2"/>
              <a:buChar char="§"/>
            </a:pPr>
            <a:r>
              <a:rPr lang="en-US" sz="2400" dirty="0">
                <a:sym typeface="+mn-ea"/>
              </a:rPr>
              <a:t>increase social services such as hospitals, schools and other recreational activities</a:t>
            </a:r>
          </a:p>
          <a:p>
            <a:pPr lvl="1" algn="just">
              <a:buFont typeface="Wingdings" panose="05000000000000000000" pitchFamily="2" charset="2"/>
              <a:buChar char="§"/>
            </a:pPr>
            <a:r>
              <a:rPr lang="en-US" sz="2400" dirty="0">
                <a:sym typeface="+mn-ea"/>
              </a:rPr>
              <a:t>improve transport and communication infrastructure</a:t>
            </a:r>
            <a:endParaRPr lang="en-US" sz="2400" dirty="0"/>
          </a:p>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 Law Post Independence</a:t>
            </a:r>
          </a:p>
        </p:txBody>
      </p:sp>
      <p:sp>
        <p:nvSpPr>
          <p:cNvPr id="3" name="Content Placeholder 2"/>
          <p:cNvSpPr>
            <a:spLocks noGrp="1"/>
          </p:cNvSpPr>
          <p:nvPr>
            <p:ph idx="1"/>
          </p:nvPr>
        </p:nvSpPr>
        <p:spPr/>
        <p:txBody>
          <a:bodyPr>
            <a:normAutofit fontScale="92500"/>
          </a:bodyPr>
          <a:lstStyle/>
          <a:p>
            <a:pPr algn="just"/>
            <a:r>
              <a:rPr lang="en-US" dirty="0"/>
              <a:t>According to Zambia’s constitutional order the branch of government with responsibility to address these problems is the executive.</a:t>
            </a:r>
          </a:p>
          <a:p>
            <a:pPr marL="0" indent="0" algn="just">
              <a:buNone/>
            </a:pPr>
            <a:endParaRPr lang="en-US" dirty="0"/>
          </a:p>
          <a:p>
            <a:pPr algn="just"/>
            <a:r>
              <a:rPr lang="en-US" dirty="0"/>
              <a:t>Administration is commonly associated with the executive branch of government. </a:t>
            </a:r>
          </a:p>
          <a:p>
            <a:pPr marL="0" indent="0" algn="just">
              <a:buNone/>
            </a:pPr>
            <a:endParaRPr lang="en-US" dirty="0"/>
          </a:p>
          <a:p>
            <a:pPr algn="just"/>
            <a:r>
              <a:rPr lang="en-US" dirty="0"/>
              <a:t>It is the branch of government charged with the executing the laws and policies of Zambia designed to address these challenges.</a:t>
            </a:r>
          </a:p>
          <a:p>
            <a:pPr marL="0" indent="0" algn="just">
              <a:buNone/>
            </a:pPr>
            <a:r>
              <a:rPr lang="en-US" dirty="0"/>
              <a:t> </a:t>
            </a:r>
          </a:p>
          <a:p>
            <a:pPr algn="just"/>
            <a:r>
              <a:rPr lang="en-US" dirty="0"/>
              <a:t>The responsibility of those running government is to ensure that the existing administrative agencies and those to be created are relevant to the pressing needs and aspirations of the country and that they meet these challenges.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6836" y="811370"/>
            <a:ext cx="10515600" cy="5795492"/>
          </a:xfrm>
        </p:spPr>
        <p:txBody>
          <a:bodyPr>
            <a:normAutofit fontScale="92500"/>
          </a:bodyPr>
          <a:lstStyle/>
          <a:p>
            <a:pPr algn="just"/>
            <a:r>
              <a:rPr lang="en-US" dirty="0"/>
              <a:t>Over the years since the establishment of the western style of government several institutions and mechanisms have been developed, whose purpose is to ensure that administrative agencies operate within the law and discharge their prescribed functions. </a:t>
            </a:r>
          </a:p>
          <a:p>
            <a:pPr marL="0" indent="0" algn="just">
              <a:buNone/>
            </a:pPr>
            <a:endParaRPr lang="en-US" dirty="0"/>
          </a:p>
          <a:p>
            <a:pPr algn="just"/>
            <a:r>
              <a:rPr lang="en-US" dirty="0"/>
              <a:t>The very nature of the combined presidential and parliamentary system in Zambia provides a way of securing proper exercise of power. </a:t>
            </a:r>
          </a:p>
          <a:p>
            <a:pPr marL="0" indent="0" algn="just">
              <a:buNone/>
            </a:pPr>
            <a:endParaRPr lang="en-US" dirty="0"/>
          </a:p>
          <a:p>
            <a:pPr algn="just"/>
            <a:r>
              <a:rPr lang="en-US" dirty="0"/>
              <a:t>The constitutional institutions such as the Office of the Public Protector, the Auditor General’s Office are important in securing an open and accountable government. </a:t>
            </a:r>
          </a:p>
          <a:p>
            <a:pPr marL="0" indent="0" algn="just">
              <a:buNone/>
            </a:pPr>
            <a:endParaRPr lang="en-US" dirty="0"/>
          </a:p>
          <a:p>
            <a:pPr algn="just"/>
            <a:r>
              <a:rPr lang="en-US" dirty="0"/>
              <a:t>The tribunals created under various statutes provide channels for speedy resolution of conflicts arising in specified areas.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0358"/>
            <a:ext cx="10972800" cy="1489841"/>
          </a:xfrm>
        </p:spPr>
        <p:txBody>
          <a:bodyPr/>
          <a:lstStyle/>
          <a:p>
            <a:r>
              <a:rPr lang="en-US" dirty="0"/>
              <a:t>Causes of the Growth of Admin Law</a:t>
            </a:r>
          </a:p>
        </p:txBody>
      </p:sp>
      <p:sp>
        <p:nvSpPr>
          <p:cNvPr id="3" name="Content Placeholder 2"/>
          <p:cNvSpPr>
            <a:spLocks noGrp="1"/>
          </p:cNvSpPr>
          <p:nvPr>
            <p:ph idx="1"/>
          </p:nvPr>
        </p:nvSpPr>
        <p:spPr/>
        <p:txBody>
          <a:bodyPr/>
          <a:lstStyle/>
          <a:p>
            <a:pPr algn="just"/>
            <a:r>
              <a:rPr lang="en-US" dirty="0"/>
              <a:t>The growth of functional organizations has led to growth of Administrative Law.</a:t>
            </a:r>
          </a:p>
          <a:p>
            <a:pPr algn="just"/>
            <a:endParaRPr lang="en-US" dirty="0"/>
          </a:p>
          <a:p>
            <a:pPr algn="just"/>
            <a:r>
              <a:rPr lang="en-US" dirty="0"/>
              <a:t>The traditional judicial systems had proved inadequate to deal with the multitude of cases arising from social legislation. The Courts being already overburdened were least equipped to handle the number of cases arising from the new legislation.</a:t>
            </a:r>
          </a:p>
          <a:p>
            <a:pPr algn="just"/>
            <a:endParaRPr lang="en-US" dirty="0"/>
          </a:p>
          <a:p>
            <a:pPr algn="just"/>
            <a:r>
              <a:rPr lang="en-US" dirty="0"/>
              <a:t>This directly impacted on and resulted in the growth of administrative justice. That is administration of justice by administrative bodies e.g. Tax Appeals Tribunal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a:t>
            </a:r>
          </a:p>
        </p:txBody>
      </p:sp>
      <p:sp>
        <p:nvSpPr>
          <p:cNvPr id="3" name="Content Placeholder 2"/>
          <p:cNvSpPr>
            <a:spLocks noGrp="1"/>
          </p:cNvSpPr>
          <p:nvPr>
            <p:ph idx="1"/>
          </p:nvPr>
        </p:nvSpPr>
        <p:spPr/>
        <p:txBody>
          <a:bodyPr>
            <a:normAutofit fontScale="85000" lnSpcReduction="20000"/>
          </a:bodyPr>
          <a:lstStyle/>
          <a:p>
            <a:pPr marL="0" indent="0" algn="just">
              <a:buNone/>
            </a:pPr>
            <a:r>
              <a:rPr lang="en-US" dirty="0"/>
              <a:t>Administrative  Law is:</a:t>
            </a:r>
          </a:p>
          <a:p>
            <a:pPr algn="just"/>
            <a:endParaRPr lang="en-US" dirty="0"/>
          </a:p>
          <a:p>
            <a:pPr algn="just"/>
            <a:r>
              <a:rPr lang="en-US" dirty="0"/>
              <a:t>the law that regulates the activities of bodies that exercise public power or perform public functions; or</a:t>
            </a:r>
          </a:p>
          <a:p>
            <a:pPr algn="just"/>
            <a:endParaRPr lang="en-US" dirty="0"/>
          </a:p>
          <a:p>
            <a:pPr algn="just"/>
            <a:r>
              <a:rPr lang="en-US" dirty="0"/>
              <a:t>the law that governs those who administer any part of government activities; or</a:t>
            </a:r>
          </a:p>
          <a:p>
            <a:pPr algn="just"/>
            <a:endParaRPr lang="en-US" dirty="0"/>
          </a:p>
          <a:p>
            <a:pPr algn="just"/>
            <a:r>
              <a:rPr lang="en-US" dirty="0"/>
              <a:t>the body of rules and regulations, orders and decisions created by the admin. agencies of government.</a:t>
            </a:r>
          </a:p>
          <a:p>
            <a:pPr algn="just"/>
            <a:endParaRPr lang="en-US" dirty="0"/>
          </a:p>
          <a:p>
            <a:pPr algn="just"/>
            <a:r>
              <a:rPr lang="en-US" dirty="0"/>
              <a:t>It is also the law which regulates the exercise of power conferred under the law upon government bodies or agencies</a:t>
            </a:r>
          </a:p>
          <a:p>
            <a:pPr algn="just"/>
            <a:endParaRPr lang="en-US" dirty="0"/>
          </a:p>
          <a:p>
            <a:pPr algn="just"/>
            <a:r>
              <a:rPr lang="en-US" dirty="0"/>
              <a:t>Summarily, the legal regulation of Govt. power.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0358"/>
            <a:ext cx="10972800" cy="1489841"/>
          </a:xfrm>
        </p:spPr>
        <p:txBody>
          <a:bodyPr/>
          <a:lstStyle/>
          <a:p>
            <a:r>
              <a:rPr lang="en-US" dirty="0"/>
              <a:t>Causes of the Growth of Admin Law</a:t>
            </a:r>
          </a:p>
        </p:txBody>
      </p:sp>
      <p:sp>
        <p:nvSpPr>
          <p:cNvPr id="3" name="Content Placeholder 2"/>
          <p:cNvSpPr>
            <a:spLocks noGrp="1"/>
          </p:cNvSpPr>
          <p:nvPr>
            <p:ph idx="1"/>
          </p:nvPr>
        </p:nvSpPr>
        <p:spPr/>
        <p:txBody>
          <a:bodyPr/>
          <a:lstStyle/>
          <a:p>
            <a:pPr algn="just"/>
            <a:r>
              <a:rPr lang="en-US" dirty="0"/>
              <a:t>Limitation on Legislature. Legislature lacked both the time and technique to concern itself with details. It had to confine itself more with the outlining of broad policy objectives.</a:t>
            </a:r>
          </a:p>
          <a:p>
            <a:pPr algn="just"/>
            <a:endParaRPr lang="en-US" dirty="0"/>
          </a:p>
          <a:p>
            <a:pPr algn="just"/>
            <a:r>
              <a:rPr lang="en-US" dirty="0"/>
              <a:t>This in turn led to the growth of delegated legislation. It became necessary to combine in the same hands, functions which were traditionally treated as separate.</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of Admin Law</a:t>
            </a:r>
          </a:p>
        </p:txBody>
      </p:sp>
      <p:sp>
        <p:nvSpPr>
          <p:cNvPr id="3" name="Content Placeholder 2"/>
          <p:cNvSpPr>
            <a:spLocks noGrp="1"/>
          </p:cNvSpPr>
          <p:nvPr>
            <p:ph idx="1"/>
          </p:nvPr>
        </p:nvSpPr>
        <p:spPr/>
        <p:txBody>
          <a:bodyPr>
            <a:normAutofit/>
          </a:bodyPr>
          <a:lstStyle/>
          <a:p>
            <a:pPr marL="0" indent="0" algn="just">
              <a:buNone/>
            </a:pPr>
            <a:r>
              <a:rPr lang="en-US" dirty="0"/>
              <a:t>Administrative Law focuses on 3 basic aspects;</a:t>
            </a:r>
          </a:p>
          <a:p>
            <a:pPr marL="457200" indent="-457200" algn="just">
              <a:buFont typeface="+mj-lt"/>
              <a:buAutoNum type="arabicPeriod"/>
            </a:pPr>
            <a:r>
              <a:rPr lang="en-US" b="1" dirty="0"/>
              <a:t> 	Rule making procedure</a:t>
            </a:r>
            <a:r>
              <a:rPr lang="en-US" dirty="0"/>
              <a:t>, where the public institutions are conferred 	powers to make rules;</a:t>
            </a:r>
          </a:p>
          <a:p>
            <a:pPr marL="0" indent="0" algn="just">
              <a:buNone/>
            </a:pPr>
            <a:endParaRPr lang="en-US" dirty="0"/>
          </a:p>
          <a:p>
            <a:pPr marL="0" indent="0" algn="just">
              <a:buFont typeface="+mj-lt"/>
              <a:buNone/>
            </a:pPr>
            <a:r>
              <a:rPr lang="en-US" b="1" dirty="0"/>
              <a:t>2.   	Adjudicative Procedure</a:t>
            </a:r>
            <a:r>
              <a:rPr lang="en-US" dirty="0"/>
              <a:t>, where there is power to make decisions;</a:t>
            </a:r>
          </a:p>
          <a:p>
            <a:pPr marL="0" indent="0" algn="just">
              <a:buNone/>
            </a:pPr>
            <a:endParaRPr lang="en-US" dirty="0"/>
          </a:p>
          <a:p>
            <a:pPr marL="0" indent="0" algn="just">
              <a:buFont typeface="+mj-lt"/>
              <a:buNone/>
            </a:pPr>
            <a:r>
              <a:rPr lang="en-US" b="1" dirty="0"/>
              <a:t>3.   	Judicial Review</a:t>
            </a:r>
            <a:r>
              <a:rPr lang="en-US" dirty="0"/>
              <a:t>, which focuses on the power of the court to review 	decisions of public institutions to ensure that they are </a:t>
            </a:r>
            <a:r>
              <a:rPr lang="en-US" i="1" dirty="0"/>
              <a:t>intra vires </a:t>
            </a:r>
            <a:r>
              <a:rPr lang="en-US" dirty="0"/>
              <a:t>the 	empowering legislation and declare them </a:t>
            </a:r>
            <a:r>
              <a:rPr lang="en-US" i="1" dirty="0"/>
              <a:t>ultra vires </a:t>
            </a:r>
            <a:r>
              <a:rPr lang="en-US" dirty="0"/>
              <a:t>where they 	are not.</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cont.…</a:t>
            </a:r>
          </a:p>
        </p:txBody>
      </p:sp>
      <p:sp>
        <p:nvSpPr>
          <p:cNvPr id="3" name="Content Placeholder 2"/>
          <p:cNvSpPr>
            <a:spLocks noGrp="1"/>
          </p:cNvSpPr>
          <p:nvPr>
            <p:ph idx="1"/>
          </p:nvPr>
        </p:nvSpPr>
        <p:spPr/>
        <p:txBody>
          <a:bodyPr>
            <a:normAutofit fontScale="92500" lnSpcReduction="10000"/>
          </a:bodyPr>
          <a:lstStyle/>
          <a:p>
            <a:r>
              <a:rPr lang="en-US" dirty="0"/>
              <a:t>Admin Law is concerned with Public Authorities or Public bodies or Governmental bodies or public decision maker(s).</a:t>
            </a:r>
          </a:p>
          <a:p>
            <a:endParaRPr lang="en-US" dirty="0"/>
          </a:p>
          <a:p>
            <a:r>
              <a:rPr lang="en-US" dirty="0"/>
              <a:t>It is also concerned with the way powers are acquired, where the public authority get their powers from and the nature of those powers</a:t>
            </a:r>
          </a:p>
          <a:p>
            <a:endParaRPr lang="en-US" dirty="0"/>
          </a:p>
          <a:p>
            <a:r>
              <a:rPr lang="en-US" dirty="0"/>
              <a:t>Material Questions ;</a:t>
            </a:r>
          </a:p>
          <a:p>
            <a:pPr lvl="1">
              <a:buFont typeface="Wingdings" panose="05000000000000000000" pitchFamily="2" charset="2"/>
              <a:buChar char="§"/>
            </a:pPr>
            <a:r>
              <a:rPr lang="en-US" sz="2000" dirty="0"/>
              <a:t>is the exercise of a power subject to any particular procedure?</a:t>
            </a:r>
          </a:p>
          <a:p>
            <a:pPr lvl="1">
              <a:buFont typeface="Wingdings" panose="05000000000000000000" pitchFamily="2" charset="2"/>
              <a:buChar char="§"/>
            </a:pPr>
            <a:r>
              <a:rPr lang="en-US" sz="2000" dirty="0"/>
              <a:t>is it to be exercised in any particular form?</a:t>
            </a:r>
          </a:p>
          <a:p>
            <a:pPr lvl="1">
              <a:buFont typeface="Wingdings" panose="05000000000000000000" pitchFamily="2" charset="2"/>
              <a:buChar char="§"/>
            </a:pPr>
            <a:r>
              <a:rPr lang="en-US" sz="2000" dirty="0"/>
              <a:t>What is the effect of failing to do so?</a:t>
            </a:r>
          </a:p>
          <a:p>
            <a:pPr lvl="1">
              <a:buFont typeface="Wingdings" panose="05000000000000000000" pitchFamily="2" charset="2"/>
              <a:buChar char="§"/>
            </a:pPr>
            <a:r>
              <a:rPr lang="en-US" sz="2000" dirty="0"/>
              <a:t>How can we ensure that the powers are used solely for the purpose for which they are given? </a:t>
            </a:r>
          </a:p>
          <a:p>
            <a:pPr lvl="1">
              <a:buFont typeface="Wingdings" panose="05000000000000000000" pitchFamily="2" charset="2"/>
              <a:buChar char="§"/>
            </a:pPr>
            <a:r>
              <a:rPr lang="en-US" sz="2000" dirty="0"/>
              <a:t>And are used effectively and efficiently?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cont.…</a:t>
            </a:r>
          </a:p>
        </p:txBody>
      </p:sp>
      <p:sp>
        <p:nvSpPr>
          <p:cNvPr id="3" name="Content Placeholder 2"/>
          <p:cNvSpPr>
            <a:spLocks noGrp="1"/>
          </p:cNvSpPr>
          <p:nvPr>
            <p:ph idx="1"/>
          </p:nvPr>
        </p:nvSpPr>
        <p:spPr/>
        <p:txBody>
          <a:bodyPr>
            <a:normAutofit fontScale="92500" lnSpcReduction="10000"/>
          </a:bodyPr>
          <a:lstStyle/>
          <a:p>
            <a:pPr algn="just"/>
            <a:r>
              <a:rPr lang="en-US" dirty="0"/>
              <a:t>Admin. Law is a concern for a lawyer as much as it is for public officers. If there is need for public power then there is also need for protection against its abuse. Admin. Law therefore attempts to address the problem of abuse of power by those entrusted to exercise it.</a:t>
            </a:r>
          </a:p>
          <a:p>
            <a:pPr marL="0" indent="0" algn="just">
              <a:buNone/>
            </a:pPr>
            <a:endParaRPr lang="en-US" dirty="0"/>
          </a:p>
          <a:p>
            <a:pPr algn="just"/>
            <a:r>
              <a:rPr lang="en-US" dirty="0"/>
              <a:t>Admin. Law is limited to law concerning powers, procedures and judicial review. It does not include the enormous mass of substantive law produced by the various agencies.</a:t>
            </a:r>
          </a:p>
          <a:p>
            <a:pPr algn="just"/>
            <a:endParaRPr lang="en-US" dirty="0"/>
          </a:p>
          <a:p>
            <a:pPr algn="just"/>
            <a:r>
              <a:rPr lang="en-US" dirty="0"/>
              <a:t>Though public institutions are created by statute, by executive order authorized by statute and by constitutional provisions and   normally defined by instruments which create them, still the great bulk of Admin. Law is Judge made law.</a:t>
            </a:r>
          </a:p>
          <a:p>
            <a:pPr algn="just"/>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cont.…</a:t>
            </a:r>
          </a:p>
        </p:txBody>
      </p:sp>
      <p:sp>
        <p:nvSpPr>
          <p:cNvPr id="3" name="Content Placeholder 2"/>
          <p:cNvSpPr>
            <a:spLocks noGrp="1"/>
          </p:cNvSpPr>
          <p:nvPr>
            <p:ph idx="1"/>
          </p:nvPr>
        </p:nvSpPr>
        <p:spPr>
          <a:xfrm>
            <a:off x="609600" y="1600201"/>
            <a:ext cx="10972800" cy="5257799"/>
          </a:xfrm>
        </p:spPr>
        <p:txBody>
          <a:bodyPr>
            <a:noAutofit/>
          </a:bodyPr>
          <a:lstStyle/>
          <a:p>
            <a:pPr algn="just"/>
            <a:r>
              <a:rPr lang="en-US" dirty="0"/>
              <a:t>The role of the Courts as independent systems in providing some checks on the exercise of public powers is the concern of Admin. Law. It is concerned with the </a:t>
            </a:r>
            <a:r>
              <a:rPr lang="en-US" b="1" dirty="0"/>
              <a:t>legality of administrative actions.</a:t>
            </a:r>
          </a:p>
          <a:p>
            <a:pPr algn="just"/>
            <a:endParaRPr lang="en-US" b="1" dirty="0"/>
          </a:p>
          <a:p>
            <a:pPr algn="just"/>
            <a:r>
              <a:rPr lang="en-US" dirty="0"/>
              <a:t>Admin Law must be seen as </a:t>
            </a:r>
            <a:r>
              <a:rPr lang="en-US" b="1" dirty="0"/>
              <a:t>an instrument of control of the exercise of administrative powers.</a:t>
            </a:r>
          </a:p>
          <a:p>
            <a:pPr algn="just"/>
            <a:endParaRPr lang="en-US" b="1" dirty="0"/>
          </a:p>
          <a:p>
            <a:pPr algn="just"/>
            <a:r>
              <a:rPr lang="en-US" dirty="0"/>
              <a:t>Admin. Law, like any branch of law is not an end but a means in getting things done by creating, through the legal process, institutions and </a:t>
            </a:r>
            <a:r>
              <a:rPr lang="en-US" b="1" dirty="0"/>
              <a:t>granting them powers and imposing duties</a:t>
            </a:r>
            <a:r>
              <a:rPr lang="en-US" dirty="0"/>
              <a:t>. The decision maker is subject to the law but at the same time, he sees the law as something to use to achieve some end, which society has chosen.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Admin. Law</a:t>
            </a:r>
          </a:p>
        </p:txBody>
      </p:sp>
      <p:sp>
        <p:nvSpPr>
          <p:cNvPr id="3" name="Content Placeholder 2"/>
          <p:cNvSpPr>
            <a:spLocks noGrp="1"/>
          </p:cNvSpPr>
          <p:nvPr>
            <p:ph idx="1"/>
          </p:nvPr>
        </p:nvSpPr>
        <p:spPr/>
        <p:txBody>
          <a:bodyPr>
            <a:normAutofit fontScale="85000" lnSpcReduction="10000"/>
          </a:bodyPr>
          <a:lstStyle/>
          <a:p>
            <a:pPr algn="just"/>
            <a:r>
              <a:rPr lang="en-US" dirty="0"/>
              <a:t>Administrative officials derive their authority / jurisdiction from a legal instrument or rule and may only do what a law </a:t>
            </a:r>
            <a:r>
              <a:rPr lang="en-US" dirty="0" err="1"/>
              <a:t>authorises</a:t>
            </a:r>
            <a:r>
              <a:rPr lang="en-US" dirty="0"/>
              <a:t> them to do (principle of legality).</a:t>
            </a:r>
          </a:p>
          <a:p>
            <a:pPr algn="just"/>
            <a:endParaRPr lang="en-US" dirty="0"/>
          </a:p>
          <a:p>
            <a:pPr algn="just"/>
            <a:r>
              <a:rPr lang="en-US" dirty="0"/>
              <a:t>Example – section 17 of the Public Service Commissions Act provides that “A Commission shall exercise its powers in connection with an office for which it is responsible under this Act in accordance with the provisions of the relevant regulations.</a:t>
            </a:r>
          </a:p>
          <a:p>
            <a:pPr marL="0" indent="0" algn="just">
              <a:buNone/>
            </a:pPr>
            <a:endParaRPr lang="en-US" dirty="0"/>
          </a:p>
          <a:p>
            <a:pPr algn="just"/>
            <a:r>
              <a:rPr lang="en-US" dirty="0"/>
              <a:t>The principle of legality requires that admin authorities do not break the law, but that that all their actions complies with the law.</a:t>
            </a:r>
          </a:p>
          <a:p>
            <a:pPr marL="0" indent="0" algn="just">
              <a:buNone/>
            </a:pPr>
            <a:endParaRPr lang="en-US" dirty="0"/>
          </a:p>
          <a:p>
            <a:pPr algn="just"/>
            <a:r>
              <a:rPr lang="en-US" dirty="0"/>
              <a:t>A source of administrative law refers to the place where one can find the principles, the legal rules and the norms and values which apply to administrative law and which are needed to resolve an administrative law problem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Admin. Law</a:t>
            </a:r>
          </a:p>
        </p:txBody>
      </p:sp>
      <p:sp>
        <p:nvSpPr>
          <p:cNvPr id="3" name="Content Placeholder 2"/>
          <p:cNvSpPr>
            <a:spLocks noGrp="1"/>
          </p:cNvSpPr>
          <p:nvPr>
            <p:ph idx="1"/>
          </p:nvPr>
        </p:nvSpPr>
        <p:spPr/>
        <p:txBody>
          <a:bodyPr>
            <a:normAutofit/>
          </a:bodyPr>
          <a:lstStyle/>
          <a:p>
            <a:pPr marL="0" indent="0" algn="just">
              <a:buNone/>
            </a:pPr>
            <a:r>
              <a:rPr lang="en-US" dirty="0"/>
              <a:t>The Sources of Administrative Law include;</a:t>
            </a:r>
          </a:p>
          <a:p>
            <a:pPr algn="just"/>
            <a:r>
              <a:rPr lang="en-US" dirty="0"/>
              <a:t>Constitution</a:t>
            </a:r>
          </a:p>
          <a:p>
            <a:pPr algn="just"/>
            <a:r>
              <a:rPr lang="en-US" dirty="0"/>
              <a:t>Statutes</a:t>
            </a:r>
          </a:p>
          <a:p>
            <a:pPr algn="just"/>
            <a:r>
              <a:rPr lang="en-US" dirty="0"/>
              <a:t>Common law</a:t>
            </a:r>
          </a:p>
          <a:p>
            <a:pPr algn="just"/>
            <a:r>
              <a:rPr lang="en-US" dirty="0"/>
              <a:t>Administrative Instruments</a:t>
            </a:r>
          </a:p>
          <a:p>
            <a:pPr algn="just"/>
            <a:r>
              <a:rPr lang="en-US" dirty="0"/>
              <a:t>Delegated Legislation</a:t>
            </a:r>
          </a:p>
          <a:p>
            <a:pPr algn="just"/>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Constitution as a source</a:t>
            </a:r>
          </a:p>
        </p:txBody>
      </p:sp>
      <p:sp>
        <p:nvSpPr>
          <p:cNvPr id="3" name="Content Placeholder 2"/>
          <p:cNvSpPr>
            <a:spLocks noGrp="1"/>
          </p:cNvSpPr>
          <p:nvPr>
            <p:ph idx="1"/>
          </p:nvPr>
        </p:nvSpPr>
        <p:spPr/>
        <p:txBody>
          <a:bodyPr/>
          <a:lstStyle/>
          <a:p>
            <a:pPr algn="just"/>
            <a:r>
              <a:rPr lang="en-US" dirty="0"/>
              <a:t>The entire Zambian Constitution is a source of Admin. Law as it operates to provide a limitation on Government.</a:t>
            </a:r>
          </a:p>
          <a:p>
            <a:pPr algn="just"/>
            <a:endParaRPr lang="en-US" dirty="0"/>
          </a:p>
          <a:p>
            <a:pPr algn="just"/>
            <a:r>
              <a:rPr lang="en-US" dirty="0"/>
              <a:t>It also creates various organs of Govt. and prescribe what they may or may not do and how they can do what they are empowered to do.</a:t>
            </a:r>
          </a:p>
          <a:p>
            <a:pPr algn="just"/>
            <a:endParaRPr lang="en-US" dirty="0"/>
          </a:p>
          <a:p>
            <a:pPr algn="just"/>
            <a:r>
              <a:rPr lang="en-US" dirty="0"/>
              <a:t>For example, Article 30 of the Constitution Confers upon the president power to declare a state of emergency, after consultations with cabinet. The said provision places a limitation on the exercise of this power by the president.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Constitution as a source</a:t>
            </a:r>
          </a:p>
        </p:txBody>
      </p:sp>
      <p:sp>
        <p:nvSpPr>
          <p:cNvPr id="3" name="Content Placeholder 2"/>
          <p:cNvSpPr>
            <a:spLocks noGrp="1"/>
          </p:cNvSpPr>
          <p:nvPr>
            <p:ph idx="1"/>
          </p:nvPr>
        </p:nvSpPr>
        <p:spPr/>
        <p:txBody>
          <a:bodyPr/>
          <a:lstStyle/>
          <a:p>
            <a:pPr algn="just"/>
            <a:r>
              <a:rPr lang="en-US" dirty="0"/>
              <a:t>The President can only declare a state of emergency only after consulting cabinet. Failure to do so may render such declaration null and void.</a:t>
            </a:r>
          </a:p>
          <a:p>
            <a:pPr algn="just"/>
            <a:endParaRPr lang="en-US" dirty="0"/>
          </a:p>
          <a:p>
            <a:pPr algn="just"/>
            <a:r>
              <a:rPr lang="en-US" dirty="0"/>
              <a:t>Whether or not there has been compliance with the provisions of the Constitution is the concern of Administrative Law.</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Statutory Admin Law</a:t>
            </a:r>
          </a:p>
        </p:txBody>
      </p:sp>
      <p:sp>
        <p:nvSpPr>
          <p:cNvPr id="3" name="Content Placeholder 2"/>
          <p:cNvSpPr>
            <a:spLocks noGrp="1"/>
          </p:cNvSpPr>
          <p:nvPr>
            <p:ph idx="1"/>
          </p:nvPr>
        </p:nvSpPr>
        <p:spPr/>
        <p:txBody>
          <a:bodyPr/>
          <a:lstStyle/>
          <a:p>
            <a:pPr algn="just"/>
            <a:r>
              <a:rPr lang="en-US" dirty="0"/>
              <a:t>Very often statutes which create public institutions do prescribe their powers and how they ought to be exercised.</a:t>
            </a:r>
          </a:p>
          <a:p>
            <a:pPr algn="just"/>
            <a:endParaRPr lang="en-US" dirty="0"/>
          </a:p>
          <a:p>
            <a:pPr algn="just"/>
            <a:r>
              <a:rPr lang="en-US" dirty="0"/>
              <a:t>It is the concern of administrative law to ensure that such powers are used for the </a:t>
            </a:r>
            <a:r>
              <a:rPr lang="en-US" dirty="0" err="1"/>
              <a:t>realisation</a:t>
            </a:r>
            <a:r>
              <a:rPr lang="en-US" dirty="0"/>
              <a:t> of the policy objectives prescribed in the statute and not any other goals.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a:t>
            </a:r>
          </a:p>
        </p:txBody>
      </p:sp>
      <p:sp>
        <p:nvSpPr>
          <p:cNvPr id="3" name="Content Placeholder 2"/>
          <p:cNvSpPr>
            <a:spLocks noGrp="1"/>
          </p:cNvSpPr>
          <p:nvPr>
            <p:ph idx="1"/>
          </p:nvPr>
        </p:nvSpPr>
        <p:spPr/>
        <p:txBody>
          <a:bodyPr>
            <a:normAutofit/>
          </a:bodyPr>
          <a:lstStyle/>
          <a:p>
            <a:pPr algn="just"/>
            <a:r>
              <a:rPr lang="en-US" dirty="0"/>
              <a:t>It empowers administrative officials so that they can implement policies and programs and it limits the exercise of power of officials by requiring all administrative action to meet certain minimum requirements of lawfulness, reasonableness and fairness.</a:t>
            </a:r>
          </a:p>
          <a:p>
            <a:pPr algn="just"/>
            <a:endParaRPr lang="en-US" dirty="0"/>
          </a:p>
          <a:p>
            <a:pPr algn="just"/>
            <a:r>
              <a:rPr lang="en-US" dirty="0"/>
              <a:t>In short, it is concerned with fairness in decision making by govt. or it’s agencies. </a:t>
            </a:r>
          </a:p>
          <a:p>
            <a:pPr algn="just"/>
            <a:endParaRPr lang="en-US" dirty="0"/>
          </a:p>
          <a:p>
            <a:pPr algn="just"/>
            <a:r>
              <a:rPr lang="en-US" dirty="0"/>
              <a:t>A strong belief of unfairness or bad governance may result in a revolt.</a:t>
            </a:r>
          </a:p>
          <a:p>
            <a:pPr algn="just"/>
            <a:endParaRPr lang="en-US" dirty="0"/>
          </a:p>
          <a:p>
            <a:pPr algn="just"/>
            <a:endParaRPr lang="en-US" dirty="0"/>
          </a:p>
          <a:p>
            <a:pPr marL="0" indent="0" algn="just">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Law</a:t>
            </a:r>
          </a:p>
        </p:txBody>
      </p:sp>
      <p:sp>
        <p:nvSpPr>
          <p:cNvPr id="3" name="Content Placeholder 2"/>
          <p:cNvSpPr>
            <a:spLocks noGrp="1"/>
          </p:cNvSpPr>
          <p:nvPr>
            <p:ph idx="1"/>
          </p:nvPr>
        </p:nvSpPr>
        <p:spPr/>
        <p:txBody>
          <a:bodyPr/>
          <a:lstStyle/>
          <a:p>
            <a:pPr algn="just"/>
            <a:r>
              <a:rPr lang="en-US" dirty="0"/>
              <a:t>Common law is the creation of the Courts. Following the concept of </a:t>
            </a:r>
            <a:r>
              <a:rPr lang="en-US" i="1" dirty="0"/>
              <a:t>stare decisis</a:t>
            </a:r>
            <a:r>
              <a:rPr lang="en-US" dirty="0"/>
              <a:t>, courts will decide a case today in the same way they decided in the past if comparable factual situations are involved.</a:t>
            </a:r>
          </a:p>
          <a:p>
            <a:pPr marL="0" indent="0" algn="just">
              <a:buNone/>
            </a:pPr>
            <a:endParaRPr lang="en-US" dirty="0"/>
          </a:p>
          <a:p>
            <a:pPr algn="just"/>
            <a:r>
              <a:rPr lang="en-US" dirty="0"/>
              <a:t>There is therefore a huge volume of guidelines on how the Courts will decide a given case and this collection of rules is called Common Law</a:t>
            </a:r>
          </a:p>
          <a:p>
            <a:pPr marL="0" indent="0" algn="just">
              <a:buNone/>
            </a:pPr>
            <a:endParaRPr lang="en-US" dirty="0"/>
          </a:p>
          <a:p>
            <a:pPr algn="just"/>
            <a:r>
              <a:rPr lang="en-US" dirty="0"/>
              <a:t>Common Law prevails on a point of law so long as there is no statute, regulation or constitutional provision which contradicts it </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Law cont.</a:t>
            </a:r>
          </a:p>
        </p:txBody>
      </p:sp>
      <p:sp>
        <p:nvSpPr>
          <p:cNvPr id="3" name="Content Placeholder 2"/>
          <p:cNvSpPr>
            <a:spLocks noGrp="1"/>
          </p:cNvSpPr>
          <p:nvPr>
            <p:ph idx="1"/>
          </p:nvPr>
        </p:nvSpPr>
        <p:spPr/>
        <p:txBody>
          <a:bodyPr/>
          <a:lstStyle/>
          <a:p>
            <a:pPr algn="just"/>
            <a:r>
              <a:rPr lang="en-US" dirty="0"/>
              <a:t>Judicial Interpretation of statutes, regulations and constitutional provisions are part of common law.</a:t>
            </a:r>
          </a:p>
          <a:p>
            <a:pPr marL="0" indent="0" algn="just">
              <a:buNone/>
            </a:pPr>
            <a:endParaRPr lang="en-US" dirty="0"/>
          </a:p>
          <a:p>
            <a:pPr algn="just"/>
            <a:r>
              <a:rPr lang="en-US" dirty="0"/>
              <a:t>Much of the Admin. Law principles are in the form of Common Law. Formal laws do not regulate every aspect of administrative authority. </a:t>
            </a:r>
          </a:p>
          <a:p>
            <a:pPr marL="0" indent="0" algn="just">
              <a:buNone/>
            </a:pPr>
            <a:endParaRPr lang="en-US" dirty="0"/>
          </a:p>
          <a:p>
            <a:pPr algn="just"/>
            <a:r>
              <a:rPr lang="en-US" dirty="0"/>
              <a:t>For example, the idea that no one should be punished unheard (</a:t>
            </a:r>
            <a:r>
              <a:rPr lang="en-US" i="1" dirty="0" err="1"/>
              <a:t>audi</a:t>
            </a:r>
            <a:r>
              <a:rPr lang="en-US" i="1" dirty="0"/>
              <a:t> alteram partem</a:t>
            </a:r>
            <a:r>
              <a:rPr lang="en-US" dirty="0"/>
              <a:t>) is law which has been embraced by the Courts as one of the Common Law principles.</a:t>
            </a:r>
          </a:p>
          <a:p>
            <a:endParaRPr lang="en-US" dirty="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Law cont.</a:t>
            </a:r>
          </a:p>
        </p:txBody>
      </p:sp>
      <p:sp>
        <p:nvSpPr>
          <p:cNvPr id="3" name="Content Placeholder 2"/>
          <p:cNvSpPr>
            <a:spLocks noGrp="1"/>
          </p:cNvSpPr>
          <p:nvPr>
            <p:ph idx="1"/>
          </p:nvPr>
        </p:nvSpPr>
        <p:spPr/>
        <p:txBody>
          <a:bodyPr/>
          <a:lstStyle/>
          <a:p>
            <a:pPr algn="just"/>
            <a:r>
              <a:rPr lang="en-US" dirty="0"/>
              <a:t>Much of what is administrative based on the Constitution is in fact common law. The Constitution is brief and at times vague. It is therefore interpreted by the Courts</a:t>
            </a:r>
          </a:p>
          <a:p>
            <a:pPr marL="0" indent="0" algn="just">
              <a:buNone/>
            </a:pPr>
            <a:endParaRPr lang="en-US" dirty="0"/>
          </a:p>
          <a:p>
            <a:pPr algn="just"/>
            <a:r>
              <a:rPr lang="en-US" dirty="0"/>
              <a:t>One school of thought argues that it is good that the constitution is sometimes vague so that each coming generation can interpret it to accommodate the social, political and other changes.</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Administrative Instruments</a:t>
            </a:r>
          </a:p>
        </p:txBody>
      </p:sp>
      <p:sp>
        <p:nvSpPr>
          <p:cNvPr id="3" name="Content Placeholder 2"/>
          <p:cNvSpPr>
            <a:spLocks noGrp="1"/>
          </p:cNvSpPr>
          <p:nvPr>
            <p:ph idx="1"/>
          </p:nvPr>
        </p:nvSpPr>
        <p:spPr/>
        <p:txBody>
          <a:bodyPr>
            <a:normAutofit fontScale="92500" lnSpcReduction="20000"/>
          </a:bodyPr>
          <a:lstStyle/>
          <a:p>
            <a:pPr algn="just"/>
            <a:r>
              <a:rPr lang="en-US" dirty="0"/>
              <a:t>Some of the instruments with the force of law which regulate public institutions are made by the institutions themselves.</a:t>
            </a:r>
          </a:p>
          <a:p>
            <a:pPr marL="0" indent="0" algn="just">
              <a:buNone/>
            </a:pPr>
            <a:endParaRPr lang="en-US" dirty="0"/>
          </a:p>
          <a:p>
            <a:pPr algn="just"/>
            <a:r>
              <a:rPr lang="en-US" dirty="0"/>
              <a:t>This kind of law is imposed on the institutions by the public institutions themselves. It is often in response to the pressure and public expectations exerted in different ways throughout the political process.</a:t>
            </a:r>
          </a:p>
          <a:p>
            <a:pPr algn="just"/>
            <a:endParaRPr lang="en-US" dirty="0"/>
          </a:p>
          <a:p>
            <a:pPr algn="just"/>
            <a:r>
              <a:rPr lang="en-US" dirty="0"/>
              <a:t>For example, The Industrial and </a:t>
            </a:r>
            <a:r>
              <a:rPr lang="en-US" dirty="0" err="1"/>
              <a:t>Labour</a:t>
            </a:r>
            <a:r>
              <a:rPr lang="en-US" dirty="0"/>
              <a:t> Relations Act has created the Industrial Relations Court [Now a division of the High Court].  In order to ensure that people have access to the Court and receive a fair hearing the Court has set its own rules, binding on itself and parties to the dispute.</a:t>
            </a:r>
          </a:p>
          <a:p>
            <a:pPr marL="0" indent="0" algn="just">
              <a:buNone/>
            </a:pPr>
            <a:endParaRPr lang="en-US" dirty="0"/>
          </a:p>
          <a:p>
            <a:pPr algn="just"/>
            <a:r>
              <a:rPr lang="en-US" dirty="0"/>
              <a:t>The rules which the public institutions impose upon themselves are often found in the same statute along with other rules and regulations made by institutions.</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Administrative Instruments</a:t>
            </a:r>
          </a:p>
        </p:txBody>
      </p:sp>
      <p:sp>
        <p:nvSpPr>
          <p:cNvPr id="3" name="Content Placeholder 2"/>
          <p:cNvSpPr>
            <a:spLocks noGrp="1"/>
          </p:cNvSpPr>
          <p:nvPr>
            <p:ph idx="1"/>
          </p:nvPr>
        </p:nvSpPr>
        <p:spPr/>
        <p:txBody>
          <a:bodyPr>
            <a:normAutofit/>
          </a:bodyPr>
          <a:lstStyle/>
          <a:p>
            <a:pPr algn="just"/>
            <a:r>
              <a:rPr lang="en-US" dirty="0"/>
              <a:t>Another example is : in 1996 the president issued a directive that housing units owned by the Govt. and local authorities be sold to sitting tenants.</a:t>
            </a:r>
          </a:p>
          <a:p>
            <a:pPr marL="0" indent="0" algn="just">
              <a:buNone/>
            </a:pPr>
            <a:endParaRPr lang="en-US" dirty="0"/>
          </a:p>
          <a:p>
            <a:pPr algn="just"/>
            <a:r>
              <a:rPr lang="en-US" dirty="0"/>
              <a:t>A circular was issued to that effect by Cabinet to regulate the exercise.</a:t>
            </a:r>
          </a:p>
          <a:p>
            <a:pPr marL="0" indent="0" algn="just">
              <a:buNone/>
            </a:pPr>
            <a:endParaRPr lang="en-US" dirty="0"/>
          </a:p>
          <a:p>
            <a:pPr algn="just"/>
            <a:r>
              <a:rPr lang="en-US" dirty="0"/>
              <a:t>Any dispute in this regard is determined by reference to the circular.</a:t>
            </a:r>
          </a:p>
          <a:p>
            <a:pPr algn="just"/>
            <a:r>
              <a:rPr lang="en-US" dirty="0"/>
              <a:t>As for the units owned by the Local authorities the Ministry of Local Govt. &amp; Housing issued a similar circular</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Study Admin Law?</a:t>
            </a:r>
          </a:p>
        </p:txBody>
      </p:sp>
      <p:sp>
        <p:nvSpPr>
          <p:cNvPr id="3" name="Content Placeholder 2"/>
          <p:cNvSpPr>
            <a:spLocks noGrp="1"/>
          </p:cNvSpPr>
          <p:nvPr>
            <p:ph idx="1"/>
          </p:nvPr>
        </p:nvSpPr>
        <p:spPr/>
        <p:txBody>
          <a:bodyPr/>
          <a:lstStyle/>
          <a:p>
            <a:pPr algn="just"/>
            <a:r>
              <a:rPr lang="en-US" dirty="0"/>
              <a:t>In order to understand and appreciate how the powers given to public officers are exercised.</a:t>
            </a:r>
          </a:p>
          <a:p>
            <a:pPr algn="just"/>
            <a:endParaRPr lang="en-US" dirty="0"/>
          </a:p>
          <a:p>
            <a:pPr algn="just"/>
            <a:r>
              <a:rPr lang="en-US" dirty="0"/>
              <a:t>In order to understand and appreciate the tools or methods used to control the exercise of power by public bodies or decision makers </a:t>
            </a:r>
            <a:r>
              <a:rPr lang="en-US" dirty="0" err="1"/>
              <a:t>e.g</a:t>
            </a:r>
            <a:r>
              <a:rPr lang="en-US" dirty="0"/>
              <a:t> Judicial Review, Tribunals, (Ombudsman) Parliamentary Control (Sessional/Select Committees)</a:t>
            </a:r>
          </a:p>
          <a:p>
            <a:pPr algn="just"/>
            <a:endParaRPr lang="en-US" dirty="0"/>
          </a:p>
          <a:p>
            <a:pPr algn="just"/>
            <a:r>
              <a:rPr lang="en-US" dirty="0"/>
              <a:t>To gain an appreciation of what being an Administrator would entail</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418897"/>
          </a:xfrm>
        </p:spPr>
        <p:txBody>
          <a:bodyPr/>
          <a:lstStyle/>
          <a:p>
            <a:r>
              <a:rPr lang="en-US" dirty="0"/>
              <a:t>Course Overview</a:t>
            </a:r>
          </a:p>
        </p:txBody>
      </p:sp>
      <p:pic>
        <p:nvPicPr>
          <p:cNvPr id="4" name="Content Placeholder 4"/>
          <p:cNvPicPr>
            <a:picLocks noGrp="1" noChangeAspect="1"/>
          </p:cNvPicPr>
          <p:nvPr>
            <p:ph idx="1"/>
          </p:nvPr>
        </p:nvPicPr>
        <p:blipFill>
          <a:blip r:embed="rId2"/>
          <a:stretch>
            <a:fillRect/>
          </a:stretch>
        </p:blipFill>
        <p:spPr>
          <a:xfrm>
            <a:off x="1450428" y="1387365"/>
            <a:ext cx="9412013" cy="5470635"/>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a:t>
            </a:r>
          </a:p>
        </p:txBody>
      </p:sp>
      <p:sp>
        <p:nvSpPr>
          <p:cNvPr id="3" name="Content Placeholder 2"/>
          <p:cNvSpPr>
            <a:spLocks noGrp="1"/>
          </p:cNvSpPr>
          <p:nvPr>
            <p:ph idx="1"/>
          </p:nvPr>
        </p:nvSpPr>
        <p:spPr/>
        <p:txBody>
          <a:bodyPr>
            <a:normAutofit/>
          </a:bodyPr>
          <a:lstStyle/>
          <a:p>
            <a:pPr algn="just"/>
            <a:r>
              <a:rPr lang="en-US" dirty="0"/>
              <a:t>Admin. Law is not substantive law produced by the agencies and it is not the substantive law created by the legislative bodies or courts and administered by the agencies, </a:t>
            </a:r>
          </a:p>
          <a:p>
            <a:pPr algn="just"/>
            <a:endParaRPr lang="en-US" dirty="0"/>
          </a:p>
          <a:p>
            <a:pPr algn="just"/>
            <a:r>
              <a:rPr lang="en-US" dirty="0"/>
              <a:t>Instead, Admin. Law is the law which governs the powers and procedures of govt. agencies such as tribunals, boards, commissions, police etc.</a:t>
            </a:r>
          </a:p>
          <a:p>
            <a:pPr algn="just"/>
            <a:endParaRPr lang="en-US" dirty="0"/>
          </a:p>
          <a:p>
            <a:pPr algn="just"/>
            <a:r>
              <a:rPr lang="en-US" dirty="0"/>
              <a:t>It includes procedural law created by the agencies but not the substantive law. E.g. Tax Law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a:t>
            </a:r>
          </a:p>
        </p:txBody>
      </p:sp>
      <p:sp>
        <p:nvSpPr>
          <p:cNvPr id="3" name="Content Placeholder 2"/>
          <p:cNvSpPr>
            <a:spLocks noGrp="1"/>
          </p:cNvSpPr>
          <p:nvPr>
            <p:ph idx="1"/>
          </p:nvPr>
        </p:nvSpPr>
        <p:spPr/>
        <p:txBody>
          <a:bodyPr>
            <a:normAutofit/>
          </a:bodyPr>
          <a:lstStyle/>
          <a:p>
            <a:pPr algn="just"/>
            <a:r>
              <a:rPr lang="en-US" dirty="0"/>
              <a:t>It is considered as a branch of Public law, that is law which regulates the r/ship between the citizen and the state which involve the exercise of state power.</a:t>
            </a:r>
          </a:p>
          <a:p>
            <a:pPr algn="just"/>
            <a:endParaRPr lang="en-US" dirty="0"/>
          </a:p>
          <a:p>
            <a:pPr algn="just"/>
            <a:r>
              <a:rPr lang="en-US" dirty="0"/>
              <a:t>It should be contrasted with private law, that is, the law which regulates the relationship between individuals, such as Contract and Tort</a:t>
            </a:r>
          </a:p>
          <a:p>
            <a:pPr algn="just"/>
            <a:endParaRPr lang="en-US" dirty="0"/>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Distinction with Constitutional Law</a:t>
            </a:r>
          </a:p>
        </p:txBody>
      </p:sp>
      <p:pic>
        <p:nvPicPr>
          <p:cNvPr id="5" name="Content Placeholder 4"/>
          <p:cNvPicPr>
            <a:picLocks noGrp="1" noChangeAspect="1"/>
          </p:cNvPicPr>
          <p:nvPr>
            <p:ph idx="1"/>
          </p:nvPr>
        </p:nvPicPr>
        <p:blipFill>
          <a:blip r:embed="rId2"/>
          <a:stretch>
            <a:fillRect/>
          </a:stretch>
        </p:blipFill>
        <p:spPr>
          <a:xfrm>
            <a:off x="867104" y="1655380"/>
            <a:ext cx="10641724" cy="5202620"/>
          </a:xfrm>
          <a:prstGeom prst="rect">
            <a:avLst/>
          </a:prstGeom>
          <a:noFill/>
          <a:ln w="9525">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Distinction with Constitutional Law</a:t>
            </a:r>
          </a:p>
        </p:txBody>
      </p:sp>
      <p:sp>
        <p:nvSpPr>
          <p:cNvPr id="3" name="Content Placeholder 2"/>
          <p:cNvSpPr>
            <a:spLocks noGrp="1"/>
          </p:cNvSpPr>
          <p:nvPr>
            <p:ph idx="1"/>
          </p:nvPr>
        </p:nvSpPr>
        <p:spPr/>
        <p:txBody>
          <a:bodyPr>
            <a:normAutofit fontScale="92500" lnSpcReduction="20000"/>
          </a:bodyPr>
          <a:lstStyle/>
          <a:p>
            <a:pPr algn="just"/>
            <a:r>
              <a:rPr lang="en-US" dirty="0"/>
              <a:t>Constitutional Law refers to those </a:t>
            </a:r>
            <a:r>
              <a:rPr lang="en-US" b="1" dirty="0"/>
              <a:t>formal rules </a:t>
            </a:r>
            <a:r>
              <a:rPr lang="en-US" dirty="0"/>
              <a:t>embodied in one single document known as the Constitution, which establish the main institutions of the state, prescribe their powers, their relationship with each other and their collective position vis –a- vis the citizens</a:t>
            </a:r>
          </a:p>
          <a:p>
            <a:pPr algn="just"/>
            <a:endParaRPr lang="en-US" dirty="0"/>
          </a:p>
          <a:p>
            <a:pPr algn="just"/>
            <a:r>
              <a:rPr lang="en-US" dirty="0"/>
              <a:t>* *Admin. Law focuses on the powers vested in these institutions and how they are exercised.</a:t>
            </a:r>
          </a:p>
          <a:p>
            <a:pPr algn="just"/>
            <a:endParaRPr lang="en-US" dirty="0"/>
          </a:p>
          <a:p>
            <a:pPr algn="just"/>
            <a:r>
              <a:rPr lang="en-US" dirty="0"/>
              <a:t>For example, the Banking and Financial Services Act confers on the Bank of Zambia the powers to regulate the industry and issue the necessary regulation from time to time.</a:t>
            </a:r>
          </a:p>
          <a:p>
            <a:pPr algn="just"/>
            <a:endParaRPr lang="en-US" dirty="0"/>
          </a:p>
          <a:p>
            <a:pPr algn="just"/>
            <a:r>
              <a:rPr lang="en-US" dirty="0"/>
              <a:t>The Act itself and its regulations are not the concern of Admin law. Admin Law would touch on the authority of BOZ to make the regulation and the procedure employed to make them</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Admin Law</a:t>
            </a:r>
          </a:p>
        </p:txBody>
      </p:sp>
      <p:sp>
        <p:nvSpPr>
          <p:cNvPr id="3" name="Content Placeholder 2"/>
          <p:cNvSpPr>
            <a:spLocks noGrp="1"/>
          </p:cNvSpPr>
          <p:nvPr>
            <p:ph idx="1"/>
          </p:nvPr>
        </p:nvSpPr>
        <p:spPr/>
        <p:txBody>
          <a:bodyPr/>
          <a:lstStyle/>
          <a:p>
            <a:pPr algn="just"/>
            <a:r>
              <a:rPr lang="en-US" dirty="0"/>
              <a:t>Concerned with ensuring that public decision makers act within the law and are on the basis, accountable before the law.</a:t>
            </a:r>
          </a:p>
          <a:p>
            <a:pPr algn="just"/>
            <a:r>
              <a:rPr lang="en-US" dirty="0"/>
              <a:t>Also concerned with ensuring that an element of fairness operates in public decision making </a:t>
            </a:r>
          </a:p>
          <a:p>
            <a:pPr algn="just"/>
            <a:r>
              <a:rPr lang="en-US" dirty="0"/>
              <a:t>Ensure good administration</a:t>
            </a:r>
          </a:p>
          <a:p>
            <a:pPr algn="just"/>
            <a:r>
              <a:rPr lang="en-US" dirty="0"/>
              <a:t>Attempts to address the problem of abuse of power by those entrusted to exercise it</a:t>
            </a:r>
          </a:p>
          <a:p>
            <a:pPr algn="just"/>
            <a:r>
              <a:rPr lang="en-US" dirty="0"/>
              <a:t>In short it is concerned with Accountability and Transparency – which are elements of Good Governance.</a:t>
            </a:r>
          </a:p>
          <a:p>
            <a:endParaRPr lang="en-US" dirty="0"/>
          </a:p>
          <a:p>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958" y="571189"/>
            <a:ext cx="10515600" cy="974278"/>
          </a:xfrm>
        </p:spPr>
        <p:txBody>
          <a:bodyPr/>
          <a:lstStyle/>
          <a:p>
            <a:r>
              <a:rPr lang="en-US" dirty="0"/>
              <a:t>Background</a:t>
            </a:r>
          </a:p>
        </p:txBody>
      </p:sp>
      <p:sp>
        <p:nvSpPr>
          <p:cNvPr id="3" name="Content Placeholder 2"/>
          <p:cNvSpPr>
            <a:spLocks noGrp="1"/>
          </p:cNvSpPr>
          <p:nvPr>
            <p:ph idx="1"/>
          </p:nvPr>
        </p:nvSpPr>
        <p:spPr>
          <a:xfrm>
            <a:off x="1134414" y="1584104"/>
            <a:ext cx="10515600" cy="5061396"/>
          </a:xfrm>
        </p:spPr>
        <p:txBody>
          <a:bodyPr>
            <a:normAutofit lnSpcReduction="20000"/>
          </a:bodyPr>
          <a:lstStyle/>
          <a:p>
            <a:pPr algn="just"/>
            <a:r>
              <a:rPr lang="en-US" dirty="0"/>
              <a:t>In the 19th Century and early 20th Century the predominant economic philosophy or ideology pursued by most countries was </a:t>
            </a:r>
            <a:r>
              <a:rPr lang="en-US" i="1" dirty="0"/>
              <a:t>laissez-faire </a:t>
            </a:r>
            <a:endParaRPr lang="en-US" dirty="0"/>
          </a:p>
          <a:p>
            <a:pPr algn="just"/>
            <a:endParaRPr lang="en-US" dirty="0"/>
          </a:p>
          <a:p>
            <a:pPr algn="just"/>
            <a:r>
              <a:rPr lang="en-US" dirty="0"/>
              <a:t>Under the laissez-faire ideology the </a:t>
            </a:r>
            <a:r>
              <a:rPr lang="en-US" dirty="0">
                <a:solidFill>
                  <a:srgbClr val="FF0000"/>
                </a:solidFill>
              </a:rPr>
              <a:t>private enterprise </a:t>
            </a:r>
            <a:r>
              <a:rPr lang="en-US" dirty="0"/>
              <a:t>was the chief instrument and promoter of economic activity and development, leaving the individuals with freedom to manage their own affairs.</a:t>
            </a:r>
          </a:p>
          <a:p>
            <a:pPr marL="0" indent="0" algn="just">
              <a:buNone/>
            </a:pPr>
            <a:endParaRPr lang="en-US" dirty="0"/>
          </a:p>
          <a:p>
            <a:pPr algn="just"/>
            <a:r>
              <a:rPr lang="en-US" dirty="0"/>
              <a:t>The function of the state remained restricted to defence, foreign affairs and some limited administrative and police activities while the mainstream economic and social life proceeded through private channels.</a:t>
            </a:r>
          </a:p>
          <a:p>
            <a:pPr marL="0" indent="0" algn="just">
              <a:buNone/>
            </a:pPr>
            <a:endParaRPr lang="en-US" dirty="0"/>
          </a:p>
          <a:p>
            <a:pPr algn="just"/>
            <a:r>
              <a:rPr lang="en-US" dirty="0"/>
              <a:t>With this philosophy the rich became richer while the poor became poorer</a:t>
            </a:r>
          </a:p>
          <a:p>
            <a:pPr algn="just"/>
            <a:endParaRPr lang="en-US" dirty="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3474</TotalTime>
  <Words>3014</Words>
  <Application>Microsoft Office PowerPoint</Application>
  <PresentationFormat>Widescreen</PresentationFormat>
  <Paragraphs>227</Paragraphs>
  <Slides>36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Calibri</vt:lpstr>
      <vt:lpstr>Century Gothic</vt:lpstr>
      <vt:lpstr>Courier New</vt:lpstr>
      <vt:lpstr>Palatino Linotype</vt:lpstr>
      <vt:lpstr>Wingdings</vt:lpstr>
      <vt:lpstr>Executive</vt:lpstr>
      <vt:lpstr>ADMINISTRATIVE LAW – L202</vt:lpstr>
      <vt:lpstr>Definition</vt:lpstr>
      <vt:lpstr>Definition</vt:lpstr>
      <vt:lpstr>Definition</vt:lpstr>
      <vt:lpstr>Definition</vt:lpstr>
      <vt:lpstr>Distinction with Constitutional Law</vt:lpstr>
      <vt:lpstr>Distinction with Constitutional Law</vt:lpstr>
      <vt:lpstr>Purpose of Admin Law</vt:lpstr>
      <vt:lpstr>Background</vt:lpstr>
      <vt:lpstr>Background</vt:lpstr>
      <vt:lpstr>Growth of Admin Law</vt:lpstr>
      <vt:lpstr>Growth of Admin Law</vt:lpstr>
      <vt:lpstr>Growth of Admin Law</vt:lpstr>
      <vt:lpstr>Historical Development of Admin Law in Zambia</vt:lpstr>
      <vt:lpstr>Historical Development of Admin Law in Zambia</vt:lpstr>
      <vt:lpstr>Admin Law Post Independence</vt:lpstr>
      <vt:lpstr>Admin Law Post Independence</vt:lpstr>
      <vt:lpstr>PowerPoint Presentation</vt:lpstr>
      <vt:lpstr>Causes of the Growth of Admin Law</vt:lpstr>
      <vt:lpstr>Causes of the Growth of Admin Law</vt:lpstr>
      <vt:lpstr>Scope of Admin Law</vt:lpstr>
      <vt:lpstr>Scope cont.…</vt:lpstr>
      <vt:lpstr>Scope cont.…</vt:lpstr>
      <vt:lpstr>Scope cont.…</vt:lpstr>
      <vt:lpstr>Sources of Admin. Law</vt:lpstr>
      <vt:lpstr>Sources of Admin. Law</vt:lpstr>
      <vt:lpstr>Constitution as a source</vt:lpstr>
      <vt:lpstr>Constitution as a source</vt:lpstr>
      <vt:lpstr>Statutory Admin Law</vt:lpstr>
      <vt:lpstr>Common Law</vt:lpstr>
      <vt:lpstr>Common Law cont.</vt:lpstr>
      <vt:lpstr>Common Law cont.</vt:lpstr>
      <vt:lpstr>Administrative Instruments</vt:lpstr>
      <vt:lpstr>Administrative Instruments</vt:lpstr>
      <vt:lpstr>Why Study Admin Law?</vt:lpstr>
      <vt:lpstr>Course Overview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ADMINISTRATIVE LAW – L202</dc:title>
  <dc:creator>WInjie</dc:creator>
  <cp:lastModifiedBy>Chewe Chilufya</cp:lastModifiedBy>
  <cp:revision>21</cp:revision>
  <dcterms:created xsi:type="dcterms:W3CDTF">2019-08-14T10:55:00Z</dcterms:created>
  <dcterms:modified xsi:type="dcterms:W3CDTF">2022-02-08T19:46:12Z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1033-11.2.0.9984</vt:lpwstr>
  </property>
</Properties>
</file>